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8" r:id="rId4"/>
    <p:sldId id="270" r:id="rId5"/>
    <p:sldId id="259" r:id="rId6"/>
    <p:sldId id="264" r:id="rId7"/>
    <p:sldId id="261" r:id="rId8"/>
    <p:sldId id="266" r:id="rId9"/>
    <p:sldId id="271" r:id="rId10"/>
    <p:sldId id="272" r:id="rId11"/>
    <p:sldId id="263"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84" autoAdjust="0"/>
  </p:normalViewPr>
  <p:slideViewPr>
    <p:cSldViewPr snapToGrid="0">
      <p:cViewPr varScale="1">
        <p:scale>
          <a:sx n="70" d="100"/>
          <a:sy n="70" d="100"/>
        </p:scale>
        <p:origin x="78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12/1/2020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8947" y="1326523"/>
            <a:ext cx="9372042" cy="2240925"/>
          </a:xfrm>
        </p:spPr>
        <p:txBody>
          <a:bodyPr>
            <a:normAutofit fontScale="90000"/>
          </a:bodyPr>
          <a:lstStyle/>
          <a:p>
            <a:pPr lvl="0" defTabSz="3686861">
              <a:lnSpc>
                <a:spcPct val="100000"/>
              </a:lnSpc>
              <a:spcBef>
                <a:spcPts val="0"/>
              </a:spcBef>
            </a:pPr>
            <a:r>
              <a:rPr lang="en-US" dirty="0" smtClean="0"/>
              <a:t/>
            </a:r>
            <a:br>
              <a:rPr lang="en-US" dirty="0" smtClean="0"/>
            </a:br>
            <a:r>
              <a:rPr lang="en-US" sz="4000" cap="none" dirty="0" smtClean="0">
                <a:solidFill>
                  <a:prstClr val="black"/>
                </a:solidFill>
                <a:latin typeface="Garamond" panose="02020404030301010803" pitchFamily="18" charset="0"/>
                <a:ea typeface="Times New Roman" panose="02020603050405020304" pitchFamily="18" charset="0"/>
                <a:cs typeface="Times New Roman" panose="02020603050405020304" pitchFamily="18" charset="0"/>
              </a:rPr>
              <a:t>Reorientation </a:t>
            </a:r>
            <a:r>
              <a:rPr lang="en-US" sz="4000" cap="none" dirty="0">
                <a:solidFill>
                  <a:prstClr val="black"/>
                </a:solidFill>
                <a:latin typeface="Garamond" panose="02020404030301010803" pitchFamily="18" charset="0"/>
                <a:ea typeface="Times New Roman" panose="02020603050405020304" pitchFamily="18" charset="0"/>
                <a:cs typeface="Times New Roman" panose="02020603050405020304" pitchFamily="18" charset="0"/>
              </a:rPr>
              <a:t>of methods applied to plant protection as an effect of </a:t>
            </a:r>
            <a:r>
              <a:rPr lang="en-US" sz="4000" cap="none">
                <a:solidFill>
                  <a:prstClr val="black"/>
                </a:solidFill>
                <a:latin typeface="Garamond" panose="02020404030301010803" pitchFamily="18" charset="0"/>
                <a:ea typeface="Times New Roman" panose="02020603050405020304" pitchFamily="18" charset="0"/>
                <a:cs typeface="Times New Roman" panose="02020603050405020304" pitchFamily="18" charset="0"/>
              </a:rPr>
              <a:t>climate </a:t>
            </a:r>
            <a:r>
              <a:rPr lang="en-US" sz="4000" cap="none" smtClean="0">
                <a:solidFill>
                  <a:prstClr val="black"/>
                </a:solidFill>
                <a:latin typeface="Garamond" panose="02020404030301010803" pitchFamily="18" charset="0"/>
                <a:ea typeface="Times New Roman" panose="02020603050405020304" pitchFamily="18" charset="0"/>
                <a:cs typeface="Times New Roman" panose="02020603050405020304" pitchFamily="18" charset="0"/>
              </a:rPr>
              <a:t>change</a:t>
            </a:r>
            <a:r>
              <a:rPr lang="en-US" sz="9600" cap="none" dirty="0">
                <a:solidFill>
                  <a:prstClr val="black"/>
                </a:solidFill>
                <a:latin typeface="Garamond" panose="02020404030301010803" pitchFamily="18" charset="0"/>
                <a:ea typeface="Times New Roman" panose="02020603050405020304" pitchFamily="18" charset="0"/>
                <a:cs typeface="Times New Roman" panose="02020603050405020304" pitchFamily="18" charset="0"/>
              </a:rPr>
              <a:t/>
            </a:r>
            <a:br>
              <a:rPr lang="en-US" sz="9600" cap="none" dirty="0">
                <a:solidFill>
                  <a:prstClr val="black"/>
                </a:solidFill>
                <a:latin typeface="Garamond" panose="02020404030301010803" pitchFamily="18" charset="0"/>
                <a:ea typeface="Times New Roman" panose="02020603050405020304" pitchFamily="18" charset="0"/>
                <a:cs typeface="Times New Roman" panose="02020603050405020304" pitchFamily="18" charset="0"/>
              </a:rPr>
            </a:br>
            <a:r>
              <a:rPr lang="en-US" sz="1200" cap="none" dirty="0">
                <a:solidFill>
                  <a:prstClr val="black"/>
                </a:solidFill>
                <a:latin typeface="Calibri" panose="020F0502020204030204"/>
                <a:ea typeface="Calibri" panose="020F0502020204030204" pitchFamily="34" charset="0"/>
                <a:cs typeface="Times New Roman" panose="02020603050405020304" pitchFamily="18" charset="0"/>
              </a:rPr>
              <a:t/>
            </a:r>
            <a:br>
              <a:rPr lang="en-US" sz="1200" cap="none" dirty="0">
                <a:solidFill>
                  <a:prstClr val="black"/>
                </a:solidFill>
                <a:latin typeface="Calibri" panose="020F0502020204030204"/>
                <a:ea typeface="Calibri" panose="020F0502020204030204" pitchFamily="34" charset="0"/>
                <a:cs typeface="Times New Roman" panose="02020603050405020304" pitchFamily="18" charset="0"/>
              </a:rPr>
            </a:br>
            <a:endParaRPr lang="en-US" sz="1200" dirty="0"/>
          </a:p>
        </p:txBody>
      </p:sp>
      <p:pic>
        <p:nvPicPr>
          <p:cNvPr id="4" name="Picture 3"/>
          <p:cNvPicPr>
            <a:picLocks noChangeAspect="1"/>
          </p:cNvPicPr>
          <p:nvPr/>
        </p:nvPicPr>
        <p:blipFill>
          <a:blip r:embed="rId2"/>
          <a:stretch>
            <a:fillRect/>
          </a:stretch>
        </p:blipFill>
        <p:spPr>
          <a:xfrm>
            <a:off x="1648494" y="4893971"/>
            <a:ext cx="9905145" cy="1045537"/>
          </a:xfrm>
          <a:prstGeom prst="rect">
            <a:avLst/>
          </a:prstGeom>
        </p:spPr>
      </p:pic>
      <p:sp>
        <p:nvSpPr>
          <p:cNvPr id="3" name="Subtitle 2"/>
          <p:cNvSpPr>
            <a:spLocks noGrp="1"/>
          </p:cNvSpPr>
          <p:nvPr>
            <p:ph type="subTitle" idx="1"/>
          </p:nvPr>
        </p:nvSpPr>
        <p:spPr>
          <a:xfrm>
            <a:off x="1345842" y="4655060"/>
            <a:ext cx="8818251" cy="1523357"/>
          </a:xfrm>
        </p:spPr>
        <p:txBody>
          <a:bodyPr>
            <a:normAutofit/>
          </a:bodyPr>
          <a:lstStyle/>
          <a:p>
            <a:pPr algn="just"/>
            <a:endParaRPr lang="en-US" i="1" dirty="0"/>
          </a:p>
        </p:txBody>
      </p:sp>
      <p:pic>
        <p:nvPicPr>
          <p:cNvPr id="7" name="Picture 6"/>
          <p:cNvPicPr>
            <a:picLocks noChangeAspect="1"/>
          </p:cNvPicPr>
          <p:nvPr/>
        </p:nvPicPr>
        <p:blipFill>
          <a:blip r:embed="rId3"/>
          <a:stretch>
            <a:fillRect/>
          </a:stretch>
        </p:blipFill>
        <p:spPr>
          <a:xfrm>
            <a:off x="1622737" y="0"/>
            <a:ext cx="8332632" cy="2007094"/>
          </a:xfrm>
          <a:prstGeom prst="rect">
            <a:avLst/>
          </a:prstGeom>
        </p:spPr>
      </p:pic>
    </p:spTree>
    <p:extLst>
      <p:ext uri="{BB962C8B-B14F-4D97-AF65-F5344CB8AC3E}">
        <p14:creationId xmlns:p14="http://schemas.microsoft.com/office/powerpoint/2010/main" val="1954764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defTabSz="3686861">
              <a:lnSpc>
                <a:spcPct val="100000"/>
              </a:lnSpc>
              <a:spcBef>
                <a:spcPts val="0"/>
              </a:spcBef>
            </a:pPr>
            <a:r>
              <a:rPr lang="en-US" sz="2800" cap="none" dirty="0">
                <a:solidFill>
                  <a:prstClr val="black"/>
                </a:solidFill>
                <a:latin typeface="Garamond" panose="02020404030301010803" pitchFamily="18" charset="0"/>
                <a:ea typeface="+mn-ea"/>
                <a:cs typeface="+mn-cs"/>
              </a:rPr>
              <a:t>Source: Member States’ uptake data, 2015 (EU-27, data not available for France)</a:t>
            </a:r>
            <a:br>
              <a:rPr lang="en-US" sz="2800" cap="none" dirty="0">
                <a:solidFill>
                  <a:prstClr val="black"/>
                </a:solidFill>
                <a:latin typeface="Garamond" panose="02020404030301010803" pitchFamily="18" charset="0"/>
                <a:ea typeface="+mn-ea"/>
                <a:cs typeface="+mn-cs"/>
              </a:rPr>
            </a:br>
            <a:r>
              <a:rPr lang="en-US" sz="2800" cap="none" dirty="0">
                <a:solidFill>
                  <a:prstClr val="black"/>
                </a:solidFill>
                <a:latin typeface="Garamond" panose="02020404030301010803" pitchFamily="18" charset="0"/>
                <a:ea typeface="+mn-ea"/>
                <a:cs typeface="+mn-cs"/>
              </a:rPr>
              <a:t>Figure </a:t>
            </a:r>
            <a:r>
              <a:rPr lang="en-US" sz="2800" cap="none" dirty="0" smtClean="0">
                <a:solidFill>
                  <a:prstClr val="black"/>
                </a:solidFill>
                <a:latin typeface="Garamond" panose="02020404030301010803" pitchFamily="18" charset="0"/>
                <a:ea typeface="+mn-ea"/>
                <a:cs typeface="+mn-cs"/>
              </a:rPr>
              <a:t>3 </a:t>
            </a:r>
            <a:r>
              <a:rPr lang="en-US" sz="2800" cap="none" dirty="0">
                <a:solidFill>
                  <a:prstClr val="black"/>
                </a:solidFill>
                <a:latin typeface="Garamond" panose="02020404030301010803" pitchFamily="18" charset="0"/>
                <a:ea typeface="+mn-ea"/>
                <a:cs typeface="+mn-cs"/>
              </a:rPr>
              <a:t>— Spatial distribution of main EFA type categories for each NUTS 3 region</a:t>
            </a:r>
            <a:endParaRPr lang="en-US" sz="2800" cap="none" dirty="0">
              <a:solidFill>
                <a:prstClr val="black"/>
              </a:solidFill>
              <a:latin typeface="Garamond" panose="02020404030301010803" pitchFamily="18" charset="0"/>
              <a:ea typeface="+mn-ea"/>
              <a:cs typeface="+mn-cs"/>
            </a:endParaRPr>
          </a:p>
        </p:txBody>
      </p:sp>
      <p:pic>
        <p:nvPicPr>
          <p:cNvPr id="4" name="Content Placeholder 3"/>
          <p:cNvPicPr>
            <a:picLocks noGrp="1" noChangeAspect="1"/>
          </p:cNvPicPr>
          <p:nvPr>
            <p:ph sz="quarter" idx="13"/>
          </p:nvPr>
        </p:nvPicPr>
        <p:blipFill>
          <a:blip r:embed="rId2"/>
          <a:stretch>
            <a:fillRect/>
          </a:stretch>
        </p:blipFill>
        <p:spPr>
          <a:xfrm>
            <a:off x="714872" y="1657275"/>
            <a:ext cx="9452709" cy="5705692"/>
          </a:xfrm>
          <a:prstGeom prst="rect">
            <a:avLst/>
          </a:prstGeom>
        </p:spPr>
      </p:pic>
    </p:spTree>
    <p:extLst>
      <p:ext uri="{BB962C8B-B14F-4D97-AF65-F5344CB8AC3E}">
        <p14:creationId xmlns:p14="http://schemas.microsoft.com/office/powerpoint/2010/main" val="2440511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99" y="620971"/>
            <a:ext cx="9383869" cy="6155531"/>
          </a:xfrm>
          <a:prstGeom prst="rect">
            <a:avLst/>
          </a:prstGeom>
        </p:spPr>
        <p:txBody>
          <a:bodyPr wrap="square">
            <a:spAutoFit/>
          </a:bodyPr>
          <a:lstStyle/>
          <a:p>
            <a:endParaRPr lang="en-US" dirty="0"/>
          </a:p>
          <a:p>
            <a:pPr>
              <a:spcBef>
                <a:spcPts val="600"/>
              </a:spcBef>
              <a:spcAft>
                <a:spcPts val="600"/>
              </a:spcAft>
            </a:pPr>
            <a:r>
              <a:rPr lang="en-US" sz="2400" b="1" i="1" dirty="0">
                <a:solidFill>
                  <a:schemeClr val="accent1">
                    <a:lumMod val="60000"/>
                    <a:lumOff val="40000"/>
                  </a:schemeClr>
                </a:solidFill>
                <a:latin typeface="Garamond" panose="02020404030301010803" pitchFamily="18" charset="0"/>
                <a:ea typeface="Times New Roman" panose="02020603050405020304" pitchFamily="18" charset="0"/>
              </a:rPr>
              <a:t>Discussions</a:t>
            </a:r>
            <a:endParaRPr lang="en-US" sz="2400" dirty="0">
              <a:solidFill>
                <a:schemeClr val="accent1">
                  <a:lumMod val="60000"/>
                  <a:lumOff val="40000"/>
                </a:schemeClr>
              </a:solidFill>
              <a:latin typeface="Garamond" panose="02020404030301010803" pitchFamily="18" charset="0"/>
              <a:ea typeface="Times New Roman" panose="02020603050405020304" pitchFamily="18" charset="0"/>
            </a:endParaRPr>
          </a:p>
          <a:p>
            <a:pPr algn="just"/>
            <a:r>
              <a:rPr lang="en-US" dirty="0" smtClean="0">
                <a:latin typeface="Garamond" panose="02020404030301010803" pitchFamily="18" charset="0"/>
                <a:cs typeface="Times New Roman" panose="02020603050405020304" pitchFamily="18" charset="0"/>
              </a:rPr>
              <a:t>The </a:t>
            </a:r>
            <a:r>
              <a:rPr lang="en-US" dirty="0">
                <a:latin typeface="Garamond" panose="02020404030301010803" pitchFamily="18" charset="0"/>
                <a:cs typeface="Times New Roman" panose="02020603050405020304" pitchFamily="18" charset="0"/>
              </a:rPr>
              <a:t>2013 reform of the common agricultural policy (CAP) introduced an ecological ("greening") direct payment scheme. It should be noted that the aim was to further improve the sustainable management of agricultural-related natural resources through payments for climate-friendly and environmentally friendly agricultural practices. Therefore, in addition to crop diversification and the maintenance of permanent pastures, greening requires farmers to reserve 5% of their arable land for areas of ecological interest (ZIE). Many valuable habitats and the biodiversity they maintain are based on agricultural systems. However, efforts to protect this biodiversity are not recognized as they are not reflected in farmers' prices for their products. Although biodiversity depends on the existence of appropriate management practices, these practices have changed over time due to competitive pressures, leading to increasing specialization and intensification of production in certain areas and the abandonment of soil cultivation in certain areas. others. </a:t>
            </a:r>
            <a:endParaRPr lang="en-US" dirty="0" smtClean="0">
              <a:latin typeface="Garamond" panose="02020404030301010803" pitchFamily="18" charset="0"/>
              <a:cs typeface="Times New Roman" panose="02020603050405020304" pitchFamily="18" charset="0"/>
            </a:endParaRPr>
          </a:p>
          <a:p>
            <a:pPr algn="just"/>
            <a:r>
              <a:rPr lang="en-US" dirty="0" smtClean="0">
                <a:latin typeface="Garamond" panose="02020404030301010803" pitchFamily="18" charset="0"/>
                <a:cs typeface="Times New Roman" panose="02020603050405020304" pitchFamily="18" charset="0"/>
              </a:rPr>
              <a:t>All </a:t>
            </a:r>
            <a:r>
              <a:rPr lang="en-US" dirty="0">
                <a:latin typeface="Garamond" panose="02020404030301010803" pitchFamily="18" charset="0"/>
                <a:cs typeface="Times New Roman" panose="02020603050405020304" pitchFamily="18" charset="0"/>
              </a:rPr>
              <a:t>this has put pressure on biodiversity, had detrimental effects on soil, water and climate, and also jeopardized the long-term productive potential of the agricultural sector. Thus, as a priority in these conditions of "chaos" amplified by climate change, there is a need once again for the resettlement of efforts in the systematization of agricultural production processes. And where can we start except from the reorientation of the techniques of using plant protection products. In fact, this issue will not expire until good practices are intertwined in good faith in the correct use of fertilizers, self-control is needed to avoid unwanted consequences of pollution and destabilization of the biosphere largely affected by climate today.</a:t>
            </a:r>
          </a:p>
        </p:txBody>
      </p:sp>
    </p:spTree>
    <p:extLst>
      <p:ext uri="{BB962C8B-B14F-4D97-AF65-F5344CB8AC3E}">
        <p14:creationId xmlns:p14="http://schemas.microsoft.com/office/powerpoint/2010/main" val="2633891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277815"/>
            <a:ext cx="9955369" cy="5447645"/>
          </a:xfrm>
          <a:prstGeom prst="rect">
            <a:avLst/>
          </a:prstGeom>
        </p:spPr>
        <p:txBody>
          <a:bodyPr wrap="square">
            <a:spAutoFit/>
          </a:bodyPr>
          <a:lstStyle/>
          <a:p>
            <a:r>
              <a:rPr lang="en-US" sz="2800" dirty="0" smtClean="0">
                <a:solidFill>
                  <a:srgbClr val="0070C0"/>
                </a:solidFill>
                <a:latin typeface="Garamond" panose="02020404030301010803" pitchFamily="18" charset="0"/>
              </a:rPr>
              <a:t>References</a:t>
            </a:r>
          </a:p>
          <a:p>
            <a:endParaRPr lang="en-US" sz="1600" dirty="0" smtClean="0"/>
          </a:p>
          <a:p>
            <a:pPr algn="just"/>
            <a:r>
              <a:rPr lang="en-US" sz="1600" dirty="0" smtClean="0"/>
              <a:t>[</a:t>
            </a:r>
            <a:r>
              <a:rPr lang="en-US" sz="1600" dirty="0" smtClean="0">
                <a:latin typeface="Garamond" panose="02020404030301010803" pitchFamily="18" charset="0"/>
              </a:rPr>
              <a:t>1]    Andrei, T., Bourbonnais, R. (2008): Econometrics, Bucharest, Economic Publishing House, p. 111- 123; </a:t>
            </a:r>
          </a:p>
          <a:p>
            <a:pPr algn="just"/>
            <a:r>
              <a:rPr lang="en-US" sz="1600" dirty="0" smtClean="0">
                <a:latin typeface="Garamond" panose="02020404030301010803" pitchFamily="18" charset="0"/>
              </a:rPr>
              <a:t>[2]	 Andrei, T., </a:t>
            </a:r>
            <a:r>
              <a:rPr lang="en-US" sz="1600" dirty="0" err="1" smtClean="0">
                <a:latin typeface="Garamond" panose="02020404030301010803" pitchFamily="18" charset="0"/>
              </a:rPr>
              <a:t>Stancu</a:t>
            </a:r>
            <a:r>
              <a:rPr lang="en-US" sz="1600" dirty="0" smtClean="0">
                <a:latin typeface="Garamond" panose="02020404030301010803" pitchFamily="18" charset="0"/>
              </a:rPr>
              <a:t>, S., James, AI, et al. (2008): Introduction to econometrics using </a:t>
            </a:r>
            <a:r>
              <a:rPr lang="en-US" sz="1600" dirty="0" err="1" smtClean="0">
                <a:latin typeface="Garamond" panose="02020404030301010803" pitchFamily="18" charset="0"/>
              </a:rPr>
              <a:t>Eviews</a:t>
            </a:r>
            <a:r>
              <a:rPr lang="en-US" sz="1600" dirty="0" smtClean="0">
                <a:latin typeface="Garamond" panose="02020404030301010803" pitchFamily="18" charset="0"/>
              </a:rPr>
              <a:t>, Bucharest, Economic Publishing House, pp. 66-82; </a:t>
            </a:r>
          </a:p>
          <a:p>
            <a:pPr algn="just"/>
            <a:r>
              <a:rPr lang="en-US" sz="1600" dirty="0" smtClean="0">
                <a:latin typeface="Garamond" panose="02020404030301010803" pitchFamily="18" charset="0"/>
              </a:rPr>
              <a:t>[3]	Appiah, K., Du, J., &amp; </a:t>
            </a:r>
            <a:r>
              <a:rPr lang="en-US" sz="1600" dirty="0" err="1" smtClean="0">
                <a:latin typeface="Garamond" panose="02020404030301010803" pitchFamily="18" charset="0"/>
              </a:rPr>
              <a:t>Poku</a:t>
            </a:r>
            <a:r>
              <a:rPr lang="en-US" sz="1600" dirty="0" smtClean="0">
                <a:latin typeface="Garamond" panose="02020404030301010803" pitchFamily="18" charset="0"/>
              </a:rPr>
              <a:t>, J. (2018). Causal relationship between agricultural production and carbon dioxide emissions in selected emerging economies. Environmental Science and Pollution Research, 25(25), 24764-24777.</a:t>
            </a:r>
          </a:p>
          <a:p>
            <a:pPr algn="just"/>
            <a:r>
              <a:rPr lang="en-US" sz="1600" dirty="0" smtClean="0">
                <a:latin typeface="Garamond" panose="02020404030301010803" pitchFamily="18" charset="0"/>
              </a:rPr>
              <a:t>[4]www.insse.ro  European Commission (2017). EU agricultural outlook: Arable land area to continue its decline. Available online: https://ec.europa.eu/info/news/eu-agricultural-outlook-arable-land-area-continue-its-decline_en (accessed on 15 July 2020). </a:t>
            </a:r>
          </a:p>
          <a:p>
            <a:pPr algn="just"/>
            <a:r>
              <a:rPr lang="en-US" sz="1600" dirty="0" smtClean="0">
                <a:solidFill>
                  <a:prstClr val="black"/>
                </a:solidFill>
                <a:latin typeface="Garamond" panose="02020404030301010803" pitchFamily="18" charset="0"/>
              </a:rPr>
              <a:t>[5] </a:t>
            </a:r>
            <a:r>
              <a:rPr lang="en-US" sz="1600" dirty="0" err="1" smtClean="0">
                <a:latin typeface="Garamond" panose="02020404030301010803" pitchFamily="18" charset="0"/>
              </a:rPr>
              <a:t>Gavrila</a:t>
            </a:r>
            <a:r>
              <a:rPr lang="en-US" sz="1600" dirty="0" smtClean="0">
                <a:latin typeface="Garamond" panose="02020404030301010803" pitchFamily="18" charset="0"/>
              </a:rPr>
              <a:t> V. (2013). Soil management in sustainable development context. </a:t>
            </a:r>
            <a:r>
              <a:rPr lang="en-US" sz="1600" dirty="0" err="1" smtClean="0">
                <a:latin typeface="Garamond" panose="02020404030301010803" pitchFamily="18" charset="0"/>
              </a:rPr>
              <a:t>Lucrări</a:t>
            </a:r>
            <a:r>
              <a:rPr lang="en-US" sz="1600" dirty="0" smtClean="0">
                <a:latin typeface="Garamond" panose="02020404030301010803" pitchFamily="18" charset="0"/>
              </a:rPr>
              <a:t> </a:t>
            </a:r>
            <a:r>
              <a:rPr lang="en-US" sz="1600" dirty="0" err="1" smtClean="0">
                <a:latin typeface="Garamond" panose="02020404030301010803" pitchFamily="18" charset="0"/>
              </a:rPr>
              <a:t>Științifice</a:t>
            </a:r>
            <a:r>
              <a:rPr lang="en-US" sz="1600" dirty="0" smtClean="0">
                <a:latin typeface="Garamond" panose="02020404030301010803" pitchFamily="18" charset="0"/>
              </a:rPr>
              <a:t> Management </a:t>
            </a:r>
            <a:r>
              <a:rPr lang="en-US" sz="1600" dirty="0" err="1" smtClean="0">
                <a:latin typeface="Garamond" panose="02020404030301010803" pitchFamily="18" charset="0"/>
              </a:rPr>
              <a:t>Agricol</a:t>
            </a:r>
            <a:r>
              <a:rPr lang="en-US" sz="1600" dirty="0" smtClean="0">
                <a:latin typeface="Garamond" panose="02020404030301010803" pitchFamily="18" charset="0"/>
              </a:rPr>
              <a:t>, 15(2), 161.</a:t>
            </a:r>
          </a:p>
          <a:p>
            <a:pPr algn="just"/>
            <a:r>
              <a:rPr lang="en-US" sz="1600" dirty="0" smtClean="0">
                <a:solidFill>
                  <a:prstClr val="black"/>
                </a:solidFill>
                <a:latin typeface="Garamond" panose="02020404030301010803" pitchFamily="18" charset="0"/>
              </a:rPr>
              <a:t>[6]</a:t>
            </a:r>
            <a:r>
              <a:rPr lang="en-US" sz="1600" dirty="0" smtClean="0">
                <a:latin typeface="Garamond" panose="02020404030301010803" pitchFamily="18" charset="0"/>
              </a:rPr>
              <a:t> Huang J., Chen Y., Pan J., Liu W., Yang G., Xiao X., Zhou L. (2019). Carbon footprint of different agricultural systems in China estimated by different evaluation metrics. Journal of Cleaner Production, Vol. 225, pp. 939-948.</a:t>
            </a:r>
          </a:p>
          <a:p>
            <a:pPr algn="just"/>
            <a:r>
              <a:rPr lang="en-US" sz="1600" dirty="0" smtClean="0">
                <a:solidFill>
                  <a:prstClr val="black"/>
                </a:solidFill>
                <a:latin typeface="Garamond" panose="02020404030301010803" pitchFamily="18" charset="0"/>
              </a:rPr>
              <a:t> [6]</a:t>
            </a:r>
            <a:r>
              <a:rPr lang="en-US" sz="1600" dirty="0" smtClean="0">
                <a:latin typeface="Garamond" panose="02020404030301010803" pitchFamily="18" charset="0"/>
              </a:rPr>
              <a:t> Hutchinson J.J., Campbell C.A., Desjardins R.L. (2007). Some perspectives on carbon sequestration in agriculture in Agricultural and Forest Meteorology 142: 288.</a:t>
            </a:r>
          </a:p>
          <a:p>
            <a:pPr algn="just"/>
            <a:r>
              <a:rPr lang="en-US" sz="1600" dirty="0" smtClean="0">
                <a:latin typeface="Garamond" panose="02020404030301010803" pitchFamily="18" charset="0"/>
              </a:rPr>
              <a:t>[7] INSSE General Agricultural Census (2010). Selection of tables with the main indicators, at national level at the level of macro-regions, development regions and counties. Available online: https://insse.ro/cms/files/RGA2010/Rezultate%20definitive%20RGA%202010/rezultate%20definitive%20RGA%202010.html (accessed on 19 March 2020). </a:t>
            </a:r>
          </a:p>
          <a:p>
            <a:pPr algn="just"/>
            <a:endParaRPr lang="en-US" sz="1600" dirty="0">
              <a:latin typeface="Garamond" panose="02020404030301010803" pitchFamily="18" charset="0"/>
            </a:endParaRPr>
          </a:p>
        </p:txBody>
      </p:sp>
    </p:spTree>
    <p:extLst>
      <p:ext uri="{BB962C8B-B14F-4D97-AF65-F5344CB8AC3E}">
        <p14:creationId xmlns:p14="http://schemas.microsoft.com/office/powerpoint/2010/main" val="51099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5573" y="1134068"/>
            <a:ext cx="9882187" cy="5355312"/>
          </a:xfrm>
          <a:prstGeom prst="rect">
            <a:avLst/>
          </a:prstGeom>
        </p:spPr>
        <p:txBody>
          <a:bodyPr wrap="square">
            <a:spAutoFit/>
          </a:bodyPr>
          <a:lstStyle/>
          <a:p>
            <a:pPr algn="just"/>
            <a:r>
              <a:rPr lang="en-US" sz="3600" dirty="0" smtClean="0">
                <a:solidFill>
                  <a:srgbClr val="0070C0"/>
                </a:solidFill>
                <a:latin typeface="Garamond" panose="02020404030301010803" pitchFamily="18" charset="0"/>
              </a:rPr>
              <a:t>Abstract</a:t>
            </a:r>
          </a:p>
          <a:p>
            <a:pPr algn="just"/>
            <a:r>
              <a:rPr lang="en-US" dirty="0" smtClean="0">
                <a:solidFill>
                  <a:srgbClr val="333333"/>
                </a:solidFill>
                <a:latin typeface="Garamond" panose="02020404030301010803" pitchFamily="18" charset="0"/>
              </a:rPr>
              <a:t>The </a:t>
            </a:r>
            <a:r>
              <a:rPr lang="en-US" dirty="0">
                <a:solidFill>
                  <a:srgbClr val="333333"/>
                </a:solidFill>
                <a:latin typeface="Garamond" panose="02020404030301010803" pitchFamily="18" charset="0"/>
              </a:rPr>
              <a:t>paper provides an overview of the agricultural economy in terms of agricultural development, especially in the area of ​​plant protection, taking into account the effects of climate change. Environmental protection and sustainable management of natural resources, prioritizing an action behavior regarding vulnerabilities regarding the types of fertilizers used, favors the reorientation of methods applied to plant protection in order to protect the biosphere are part of the soil-plant-air-water equation. Climate change involves the reduction of greenhouse gas emissions and the adaptation of agricultural systems. The risks of using excessive fungicides in plant protection. </a:t>
            </a:r>
            <a:endParaRPr lang="en-US" dirty="0" smtClean="0">
              <a:solidFill>
                <a:srgbClr val="333333"/>
              </a:solidFill>
              <a:latin typeface="Garamond" panose="02020404030301010803" pitchFamily="18" charset="0"/>
            </a:endParaRPr>
          </a:p>
          <a:p>
            <a:pPr algn="just"/>
            <a:r>
              <a:rPr lang="en-US" dirty="0" smtClean="0">
                <a:solidFill>
                  <a:srgbClr val="333333"/>
                </a:solidFill>
                <a:latin typeface="Garamond" panose="02020404030301010803" pitchFamily="18" charset="0"/>
              </a:rPr>
              <a:t>Plant-soil </a:t>
            </a:r>
            <a:r>
              <a:rPr lang="en-US" dirty="0">
                <a:solidFill>
                  <a:srgbClr val="333333"/>
                </a:solidFill>
                <a:latin typeface="Garamond" panose="02020404030301010803" pitchFamily="18" charset="0"/>
              </a:rPr>
              <a:t>interdependence in agricultural practice is also highlighted in the paper. One of the main objectives in the field of agriculture is to maintain a low level of greenhouse gas emissions from the agricultural sector. </a:t>
            </a:r>
            <a:endParaRPr lang="en-US" dirty="0" smtClean="0">
              <a:solidFill>
                <a:srgbClr val="333333"/>
              </a:solidFill>
              <a:latin typeface="Garamond" panose="02020404030301010803" pitchFamily="18" charset="0"/>
            </a:endParaRPr>
          </a:p>
          <a:p>
            <a:pPr algn="just"/>
            <a:r>
              <a:rPr lang="en-US" dirty="0" smtClean="0">
                <a:solidFill>
                  <a:srgbClr val="333333"/>
                </a:solidFill>
                <a:latin typeface="Garamond" panose="02020404030301010803" pitchFamily="18" charset="0"/>
              </a:rPr>
              <a:t>The </a:t>
            </a:r>
            <a:r>
              <a:rPr lang="en-US" dirty="0">
                <a:solidFill>
                  <a:srgbClr val="333333"/>
                </a:solidFill>
                <a:latin typeface="Garamond" panose="02020404030301010803" pitchFamily="18" charset="0"/>
              </a:rPr>
              <a:t>role of research and studies has shown an important factor in reducing the carbon footprint per </a:t>
            </a:r>
            <a:r>
              <a:rPr lang="en-US" dirty="0" err="1">
                <a:solidFill>
                  <a:srgbClr val="333333"/>
                </a:solidFill>
                <a:latin typeface="Garamond" panose="02020404030301010803" pitchFamily="18" charset="0"/>
              </a:rPr>
              <a:t>tonne</a:t>
            </a:r>
            <a:r>
              <a:rPr lang="en-US" dirty="0">
                <a:solidFill>
                  <a:srgbClr val="333333"/>
                </a:solidFill>
                <a:latin typeface="Garamond" panose="02020404030301010803" pitchFamily="18" charset="0"/>
              </a:rPr>
              <a:t> of food produced from organic farming compared to conventional farming, mainly due to the abandonment of the use of chemical fertilizers and pesticides. The aim of the following research is to collect data and information on the most efficient management models that will create the premises for the production of production models that will respond in the future to the challenges of climate change, especially from the perspective of reducing greenhouse gases, depending the application of a plant protection system in response to climate change and the pressure of diseases and pests. During the research we tried to highlight aspects that, in our opinion, are important for the development of the agricultural sector as part of the economy.</a:t>
            </a:r>
          </a:p>
        </p:txBody>
      </p:sp>
    </p:spTree>
    <p:extLst>
      <p:ext uri="{BB962C8B-B14F-4D97-AF65-F5344CB8AC3E}">
        <p14:creationId xmlns:p14="http://schemas.microsoft.com/office/powerpoint/2010/main" val="3505944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423" y="329865"/>
            <a:ext cx="10364451" cy="1596177"/>
          </a:xfrm>
        </p:spPr>
        <p:txBody>
          <a:bodyPr/>
          <a:lstStyle/>
          <a:p>
            <a:r>
              <a:rPr lang="en-US" sz="2400" b="1" cap="none" dirty="0" smtClean="0">
                <a:latin typeface="Garamond" panose="02020404030301010803" pitchFamily="18" charset="0"/>
                <a:ea typeface="Palatino Linotype"/>
                <a:cs typeface="+mn-cs"/>
              </a:rPr>
              <a:t>Keywords: </a:t>
            </a:r>
            <a:r>
              <a:rPr lang="en-US" sz="2400" b="1" cap="none" dirty="0" smtClean="0">
                <a:solidFill>
                  <a:schemeClr val="accent3"/>
                </a:solidFill>
                <a:latin typeface="Garamond" panose="02020404030301010803" pitchFamily="18" charset="0"/>
                <a:ea typeface="Palatino Linotype"/>
                <a:cs typeface="+mn-cs"/>
              </a:rPr>
              <a:t>: water, plant, environment, plant protection</a:t>
            </a:r>
            <a:endParaRPr lang="en-US" dirty="0">
              <a:solidFill>
                <a:schemeClr val="accent3"/>
              </a:solidFill>
              <a:latin typeface="Garamond" panose="02020404030301010803" pitchFamily="18" charset="0"/>
            </a:endParaRPr>
          </a:p>
        </p:txBody>
      </p:sp>
      <p:pic>
        <p:nvPicPr>
          <p:cNvPr id="3" name="Picture 2"/>
          <p:cNvPicPr>
            <a:picLocks noChangeAspect="1"/>
          </p:cNvPicPr>
          <p:nvPr/>
        </p:nvPicPr>
        <p:blipFill>
          <a:blip r:embed="rId2"/>
          <a:stretch>
            <a:fillRect/>
          </a:stretch>
        </p:blipFill>
        <p:spPr>
          <a:xfrm>
            <a:off x="1281879" y="2113518"/>
            <a:ext cx="725487" cy="794637"/>
          </a:xfrm>
          <a:prstGeom prst="rect">
            <a:avLst/>
          </a:prstGeom>
        </p:spPr>
      </p:pic>
      <p:pic>
        <p:nvPicPr>
          <p:cNvPr id="5" name="Picture 4"/>
          <p:cNvPicPr>
            <a:picLocks noChangeAspect="1"/>
          </p:cNvPicPr>
          <p:nvPr/>
        </p:nvPicPr>
        <p:blipFill>
          <a:blip r:embed="rId2"/>
          <a:stretch>
            <a:fillRect/>
          </a:stretch>
        </p:blipFill>
        <p:spPr>
          <a:xfrm>
            <a:off x="1328892" y="2952475"/>
            <a:ext cx="725487" cy="719390"/>
          </a:xfrm>
          <a:prstGeom prst="rect">
            <a:avLst/>
          </a:prstGeom>
        </p:spPr>
      </p:pic>
      <p:pic>
        <p:nvPicPr>
          <p:cNvPr id="6" name="Picture 5"/>
          <p:cNvPicPr>
            <a:picLocks noChangeAspect="1"/>
          </p:cNvPicPr>
          <p:nvPr/>
        </p:nvPicPr>
        <p:blipFill>
          <a:blip r:embed="rId2"/>
          <a:stretch>
            <a:fillRect/>
          </a:stretch>
        </p:blipFill>
        <p:spPr>
          <a:xfrm>
            <a:off x="1328893" y="3781490"/>
            <a:ext cx="725486" cy="732784"/>
          </a:xfrm>
          <a:prstGeom prst="rect">
            <a:avLst/>
          </a:prstGeom>
        </p:spPr>
      </p:pic>
      <p:pic>
        <p:nvPicPr>
          <p:cNvPr id="7" name="Picture 6"/>
          <p:cNvPicPr>
            <a:picLocks noChangeAspect="1"/>
          </p:cNvPicPr>
          <p:nvPr/>
        </p:nvPicPr>
        <p:blipFill>
          <a:blip r:embed="rId2"/>
          <a:stretch>
            <a:fillRect/>
          </a:stretch>
        </p:blipFill>
        <p:spPr>
          <a:xfrm>
            <a:off x="1328892" y="4623899"/>
            <a:ext cx="725487" cy="719390"/>
          </a:xfrm>
          <a:prstGeom prst="rect">
            <a:avLst/>
          </a:prstGeom>
        </p:spPr>
      </p:pic>
      <p:sp>
        <p:nvSpPr>
          <p:cNvPr id="9" name="Rectangle 8"/>
          <p:cNvSpPr/>
          <p:nvPr/>
        </p:nvSpPr>
        <p:spPr>
          <a:xfrm>
            <a:off x="2007366" y="2259014"/>
            <a:ext cx="958083" cy="461665"/>
          </a:xfrm>
          <a:prstGeom prst="rect">
            <a:avLst/>
          </a:prstGeom>
        </p:spPr>
        <p:txBody>
          <a:bodyPr wrap="none">
            <a:spAutoFit/>
          </a:bodyPr>
          <a:lstStyle/>
          <a:p>
            <a:r>
              <a:rPr lang="en-US" sz="2400" b="1" dirty="0">
                <a:solidFill>
                  <a:srgbClr val="63A537"/>
                </a:solidFill>
                <a:latin typeface="Garamond" panose="02020404030301010803" pitchFamily="18" charset="0"/>
                <a:ea typeface="Palatino Linotype"/>
                <a:cs typeface="+mj-cs"/>
              </a:rPr>
              <a:t>water,</a:t>
            </a:r>
            <a:endParaRPr lang="en-US" dirty="0"/>
          </a:p>
        </p:txBody>
      </p:sp>
      <p:pic>
        <p:nvPicPr>
          <p:cNvPr id="10" name="Picture 9"/>
          <p:cNvPicPr>
            <a:picLocks noChangeAspect="1"/>
          </p:cNvPicPr>
          <p:nvPr/>
        </p:nvPicPr>
        <p:blipFill>
          <a:blip r:embed="rId3"/>
          <a:stretch>
            <a:fillRect/>
          </a:stretch>
        </p:blipFill>
        <p:spPr>
          <a:xfrm>
            <a:off x="1931623" y="3031730"/>
            <a:ext cx="1109568" cy="640135"/>
          </a:xfrm>
          <a:prstGeom prst="rect">
            <a:avLst/>
          </a:prstGeom>
        </p:spPr>
      </p:pic>
      <p:pic>
        <p:nvPicPr>
          <p:cNvPr id="12" name="Picture 11"/>
          <p:cNvPicPr>
            <a:picLocks noChangeAspect="1"/>
          </p:cNvPicPr>
          <p:nvPr/>
        </p:nvPicPr>
        <p:blipFill>
          <a:blip r:embed="rId4"/>
          <a:stretch>
            <a:fillRect/>
          </a:stretch>
        </p:blipFill>
        <p:spPr>
          <a:xfrm>
            <a:off x="1931623" y="3928951"/>
            <a:ext cx="1999661" cy="640135"/>
          </a:xfrm>
          <a:prstGeom prst="rect">
            <a:avLst/>
          </a:prstGeom>
        </p:spPr>
      </p:pic>
      <p:pic>
        <p:nvPicPr>
          <p:cNvPr id="13" name="Picture 12"/>
          <p:cNvPicPr>
            <a:picLocks noChangeAspect="1"/>
          </p:cNvPicPr>
          <p:nvPr/>
        </p:nvPicPr>
        <p:blipFill>
          <a:blip r:embed="rId5"/>
          <a:stretch>
            <a:fillRect/>
          </a:stretch>
        </p:blipFill>
        <p:spPr>
          <a:xfrm>
            <a:off x="1931623" y="4745987"/>
            <a:ext cx="2426418" cy="640135"/>
          </a:xfrm>
          <a:prstGeom prst="rect">
            <a:avLst/>
          </a:prstGeom>
        </p:spPr>
      </p:pic>
    </p:spTree>
    <p:extLst>
      <p:ext uri="{BB962C8B-B14F-4D97-AF65-F5344CB8AC3E}">
        <p14:creationId xmlns:p14="http://schemas.microsoft.com/office/powerpoint/2010/main" val="2177326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580" y="1225689"/>
            <a:ext cx="9498650" cy="5078313"/>
          </a:xfrm>
          <a:prstGeom prst="rect">
            <a:avLst/>
          </a:prstGeom>
        </p:spPr>
        <p:txBody>
          <a:bodyPr wrap="square">
            <a:spAutoFit/>
          </a:bodyPr>
          <a:lstStyle/>
          <a:p>
            <a:pPr algn="just"/>
            <a:r>
              <a:rPr lang="en-US" dirty="0">
                <a:latin typeface="Garamond" panose="02020404030301010803" pitchFamily="18" charset="0"/>
              </a:rPr>
              <a:t>Most agricultural soils contain too little natural nitrogen available to meet growing requirements during the growing season. As a result, it is necessary to supplement the nitrogen naturally contained in the soil every year. Applying the right amount of nitrogen at the right time is the basic requirement for good fertilizer management. Nitrogen requirements vary considerably in different crops and within the same crop, the level of harvest being possible to be reached in a certain conjuncture of climatic and technological factors. Due to the specific behavior of nitrogen in the soil, fertilization with this nutrient and also techniques cultivation that influences its dynamics in the soil must be carried out in a way that minimizes losses with percolating water, thus reducing the risk of nitrate contamination of groundwater and surface water (</a:t>
            </a:r>
            <a:r>
              <a:rPr lang="en-US" dirty="0" err="1">
                <a:latin typeface="Garamond" panose="02020404030301010803" pitchFamily="18" charset="0"/>
              </a:rPr>
              <a:t>Tecimen</a:t>
            </a:r>
            <a:r>
              <a:rPr lang="en-US" dirty="0">
                <a:latin typeface="Garamond" panose="02020404030301010803" pitchFamily="18" charset="0"/>
              </a:rPr>
              <a:t>, 2017; Joshi &amp; </a:t>
            </a:r>
            <a:r>
              <a:rPr lang="en-US" dirty="0" err="1">
                <a:latin typeface="Garamond" panose="02020404030301010803" pitchFamily="18" charset="0"/>
              </a:rPr>
              <a:t>Chilwal</a:t>
            </a:r>
            <a:r>
              <a:rPr lang="en-US" dirty="0">
                <a:latin typeface="Garamond" panose="02020404030301010803" pitchFamily="18" charset="0"/>
              </a:rPr>
              <a:t>, 2018; </a:t>
            </a:r>
            <a:r>
              <a:rPr lang="en-US" dirty="0" err="1">
                <a:latin typeface="Garamond" panose="02020404030301010803" pitchFamily="18" charset="0"/>
              </a:rPr>
              <a:t>Işık</a:t>
            </a:r>
            <a:r>
              <a:rPr lang="en-US" dirty="0">
                <a:latin typeface="Garamond" panose="02020404030301010803" pitchFamily="18" charset="0"/>
              </a:rPr>
              <a:t>, &amp; </a:t>
            </a:r>
            <a:r>
              <a:rPr lang="en-US" dirty="0" err="1">
                <a:latin typeface="Garamond" panose="02020404030301010803" pitchFamily="18" charset="0"/>
              </a:rPr>
              <a:t>Kırkpınar</a:t>
            </a:r>
            <a:r>
              <a:rPr lang="en-US" dirty="0">
                <a:latin typeface="Garamond" panose="02020404030301010803" pitchFamily="18" charset="0"/>
              </a:rPr>
              <a:t>, 2020). The 1991 Nitrates Directive is one of the first EU legislation to control pollution and improve water quality. Although nitrogen is a vital nutrient that contributes to the growth of plants and crops, high concentrations of nitrogen are harmful to humans and nature. Agricultural use of nitrates in organic and chemical fertilizers is a major source of water pollution in Europe. Consumption of mineral fertilizers first fell sharply in the early 1990 and stabilized over the last four years in the EU-15, but in all 27 Member States nitrate consumption increased by 6%. In general, animal husbandry remains the main cause of over 50% of total nitrogen discharges into surface waters activities related to livestock and fertilizer management release nitrogen oxide (N2 O) and methane (CH4), greenhouse gases with a global warming potential of 310 and 21 times higher than CO2, respectively. </a:t>
            </a:r>
          </a:p>
        </p:txBody>
      </p:sp>
      <p:sp>
        <p:nvSpPr>
          <p:cNvPr id="3" name="Rectangle 2"/>
          <p:cNvSpPr/>
          <p:nvPr/>
        </p:nvSpPr>
        <p:spPr>
          <a:xfrm>
            <a:off x="1416327" y="517803"/>
            <a:ext cx="2662332" cy="707886"/>
          </a:xfrm>
          <a:prstGeom prst="rect">
            <a:avLst/>
          </a:prstGeom>
        </p:spPr>
        <p:txBody>
          <a:bodyPr wrap="none">
            <a:spAutoFit/>
          </a:bodyPr>
          <a:lstStyle/>
          <a:p>
            <a:r>
              <a:rPr lang="en-US" sz="4000" spc="-50" dirty="0">
                <a:solidFill>
                  <a:srgbClr val="63A537"/>
                </a:solidFill>
                <a:latin typeface="Garamond" panose="02020404030301010803" pitchFamily="18" charset="0"/>
                <a:ea typeface="+mj-ea"/>
                <a:cs typeface="+mj-cs"/>
              </a:rPr>
              <a:t>Introduction</a:t>
            </a:r>
            <a:endParaRPr lang="en-US" dirty="0">
              <a:latin typeface="Garamond" panose="02020404030301010803" pitchFamily="18" charset="0"/>
            </a:endParaRPr>
          </a:p>
        </p:txBody>
      </p:sp>
    </p:spTree>
    <p:extLst>
      <p:ext uri="{BB962C8B-B14F-4D97-AF65-F5344CB8AC3E}">
        <p14:creationId xmlns:p14="http://schemas.microsoft.com/office/powerpoint/2010/main" val="1935110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624" y="923193"/>
            <a:ext cx="9843606" cy="5355312"/>
          </a:xfrm>
          <a:prstGeom prst="rect">
            <a:avLst/>
          </a:prstGeom>
        </p:spPr>
        <p:txBody>
          <a:bodyPr wrap="square">
            <a:spAutoFit/>
          </a:bodyPr>
          <a:lstStyle/>
          <a:p>
            <a:pPr algn="just"/>
            <a:r>
              <a:rPr lang="en-US" dirty="0">
                <a:latin typeface="Garamond" panose="02020404030301010803" pitchFamily="18" charset="0"/>
              </a:rPr>
              <a:t>In the analysis we highlighted products that contain active substances, </a:t>
            </a:r>
            <a:r>
              <a:rPr lang="en-US" dirty="0" err="1">
                <a:latin typeface="Garamond" panose="02020404030301010803" pitchFamily="18" charset="0"/>
              </a:rPr>
              <a:t>phytoprotective</a:t>
            </a:r>
            <a:r>
              <a:rPr lang="en-US" dirty="0">
                <a:latin typeface="Garamond" panose="02020404030301010803" pitchFamily="18" charset="0"/>
              </a:rPr>
              <a:t> agents or synergistic agents, in the form in which they are presented to the user and which are intended for: - protection of plants or plant products against all harmful organisms or prevention of these organisms; - the exercise of an action on the vital processes of plants, other than a nutritional action; - ensuring the preservation of plant products, insofar as these substances or products are not subject to other legal regulations on preservatives; - destruction of parts of plants, stopping or preventing unwanted plant growth. Thus we found that products (chemicals) that are used to control diseases in agricultural crops are growing in agricultural areas highlighted especially fungicides. </a:t>
            </a:r>
            <a:endParaRPr lang="en-US" dirty="0" smtClean="0">
              <a:latin typeface="Garamond" panose="02020404030301010803" pitchFamily="18" charset="0"/>
            </a:endParaRPr>
          </a:p>
          <a:p>
            <a:pPr algn="just"/>
            <a:r>
              <a:rPr lang="en-US" dirty="0" smtClean="0">
                <a:latin typeface="Garamond" panose="02020404030301010803" pitchFamily="18" charset="0"/>
              </a:rPr>
              <a:t>The </a:t>
            </a:r>
            <a:r>
              <a:rPr lang="en-US" dirty="0">
                <a:latin typeface="Garamond" panose="02020404030301010803" pitchFamily="18" charset="0"/>
              </a:rPr>
              <a:t>amount of fungicides sold in solid form in 2018 increased compared to the previous year by 5.7%. The distribution, in total fungicides, on </a:t>
            </a:r>
            <a:r>
              <a:rPr lang="en-US" dirty="0" err="1">
                <a:latin typeface="Garamond" panose="02020404030301010803" pitchFamily="18" charset="0"/>
              </a:rPr>
              <a:t>macroregions</a:t>
            </a:r>
            <a:r>
              <a:rPr lang="en-US" dirty="0">
                <a:latin typeface="Garamond" panose="02020404030301010803" pitchFamily="18" charset="0"/>
              </a:rPr>
              <a:t> is as follows: </a:t>
            </a:r>
            <a:r>
              <a:rPr lang="en-US" dirty="0" err="1">
                <a:latin typeface="Garamond" panose="02020404030301010803" pitchFamily="18" charset="0"/>
              </a:rPr>
              <a:t>macroregion</a:t>
            </a:r>
            <a:r>
              <a:rPr lang="en-US" dirty="0">
                <a:latin typeface="Garamond" panose="02020404030301010803" pitchFamily="18" charset="0"/>
              </a:rPr>
              <a:t> three (34.2%), </a:t>
            </a:r>
            <a:r>
              <a:rPr lang="en-US" dirty="0" err="1">
                <a:latin typeface="Garamond" panose="02020404030301010803" pitchFamily="18" charset="0"/>
              </a:rPr>
              <a:t>macroregion</a:t>
            </a:r>
            <a:r>
              <a:rPr lang="en-US" dirty="0">
                <a:latin typeface="Garamond" panose="02020404030301010803" pitchFamily="18" charset="0"/>
              </a:rPr>
              <a:t> one (26.3%), </a:t>
            </a:r>
            <a:r>
              <a:rPr lang="en-US" dirty="0" err="1">
                <a:latin typeface="Garamond" panose="02020404030301010803" pitchFamily="18" charset="0"/>
              </a:rPr>
              <a:t>macroregion</a:t>
            </a:r>
            <a:r>
              <a:rPr lang="en-US" dirty="0">
                <a:latin typeface="Garamond" panose="02020404030301010803" pitchFamily="18" charset="0"/>
              </a:rPr>
              <a:t> four (22.0%), </a:t>
            </a:r>
            <a:r>
              <a:rPr lang="en-US" dirty="0" err="1">
                <a:latin typeface="Garamond" panose="02020404030301010803" pitchFamily="18" charset="0"/>
              </a:rPr>
              <a:t>macroregion</a:t>
            </a:r>
            <a:r>
              <a:rPr lang="en-US" dirty="0">
                <a:latin typeface="Garamond" panose="02020404030301010803" pitchFamily="18" charset="0"/>
              </a:rPr>
              <a:t> two (17.5%). The largest quantities of fungicides in solid form were sold in the development regions of </a:t>
            </a:r>
            <a:r>
              <a:rPr lang="en-US" dirty="0" err="1">
                <a:latin typeface="Garamond" panose="02020404030301010803" pitchFamily="18" charset="0"/>
              </a:rPr>
              <a:t>Centru</a:t>
            </a:r>
            <a:r>
              <a:rPr lang="en-US" dirty="0">
                <a:latin typeface="Garamond" panose="02020404030301010803" pitchFamily="18" charset="0"/>
              </a:rPr>
              <a:t> (20.6%), </a:t>
            </a:r>
            <a:r>
              <a:rPr lang="en-US" dirty="0" err="1">
                <a:latin typeface="Garamond" panose="02020404030301010803" pitchFamily="18" charset="0"/>
              </a:rPr>
              <a:t>Sud-Muntenia</a:t>
            </a:r>
            <a:r>
              <a:rPr lang="en-US" dirty="0">
                <a:latin typeface="Garamond" panose="02020404030301010803" pitchFamily="18" charset="0"/>
              </a:rPr>
              <a:t> (17.6%) and Bucharest-</a:t>
            </a:r>
            <a:r>
              <a:rPr lang="en-US" dirty="0" err="1">
                <a:latin typeface="Garamond" panose="02020404030301010803" pitchFamily="18" charset="0"/>
              </a:rPr>
              <a:t>Ilfov</a:t>
            </a:r>
            <a:r>
              <a:rPr lang="en-US" dirty="0">
                <a:latin typeface="Garamond" panose="02020404030301010803" pitchFamily="18" charset="0"/>
              </a:rPr>
              <a:t> (16.6%). For products sold in liquid form, the amount of fungicides decreased by 3.0% compared to 2017. </a:t>
            </a:r>
          </a:p>
          <a:p>
            <a:pPr algn="just"/>
            <a:r>
              <a:rPr lang="en-US" dirty="0" smtClean="0">
                <a:latin typeface="Garamond" panose="02020404030301010803" pitchFamily="18" charset="0"/>
              </a:rPr>
              <a:t>The largest amount of fungicides was sold in macro-region three (49.2%), followed by macro-region one (26.6%), macro-region two (15.7%) and macro-region four (8.5%). By development regions, the South-</a:t>
            </a:r>
            <a:r>
              <a:rPr lang="en-US" dirty="0" err="1" smtClean="0">
                <a:latin typeface="Garamond" panose="02020404030301010803" pitchFamily="18" charset="0"/>
              </a:rPr>
              <a:t>Muntenia</a:t>
            </a:r>
            <a:r>
              <a:rPr lang="en-US" dirty="0" smtClean="0">
                <a:latin typeface="Garamond" panose="02020404030301010803" pitchFamily="18" charset="0"/>
              </a:rPr>
              <a:t> region occupies the first place (27.7%), followed by the Bucharest-</a:t>
            </a:r>
            <a:r>
              <a:rPr lang="en-US" dirty="0" err="1" smtClean="0">
                <a:latin typeface="Garamond" panose="02020404030301010803" pitchFamily="18" charset="0"/>
              </a:rPr>
              <a:t>Ilfov</a:t>
            </a:r>
            <a:r>
              <a:rPr lang="en-US" dirty="0" smtClean="0">
                <a:latin typeface="Garamond" panose="02020404030301010803" pitchFamily="18" charset="0"/>
              </a:rPr>
              <a:t> (21.5%) and Center (19.3%) regions. Thus, in determining the increase in consumption, the different climatic conditions of the regions were analyzed as possible increases in consumption and the critical level of losses by non-compliance with agricultural practices in the application of plant protection products.</a:t>
            </a:r>
            <a:endParaRPr lang="en-US" dirty="0">
              <a:latin typeface="Garamond" panose="02020404030301010803" pitchFamily="18" charset="0"/>
            </a:endParaRPr>
          </a:p>
        </p:txBody>
      </p:sp>
    </p:spTree>
    <p:extLst>
      <p:ext uri="{BB962C8B-B14F-4D97-AF65-F5344CB8AC3E}">
        <p14:creationId xmlns:p14="http://schemas.microsoft.com/office/powerpoint/2010/main" val="1742113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305" y="1097280"/>
            <a:ext cx="9511064" cy="4524315"/>
          </a:xfrm>
          <a:prstGeom prst="rect">
            <a:avLst/>
          </a:prstGeom>
        </p:spPr>
        <p:txBody>
          <a:bodyPr wrap="square">
            <a:spAutoFit/>
          </a:bodyPr>
          <a:lstStyle/>
          <a:p>
            <a:pPr algn="just"/>
            <a:r>
              <a:rPr lang="en-US" dirty="0" smtClean="0">
                <a:latin typeface="Garamond" panose="02020404030301010803" pitchFamily="18" charset="0"/>
              </a:rPr>
              <a:t>The use of pesticides plays an </a:t>
            </a:r>
            <a:r>
              <a:rPr lang="en-US" dirty="0">
                <a:latin typeface="Garamond" panose="02020404030301010803" pitchFamily="18" charset="0"/>
              </a:rPr>
              <a:t>important role in agricultural production, ensuring less damage to weeds and crop pests and a consistent yield. However, their use can have negative effects on the environment on water quality, on terrestrial and aquatic biodiversity (persistence and toxic effects on non-target species, etc.). </a:t>
            </a:r>
            <a:endParaRPr lang="en-US" dirty="0" smtClean="0">
              <a:latin typeface="Garamond" panose="02020404030301010803" pitchFamily="18" charset="0"/>
            </a:endParaRPr>
          </a:p>
          <a:p>
            <a:pPr algn="just"/>
            <a:r>
              <a:rPr lang="en-US" dirty="0" smtClean="0">
                <a:latin typeface="Garamond" panose="02020404030301010803" pitchFamily="18" charset="0"/>
              </a:rPr>
              <a:t>The </a:t>
            </a:r>
            <a:r>
              <a:rPr lang="en-US" dirty="0">
                <a:latin typeface="Garamond" panose="02020404030301010803" pitchFamily="18" charset="0"/>
              </a:rPr>
              <a:t>Sustainable Use Directive promotes the use of integrated pest management and alternative approaches and techniques, such as non-chemical alternatives to pesticides. Integrated Pest Management (IPM) is a strategy that promotes safer and more sustainable pesticide management</a:t>
            </a:r>
            <a:r>
              <a:rPr lang="en-US" dirty="0" smtClean="0">
                <a:latin typeface="Garamond" panose="02020404030301010803" pitchFamily="18" charset="0"/>
              </a:rPr>
              <a:t>.</a:t>
            </a:r>
          </a:p>
          <a:p>
            <a:pPr algn="just"/>
            <a:r>
              <a:rPr lang="en-US" dirty="0" smtClean="0">
                <a:latin typeface="Garamond" panose="02020404030301010803" pitchFamily="18" charset="0"/>
              </a:rPr>
              <a:t>IPM </a:t>
            </a:r>
            <a:r>
              <a:rPr lang="en-US" dirty="0">
                <a:latin typeface="Garamond" panose="02020404030301010803" pitchFamily="18" charset="0"/>
              </a:rPr>
              <a:t>strategies evolve due to new emerging pests and climate change and involve crop rotation, hygiene measures to prevent the spread of pests, protection and improvement of beneficial organisms, using appropriate cultivation, cultivation or seed techniques. Farmers need to implement IPM and give preference to non-chemical methods if they ensure satisfactory pest control. The main goal is to reduce pesticide dependence in agriculture.</a:t>
            </a:r>
          </a:p>
          <a:p>
            <a:pPr algn="just"/>
            <a:r>
              <a:rPr lang="en-US" dirty="0">
                <a:latin typeface="Garamond" panose="02020404030301010803" pitchFamily="18" charset="0"/>
              </a:rPr>
              <a:t>Environmental contamination due to pesticides can result from drift by spraying, volatilization, surface runoff and loss of subsoil by leaching / flow. The persistence of pesticides in the environment differs greatly and is dependent on factors such as their susceptibility to attack by microorganisms and enzymes, soil temperature and water content. </a:t>
            </a:r>
          </a:p>
        </p:txBody>
      </p:sp>
      <p:sp>
        <p:nvSpPr>
          <p:cNvPr id="3" name="Rectangle 2"/>
          <p:cNvSpPr/>
          <p:nvPr/>
        </p:nvSpPr>
        <p:spPr>
          <a:xfrm>
            <a:off x="1160060" y="491319"/>
            <a:ext cx="7356143" cy="646331"/>
          </a:xfrm>
          <a:prstGeom prst="rect">
            <a:avLst/>
          </a:prstGeom>
        </p:spPr>
        <p:txBody>
          <a:bodyPr wrap="square">
            <a:spAutoFit/>
          </a:bodyPr>
          <a:lstStyle/>
          <a:p>
            <a:r>
              <a:rPr lang="en-US" sz="3600" dirty="0">
                <a:solidFill>
                  <a:schemeClr val="accent1"/>
                </a:solidFill>
                <a:latin typeface="Garamond" panose="02020404030301010803" pitchFamily="18" charset="0"/>
              </a:rPr>
              <a:t>The use of pesticides plays </a:t>
            </a:r>
            <a:endParaRPr lang="en-US" sz="3600" dirty="0">
              <a:solidFill>
                <a:schemeClr val="accent1"/>
              </a:solidFill>
            </a:endParaRPr>
          </a:p>
        </p:txBody>
      </p:sp>
    </p:spTree>
    <p:extLst>
      <p:ext uri="{BB962C8B-B14F-4D97-AF65-F5344CB8AC3E}">
        <p14:creationId xmlns:p14="http://schemas.microsoft.com/office/powerpoint/2010/main" val="3736106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580" y="1120461"/>
            <a:ext cx="9272788" cy="4596130"/>
          </a:xfrm>
          <a:prstGeom prst="rect">
            <a:avLst/>
          </a:prstGeom>
        </p:spPr>
        <p:txBody>
          <a:bodyPr wrap="square">
            <a:spAutoFit/>
          </a:bodyPr>
          <a:lstStyle/>
          <a:p>
            <a:pPr algn="just">
              <a:lnSpc>
                <a:spcPct val="115000"/>
              </a:lnSpc>
              <a:spcAft>
                <a:spcPts val="1000"/>
              </a:spcAft>
            </a:pPr>
            <a:r>
              <a:rPr lang="en-US" sz="1600" dirty="0">
                <a:solidFill>
                  <a:srgbClr val="444444"/>
                </a:solidFill>
                <a:latin typeface="Shruti" panose="020B0502040204020203" pitchFamily="34" charset="0"/>
                <a:ea typeface="Times New Roman" panose="02020603050405020304" pitchFamily="18" charset="0"/>
                <a:cs typeface="Shruti" panose="020B0502040204020203" pitchFamily="34" charset="0"/>
              </a:rPr>
              <a:t>In the last decade, much has been done in the agricultural sector to limit the negative effects of pesticides. Organic farming is growing year by year and now covers 7.5% of the EU AU. Four million farmers have been trained in the safe use of pesticides, and the number of EU-approved non-chemicals or low-risk substances has doubled since 2009</a:t>
            </a:r>
            <a:r>
              <a:rPr lang="en-US" sz="1600" dirty="0" smtClean="0">
                <a:solidFill>
                  <a:srgbClr val="444444"/>
                </a:solidFill>
                <a:latin typeface="Shruti" panose="020B0502040204020203" pitchFamily="34" charset="0"/>
                <a:ea typeface="Times New Roman" panose="02020603050405020304" pitchFamily="18" charset="0"/>
                <a:cs typeface="Shruti" panose="020B0502040204020203" pitchFamily="34" charset="0"/>
              </a:rPr>
              <a:t>.</a:t>
            </a:r>
            <a:endParaRPr lang="en-US" sz="1600" dirty="0">
              <a:solidFill>
                <a:srgbClr val="444444"/>
              </a:solidFill>
              <a:latin typeface="Shruti" panose="020B0502040204020203" pitchFamily="34" charset="0"/>
              <a:ea typeface="Times New Roman" panose="02020603050405020304" pitchFamily="18" charset="0"/>
              <a:cs typeface="Shruti" panose="020B0502040204020203" pitchFamily="34" charset="0"/>
            </a:endParaRPr>
          </a:p>
          <a:p>
            <a:pPr algn="just">
              <a:lnSpc>
                <a:spcPct val="115000"/>
              </a:lnSpc>
              <a:spcAft>
                <a:spcPts val="1000"/>
              </a:spcAft>
            </a:pPr>
            <a:r>
              <a:rPr lang="en-US" sz="1600" dirty="0" smtClean="0">
                <a:solidFill>
                  <a:srgbClr val="444444"/>
                </a:solidFill>
                <a:latin typeface="Shruti" panose="020B0502040204020203" pitchFamily="34" charset="0"/>
                <a:ea typeface="Times New Roman" panose="02020603050405020304" pitchFamily="18" charset="0"/>
                <a:cs typeface="Shruti" panose="020B0502040204020203" pitchFamily="34" charset="0"/>
              </a:rPr>
              <a:t>The </a:t>
            </a:r>
            <a:r>
              <a:rPr lang="en-US" sz="1600" dirty="0">
                <a:solidFill>
                  <a:srgbClr val="444444"/>
                </a:solidFill>
                <a:latin typeface="Shruti" panose="020B0502040204020203" pitchFamily="34" charset="0"/>
                <a:ea typeface="Times New Roman" panose="02020603050405020304" pitchFamily="18" charset="0"/>
                <a:cs typeface="Shruti" panose="020B0502040204020203" pitchFamily="34" charset="0"/>
              </a:rPr>
              <a:t>abandonment of agricultural land has far-reaching effects on ecosystem services, such as increased carbon storage, lower soil erosion, better water quality, and loss of traditional cultural landscapes. These effects often result in a decline in biodiversity. Also, the lack of appropriate knowledge, as a result of problems with the farm consulting system, results in often inadequate agricultural practices, with a negative influence on biodiversity. </a:t>
            </a:r>
            <a:endParaRPr lang="en-US" sz="1600" dirty="0" smtClean="0">
              <a:solidFill>
                <a:srgbClr val="444444"/>
              </a:solidFill>
              <a:latin typeface="Shruti" panose="020B0502040204020203" pitchFamily="34" charset="0"/>
              <a:ea typeface="Times New Roman" panose="02020603050405020304" pitchFamily="18" charset="0"/>
              <a:cs typeface="Shruti" panose="020B0502040204020203" pitchFamily="34" charset="0"/>
            </a:endParaRPr>
          </a:p>
          <a:p>
            <a:pPr algn="just">
              <a:lnSpc>
                <a:spcPct val="115000"/>
              </a:lnSpc>
              <a:spcAft>
                <a:spcPts val="1000"/>
              </a:spcAft>
            </a:pPr>
            <a:r>
              <a:rPr lang="en-US" sz="1600" dirty="0" smtClean="0">
                <a:solidFill>
                  <a:srgbClr val="444444"/>
                </a:solidFill>
                <a:latin typeface="Shruti" panose="020B0502040204020203" pitchFamily="34" charset="0"/>
                <a:ea typeface="Times New Roman" panose="02020603050405020304" pitchFamily="18" charset="0"/>
                <a:cs typeface="Shruti" panose="020B0502040204020203" pitchFamily="34" charset="0"/>
              </a:rPr>
              <a:t>Even </a:t>
            </a:r>
            <a:r>
              <a:rPr lang="en-US" sz="1600" dirty="0">
                <a:solidFill>
                  <a:srgbClr val="444444"/>
                </a:solidFill>
                <a:latin typeface="Shruti" panose="020B0502040204020203" pitchFamily="34" charset="0"/>
                <a:ea typeface="Times New Roman" panose="02020603050405020304" pitchFamily="18" charset="0"/>
                <a:cs typeface="Shruti" panose="020B0502040204020203" pitchFamily="34" charset="0"/>
              </a:rPr>
              <a:t>the relatively low yields of feed production, largely determined by improper pasture management, lead to erosion and loss of </a:t>
            </a:r>
            <a:r>
              <a:rPr lang="en-US" sz="1600" dirty="0" err="1">
                <a:solidFill>
                  <a:srgbClr val="444444"/>
                </a:solidFill>
                <a:latin typeface="Shruti" panose="020B0502040204020203" pitchFamily="34" charset="0"/>
                <a:ea typeface="Times New Roman" panose="02020603050405020304" pitchFamily="18" charset="0"/>
                <a:cs typeface="Shruti" panose="020B0502040204020203" pitchFamily="34" charset="0"/>
              </a:rPr>
              <a:t>biodiversity.In</a:t>
            </a:r>
            <a:r>
              <a:rPr lang="en-US" sz="1600" dirty="0">
                <a:solidFill>
                  <a:srgbClr val="444444"/>
                </a:solidFill>
                <a:latin typeface="Shruti" panose="020B0502040204020203" pitchFamily="34" charset="0"/>
                <a:ea typeface="Times New Roman" panose="02020603050405020304" pitchFamily="18" charset="0"/>
                <a:cs typeface="Shruti" panose="020B0502040204020203" pitchFamily="34" charset="0"/>
              </a:rPr>
              <a:t> the context of climate change, there is a need for a new activity in the agricultural field, which means using natural resources and good practice models to provide observation systems, information management understanding, modeling and analysis of environmental phenomena for evaluation, exploitation and management. natural resources (water soil, climate</a:t>
            </a:r>
            <a:r>
              <a:rPr lang="en-US" sz="1600" dirty="0" smtClean="0">
                <a:solidFill>
                  <a:srgbClr val="444444"/>
                </a:solidFill>
                <a:latin typeface="Shruti" panose="020B0502040204020203" pitchFamily="34" charset="0"/>
                <a:ea typeface="Times New Roman" panose="02020603050405020304" pitchFamily="18" charset="0"/>
                <a:cs typeface="Shruti" panose="020B0502040204020203" pitchFamily="34" charset="0"/>
              </a:rPr>
              <a:t>).</a:t>
            </a:r>
            <a:endParaRPr lang="en-US" sz="1600" dirty="0">
              <a:latin typeface="Shruti" panose="020B0502040204020203" pitchFamily="34" charset="0"/>
              <a:ea typeface="Calibri" panose="020F0502020204030204" pitchFamily="34" charset="0"/>
              <a:cs typeface="Shruti" panose="020B0502040204020203" pitchFamily="34" charset="0"/>
            </a:endParaRPr>
          </a:p>
        </p:txBody>
      </p:sp>
    </p:spTree>
    <p:extLst>
      <p:ext uri="{BB962C8B-B14F-4D97-AF65-F5344CB8AC3E}">
        <p14:creationId xmlns:p14="http://schemas.microsoft.com/office/powerpoint/2010/main" val="3922404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chemeClr val="accent1">
                    <a:lumMod val="60000"/>
                    <a:lumOff val="40000"/>
                  </a:schemeClr>
                </a:solidFill>
              </a:rPr>
              <a:t>T</a:t>
            </a:r>
            <a:r>
              <a:rPr lang="en-US" sz="2400" dirty="0" smtClean="0">
                <a:solidFill>
                  <a:schemeClr val="accent1">
                    <a:lumMod val="60000"/>
                    <a:lumOff val="40000"/>
                  </a:schemeClr>
                </a:solidFill>
              </a:rPr>
              <a:t>he </a:t>
            </a:r>
            <a:r>
              <a:rPr lang="en-US" sz="2400" dirty="0">
                <a:solidFill>
                  <a:schemeClr val="accent1">
                    <a:lumMod val="60000"/>
                    <a:lumOff val="40000"/>
                  </a:schemeClr>
                </a:solidFill>
              </a:rPr>
              <a:t>value of the production of the agricultural branch by development regions, in 2018</a:t>
            </a:r>
          </a:p>
        </p:txBody>
      </p:sp>
      <p:pic>
        <p:nvPicPr>
          <p:cNvPr id="5" name="Content Placeholder 4"/>
          <p:cNvPicPr>
            <a:picLocks noGrp="1" noChangeAspect="1"/>
          </p:cNvPicPr>
          <p:nvPr>
            <p:ph sz="quarter" idx="13"/>
          </p:nvPr>
        </p:nvPicPr>
        <p:blipFill>
          <a:blip r:embed="rId2"/>
          <a:stretch>
            <a:fillRect/>
          </a:stretch>
        </p:blipFill>
        <p:spPr>
          <a:xfrm>
            <a:off x="801205" y="2307509"/>
            <a:ext cx="5696744" cy="3424107"/>
          </a:xfrm>
          <a:prstGeom prst="rect">
            <a:avLst/>
          </a:prstGeom>
        </p:spPr>
      </p:pic>
      <p:graphicFrame>
        <p:nvGraphicFramePr>
          <p:cNvPr id="7" name="Content Placeholder 6"/>
          <p:cNvGraphicFramePr>
            <a:graphicFrameLocks noGrp="1"/>
          </p:cNvGraphicFramePr>
          <p:nvPr>
            <p:ph sz="quarter" idx="14"/>
            <p:extLst>
              <p:ext uri="{D42A27DB-BD31-4B8C-83A1-F6EECF244321}">
                <p14:modId xmlns:p14="http://schemas.microsoft.com/office/powerpoint/2010/main" val="1245165603"/>
              </p:ext>
            </p:extLst>
          </p:nvPr>
        </p:nvGraphicFramePr>
        <p:xfrm>
          <a:off x="6497949" y="2307509"/>
          <a:ext cx="4780275" cy="3284398"/>
        </p:xfrm>
        <a:graphic>
          <a:graphicData uri="http://schemas.openxmlformats.org/drawingml/2006/table">
            <a:tbl>
              <a:tblPr/>
              <a:tblGrid>
                <a:gridCol w="869142"/>
                <a:gridCol w="497945"/>
                <a:gridCol w="434570"/>
                <a:gridCol w="434570"/>
                <a:gridCol w="434570"/>
                <a:gridCol w="624695"/>
                <a:gridCol w="470785"/>
                <a:gridCol w="525106"/>
                <a:gridCol w="488892"/>
              </a:tblGrid>
              <a:tr h="1151700">
                <a:tc>
                  <a:txBody>
                    <a:bodyPr/>
                    <a:lstStyle/>
                    <a:p>
                      <a:pPr algn="l" fontAlgn="b"/>
                      <a:r>
                        <a:rPr lang="en-US" sz="800" b="0" i="0" u="none" strike="noStrike">
                          <a:effectLst/>
                          <a:latin typeface="Arial" panose="020B0604020202020204" pitchFamily="34" charset="0"/>
                        </a:rPr>
                        <a:t> </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
                      </a:r>
                      <a:br>
                        <a:rPr lang="en-US" sz="800" b="1" i="0" u="none" strike="noStrike">
                          <a:effectLst/>
                          <a:latin typeface="Arial" panose="020B0604020202020204" pitchFamily="34" charset="0"/>
                        </a:rPr>
                      </a:br>
                      <a:r>
                        <a:rPr lang="en-US" sz="800" b="1" i="0" u="none" strike="noStrike">
                          <a:effectLst/>
                          <a:latin typeface="Arial" panose="020B0604020202020204" pitchFamily="34" charset="0"/>
                        </a:rPr>
                        <a:t>Northwest</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
                      </a:r>
                      <a:br>
                        <a:rPr lang="en-US" sz="800" b="1" i="0" u="none" strike="noStrike">
                          <a:effectLst/>
                          <a:latin typeface="Arial" panose="020B0604020202020204" pitchFamily="34" charset="0"/>
                        </a:rPr>
                      </a:br>
                      <a:r>
                        <a:rPr lang="en-US" sz="800" b="1" i="0" u="none" strike="noStrike">
                          <a:effectLst/>
                          <a:latin typeface="Arial" panose="020B0604020202020204" pitchFamily="34" charset="0"/>
                        </a:rPr>
                        <a:t>Center</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
                      </a:r>
                      <a:br>
                        <a:rPr lang="en-US" sz="800" b="1" i="0" u="none" strike="noStrike">
                          <a:effectLst/>
                          <a:latin typeface="Arial" panose="020B0604020202020204" pitchFamily="34" charset="0"/>
                        </a:rPr>
                      </a:br>
                      <a:r>
                        <a:rPr lang="en-US" sz="800" b="1" i="0" u="none" strike="noStrike">
                          <a:effectLst/>
                          <a:latin typeface="Arial" panose="020B0604020202020204" pitchFamily="34" charset="0"/>
                        </a:rPr>
                        <a:t>Northeast</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
                      </a:r>
                      <a:br>
                        <a:rPr lang="en-US" sz="800" b="1" i="0" u="none" strike="noStrike">
                          <a:effectLst/>
                          <a:latin typeface="Arial" panose="020B0604020202020204" pitchFamily="34" charset="0"/>
                        </a:rPr>
                      </a:br>
                      <a:r>
                        <a:rPr lang="en-US" sz="800" b="1" i="0" u="none" strike="noStrike">
                          <a:effectLst/>
                          <a:latin typeface="Arial" panose="020B0604020202020204" pitchFamily="34" charset="0"/>
                        </a:rPr>
                        <a:t>South East</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South-Muntenia</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Bucharest-Ilfov</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
                      </a:r>
                      <a:br>
                        <a:rPr lang="en-US" sz="800" b="1" i="0" u="none" strike="noStrike">
                          <a:effectLst/>
                          <a:latin typeface="Arial" panose="020B0604020202020204" pitchFamily="34" charset="0"/>
                        </a:rPr>
                      </a:br>
                      <a:r>
                        <a:rPr lang="en-US" sz="800" b="1" i="0" u="none" strike="noStrike">
                          <a:effectLst/>
                          <a:latin typeface="Arial" panose="020B0604020202020204" pitchFamily="34" charset="0"/>
                        </a:rPr>
                        <a:t>Southwest</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
                      </a:r>
                      <a:br>
                        <a:rPr lang="en-US" sz="800" b="1" i="0" u="none" strike="noStrike">
                          <a:effectLst/>
                          <a:latin typeface="Arial" panose="020B0604020202020204" pitchFamily="34" charset="0"/>
                        </a:rPr>
                      </a:br>
                      <a:r>
                        <a:rPr lang="en-US" sz="800" b="1" i="0" u="none" strike="noStrike">
                          <a:effectLst/>
                          <a:latin typeface="Arial" panose="020B0604020202020204" pitchFamily="34" charset="0"/>
                        </a:rPr>
                        <a:t>West</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5265">
                <a:tc>
                  <a:txBody>
                    <a:bodyPr/>
                    <a:lstStyle/>
                    <a:p>
                      <a:pPr algn="l" fontAlgn="b"/>
                      <a:r>
                        <a:rPr lang="en-US" sz="800" b="1" i="0" u="none" strike="noStrike">
                          <a:effectLst/>
                          <a:latin typeface="Arial" panose="020B0604020202020204" pitchFamily="34" charset="0"/>
                        </a:rPr>
                        <a:t>The agricultural branch</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10561</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8930</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13652</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15256</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16336</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1196</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10656</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9762</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2168">
                <a:tc>
                  <a:txBody>
                    <a:bodyPr/>
                    <a:lstStyle/>
                    <a:p>
                      <a:pPr algn="l" fontAlgn="b"/>
                      <a:r>
                        <a:rPr lang="en-US" sz="800" b="1" i="0" u="none" strike="noStrike">
                          <a:effectLst/>
                          <a:latin typeface="Arial" panose="020B0604020202020204" pitchFamily="34" charset="0"/>
                        </a:rPr>
                        <a:t>Crop production</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7015</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5348</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9092</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11724</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12428</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606</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8141</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6862</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5265">
                <a:tc>
                  <a:txBody>
                    <a:bodyPr/>
                    <a:lstStyle/>
                    <a:p>
                      <a:pPr algn="l" fontAlgn="b"/>
                      <a:r>
                        <a:rPr lang="en-US" sz="800" b="1" i="0" u="none" strike="noStrike">
                          <a:effectLst/>
                          <a:latin typeface="Arial" panose="020B0604020202020204" pitchFamily="34" charset="0"/>
                        </a:rPr>
                        <a:t/>
                      </a:r>
                      <a:br>
                        <a:rPr lang="en-US" sz="800" b="1" i="0" u="none" strike="noStrike">
                          <a:effectLst/>
                          <a:latin typeface="Arial" panose="020B0604020202020204" pitchFamily="34" charset="0"/>
                        </a:rPr>
                      </a:br>
                      <a:r>
                        <a:rPr lang="en-US" sz="800" b="1" i="0" u="none" strike="noStrike">
                          <a:effectLst/>
                          <a:latin typeface="Arial" panose="020B0604020202020204" pitchFamily="34" charset="0"/>
                        </a:rPr>
                        <a:t>Animal production</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3523</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3509</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4475</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3239</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3775</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110</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2453</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effectLst/>
                          <a:latin typeface="Arial" panose="020B0604020202020204" pitchFamily="34" charset="0"/>
                        </a:rPr>
                        <a:t>2819</a:t>
                      </a:r>
                    </a:p>
                  </a:txBody>
                  <a:tcPr marL="7252" marR="7252" marT="72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09093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cap="none" spc="-50" dirty="0">
                <a:solidFill>
                  <a:schemeClr val="accent1"/>
                </a:solidFill>
                <a:latin typeface="Garamond" panose="02020404030301010803" pitchFamily="18" charset="0"/>
              </a:rPr>
              <a:t>Plant protection products placed on the market (2017-2018) by development regions</a:t>
            </a:r>
            <a:endParaRPr lang="en-US" dirty="0">
              <a:solidFill>
                <a:schemeClr val="accent1"/>
              </a:solidFill>
              <a:latin typeface="Garamond" panose="02020404030301010803" pitchFamily="18" charset="0"/>
            </a:endParaRPr>
          </a:p>
        </p:txBody>
      </p:sp>
      <p:pic>
        <p:nvPicPr>
          <p:cNvPr id="5" name="Content Placeholder 4"/>
          <p:cNvPicPr>
            <a:picLocks noGrp="1" noChangeAspect="1"/>
          </p:cNvPicPr>
          <p:nvPr>
            <p:ph sz="quarter" idx="13"/>
          </p:nvPr>
        </p:nvPicPr>
        <p:blipFill>
          <a:blip r:embed="rId2"/>
          <a:stretch>
            <a:fillRect/>
          </a:stretch>
        </p:blipFill>
        <p:spPr>
          <a:xfrm>
            <a:off x="913775" y="2434107"/>
            <a:ext cx="9041594" cy="4031087"/>
          </a:xfrm>
          <a:prstGeom prst="rect">
            <a:avLst/>
          </a:prstGeom>
        </p:spPr>
      </p:pic>
    </p:spTree>
    <p:extLst>
      <p:ext uri="{BB962C8B-B14F-4D97-AF65-F5344CB8AC3E}">
        <p14:creationId xmlns:p14="http://schemas.microsoft.com/office/powerpoint/2010/main" val="4206348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770</TotalTime>
  <Words>1798</Words>
  <Application>Microsoft Office PowerPoint</Application>
  <PresentationFormat>Widescreen</PresentationFormat>
  <Paragraphs>73</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Garamond</vt:lpstr>
      <vt:lpstr>Palatino Linotype</vt:lpstr>
      <vt:lpstr>Shruti</vt:lpstr>
      <vt:lpstr>Times New Roman</vt:lpstr>
      <vt:lpstr>Tw Cen MT</vt:lpstr>
      <vt:lpstr>Droplet</vt:lpstr>
      <vt:lpstr> Reorientation of methods applied to plant protection as an effect of climate change  </vt:lpstr>
      <vt:lpstr>PowerPoint Presentation</vt:lpstr>
      <vt:lpstr>Keywords: : water, plant, environment, plant protection</vt:lpstr>
      <vt:lpstr>PowerPoint Presentation</vt:lpstr>
      <vt:lpstr>PowerPoint Presentation</vt:lpstr>
      <vt:lpstr>PowerPoint Presentation</vt:lpstr>
      <vt:lpstr>PowerPoint Presentation</vt:lpstr>
      <vt:lpstr>The value of the production of the agricultural branch by development regions, in 2018</vt:lpstr>
      <vt:lpstr>Plant protection products placed on the market (2017-2018) by development regions</vt:lpstr>
      <vt:lpstr>Source: Member States’ uptake data, 2015 (EU-27, data not available for France) Figure 3 — Spatial distribution of main EFA type categories for each NUTS 3 region</vt:lpstr>
      <vt:lpstr>PowerPoint Presentation</vt:lpstr>
      <vt:lpstr>PowerPoint Presentation</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soil response to climate change through fertilization for superior production  SAFTA Adela Sorinela1 , POPESCU Lavinia2            1.PhD Student, Bucharest University of Economic Studies, Bucharest, Romania, Doctorate Economic School, saftaadela19@stud.ase.ro, ORCID ID (https://orcid.org/0000-0002-8321-2636  2. PhD Student, Bucharest University of Economic Studies, Bucharest, Romania, Doctorate Economic School, popesculavinia14@stud.ase.ro, ORCID ID (https://orcid.org/0000-0003-2545-7739</dc:title>
  <dc:creator>RePack by Diakov</dc:creator>
  <cp:lastModifiedBy>RePack by Diakov</cp:lastModifiedBy>
  <cp:revision>21</cp:revision>
  <dcterms:created xsi:type="dcterms:W3CDTF">2020-10-21T23:26:25Z</dcterms:created>
  <dcterms:modified xsi:type="dcterms:W3CDTF">2020-12-01T03:11:02Z</dcterms:modified>
</cp:coreProperties>
</file>