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76" r:id="rId4"/>
    <p:sldId id="263" r:id="rId5"/>
    <p:sldId id="274" r:id="rId6"/>
    <p:sldId id="262" r:id="rId7"/>
    <p:sldId id="259" r:id="rId8"/>
    <p:sldId id="268" r:id="rId9"/>
    <p:sldId id="258" r:id="rId10"/>
    <p:sldId id="269" r:id="rId11"/>
    <p:sldId id="264" r:id="rId12"/>
    <p:sldId id="272" r:id="rId13"/>
    <p:sldId id="266"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p:scale>
          <a:sx n="70" d="100"/>
          <a:sy n="70" d="100"/>
        </p:scale>
        <p:origin x="-1810" y="-3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0BEFA-2958-4198-953A-8FA1A7B29982}"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FCB1E-B10B-4720-B38E-49301F95FD20}" type="slidenum">
              <a:rPr lang="en-US" smtClean="0"/>
              <a:pPr/>
              <a:t>‹#›</a:t>
            </a:fld>
            <a:endParaRPr lang="en-U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0BEFA-2958-4198-953A-8FA1A7B29982}" type="datetimeFigureOut">
              <a:rPr lang="en-US" smtClean="0"/>
              <a:pPr/>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FCB1E-B10B-4720-B38E-49301F95FD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2400" y="228600"/>
            <a:ext cx="8839200"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228600" y="228600"/>
            <a:ext cx="8686800"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57600" y="2743200"/>
            <a:ext cx="1447800" cy="1371600"/>
          </a:xfrm>
          <a:prstGeom prst="rect">
            <a:avLst/>
          </a:prstGeom>
        </p:spPr>
      </p:pic>
      <p:sp>
        <p:nvSpPr>
          <p:cNvPr id="11" name="TextBox 10"/>
          <p:cNvSpPr txBox="1"/>
          <p:nvPr/>
        </p:nvSpPr>
        <p:spPr>
          <a:xfrm>
            <a:off x="381000" y="533400"/>
            <a:ext cx="8153400" cy="2062103"/>
          </a:xfrm>
          <a:prstGeom prst="rect">
            <a:avLst/>
          </a:prstGeom>
          <a:noFill/>
        </p:spPr>
        <p:txBody>
          <a:bodyPr wrap="square" rtlCol="0">
            <a:spAutoFit/>
          </a:bodyPr>
          <a:lstStyle/>
          <a:p>
            <a:pPr algn="ctr"/>
            <a:r>
              <a:rPr lang="en-IN" sz="3200" b="1" dirty="0" smtClean="0">
                <a:solidFill>
                  <a:srgbClr val="FF0000"/>
                </a:solidFill>
              </a:rPr>
              <a:t>On augmenting growth, photosynthesis, enzymatic activities and nutrient contents of </a:t>
            </a:r>
            <a:r>
              <a:rPr lang="en-IN" sz="3200" b="1" i="1" dirty="0" smtClean="0">
                <a:solidFill>
                  <a:srgbClr val="FF0000"/>
                </a:solidFill>
              </a:rPr>
              <a:t>Brassica juncea</a:t>
            </a:r>
            <a:r>
              <a:rPr lang="en-IN" sz="3200" b="1" dirty="0" smtClean="0">
                <a:solidFill>
                  <a:srgbClr val="FF0000"/>
                </a:solidFill>
              </a:rPr>
              <a:t> (L.)  by application of plant growth regulators</a:t>
            </a:r>
            <a:endParaRPr lang="en-US" sz="3200" dirty="0" smtClean="0">
              <a:solidFill>
                <a:srgbClr val="FF0000"/>
              </a:solidFill>
            </a:endParaRPr>
          </a:p>
        </p:txBody>
      </p:sp>
      <p:sp>
        <p:nvSpPr>
          <p:cNvPr id="12" name="TextBox 11"/>
          <p:cNvSpPr txBox="1"/>
          <p:nvPr/>
        </p:nvSpPr>
        <p:spPr>
          <a:xfrm>
            <a:off x="2133600" y="4267200"/>
            <a:ext cx="4495800" cy="2492990"/>
          </a:xfrm>
          <a:prstGeom prst="rect">
            <a:avLst/>
          </a:prstGeom>
          <a:noFill/>
        </p:spPr>
        <p:txBody>
          <a:bodyPr wrap="square" rtlCol="0">
            <a:spAutoFit/>
          </a:bodyPr>
          <a:lstStyle/>
          <a:p>
            <a:pPr algn="ctr"/>
            <a:r>
              <a:rPr lang="en-IN" sz="2400" b="1" dirty="0" smtClean="0">
                <a:solidFill>
                  <a:srgbClr val="7030A0"/>
                </a:solidFill>
                <a:latin typeface="Arial" pitchFamily="34" charset="0"/>
                <a:cs typeface="Arial" pitchFamily="34" charset="0"/>
              </a:rPr>
              <a:t>PRESENTED </a:t>
            </a:r>
          </a:p>
          <a:p>
            <a:pPr algn="ctr"/>
            <a:r>
              <a:rPr lang="en-IN" sz="2400" b="1" dirty="0" smtClean="0">
                <a:solidFill>
                  <a:srgbClr val="7030A0"/>
                </a:solidFill>
                <a:latin typeface="Arial" pitchFamily="34" charset="0"/>
                <a:cs typeface="Arial" pitchFamily="34" charset="0"/>
              </a:rPr>
              <a:t>BY</a:t>
            </a:r>
          </a:p>
          <a:p>
            <a:pPr algn="ctr"/>
            <a:r>
              <a:rPr lang="en-IN" sz="2800" b="1" dirty="0" smtClean="0">
                <a:solidFill>
                  <a:srgbClr val="FF0000"/>
                </a:solidFill>
                <a:latin typeface="Arial" pitchFamily="34" charset="0"/>
                <a:cs typeface="Arial" pitchFamily="34" charset="0"/>
              </a:rPr>
              <a:t>SHAISTUL ISLAM</a:t>
            </a:r>
            <a:endParaRPr lang="en-US" sz="2800" b="1" dirty="0" smtClean="0">
              <a:solidFill>
                <a:srgbClr val="FF0000"/>
              </a:solidFill>
              <a:latin typeface="Arial" pitchFamily="34" charset="0"/>
              <a:cs typeface="Arial" pitchFamily="34" charset="0"/>
            </a:endParaRPr>
          </a:p>
          <a:p>
            <a:pPr algn="ctr"/>
            <a:r>
              <a:rPr lang="en-US" sz="2000" b="1" dirty="0" smtClean="0">
                <a:latin typeface="Arial" pitchFamily="34" charset="0"/>
                <a:cs typeface="Arial" pitchFamily="34" charset="0"/>
              </a:rPr>
              <a:t>Research Scholar</a:t>
            </a:r>
          </a:p>
          <a:p>
            <a:pPr algn="ctr"/>
            <a:r>
              <a:rPr lang="en-IN" sz="2000" dirty="0" smtClean="0">
                <a:latin typeface="Arial" pitchFamily="34" charset="0"/>
                <a:cs typeface="Arial" pitchFamily="34" charset="0"/>
              </a:rPr>
              <a:t>Dept. </a:t>
            </a:r>
            <a:r>
              <a:rPr lang="en-IN" sz="2000" dirty="0">
                <a:latin typeface="Arial" pitchFamily="34" charset="0"/>
                <a:cs typeface="Arial" pitchFamily="34" charset="0"/>
              </a:rPr>
              <a:t>of </a:t>
            </a:r>
            <a:r>
              <a:rPr lang="en-IN" sz="2000" dirty="0" smtClean="0">
                <a:latin typeface="Arial" pitchFamily="34" charset="0"/>
                <a:cs typeface="Arial" pitchFamily="34" charset="0"/>
              </a:rPr>
              <a:t>Botany </a:t>
            </a:r>
          </a:p>
          <a:p>
            <a:pPr algn="ctr"/>
            <a:r>
              <a:rPr lang="en-IN" sz="2000" dirty="0" smtClean="0">
                <a:latin typeface="Arial" pitchFamily="34" charset="0"/>
                <a:cs typeface="Arial" pitchFamily="34" charset="0"/>
              </a:rPr>
              <a:t>Aligarh </a:t>
            </a:r>
            <a:r>
              <a:rPr lang="en-IN" sz="2000" dirty="0">
                <a:latin typeface="Arial" pitchFamily="34" charset="0"/>
                <a:cs typeface="Arial" pitchFamily="34" charset="0"/>
              </a:rPr>
              <a:t>Muslim </a:t>
            </a:r>
            <a:r>
              <a:rPr lang="en-IN" sz="2000" dirty="0" smtClean="0">
                <a:latin typeface="Arial" pitchFamily="34" charset="0"/>
                <a:cs typeface="Arial" pitchFamily="34" charset="0"/>
              </a:rPr>
              <a:t>University </a:t>
            </a:r>
          </a:p>
          <a:p>
            <a:pPr algn="ctr"/>
            <a:r>
              <a:rPr lang="en-IN" sz="2000" dirty="0" smtClean="0">
                <a:latin typeface="Arial" pitchFamily="34" charset="0"/>
                <a:cs typeface="Arial" pitchFamily="34" charset="0"/>
              </a:rPr>
              <a:t>Aligarh, India</a:t>
            </a:r>
            <a:endParaRPr lang="en-US" sz="2000" dirty="0">
              <a:latin typeface="Arial" pitchFamily="34" charset="0"/>
              <a:cs typeface="Arial" pitchFamily="34" charset="0"/>
            </a:endParaRPr>
          </a:p>
        </p:txBody>
      </p:sp>
      <p:sp>
        <p:nvSpPr>
          <p:cNvPr id="14" name="TextBox 13"/>
          <p:cNvSpPr txBox="1"/>
          <p:nvPr/>
        </p:nvSpPr>
        <p:spPr>
          <a:xfrm>
            <a:off x="3048000" y="4419600"/>
            <a:ext cx="2667000" cy="369332"/>
          </a:xfrm>
          <a:prstGeom prst="rect">
            <a:avLst/>
          </a:prstGeom>
          <a:noFill/>
        </p:spPr>
        <p:txBody>
          <a:bodyPr wrap="square" rtlCol="0">
            <a:spAutoFit/>
          </a:bodyPr>
          <a:lstStyle/>
          <a:p>
            <a:endParaRPr lang="en-US" dirty="0"/>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781800" y="457200"/>
            <a:ext cx="2209800" cy="3002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kumimoji="0" lang="en-US"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Fig. 2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Effect leaf</a:t>
            </a:r>
            <a:r>
              <a:rPr kumimoji="0" lang="en-US" sz="1600"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applied PGRs on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a:t>
            </a:r>
            <a:r>
              <a:rPr kumimoji="0" lang="en-US" sz="1600"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Chlorophyll content (B)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Net photosynthetic rate</a:t>
            </a:r>
            <a:r>
              <a:rPr lang="en-US" sz="1600" dirty="0" smtClean="0">
                <a:solidFill>
                  <a:srgbClr val="7030A0"/>
                </a:solidFill>
                <a:latin typeface="Times New Roman" pitchFamily="18" charset="0"/>
                <a:ea typeface="Times New Roman" pitchFamily="18" charset="0"/>
                <a:cs typeface="Times New Roman" pitchFamily="18" charset="0"/>
              </a:rPr>
              <a:t>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(C) Carbonic</a:t>
            </a:r>
            <a:r>
              <a:rPr kumimoji="0" lang="en-US" sz="1600"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anhydrase activity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and (D) Relative</a:t>
            </a:r>
            <a:r>
              <a:rPr kumimoji="0" lang="en-US" sz="1600" i="0" u="none" strike="noStrike" cap="none" normalizeH="0" dirty="0" smtClean="0">
                <a:ln>
                  <a:noFill/>
                </a:ln>
                <a:solidFill>
                  <a:srgbClr val="7030A0"/>
                </a:solidFill>
                <a:effectLst/>
                <a:latin typeface="Times New Roman" pitchFamily="18" charset="0"/>
                <a:ea typeface="Times New Roman" pitchFamily="18" charset="0"/>
                <a:cs typeface="Times New Roman" pitchFamily="18" charset="0"/>
              </a:rPr>
              <a:t> water content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in </a:t>
            </a:r>
            <a:r>
              <a:rPr kumimoji="0" lang="en-US" sz="160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Brassica juncea </a:t>
            </a:r>
            <a:r>
              <a:rPr kumimoji="0" lang="en-US" sz="160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(L.).</a:t>
            </a:r>
            <a:endParaRPr kumimoji="0" lang="en-US" sz="1600"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2050" name="Picture 2" descr="C:\Users\Dell\OneDrive\Desktop\photosynthetic conference.JPG"/>
          <p:cNvPicPr>
            <a:picLocks noChangeAspect="1" noChangeArrowheads="1"/>
          </p:cNvPicPr>
          <p:nvPr/>
        </p:nvPicPr>
        <p:blipFill>
          <a:blip r:embed="rId2" cstate="print"/>
          <a:srcRect/>
          <a:stretch>
            <a:fillRect/>
          </a:stretch>
        </p:blipFill>
        <p:spPr bwMode="auto">
          <a:xfrm>
            <a:off x="381000" y="381000"/>
            <a:ext cx="6248400" cy="5205413"/>
          </a:xfrm>
          <a:prstGeom prst="rect">
            <a:avLst/>
          </a:prstGeom>
          <a:noFill/>
        </p:spPr>
      </p:pic>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OneDrive\Desktop\biochemical conferencee.JPG"/>
          <p:cNvPicPr>
            <a:picLocks noChangeAspect="1" noChangeArrowheads="1"/>
          </p:cNvPicPr>
          <p:nvPr/>
        </p:nvPicPr>
        <p:blipFill>
          <a:blip r:embed="rId2" cstate="print"/>
          <a:srcRect/>
          <a:stretch>
            <a:fillRect/>
          </a:stretch>
        </p:blipFill>
        <p:spPr bwMode="auto">
          <a:xfrm>
            <a:off x="228600" y="685800"/>
            <a:ext cx="6248400" cy="5168900"/>
          </a:xfrm>
          <a:prstGeom prst="rect">
            <a:avLst/>
          </a:prstGeom>
          <a:noFill/>
        </p:spPr>
      </p:pic>
      <p:sp>
        <p:nvSpPr>
          <p:cNvPr id="5" name="Rectangle 4"/>
          <p:cNvSpPr/>
          <p:nvPr/>
        </p:nvSpPr>
        <p:spPr>
          <a:xfrm>
            <a:off x="6705600" y="685800"/>
            <a:ext cx="2133600" cy="3046988"/>
          </a:xfrm>
          <a:prstGeom prst="rect">
            <a:avLst/>
          </a:prstGeom>
        </p:spPr>
        <p:txBody>
          <a:bodyPr wrap="square">
            <a:spAutoFit/>
          </a:bodyPr>
          <a:lstStyle/>
          <a:p>
            <a:pPr lvl="0" algn="just" fontAlgn="base">
              <a:lnSpc>
                <a:spcPct val="150000"/>
              </a:lnSpc>
              <a:spcBef>
                <a:spcPct val="0"/>
              </a:spcBef>
              <a:spcAft>
                <a:spcPct val="0"/>
              </a:spcAft>
            </a:pPr>
            <a:r>
              <a:rPr lang="en-US" sz="1600" b="1" dirty="0" smtClean="0">
                <a:solidFill>
                  <a:srgbClr val="7030A0"/>
                </a:solidFill>
                <a:latin typeface="Arial" pitchFamily="34" charset="0"/>
                <a:ea typeface="Times New Roman" pitchFamily="18" charset="0"/>
                <a:cs typeface="Arial" pitchFamily="34" charset="0"/>
              </a:rPr>
              <a:t>Fig. 3 </a:t>
            </a:r>
            <a:r>
              <a:rPr lang="en-US" sz="1600" dirty="0" smtClean="0">
                <a:solidFill>
                  <a:srgbClr val="7030A0"/>
                </a:solidFill>
                <a:latin typeface="Times New Roman" pitchFamily="18" charset="0"/>
                <a:ea typeface="Times New Roman" pitchFamily="18" charset="0"/>
                <a:cs typeface="Times New Roman" pitchFamily="18" charset="0"/>
              </a:rPr>
              <a:t>Effect leaf applied PGRs on (A) Nitrogen content (B) Phosphorous content (C) Potassium content and (D) Carbohydrate content in </a:t>
            </a:r>
            <a:r>
              <a:rPr lang="en-US" sz="1600" i="1" dirty="0" smtClean="0">
                <a:solidFill>
                  <a:srgbClr val="7030A0"/>
                </a:solidFill>
                <a:latin typeface="Times New Roman" pitchFamily="18" charset="0"/>
                <a:ea typeface="Times New Roman" pitchFamily="18" charset="0"/>
                <a:cs typeface="Times New Roman" pitchFamily="18" charset="0"/>
              </a:rPr>
              <a:t>Brassica juncea </a:t>
            </a:r>
            <a:r>
              <a:rPr lang="en-US" sz="1600" dirty="0" smtClean="0">
                <a:solidFill>
                  <a:srgbClr val="7030A0"/>
                </a:solidFill>
                <a:latin typeface="Times New Roman" pitchFamily="18" charset="0"/>
                <a:ea typeface="Times New Roman" pitchFamily="18" charset="0"/>
                <a:cs typeface="Times New Roman" pitchFamily="18" charset="0"/>
              </a:rPr>
              <a:t>(L.).</a:t>
            </a:r>
            <a:endParaRPr lang="en-US" sz="1600" dirty="0" smtClean="0">
              <a:solidFill>
                <a:srgbClr val="7030A0"/>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a:bodyPr>
          <a:lstStyle/>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Rectangle 3"/>
          <p:cNvSpPr/>
          <p:nvPr/>
        </p:nvSpPr>
        <p:spPr>
          <a:xfrm>
            <a:off x="1066800" y="2397204"/>
            <a:ext cx="6858000" cy="1200329"/>
          </a:xfrm>
          <a:prstGeom prst="rect">
            <a:avLst/>
          </a:prstGeom>
          <a:noFill/>
          <a:scene3d>
            <a:camera prst="isometricOffAxis1Right"/>
            <a:lightRig rig="threePt" dir="t"/>
          </a:scene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conclusion</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731262109"/>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12887"/>
            <a:ext cx="8001000" cy="5078313"/>
          </a:xfrm>
          <a:prstGeom prst="rect">
            <a:avLst/>
          </a:prstGeom>
          <a:solidFill>
            <a:schemeClr val="bg1"/>
          </a:solidFill>
          <a:ln w="19050">
            <a:solidFill>
              <a:srgbClr val="7030A0"/>
            </a:solidFill>
          </a:ln>
        </p:spPr>
        <p:txBody>
          <a:bodyPr wrap="square">
            <a:spAutoFit/>
          </a:bodyPr>
          <a:lstStyle/>
          <a:p>
            <a:pPr marL="285750" indent="-285750" algn="just">
              <a:lnSpc>
                <a:spcPct val="150000"/>
              </a:lnSpc>
              <a:buFont typeface="Arial" pitchFamily="34" charset="0"/>
              <a:buChar char="•"/>
            </a:pPr>
            <a:r>
              <a:rPr lang="en-IN" sz="2400" dirty="0" smtClean="0"/>
              <a:t>Foliar spray of PGRs improved the growth, photosynthesis, enzyme activities and leaf nutrient contents of mustard plant. </a:t>
            </a:r>
          </a:p>
          <a:p>
            <a:pPr marL="285750" indent="-285750" algn="just">
              <a:lnSpc>
                <a:spcPct val="150000"/>
              </a:lnSpc>
              <a:buFont typeface="Arial" pitchFamily="34" charset="0"/>
              <a:buChar char="•"/>
            </a:pPr>
            <a:r>
              <a:rPr lang="en-IN" sz="2400" dirty="0" smtClean="0"/>
              <a:t>Application of SA, GA</a:t>
            </a:r>
            <a:r>
              <a:rPr lang="en-IN" sz="2400" baseline="-25000" dirty="0" smtClean="0"/>
              <a:t>3</a:t>
            </a:r>
            <a:r>
              <a:rPr lang="en-IN" sz="2400" dirty="0" smtClean="0"/>
              <a:t> and TRIA in that order was found comparatively more pronounced and improved the most of the parameters studied.</a:t>
            </a:r>
          </a:p>
          <a:p>
            <a:pPr marL="285750" indent="-285750" algn="just">
              <a:lnSpc>
                <a:spcPct val="150000"/>
              </a:lnSpc>
              <a:buFont typeface="Arial" pitchFamily="34" charset="0"/>
              <a:buChar char="•"/>
            </a:pPr>
            <a:r>
              <a:rPr lang="en-IN" sz="2400" dirty="0" smtClean="0"/>
              <a:t>Further, the technique of foliar feeding of PGRs may safely be adopted for improving the growth, photosynthesis and yield of mustard.</a:t>
            </a:r>
            <a:endParaRPr lang="en-US" sz="2400" dirty="0" smtClean="0">
              <a:latin typeface="Arial" pitchFamily="34" charset="0"/>
              <a:cs typeface="Arial" pitchFamily="34" charset="0"/>
            </a:endParaRPr>
          </a:p>
        </p:txBody>
      </p:sp>
    </p:spTree>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482025"/>
            <a:ext cx="3962400" cy="584775"/>
          </a:xfrm>
          <a:prstGeom prst="rect">
            <a:avLst/>
          </a:prstGeom>
          <a:solidFill>
            <a:schemeClr val="accent1">
              <a:lumMod val="20000"/>
              <a:lumOff val="80000"/>
            </a:schemeClr>
          </a:solidFill>
          <a:ln>
            <a:no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solidFill>
                  <a:srgbClr val="FF0000"/>
                </a:solidFill>
                <a:latin typeface="Times New Roman" pitchFamily="18" charset="0"/>
                <a:cs typeface="Times New Roman" pitchFamily="18" charset="0"/>
              </a:rPr>
              <a:t>INTRODUCTION</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381000" y="1518315"/>
            <a:ext cx="8534400" cy="4418967"/>
          </a:xfrm>
          <a:prstGeom prst="rect">
            <a:avLst/>
          </a:prstGeom>
          <a:solidFill>
            <a:schemeClr val="bg1"/>
          </a:solidFill>
        </p:spPr>
        <p:txBody>
          <a:bodyPr wrap="square" lIns="0" tIns="0" anchor="ctr">
            <a:spAutoFit/>
          </a:bodyPr>
          <a:lstStyle/>
          <a:p>
            <a:pPr marL="285750" indent="-285750" algn="just">
              <a:lnSpc>
                <a:spcPct val="150000"/>
              </a:lnSpc>
              <a:buFont typeface="Wingdings" pitchFamily="2" charset="2"/>
              <a:buChar char="Ø"/>
            </a:pPr>
            <a:r>
              <a:rPr lang="en-IN" sz="2400" i="1" dirty="0" smtClean="0">
                <a:latin typeface="Times New Roman" pitchFamily="18" charset="0"/>
                <a:cs typeface="Times New Roman" pitchFamily="18" charset="0"/>
              </a:rPr>
              <a:t>Brassica juncea </a:t>
            </a:r>
            <a:r>
              <a:rPr lang="en-IN" sz="2400" dirty="0" smtClean="0">
                <a:latin typeface="Times New Roman" pitchFamily="18" charset="0"/>
                <a:cs typeface="Times New Roman" pitchFamily="18" charset="0"/>
              </a:rPr>
              <a:t>L.</a:t>
            </a:r>
            <a:r>
              <a:rPr lang="en-IN" sz="2400" i="1"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is a herbaceous plant commonly known as Indian mustard, belonging to the family Brassicaceae.</a:t>
            </a:r>
          </a:p>
          <a:p>
            <a:pPr marL="285750" indent="-285750" algn="just">
              <a:lnSpc>
                <a:spcPct val="150000"/>
              </a:lnSpc>
              <a:buFont typeface="Wingdings" pitchFamily="2" charset="2"/>
              <a:buChar char="Ø"/>
            </a:pPr>
            <a:r>
              <a:rPr lang="en-IN" sz="2400" dirty="0" smtClean="0">
                <a:latin typeface="Times New Roman" pitchFamily="18" charset="0"/>
                <a:cs typeface="Times New Roman" pitchFamily="18" charset="0"/>
              </a:rPr>
              <a:t>It is the second most edible oil seed crop and contributes about 30% of the total oilseed production in India.</a:t>
            </a:r>
          </a:p>
          <a:p>
            <a:pPr marL="285750" indent="-285750" algn="just">
              <a:lnSpc>
                <a:spcPct val="150000"/>
              </a:lnSpc>
              <a:buFont typeface="Wingdings" pitchFamily="2" charset="2"/>
              <a:buChar char="Ø"/>
            </a:pPr>
            <a:r>
              <a:rPr lang="en-US" sz="2400" i="1" dirty="0" smtClean="0">
                <a:latin typeface="Times New Roman" pitchFamily="18" charset="0"/>
                <a:cs typeface="Times New Roman" pitchFamily="18" charset="0"/>
              </a:rPr>
              <a:t>B. juncea </a:t>
            </a:r>
            <a:r>
              <a:rPr lang="en-US" sz="2400" dirty="0" smtClean="0">
                <a:latin typeface="Times New Roman" pitchFamily="18" charset="0"/>
                <a:cs typeface="Times New Roman" pitchFamily="18" charset="0"/>
              </a:rPr>
              <a:t>L. is one of the richest source of </a:t>
            </a:r>
            <a:r>
              <a:rPr lang="en-IN" sz="2400" dirty="0" smtClean="0">
                <a:latin typeface="Times New Roman" pitchFamily="18" charset="0"/>
                <a:cs typeface="Times New Roman" pitchFamily="18" charset="0"/>
              </a:rPr>
              <a:t>of unsaturated fatty acids like oleic acid, linoleic acid and linolenic acid</a:t>
            </a:r>
          </a:p>
          <a:p>
            <a:pPr marL="285750" indent="-285750" algn="just">
              <a:lnSpc>
                <a:spcPct val="150000"/>
              </a:lnSpc>
              <a:buFont typeface="Wingdings" pitchFamily="2" charset="2"/>
              <a:buChar char="Ø"/>
            </a:pPr>
            <a:r>
              <a:rPr lang="en-IN" sz="2400" dirty="0" smtClean="0">
                <a:latin typeface="Times New Roman" pitchFamily="18" charset="0"/>
                <a:cs typeface="Times New Roman" pitchFamily="18" charset="0"/>
              </a:rPr>
              <a:t>Efforts have been made from time to time to raise its cultivation, growth and productivity.</a:t>
            </a:r>
            <a:endParaRPr lang="en-US" sz="2400" dirty="0" smtClean="0">
              <a:latin typeface="Times New Roman" pitchFamily="18" charset="0"/>
              <a:cs typeface="Times New Roman" pitchFamily="18" charset="0"/>
            </a:endParaRPr>
          </a:p>
        </p:txBody>
      </p:sp>
      <p:sp>
        <p:nvSpPr>
          <p:cNvPr id="6" name="TextBox 5"/>
          <p:cNvSpPr txBox="1"/>
          <p:nvPr/>
        </p:nvSpPr>
        <p:spPr>
          <a:xfrm>
            <a:off x="3810000" y="3657600"/>
            <a:ext cx="685800" cy="646331"/>
          </a:xfrm>
          <a:prstGeom prst="rect">
            <a:avLst/>
          </a:prstGeom>
          <a:noFill/>
        </p:spPr>
        <p:txBody>
          <a:bodyPr wrap="square" rtlCol="0">
            <a:spAutoFit/>
          </a:bodyPr>
          <a:lstStyle/>
          <a:p>
            <a:pPr>
              <a:buFont typeface="Arial" pitchFamily="34" charset="0"/>
              <a:buChar char="•"/>
            </a:pPr>
            <a:endParaRPr lang="en-US" dirty="0" smtClean="0"/>
          </a:p>
          <a:p>
            <a:endParaRPr lang="en-US" dirty="0"/>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46287"/>
            <a:ext cx="8153400" cy="5078313"/>
          </a:xfrm>
          <a:prstGeom prst="rect">
            <a:avLst/>
          </a:prstGeom>
        </p:spPr>
        <p:txBody>
          <a:bodyPr wrap="square">
            <a:spAutoFit/>
          </a:bodyPr>
          <a:lstStyle/>
          <a:p>
            <a:pPr marL="171450" indent="-171450" algn="just">
              <a:lnSpc>
                <a:spcPct val="150000"/>
              </a:lnSpc>
              <a:buFont typeface="Wingdings" pitchFamily="2" charset="2"/>
              <a:buChar char="Ø"/>
            </a:pPr>
            <a:r>
              <a:rPr lang="en-IN" sz="2400" dirty="0" smtClean="0">
                <a:latin typeface="Times New Roman" panose="02020603050405020304" pitchFamily="18" charset="0"/>
                <a:cs typeface="Times New Roman" panose="02020603050405020304" pitchFamily="18" charset="0"/>
              </a:rPr>
              <a:t>Plant growth regulators (PGRs) are a group of organic compounds that mediate plant growth, development and yield.</a:t>
            </a:r>
          </a:p>
          <a:p>
            <a:pPr marL="171450" indent="-171450" algn="just">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Among PGRs, Auxins, Gibberellins, Cytokinins, Abscisic acid, Ethylene, Salicylic acid, Jasmonates, Triacontanol and Brassinosteroids are supposed important as far as growth and development is concerned.</a:t>
            </a:r>
          </a:p>
          <a:p>
            <a:pPr marL="171450" indent="-171450" algn="just">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PGRs are also known for having a prominent impact on plant metabolism and playing a vital role in the stimulation of plant defense response mechanisms against myriad conditions.</a:t>
            </a:r>
            <a:endParaRPr lang="en-US" sz="2400" dirty="0"/>
          </a:p>
        </p:txBody>
      </p:sp>
      <p:sp>
        <p:nvSpPr>
          <p:cNvPr id="3" name="Rectangle 2"/>
          <p:cNvSpPr/>
          <p:nvPr/>
        </p:nvSpPr>
        <p:spPr>
          <a:xfrm>
            <a:off x="1524000" y="457200"/>
            <a:ext cx="6096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IN" sz="2800" b="1" dirty="0">
                <a:ln w="0"/>
                <a:solidFill>
                  <a:schemeClr val="accent6">
                    <a:lumMod val="20000"/>
                    <a:lumOff val="80000"/>
                  </a:schemeClr>
                </a:solidFill>
                <a:latin typeface="Times New Roman" panose="02020603050405020304" pitchFamily="18" charset="0"/>
                <a:cs typeface="Times New Roman" panose="02020603050405020304" pitchFamily="18" charset="0"/>
              </a:rPr>
              <a:t>PLANT</a:t>
            </a:r>
            <a:r>
              <a:rPr lang="en-IN" sz="2800" b="1" dirty="0">
                <a:ln w="0"/>
                <a:solidFill>
                  <a:schemeClr val="accent6">
                    <a:lumMod val="20000"/>
                    <a:lumOff val="8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2800" b="1" dirty="0">
                <a:ln w="0"/>
                <a:solidFill>
                  <a:schemeClr val="accent6">
                    <a:lumMod val="20000"/>
                    <a:lumOff val="80000"/>
                  </a:schemeClr>
                </a:solidFill>
                <a:latin typeface="Times New Roman" panose="02020603050405020304" pitchFamily="18" charset="0"/>
                <a:cs typeface="Times New Roman" panose="02020603050405020304" pitchFamily="18" charset="0"/>
              </a:rPr>
              <a:t>GROWTH</a:t>
            </a:r>
            <a:r>
              <a:rPr lang="en-IN" sz="2800" b="1" dirty="0">
                <a:ln w="0"/>
                <a:solidFill>
                  <a:schemeClr val="accent6">
                    <a:lumMod val="20000"/>
                    <a:lumOff val="8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IN" sz="2800" b="1" dirty="0">
                <a:ln w="0"/>
                <a:solidFill>
                  <a:schemeClr val="accent6">
                    <a:lumMod val="20000"/>
                    <a:lumOff val="80000"/>
                  </a:schemeClr>
                </a:solidFill>
                <a:latin typeface="Times New Roman" panose="02020603050405020304" pitchFamily="18" charset="0"/>
                <a:cs typeface="Times New Roman" panose="02020603050405020304" pitchFamily="18" charset="0"/>
              </a:rPr>
              <a:t>REGULATORS</a:t>
            </a:r>
            <a:endParaRPr lang="en-IN" sz="2800" b="1" dirty="0">
              <a:ln w="0"/>
              <a:solidFill>
                <a:schemeClr val="accent6">
                  <a:lumMod val="20000"/>
                  <a:lumOff val="80000"/>
                </a:schemeClr>
              </a:solidFill>
            </a:endParaRP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572869"/>
            <a:ext cx="36576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smtClean="0">
                <a:solidFill>
                  <a:srgbClr val="FF0000"/>
                </a:solidFill>
                <a:latin typeface="Arial" pitchFamily="34" charset="0"/>
                <a:cs typeface="Arial" pitchFamily="34" charset="0"/>
              </a:rPr>
              <a:t>OBJECTIVE</a:t>
            </a:r>
            <a:endParaRPr lang="en-US" sz="3600" b="1" dirty="0">
              <a:solidFill>
                <a:srgbClr val="FF0000"/>
              </a:solidFill>
              <a:latin typeface="Arial" pitchFamily="34" charset="0"/>
              <a:cs typeface="Arial" pitchFamily="34" charset="0"/>
            </a:endParaRPr>
          </a:p>
        </p:txBody>
      </p:sp>
      <p:sp>
        <p:nvSpPr>
          <p:cNvPr id="4" name="Rectangle 3"/>
          <p:cNvSpPr/>
          <p:nvPr/>
        </p:nvSpPr>
        <p:spPr>
          <a:xfrm>
            <a:off x="609600" y="1524000"/>
            <a:ext cx="7924800" cy="2031325"/>
          </a:xfrm>
          <a:prstGeom prst="rect">
            <a:avLst/>
          </a:prstGeom>
        </p:spPr>
        <p:txBody>
          <a:bodyPr wrap="square">
            <a:spAutoFit/>
          </a:bodyPr>
          <a:lstStyle/>
          <a:p>
            <a:pPr marL="285750" lvl="0" indent="-285750" algn="just">
              <a:lnSpc>
                <a:spcPct val="150000"/>
              </a:lnSpc>
              <a:buFont typeface="Wingdings" pitchFamily="2" charset="2"/>
              <a:buChar char="Ø"/>
            </a:pPr>
            <a:r>
              <a:rPr lang="en-IN" sz="2800" dirty="0" smtClean="0">
                <a:latin typeface="Times New Roman" pitchFamily="18" charset="0"/>
                <a:cs typeface="Times New Roman" pitchFamily="18" charset="0"/>
              </a:rPr>
              <a:t>To explore the effect of leaf-applied nine PGRs on growth, photosynthetic attributes, enzyme activities and nutrient contents of mustard</a:t>
            </a:r>
            <a:endParaRPr lang="en-US" sz="2800" dirty="0" smtClean="0">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threePt" dir="t"/>
            </a:scene3d>
            <a:sp3d extrusionH="57150">
              <a:bevelT w="69850" h="38100" prst="cross"/>
            </a:sp3d>
          </a:bodyPr>
          <a:lstStyle/>
          <a:p>
            <a:pPr marL="0" indent="0" algn="ctr">
              <a:buNone/>
            </a:pPr>
            <a:r>
              <a:rPr lang="en-US" dirty="0" smtClean="0">
                <a:ln>
                  <a:solidFill>
                    <a:srgbClr val="00B0F0"/>
                  </a:solidFill>
                </a:ln>
                <a:effectLst>
                  <a:outerShdw blurRad="60007" dist="200025" dir="15000000" sy="30000" kx="-1800000" algn="bl" rotWithShape="0">
                    <a:prstClr val="black">
                      <a:alpha val="32000"/>
                    </a:prstClr>
                  </a:outerShdw>
                </a:effectLst>
                <a:latin typeface="Times New Roman" pitchFamily="18" charset="0"/>
                <a:cs typeface="Times New Roman" pitchFamily="18" charset="0"/>
              </a:rPr>
              <a:t>   </a:t>
            </a:r>
          </a:p>
          <a:p>
            <a:pPr marL="0" indent="0" algn="ctr">
              <a:buNone/>
            </a:pPr>
            <a:endParaRPr lang="en-US" dirty="0" smtClean="0">
              <a:ln>
                <a:solidFill>
                  <a:srgbClr val="00B0F0"/>
                </a:solidFill>
              </a:ln>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a:p>
            <a:pPr marL="0" indent="0" algn="ctr">
              <a:buNone/>
            </a:pPr>
            <a:endParaRPr lang="en-US" dirty="0" smtClean="0">
              <a:ln>
                <a:solidFill>
                  <a:srgbClr val="00B0F0"/>
                </a:solidFill>
              </a:ln>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a:p>
            <a:pPr marL="0" indent="0" algn="ctr">
              <a:buNone/>
            </a:pPr>
            <a:endParaRPr lang="en-US" dirty="0" smtClean="0">
              <a:ln>
                <a:solidFill>
                  <a:srgbClr val="00B0F0"/>
                </a:solidFill>
              </a:ln>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a:p>
            <a:pPr marL="0" indent="0" algn="ctr">
              <a:buNone/>
            </a:pPr>
            <a:r>
              <a:rPr lang="en-US" b="1" dirty="0" smtClean="0">
                <a:ln>
                  <a:solidFill>
                    <a:srgbClr val="00B0F0"/>
                  </a:solidFill>
                </a:ln>
                <a:effectLst>
                  <a:outerShdw blurRad="60007" dist="200025" dir="15000000" sy="30000" kx="-1800000" algn="bl" rotWithShape="0">
                    <a:prstClr val="black">
                      <a:alpha val="32000"/>
                    </a:prstClr>
                  </a:outerShdw>
                </a:effectLst>
                <a:latin typeface="Algerian" pitchFamily="82" charset="0"/>
                <a:cs typeface="Times New Roman" pitchFamily="18" charset="0"/>
              </a:rPr>
              <a:t> </a:t>
            </a:r>
            <a:endParaRPr lang="en-US" sz="5400" b="1" dirty="0">
              <a:ln>
                <a:solidFill>
                  <a:srgbClr val="00B0F0"/>
                </a:solidFill>
              </a:ln>
              <a:solidFill>
                <a:srgbClr val="FF0000"/>
              </a:solidFill>
              <a:effectLst>
                <a:outerShdw blurRad="60007" dist="200025" dir="15000000" sy="30000" kx="-1800000" algn="bl" rotWithShape="0">
                  <a:prstClr val="black">
                    <a:alpha val="32000"/>
                  </a:prstClr>
                </a:outerShdw>
              </a:effectLst>
              <a:latin typeface="Algerian" pitchFamily="82" charset="0"/>
              <a:cs typeface="Times New Roman" pitchFamily="18" charset="0"/>
            </a:endParaRPr>
          </a:p>
        </p:txBody>
      </p:sp>
      <p:sp>
        <p:nvSpPr>
          <p:cNvPr id="4" name="TextBox 3"/>
          <p:cNvSpPr txBox="1"/>
          <p:nvPr/>
        </p:nvSpPr>
        <p:spPr>
          <a:xfrm>
            <a:off x="762000" y="2362200"/>
            <a:ext cx="7467600" cy="2123658"/>
          </a:xfrm>
          <a:prstGeom prst="rect">
            <a:avLst/>
          </a:prstGeom>
          <a:noFill/>
          <a:scene3d>
            <a:camera prst="isometricOffAxis1Right"/>
            <a:lightRig rig="threePt" dir="t"/>
          </a:scene3d>
        </p:spPr>
        <p:txBody>
          <a:bodyPr wrap="square" rtlCol="0">
            <a:spAutoFit/>
          </a:bodyPr>
          <a:lstStyle/>
          <a:p>
            <a:pPr algn="ctr"/>
            <a:r>
              <a:rPr lang="en-US" sz="6600" b="1" dirty="0" smtClean="0">
                <a:ln>
                  <a:solidFill>
                    <a:srgbClr val="00B0F0"/>
                  </a:solidFill>
                </a:ln>
                <a:solidFill>
                  <a:srgbClr val="FF0000"/>
                </a:solidFill>
                <a:effectLst>
                  <a:outerShdw blurRad="60007" dist="200025" dir="15000000" sy="30000" kx="-1800000" algn="bl" rotWithShape="0">
                    <a:prstClr val="black">
                      <a:alpha val="32000"/>
                    </a:prstClr>
                  </a:outerShdw>
                </a:effectLst>
                <a:latin typeface="Algerian" pitchFamily="82" charset="0"/>
                <a:cs typeface="Times New Roman" pitchFamily="18" charset="0"/>
              </a:rPr>
              <a:t> EXPERIMENTAL SET UP</a:t>
            </a:r>
            <a:endParaRPr lang="en-US" sz="6600" dirty="0">
              <a:solidFill>
                <a:srgbClr val="FF0000"/>
              </a:solidFill>
            </a:endParaRPr>
          </a:p>
        </p:txBody>
      </p:sp>
    </p:spTree>
    <p:extLst>
      <p:ext uri="{BB962C8B-B14F-4D97-AF65-F5344CB8AC3E}">
        <p14:creationId xmlns="" xmlns:p14="http://schemas.microsoft.com/office/powerpoint/2010/main" val="1062039352"/>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124200"/>
            <a:ext cx="8458200" cy="707886"/>
          </a:xfrm>
          <a:prstGeom prst="rect">
            <a:avLst/>
          </a:prstGeom>
          <a:solidFill>
            <a:schemeClr val="accent6">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rgbClr val="7030A0"/>
                </a:solidFill>
                <a:latin typeface="Times New Roman" pitchFamily="18" charset="0"/>
                <a:cs typeface="Times New Roman" pitchFamily="18" charset="0"/>
              </a:rPr>
              <a:t>The seeds were surface sterilized and were sown in earthen pots filled with soil and farmyard manure </a:t>
            </a:r>
          </a:p>
        </p:txBody>
      </p:sp>
      <p:sp>
        <p:nvSpPr>
          <p:cNvPr id="4" name="Down Arrow 3"/>
          <p:cNvSpPr/>
          <p:nvPr/>
        </p:nvSpPr>
        <p:spPr>
          <a:xfrm>
            <a:off x="4419600" y="3962400"/>
            <a:ext cx="228600" cy="304800"/>
          </a:xfrm>
          <a:prstGeom prst="downArrow">
            <a:avLst/>
          </a:prstGeom>
          <a:solidFill>
            <a:schemeClr val="accent4">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4397514"/>
            <a:ext cx="8077200" cy="707886"/>
          </a:xfrm>
          <a:prstGeom prst="rect">
            <a:avLst/>
          </a:prstGeom>
          <a:solidFill>
            <a:schemeClr val="accent6">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000" dirty="0" smtClean="0">
                <a:solidFill>
                  <a:srgbClr val="7030A0"/>
                </a:solidFill>
                <a:latin typeface="Times New Roman" pitchFamily="18" charset="0"/>
                <a:cs typeface="Times New Roman" pitchFamily="18" charset="0"/>
              </a:rPr>
              <a:t>Plants were sprayed with  a uniform concentration at 5 µM each of nine PGRs at 50 and 70 days after sowing (DAS)</a:t>
            </a:r>
          </a:p>
        </p:txBody>
      </p:sp>
      <p:sp>
        <p:nvSpPr>
          <p:cNvPr id="6" name="Down Arrow 5"/>
          <p:cNvSpPr/>
          <p:nvPr/>
        </p:nvSpPr>
        <p:spPr>
          <a:xfrm>
            <a:off x="4419600" y="5257800"/>
            <a:ext cx="228600" cy="304800"/>
          </a:xfrm>
          <a:prstGeom prst="downArrow">
            <a:avLst/>
          </a:prstGeom>
          <a:solidFill>
            <a:schemeClr val="accent4">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663625"/>
            <a:ext cx="7543800" cy="707886"/>
          </a:xfrm>
          <a:prstGeom prst="rect">
            <a:avLst/>
          </a:prstGeom>
          <a:solidFill>
            <a:schemeClr val="accent6">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rgbClr val="7030A0"/>
                </a:solidFill>
                <a:latin typeface="Times New Roman" pitchFamily="18" charset="0"/>
                <a:cs typeface="Times New Roman" pitchFamily="18" charset="0"/>
              </a:rPr>
              <a:t>The plants were harvested to assess various growth, physio-biochemical parameters at 80 DAS</a:t>
            </a:r>
            <a:endParaRPr lang="en-US" sz="2000" dirty="0">
              <a:solidFill>
                <a:srgbClr val="7030A0"/>
              </a:solidFill>
              <a:latin typeface="Times New Roman" pitchFamily="18" charset="0"/>
              <a:cs typeface="Times New Roman" pitchFamily="18" charset="0"/>
            </a:endParaRPr>
          </a:p>
        </p:txBody>
      </p:sp>
      <p:sp>
        <p:nvSpPr>
          <p:cNvPr id="8" name="TextBox 7"/>
          <p:cNvSpPr txBox="1"/>
          <p:nvPr/>
        </p:nvSpPr>
        <p:spPr>
          <a:xfrm>
            <a:off x="533400" y="1806714"/>
            <a:ext cx="8077200" cy="707886"/>
          </a:xfrm>
          <a:prstGeom prst="rect">
            <a:avLst/>
          </a:prstGeom>
          <a:solidFill>
            <a:schemeClr val="accent6">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rgbClr val="7030A0"/>
                </a:solidFill>
                <a:latin typeface="Times New Roman" pitchFamily="18" charset="0"/>
                <a:cs typeface="Times New Roman" pitchFamily="18" charset="0"/>
              </a:rPr>
              <a:t>Authenticate seeds of mustard were procured from the Indian Agriculture Research Institute, New Delhi, India</a:t>
            </a:r>
            <a:endParaRPr lang="en-US" sz="2000" dirty="0">
              <a:solidFill>
                <a:srgbClr val="7030A0"/>
              </a:solidFill>
              <a:latin typeface="Times New Roman" pitchFamily="18" charset="0"/>
              <a:cs typeface="Times New Roman" pitchFamily="18" charset="0"/>
            </a:endParaRPr>
          </a:p>
        </p:txBody>
      </p:sp>
      <p:sp>
        <p:nvSpPr>
          <p:cNvPr id="9" name="Down Arrow 8"/>
          <p:cNvSpPr/>
          <p:nvPr/>
        </p:nvSpPr>
        <p:spPr>
          <a:xfrm>
            <a:off x="4419600" y="2667000"/>
            <a:ext cx="228600" cy="304800"/>
          </a:xfrm>
          <a:prstGeom prst="downArrow">
            <a:avLst/>
          </a:prstGeom>
          <a:solidFill>
            <a:schemeClr val="accent4">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533400"/>
            <a:ext cx="7772400" cy="707886"/>
          </a:xfrm>
          <a:prstGeom prst="rect">
            <a:avLst/>
          </a:prstGeom>
          <a:solidFill>
            <a:schemeClr val="accent6">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solidFill>
                  <a:srgbClr val="7030A0"/>
                </a:solidFill>
                <a:latin typeface="Times New Roman" pitchFamily="18" charset="0"/>
                <a:cs typeface="Times New Roman" pitchFamily="18" charset="0"/>
              </a:rPr>
              <a:t>The experiment was conducted in a completely randomized design in the net house of Botany Department, Aligarh Muslim University, Aligarh </a:t>
            </a:r>
            <a:endParaRPr lang="en-US" sz="2000" dirty="0">
              <a:solidFill>
                <a:srgbClr val="7030A0"/>
              </a:solidFill>
              <a:latin typeface="Times New Roman" pitchFamily="18" charset="0"/>
              <a:cs typeface="Times New Roman" pitchFamily="18" charset="0"/>
            </a:endParaRPr>
          </a:p>
        </p:txBody>
      </p:sp>
      <p:sp>
        <p:nvSpPr>
          <p:cNvPr id="11" name="Down Arrow 10"/>
          <p:cNvSpPr/>
          <p:nvPr/>
        </p:nvSpPr>
        <p:spPr>
          <a:xfrm>
            <a:off x="4419600" y="1371600"/>
            <a:ext cx="228600" cy="304800"/>
          </a:xfrm>
          <a:prstGeom prst="downArrow">
            <a:avLst/>
          </a:prstGeom>
          <a:solidFill>
            <a:schemeClr val="accent4">
              <a:lumMod val="60000"/>
              <a:lumOff val="4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00561"/>
            <a:ext cx="8836326" cy="1323439"/>
          </a:xfrm>
          <a:prstGeom prst="rect">
            <a:avLst/>
          </a:prstGeom>
          <a:solidFill>
            <a:schemeClr val="accent1">
              <a:lumMod val="20000"/>
              <a:lumOff val="80000"/>
            </a:schemeClr>
          </a:solidFill>
          <a:ln w="1270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following </a:t>
            </a: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parameters </a:t>
            </a:r>
            <a:r>
              <a:rPr lang="en-US" sz="4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were studied </a:t>
            </a: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t>
            </a:r>
            <a:r>
              <a:rPr lang="en-US" sz="4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80 DAS</a:t>
            </a:r>
            <a:endParaRPr lang="en-IN"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57200" y="1828800"/>
            <a:ext cx="2514600" cy="523220"/>
          </a:xfrm>
          <a:prstGeom prst="rect">
            <a:avLst/>
          </a:prstGeom>
          <a:solidFill>
            <a:schemeClr val="accent2">
              <a:lumMod val="20000"/>
              <a:lumOff val="80000"/>
            </a:schemeClr>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IN" sz="2800" b="1" dirty="0" smtClean="0">
                <a:ln w="0"/>
                <a:solidFill>
                  <a:srgbClr val="FF0000"/>
                </a:solidFill>
                <a:latin typeface="Times New Roman" pitchFamily="18" charset="0"/>
                <a:cs typeface="Times New Roman" pitchFamily="18" charset="0"/>
              </a:rPr>
              <a:t>  </a:t>
            </a:r>
            <a:r>
              <a:rPr lang="en-IN" sz="2000" b="1" dirty="0" smtClean="0">
                <a:ln w="0"/>
                <a:solidFill>
                  <a:srgbClr val="FF0000"/>
                </a:solidFill>
                <a:latin typeface="Times New Roman" pitchFamily="18" charset="0"/>
                <a:cs typeface="Times New Roman" pitchFamily="18" charset="0"/>
              </a:rPr>
              <a:t>Growth parameters</a:t>
            </a:r>
            <a:endParaRPr lang="en-IN" sz="2000" b="1" dirty="0">
              <a:ln w="0"/>
              <a:solidFill>
                <a:srgbClr val="FF0000"/>
              </a:solidFill>
              <a:latin typeface="Times New Roman" pitchFamily="18" charset="0"/>
              <a:cs typeface="Times New Roman" pitchFamily="18" charset="0"/>
            </a:endParaRPr>
          </a:p>
        </p:txBody>
      </p:sp>
      <p:sp>
        <p:nvSpPr>
          <p:cNvPr id="6" name="TextBox 5"/>
          <p:cNvSpPr txBox="1"/>
          <p:nvPr/>
        </p:nvSpPr>
        <p:spPr>
          <a:xfrm>
            <a:off x="381000" y="2438400"/>
            <a:ext cx="2906213" cy="2246769"/>
          </a:xfrm>
          <a:prstGeom prst="rect">
            <a:avLst/>
          </a:prstGeom>
          <a:noFill/>
        </p:spPr>
        <p:txBody>
          <a:bodyPr wrap="square" rtlCol="0">
            <a:spAutoFit/>
          </a:bodyPr>
          <a:lstStyle/>
          <a:p>
            <a:pPr marL="342900" indent="-342900">
              <a:buFont typeface="Arial" panose="020B0604020202020204" pitchFamily="34" charset="0"/>
              <a:buChar char="•"/>
            </a:pPr>
            <a:r>
              <a:rPr lang="en-IN" sz="2000" dirty="0" smtClean="0">
                <a:latin typeface="Times New Roman" pitchFamily="18" charset="0"/>
                <a:cs typeface="Times New Roman" pitchFamily="18" charset="0"/>
              </a:rPr>
              <a:t>Shoot length</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Root length</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Root fresh mass</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Shoot fresh mass</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Root dry mass</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Shoot dry mass</a:t>
            </a:r>
          </a:p>
          <a:p>
            <a:pPr marL="342900" indent="-342900">
              <a:buFont typeface="Arial" panose="020B0604020202020204" pitchFamily="34" charset="0"/>
              <a:buChar char="•"/>
            </a:pPr>
            <a:r>
              <a:rPr lang="en-IN" sz="2000" dirty="0" smtClean="0">
                <a:latin typeface="Times New Roman" pitchFamily="18" charset="0"/>
                <a:cs typeface="Times New Roman" pitchFamily="18" charset="0"/>
              </a:rPr>
              <a:t>Leaf area</a:t>
            </a:r>
          </a:p>
        </p:txBody>
      </p:sp>
      <p:sp>
        <p:nvSpPr>
          <p:cNvPr id="8" name="TextBox 7"/>
          <p:cNvSpPr txBox="1"/>
          <p:nvPr/>
        </p:nvSpPr>
        <p:spPr>
          <a:xfrm>
            <a:off x="5105400" y="2427744"/>
            <a:ext cx="3048000"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smtClean="0">
                <a:latin typeface="Times New Roman" pitchFamily="18" charset="0"/>
                <a:cs typeface="Times New Roman" pitchFamily="18" charset="0"/>
              </a:rPr>
              <a:t>Chlorophyll content</a:t>
            </a:r>
          </a:p>
          <a:p>
            <a:pPr marL="285750" lvl="0" indent="-285750">
              <a:buFont typeface="Arial" panose="020B0604020202020204" pitchFamily="34" charset="0"/>
              <a:buChar char="•"/>
            </a:pPr>
            <a:r>
              <a:rPr lang="en-US" sz="2000" dirty="0" smtClean="0">
                <a:latin typeface="Times New Roman" pitchFamily="18" charset="0"/>
                <a:cs typeface="Times New Roman" pitchFamily="18" charset="0"/>
              </a:rPr>
              <a:t>Net photosynthetic rate</a:t>
            </a:r>
          </a:p>
          <a:p>
            <a:pPr marL="285750" indent="-285750">
              <a:buFont typeface="Arial" panose="020B0604020202020204" pitchFamily="34" charset="0"/>
              <a:buChar char="•"/>
            </a:pPr>
            <a:r>
              <a:rPr lang="en-IN" sz="2000" dirty="0" smtClean="0">
                <a:latin typeface="Times New Roman" pitchFamily="18" charset="0"/>
                <a:cs typeface="Times New Roman" pitchFamily="18" charset="0"/>
              </a:rPr>
              <a:t>Relative water content</a:t>
            </a:r>
          </a:p>
        </p:txBody>
      </p:sp>
      <p:sp>
        <p:nvSpPr>
          <p:cNvPr id="13" name="Rectangle 12"/>
          <p:cNvSpPr/>
          <p:nvPr/>
        </p:nvSpPr>
        <p:spPr>
          <a:xfrm>
            <a:off x="3048000" y="4464784"/>
            <a:ext cx="3124200" cy="1631216"/>
          </a:xfrm>
          <a:prstGeom prst="rect">
            <a:avLst/>
          </a:prstGeom>
        </p:spPr>
        <p:txBody>
          <a:bodyPr wrap="square">
            <a:spAutoFit/>
          </a:bodyPr>
          <a:lstStyle/>
          <a:p>
            <a:pPr marL="285750" indent="-285750" algn="just">
              <a:buFont typeface="Arial" panose="020B0604020202020204" pitchFamily="34" charset="0"/>
              <a:buChar char="•"/>
            </a:pPr>
            <a:r>
              <a:rPr lang="en-IN" sz="2000" dirty="0" smtClean="0">
                <a:latin typeface="Times New Roman" pitchFamily="18" charset="0"/>
                <a:cs typeface="Times New Roman" pitchFamily="18" charset="0"/>
              </a:rPr>
              <a:t>Carbonic anhydrase</a:t>
            </a:r>
          </a:p>
          <a:p>
            <a:pPr marL="285750" indent="-285750" algn="just">
              <a:buFont typeface="Arial" panose="020B0604020202020204" pitchFamily="34" charset="0"/>
              <a:buChar char="•"/>
            </a:pPr>
            <a:r>
              <a:rPr lang="en-IN" sz="2000" dirty="0" smtClean="0">
                <a:latin typeface="Times New Roman" pitchFamily="18" charset="0"/>
                <a:cs typeface="Times New Roman" pitchFamily="18" charset="0"/>
              </a:rPr>
              <a:t>Nitrate reductase </a:t>
            </a:r>
            <a:endParaRPr lang="en-US" sz="2000" dirty="0" smtClean="0">
              <a:latin typeface="Times New Roman" pitchFamily="18" charset="0"/>
              <a:cs typeface="Times New Roman" pitchFamily="18" charset="0"/>
            </a:endParaRPr>
          </a:p>
          <a:p>
            <a:pPr marL="285750" indent="-285750" algn="just">
              <a:buFont typeface="Arial" panose="020B0604020202020204" pitchFamily="34" charset="0"/>
              <a:buChar char="•"/>
            </a:pPr>
            <a:r>
              <a:rPr lang="en-US" sz="2000" dirty="0" smtClean="0">
                <a:latin typeface="Times New Roman" pitchFamily="18" charset="0"/>
                <a:cs typeface="Times New Roman" pitchFamily="18" charset="0"/>
              </a:rPr>
              <a:t>Nitrogen content</a:t>
            </a:r>
          </a:p>
          <a:p>
            <a:pPr marL="285750" indent="-285750" algn="just">
              <a:buFont typeface="Arial" panose="020B0604020202020204" pitchFamily="34" charset="0"/>
              <a:buChar char="•"/>
            </a:pPr>
            <a:r>
              <a:rPr lang="en-US" sz="2000" dirty="0" smtClean="0">
                <a:latin typeface="Times New Roman" pitchFamily="18" charset="0"/>
                <a:cs typeface="Times New Roman" pitchFamily="18" charset="0"/>
              </a:rPr>
              <a:t>Phosphorous content</a:t>
            </a:r>
          </a:p>
          <a:p>
            <a:pPr marL="285750" indent="-285750" algn="just">
              <a:buFont typeface="Arial" panose="020B0604020202020204" pitchFamily="34" charset="0"/>
              <a:buChar char="•"/>
            </a:pPr>
            <a:r>
              <a:rPr lang="en-US" sz="2000" dirty="0" smtClean="0">
                <a:latin typeface="Times New Roman" pitchFamily="18" charset="0"/>
                <a:cs typeface="Times New Roman" pitchFamily="18" charset="0"/>
              </a:rPr>
              <a:t>Potassium content</a:t>
            </a:r>
            <a:endParaRPr lang="en-IN" sz="2000" dirty="0" smtClean="0">
              <a:latin typeface="Times New Roman" pitchFamily="18" charset="0"/>
              <a:cs typeface="Times New Roman" pitchFamily="18" charset="0"/>
            </a:endParaRPr>
          </a:p>
        </p:txBody>
      </p:sp>
      <p:sp>
        <p:nvSpPr>
          <p:cNvPr id="15" name="TextBox 14"/>
          <p:cNvSpPr txBox="1"/>
          <p:nvPr/>
        </p:nvSpPr>
        <p:spPr>
          <a:xfrm>
            <a:off x="3048000" y="3820180"/>
            <a:ext cx="2971800" cy="523220"/>
          </a:xfrm>
          <a:prstGeom prst="rect">
            <a:avLst/>
          </a:prstGeom>
          <a:solidFill>
            <a:schemeClr val="accent2">
              <a:lumMod val="20000"/>
              <a:lumOff val="80000"/>
            </a:schemeClr>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IN" sz="2800" b="1" dirty="0" smtClean="0">
                <a:ln w="0"/>
                <a:solidFill>
                  <a:srgbClr val="FF0000"/>
                </a:solidFill>
                <a:latin typeface="Times New Roman" pitchFamily="18" charset="0"/>
                <a:cs typeface="Times New Roman" pitchFamily="18" charset="0"/>
              </a:rPr>
              <a:t>  </a:t>
            </a:r>
            <a:r>
              <a:rPr lang="en-IN" sz="2000" b="1" dirty="0" smtClean="0">
                <a:ln w="0"/>
                <a:solidFill>
                  <a:srgbClr val="FF0000"/>
                </a:solidFill>
                <a:latin typeface="Times New Roman" pitchFamily="18" charset="0"/>
                <a:cs typeface="Times New Roman" pitchFamily="18" charset="0"/>
              </a:rPr>
              <a:t>Biochemical analysis</a:t>
            </a:r>
            <a:endParaRPr lang="en-IN" sz="2000" b="1" dirty="0">
              <a:ln w="0"/>
              <a:solidFill>
                <a:srgbClr val="FF0000"/>
              </a:solidFill>
              <a:latin typeface="Times New Roman" pitchFamily="18" charset="0"/>
              <a:cs typeface="Times New Roman" pitchFamily="18" charset="0"/>
            </a:endParaRPr>
          </a:p>
        </p:txBody>
      </p:sp>
      <p:sp>
        <p:nvSpPr>
          <p:cNvPr id="16" name="TextBox 15"/>
          <p:cNvSpPr txBox="1"/>
          <p:nvPr/>
        </p:nvSpPr>
        <p:spPr>
          <a:xfrm>
            <a:off x="5181600" y="1828800"/>
            <a:ext cx="3124200" cy="523220"/>
          </a:xfrm>
          <a:prstGeom prst="rect">
            <a:avLst/>
          </a:prstGeom>
          <a:solidFill>
            <a:schemeClr val="accent2">
              <a:lumMod val="20000"/>
              <a:lumOff val="80000"/>
            </a:schemeClr>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IN" sz="2800" b="1" dirty="0" smtClean="0">
                <a:ln w="0"/>
                <a:solidFill>
                  <a:srgbClr val="FF0000"/>
                </a:solidFill>
                <a:latin typeface="Times New Roman" pitchFamily="18" charset="0"/>
                <a:cs typeface="Times New Roman" pitchFamily="18" charset="0"/>
              </a:rPr>
              <a:t>  </a:t>
            </a:r>
            <a:r>
              <a:rPr lang="en-IN" sz="2000" b="1" dirty="0" smtClean="0">
                <a:ln w="0"/>
                <a:solidFill>
                  <a:srgbClr val="FF0000"/>
                </a:solidFill>
                <a:latin typeface="Times New Roman" pitchFamily="18" charset="0"/>
                <a:cs typeface="Times New Roman" pitchFamily="18" charset="0"/>
              </a:rPr>
              <a:t>Physiological parameters</a:t>
            </a:r>
            <a:endParaRPr lang="en-IN" sz="2000" b="1" dirty="0">
              <a:ln w="0"/>
              <a:solidFill>
                <a:srgbClr val="FF0000"/>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lum contrast="-10000"/>
            </a:blip>
            <a:tile tx="0" ty="0" sx="100000" sy="100000" flip="none" algn="tl"/>
          </a:blipFill>
          <a:effectLst>
            <a:reflection blurRad="6350" stA="50000" endA="300" endPos="55000" dir="5400000" sy="-100000" algn="bl" rotWithShape="0"/>
          </a:effectLst>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7200" dirty="0" smtClean="0">
                <a:effectLst>
                  <a:outerShdw blurRad="38100" dist="38100" dir="2700000" algn="tl">
                    <a:srgbClr val="000000">
                      <a:alpha val="43137"/>
                    </a:srgbClr>
                  </a:outerShdw>
                </a:effectLst>
                <a:latin typeface="Century" pitchFamily="18" charset="0"/>
              </a:rPr>
              <a:t>RESULTS</a:t>
            </a:r>
            <a:endParaRPr lang="en-US" sz="7200" dirty="0">
              <a:effectLst>
                <a:outerShdw blurRad="38100" dist="38100" dir="2700000" algn="tl">
                  <a:srgbClr val="000000">
                    <a:alpha val="43137"/>
                  </a:srgbClr>
                </a:outerShdw>
              </a:effectLst>
              <a:latin typeface="Century" pitchFamily="18" charset="0"/>
            </a:endParaRPr>
          </a:p>
        </p:txBody>
      </p:sp>
    </p:spTree>
    <p:extLst>
      <p:ext uri="{BB962C8B-B14F-4D97-AF65-F5344CB8AC3E}">
        <p14:creationId xmlns="" xmlns:p14="http://schemas.microsoft.com/office/powerpoint/2010/main" val="3423459376"/>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66800"/>
            <a:ext cx="2286000" cy="369332"/>
          </a:xfrm>
          <a:prstGeom prst="rect">
            <a:avLst/>
          </a:prstGeom>
          <a:noFill/>
        </p:spPr>
        <p:txBody>
          <a:bodyPr wrap="square" rtlCol="0">
            <a:spAutoFit/>
          </a:bodyPr>
          <a:lstStyle/>
          <a:p>
            <a:endParaRPr lang="en-US" dirty="0"/>
          </a:p>
        </p:txBody>
      </p:sp>
      <p:sp>
        <p:nvSpPr>
          <p:cNvPr id="6" name="Rectangle 5"/>
          <p:cNvSpPr/>
          <p:nvPr/>
        </p:nvSpPr>
        <p:spPr>
          <a:xfrm>
            <a:off x="6172200" y="609600"/>
            <a:ext cx="2667000" cy="3416320"/>
          </a:xfrm>
          <a:prstGeom prst="rect">
            <a:avLst/>
          </a:prstGeom>
        </p:spPr>
        <p:txBody>
          <a:bodyPr wrap="square">
            <a:spAutoFit/>
          </a:bodyPr>
          <a:lstStyle/>
          <a:p>
            <a:pPr algn="just">
              <a:lnSpc>
                <a:spcPct val="150000"/>
              </a:lnSpc>
            </a:pPr>
            <a:r>
              <a:rPr lang="en-IN" sz="1600" b="1" dirty="0" smtClean="0">
                <a:solidFill>
                  <a:srgbClr val="7030A0"/>
                </a:solidFill>
                <a:latin typeface="Times New Roman" pitchFamily="18" charset="0"/>
                <a:cs typeface="Times New Roman" pitchFamily="18" charset="0"/>
              </a:rPr>
              <a:t>Fig. 1 </a:t>
            </a:r>
            <a:r>
              <a:rPr lang="en-IN" sz="1600" dirty="0" smtClean="0">
                <a:solidFill>
                  <a:srgbClr val="7030A0"/>
                </a:solidFill>
                <a:latin typeface="Times New Roman" pitchFamily="18" charset="0"/>
                <a:cs typeface="Times New Roman" pitchFamily="18" charset="0"/>
              </a:rPr>
              <a:t>Effect of leaf applied PGRs on (A) Shoot length per plant, (B) Root length per plant, (C) Shoot fresh mass per plant, (D) Root fresh mass per plant, (E) Shoot dry mass per plant, (F) Root dry mass per plant in </a:t>
            </a:r>
            <a:r>
              <a:rPr lang="en-IN" sz="1600" i="1" dirty="0" smtClean="0">
                <a:solidFill>
                  <a:srgbClr val="7030A0"/>
                </a:solidFill>
                <a:latin typeface="Times New Roman" pitchFamily="18" charset="0"/>
                <a:cs typeface="Times New Roman" pitchFamily="18" charset="0"/>
              </a:rPr>
              <a:t>Brassica juncea </a:t>
            </a:r>
            <a:r>
              <a:rPr lang="en-IN" sz="1600" dirty="0" smtClean="0">
                <a:solidFill>
                  <a:srgbClr val="7030A0"/>
                </a:solidFill>
                <a:latin typeface="Times New Roman" pitchFamily="18" charset="0"/>
                <a:cs typeface="Times New Roman" pitchFamily="18" charset="0"/>
              </a:rPr>
              <a:t>(L.).</a:t>
            </a:r>
            <a:endParaRPr lang="en-US" sz="1600" dirty="0" smtClean="0">
              <a:solidFill>
                <a:srgbClr val="7030A0"/>
              </a:solidFill>
              <a:latin typeface="Times New Roman" pitchFamily="18" charset="0"/>
              <a:cs typeface="Times New Roman" pitchFamily="18" charset="0"/>
            </a:endParaRPr>
          </a:p>
        </p:txBody>
      </p:sp>
      <p:pic>
        <p:nvPicPr>
          <p:cNvPr id="1027" name="Picture 3" descr="C:\Users\Dell\OneDrive\Desktop\conferenceeee growth.JPG"/>
          <p:cNvPicPr>
            <a:picLocks noChangeAspect="1" noChangeArrowheads="1"/>
          </p:cNvPicPr>
          <p:nvPr/>
        </p:nvPicPr>
        <p:blipFill>
          <a:blip r:embed="rId2" cstate="print"/>
          <a:srcRect/>
          <a:stretch>
            <a:fillRect/>
          </a:stretch>
        </p:blipFill>
        <p:spPr bwMode="auto">
          <a:xfrm>
            <a:off x="381000" y="533400"/>
            <a:ext cx="5567363" cy="5638800"/>
          </a:xfrm>
          <a:prstGeom prst="rect">
            <a:avLst/>
          </a:prstGeom>
          <a:noFill/>
        </p:spPr>
      </p:pic>
    </p:spTree>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4619</TotalTime>
  <Words>595</Words>
  <Application>Microsoft Office PowerPoint</Application>
  <PresentationFormat>On-screen Show (4:3)</PresentationFormat>
  <Paragraphs>66</Paragraphs>
  <Slides>14</Slides>
  <Notes>0</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184</cp:revision>
  <dcterms:created xsi:type="dcterms:W3CDTF">2020-09-22T14:04:04Z</dcterms:created>
  <dcterms:modified xsi:type="dcterms:W3CDTF">2020-11-09T18:43:28Z</dcterms:modified>
</cp:coreProperties>
</file>