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4" r:id="rId4"/>
    <p:sldId id="265" r:id="rId5"/>
    <p:sldId id="266"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2677656"/>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en-US"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Sub-100 nm chitosan-triphosphate-DNA nanoparticles for delivery of DNA vaccines</a:t>
            </a:r>
            <a:endPar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endPar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Renato Nunes </a:t>
            </a:r>
            <a:r>
              <a:rPr lang="pt-PT" sz="15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Ângela Sousa</a:t>
            </a:r>
            <a:r>
              <a:rPr lang="pt-PT" sz="15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Aiva Simaite </a:t>
            </a:r>
            <a:r>
              <a:rPr lang="pt-PT" sz="15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Ahmed Aido</a:t>
            </a:r>
            <a:r>
              <a:rPr lang="pt-PT" sz="15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Matej Buzgo</a:t>
            </a:r>
            <a:r>
              <a:rPr lang="pt-PT" sz="15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endPar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pt-PT" sz="1500" kern="0" dirty="0">
                <a:solidFill>
                  <a:srgbClr val="000000"/>
                </a:solidFill>
                <a:effectLst/>
                <a:latin typeface="Palatino Linotype" panose="02040502050505030304" pitchFamily="18" charset="0"/>
                <a:ea typeface="Times New Roman" panose="02020603050405020304" pitchFamily="18" charset="0"/>
              </a:rPr>
              <a:t>CICS- UBI – Health Sciences Research Center, University of Beira Interior, Avenida Infante D Henrique, 6200-506, Covilhã, Portugal; angela@fcsaude</a:t>
            </a:r>
            <a:r>
              <a:rPr lang="en-US" sz="1500" dirty="0">
                <a:latin typeface="Palatino Linotype" panose="02040502050505030304" pitchFamily="18" charset="0"/>
              </a:rPr>
              <a:t> </a:t>
            </a:r>
            <a:endParaRPr lang="fr-FR" sz="1500" dirty="0">
              <a:latin typeface="Palatino Linotype" panose="02040502050505030304" pitchFamily="18" charset="0"/>
            </a:endParaRPr>
          </a:p>
          <a:p>
            <a:r>
              <a:rPr lang="en-US" sz="1500" baseline="30000" dirty="0">
                <a:latin typeface="Palatino Linotype" panose="02040502050505030304" pitchFamily="18" charset="0"/>
              </a:rPr>
              <a:t>2</a:t>
            </a:r>
            <a:r>
              <a:rPr lang="en-US" sz="1500" dirty="0">
                <a:latin typeface="Palatino Linotype" panose="02040502050505030304" pitchFamily="18" charset="0"/>
              </a:rPr>
              <a:t> </a:t>
            </a:r>
            <a:r>
              <a:rPr lang="fr-CH" sz="15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InoCure s.r.o, R&amp;D Lab, Prumyslová 1960, 250 88 Celákovice, Czechia; aiva@inocure.cz</a:t>
            </a:r>
            <a:r>
              <a:rPr lang="en-US" sz="1500" dirty="0">
                <a:latin typeface="Palatino Linotype" panose="02040502050505030304" pitchFamily="18" charset="0"/>
              </a:rPr>
              <a:t> </a:t>
            </a:r>
          </a:p>
          <a:p>
            <a:r>
              <a:rPr lang="en-US" sz="1500" b="1" dirty="0">
                <a:latin typeface="Palatino Linotype" panose="02040502050505030304" pitchFamily="18" charset="0"/>
              </a:rPr>
              <a:t>*</a:t>
            </a:r>
            <a:r>
              <a:rPr lang="en-US" sz="1500" dirty="0">
                <a:latin typeface="Palatino Linotype" panose="02040502050505030304" pitchFamily="18" charset="0"/>
              </a:rPr>
              <a:t> Corresponding author: renato.nunes@ubi.pt</a:t>
            </a:r>
            <a:endParaRPr lang="fr-FR" sz="15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943"/>
            <a:ext cx="9143997" cy="3717035"/>
          </a:xfrm>
          <a:prstGeom prst="rect">
            <a:avLst/>
          </a:prstGeom>
        </p:spPr>
      </p:pic>
      <p:pic>
        <p:nvPicPr>
          <p:cNvPr id="2" name="Imagem 1">
            <a:extLst>
              <a:ext uri="{FF2B5EF4-FFF2-40B4-BE49-F238E27FC236}">
                <a16:creationId xmlns:a16="http://schemas.microsoft.com/office/drawing/2014/main" id="{5F036272-D352-4B9C-9E57-7335FAB2F7AA}"/>
              </a:ext>
            </a:extLst>
          </p:cNvPr>
          <p:cNvPicPr>
            <a:picLocks noChangeAspect="1"/>
          </p:cNvPicPr>
          <p:nvPr/>
        </p:nvPicPr>
        <p:blipFill>
          <a:blip r:embed="rId3"/>
          <a:stretch>
            <a:fillRect/>
          </a:stretch>
        </p:blipFill>
        <p:spPr>
          <a:xfrm>
            <a:off x="2497850" y="5800059"/>
            <a:ext cx="1500461" cy="1013173"/>
          </a:xfrm>
          <a:prstGeom prst="rect">
            <a:avLst/>
          </a:prstGeom>
        </p:spPr>
      </p:pic>
      <p:pic>
        <p:nvPicPr>
          <p:cNvPr id="8" name="Imagem 7">
            <a:extLst>
              <a:ext uri="{FF2B5EF4-FFF2-40B4-BE49-F238E27FC236}">
                <a16:creationId xmlns:a16="http://schemas.microsoft.com/office/drawing/2014/main" id="{100C5726-65C0-455E-BCBF-A7B5F01490C9}"/>
              </a:ext>
            </a:extLst>
          </p:cNvPr>
          <p:cNvPicPr>
            <a:picLocks noChangeAspect="1"/>
          </p:cNvPicPr>
          <p:nvPr/>
        </p:nvPicPr>
        <p:blipFill>
          <a:blip r:embed="rId4"/>
          <a:stretch>
            <a:fillRect/>
          </a:stretch>
        </p:blipFill>
        <p:spPr>
          <a:xfrm>
            <a:off x="4930262" y="6125976"/>
            <a:ext cx="2003938" cy="669578"/>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5909310"/>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sz="1800" kern="0" dirty="0">
                <a:solidFill>
                  <a:srgbClr val="000000"/>
                </a:solidFill>
                <a:effectLst/>
                <a:latin typeface="Palatino Linotype" panose="02040502050505030304" pitchFamily="18" charset="0"/>
                <a:ea typeface="Times New Roman" panose="02020603050405020304" pitchFamily="18" charset="0"/>
              </a:rPr>
              <a:t>Intramuscular delivery is one of the main route for DNA vaccines administration. However, it  requires large amounts of the DNA administered and external stimulation to encourage the internalization of the DNA. In this work we consider routes for less invasive administration route, and develop drug delivery systems (DDS) for intranasal administration. Chitosan polyplexes using sodium tripolyphosphate (TPP) as a crosslinker were prepared using the ionic gelation method. Our method allowed preparation of nanoparticles with the size bellow 50nm that is at least two times lower than previously reported. Moreover, despite small size, we obtained DNA encapsulation efficiencies about 70%. Parameters that may affect the encapsulation efficiency were investigated, including different chitosan-TPP ratios and concentrations of DNA. We found that encapsulation efficiency of DNA inside the particles increases with the increasing TPP-chitosan ratio. Moreover, increasing the DNA concentration also leads to a higher encapsulation efficiency. Small (&lt;50nm) chitosan nanoparticles hold enormous potential as DNA carriers through physiological barriers and subsequent internalization</a:t>
            </a:r>
            <a:endParaRPr lang="fr-FR" dirty="0">
              <a:latin typeface="Palatino Linotype" panose="02040502050505030304" pitchFamily="18" charset="0"/>
            </a:endParaRPr>
          </a:p>
          <a:p>
            <a:endParaRPr lang="fr-FR"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sz="1800" kern="0" dirty="0">
                <a:solidFill>
                  <a:srgbClr val="000000"/>
                </a:solidFill>
                <a:effectLst/>
                <a:latin typeface="Palatino Linotype" panose="02040502050505030304" pitchFamily="18" charset="0"/>
                <a:ea typeface="Times New Roman" panose="02020603050405020304" pitchFamily="18" charset="0"/>
              </a:rPr>
              <a:t>chitosan; DNA vaccines; tripolyphosphate; </a:t>
            </a:r>
          </a:p>
          <a:p>
            <a:r>
              <a:rPr lang="en-US" sz="1800" kern="0" dirty="0">
                <a:solidFill>
                  <a:srgbClr val="000000"/>
                </a:solidFill>
                <a:effectLst/>
                <a:latin typeface="Palatino Linotype" panose="02040502050505030304" pitchFamily="18" charset="0"/>
                <a:ea typeface="Times New Roman" panose="02020603050405020304" pitchFamily="18" charset="0"/>
              </a:rPr>
              <a:t>nanoparticles; ionic gelation</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1938992"/>
          </a:xfrm>
          <a:prstGeom prst="rect">
            <a:avLst/>
          </a:prstGeom>
          <a:noFill/>
        </p:spPr>
        <p:txBody>
          <a:bodyPr wrap="square" rtlCol="0">
            <a:spAutoFit/>
          </a:bodyPr>
          <a:lstStyle/>
          <a:p>
            <a:r>
              <a:rPr lang="fr-FR" sz="2400" b="1" dirty="0">
                <a:latin typeface="Palatino Linotype" panose="02040502050505030304" pitchFamily="18" charset="0"/>
              </a:rPr>
              <a:t>Methods</a:t>
            </a:r>
          </a:p>
          <a:p>
            <a:endParaRPr lang="fr-FR" dirty="0">
              <a:latin typeface="Palatino Linotype" panose="02040502050505030304" pitchFamily="18" charset="0"/>
            </a:endParaRPr>
          </a:p>
          <a:p>
            <a:r>
              <a:rPr lang="fr-FR" dirty="0">
                <a:latin typeface="Palatino Linotype" panose="02040502050505030304" pitchFamily="18" charset="0"/>
              </a:rPr>
              <a:t>Ionotropic gelation:</a:t>
            </a:r>
          </a:p>
          <a:p>
            <a:r>
              <a:rPr lang="fr-FR" dirty="0">
                <a:latin typeface="Palatino Linotype" panose="02040502050505030304" pitchFamily="18" charset="0"/>
              </a:rPr>
              <a:t>	Chitosan </a:t>
            </a:r>
            <a:r>
              <a:rPr lang="fr-FR" dirty="0">
                <a:latin typeface="Palatino Linotype" panose="02040502050505030304" pitchFamily="18" charset="0"/>
                <a:sym typeface="Wingdings" panose="05000000000000000000" pitchFamily="2" charset="2"/>
              </a:rPr>
              <a:t> polymer</a:t>
            </a:r>
          </a:p>
          <a:p>
            <a:r>
              <a:rPr lang="en-US" dirty="0">
                <a:latin typeface="Palatino Linotype" panose="02040502050505030304" pitchFamily="18" charset="0"/>
              </a:rPr>
              <a:t>	Sodium tripolyphosphate (TPP) </a:t>
            </a:r>
            <a:r>
              <a:rPr lang="en-US" dirty="0">
                <a:latin typeface="Palatino Linotype" panose="02040502050505030304" pitchFamily="18" charset="0"/>
                <a:sym typeface="Wingdings" panose="05000000000000000000" pitchFamily="2" charset="2"/>
              </a:rPr>
              <a:t> crosslinker</a:t>
            </a:r>
            <a:r>
              <a:rPr lang="fr-FR" sz="1500" b="1" dirty="0">
                <a:latin typeface="Palatino Linotype" panose="02040502050505030304" pitchFamily="18" charset="0"/>
                <a:sym typeface="Wingdings" panose="05000000000000000000" pitchFamily="2" charset="2"/>
              </a:rPr>
              <a:t> </a:t>
            </a:r>
          </a:p>
          <a:p>
            <a:r>
              <a:rPr lang="fr-FR" sz="2400" b="1" dirty="0">
                <a:latin typeface="Palatino Linotype" panose="02040502050505030304" pitchFamily="18" charset="0"/>
                <a:sym typeface="Wingdings" panose="05000000000000000000" pitchFamily="2" charset="2"/>
              </a:rPr>
              <a:t>	</a:t>
            </a:r>
            <a:r>
              <a:rPr lang="fr-FR" sz="2400" b="1" dirty="0">
                <a:latin typeface="Palatino Linotype" panose="02040502050505030304" pitchFamily="18" charset="0"/>
              </a:rPr>
              <a:t>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9" name="Imagem 8">
            <a:extLst>
              <a:ext uri="{FF2B5EF4-FFF2-40B4-BE49-F238E27FC236}">
                <a16:creationId xmlns:a16="http://schemas.microsoft.com/office/drawing/2014/main" id="{DCA9A5CB-2875-4A46-A73C-C33D23FA04CF}"/>
              </a:ext>
            </a:extLst>
          </p:cNvPr>
          <p:cNvPicPr/>
          <p:nvPr/>
        </p:nvPicPr>
        <p:blipFill>
          <a:blip r:embed="rId3">
            <a:extLst>
              <a:ext uri="{28A0092B-C50C-407E-A947-70E740481C1C}">
                <a14:useLocalDpi xmlns:a14="http://schemas.microsoft.com/office/drawing/2010/main" val="0"/>
              </a:ext>
            </a:extLst>
          </a:blip>
          <a:stretch>
            <a:fillRect/>
          </a:stretch>
        </p:blipFill>
        <p:spPr>
          <a:xfrm>
            <a:off x="4321162" y="2319630"/>
            <a:ext cx="3679838" cy="2218739"/>
          </a:xfrm>
          <a:prstGeom prst="rect">
            <a:avLst/>
          </a:prstGeom>
        </p:spPr>
      </p:pic>
      <p:sp>
        <p:nvSpPr>
          <p:cNvPr id="10" name="CaixaDeTexto 9">
            <a:extLst>
              <a:ext uri="{FF2B5EF4-FFF2-40B4-BE49-F238E27FC236}">
                <a16:creationId xmlns:a16="http://schemas.microsoft.com/office/drawing/2014/main" id="{DFFA2B60-AF29-4128-944B-1EF5C58E9143}"/>
              </a:ext>
            </a:extLst>
          </p:cNvPr>
          <p:cNvSpPr txBox="1"/>
          <p:nvPr/>
        </p:nvSpPr>
        <p:spPr>
          <a:xfrm>
            <a:off x="1579648" y="5565124"/>
            <a:ext cx="5666350" cy="923330"/>
          </a:xfrm>
          <a:prstGeom prst="rect">
            <a:avLst/>
          </a:prstGeom>
          <a:noFill/>
        </p:spPr>
        <p:txBody>
          <a:bodyPr wrap="square" rtlCol="0">
            <a:spAutoFit/>
          </a:bodyPr>
          <a:lstStyle/>
          <a:p>
            <a:pPr marL="285750" indent="-285750">
              <a:buFont typeface="Wingdings" panose="05000000000000000000" pitchFamily="2" charset="2"/>
              <a:buChar char="Ø"/>
            </a:pPr>
            <a:r>
              <a:rPr lang="pt-BR" dirty="0" err="1">
                <a:latin typeface="Palatino Linotype" panose="02040502050505030304" pitchFamily="18" charset="0"/>
              </a:rPr>
              <a:t>Dropwise</a:t>
            </a:r>
            <a:r>
              <a:rPr lang="pt-BR" dirty="0">
                <a:latin typeface="Palatino Linotype" panose="02040502050505030304" pitchFamily="18" charset="0"/>
              </a:rPr>
              <a:t> </a:t>
            </a:r>
            <a:r>
              <a:rPr lang="pt-BR" dirty="0" err="1">
                <a:latin typeface="Palatino Linotype" panose="02040502050505030304" pitchFamily="18" charset="0"/>
              </a:rPr>
              <a:t>addition</a:t>
            </a:r>
            <a:r>
              <a:rPr lang="pt-BR" dirty="0">
                <a:latin typeface="Palatino Linotype" panose="02040502050505030304" pitchFamily="18" charset="0"/>
              </a:rPr>
              <a:t> </a:t>
            </a:r>
            <a:r>
              <a:rPr lang="pt-BR" dirty="0" err="1">
                <a:latin typeface="Palatino Linotype" panose="02040502050505030304" pitchFamily="18" charset="0"/>
              </a:rPr>
              <a:t>of</a:t>
            </a:r>
            <a:r>
              <a:rPr lang="pt-BR" dirty="0">
                <a:latin typeface="Palatino Linotype" panose="02040502050505030304" pitchFamily="18" charset="0"/>
              </a:rPr>
              <a:t> TPP </a:t>
            </a:r>
            <a:r>
              <a:rPr lang="pt-BR" dirty="0" err="1">
                <a:latin typeface="Palatino Linotype" panose="02040502050505030304" pitchFamily="18" charset="0"/>
              </a:rPr>
              <a:t>into</a:t>
            </a:r>
            <a:r>
              <a:rPr lang="pt-BR" dirty="0">
                <a:latin typeface="Palatino Linotype" panose="02040502050505030304" pitchFamily="18" charset="0"/>
              </a:rPr>
              <a:t> CS </a:t>
            </a:r>
            <a:r>
              <a:rPr lang="pt-BR" dirty="0" err="1">
                <a:latin typeface="Palatino Linotype" panose="02040502050505030304" pitchFamily="18" charset="0"/>
              </a:rPr>
              <a:t>solution</a:t>
            </a:r>
            <a:r>
              <a:rPr lang="pt-BR" dirty="0">
                <a:latin typeface="Palatino Linotype" panose="02040502050505030304" pitchFamily="18" charset="0"/>
              </a:rPr>
              <a:t> </a:t>
            </a:r>
          </a:p>
          <a:p>
            <a:pPr marL="285750" indent="-285750">
              <a:buFont typeface="Wingdings" panose="05000000000000000000" pitchFamily="2" charset="2"/>
              <a:buChar char="Ø"/>
            </a:pPr>
            <a:r>
              <a:rPr lang="pt-BR" dirty="0" err="1">
                <a:latin typeface="Palatino Linotype" panose="02040502050505030304" pitchFamily="18" charset="0"/>
              </a:rPr>
              <a:t>Particles</a:t>
            </a:r>
            <a:r>
              <a:rPr lang="pt-BR" dirty="0">
                <a:latin typeface="Palatino Linotype" panose="02040502050505030304" pitchFamily="18" charset="0"/>
              </a:rPr>
              <a:t> </a:t>
            </a:r>
            <a:r>
              <a:rPr lang="pt-BR" dirty="0" err="1">
                <a:latin typeface="Palatino Linotype" panose="02040502050505030304" pitchFamily="18" charset="0"/>
              </a:rPr>
              <a:t>with</a:t>
            </a:r>
            <a:r>
              <a:rPr lang="pt-BR" dirty="0">
                <a:latin typeface="Palatino Linotype" panose="02040502050505030304" pitchFamily="18" charset="0"/>
              </a:rPr>
              <a:t> </a:t>
            </a:r>
            <a:r>
              <a:rPr lang="pt-BR" dirty="0" err="1">
                <a:latin typeface="Palatino Linotype" panose="02040502050505030304" pitchFamily="18" charset="0"/>
              </a:rPr>
              <a:t>and</a:t>
            </a:r>
            <a:r>
              <a:rPr lang="pt-BR" dirty="0">
                <a:latin typeface="Palatino Linotype" panose="02040502050505030304" pitchFamily="18" charset="0"/>
              </a:rPr>
              <a:t> </a:t>
            </a:r>
            <a:r>
              <a:rPr lang="pt-BR" dirty="0" err="1">
                <a:latin typeface="Palatino Linotype" panose="02040502050505030304" pitchFamily="18" charset="0"/>
              </a:rPr>
              <a:t>without</a:t>
            </a:r>
            <a:r>
              <a:rPr lang="pt-BR" dirty="0">
                <a:latin typeface="Palatino Linotype" panose="02040502050505030304" pitchFamily="18" charset="0"/>
              </a:rPr>
              <a:t> DNA </a:t>
            </a:r>
          </a:p>
          <a:p>
            <a:pPr marL="285750" indent="-285750">
              <a:buFont typeface="Wingdings" panose="05000000000000000000" pitchFamily="2" charset="2"/>
              <a:buChar char="Ø"/>
            </a:pPr>
            <a:r>
              <a:rPr lang="pt-PT" dirty="0">
                <a:latin typeface="Palatino Linotype" panose="02040502050505030304" pitchFamily="18" charset="0"/>
              </a:rPr>
              <a:t>Negative and Positive control </a:t>
            </a:r>
          </a:p>
        </p:txBody>
      </p:sp>
      <p:sp>
        <p:nvSpPr>
          <p:cNvPr id="2" name="CaixaDeTexto 1">
            <a:extLst>
              <a:ext uri="{FF2B5EF4-FFF2-40B4-BE49-F238E27FC236}">
                <a16:creationId xmlns:a16="http://schemas.microsoft.com/office/drawing/2014/main" id="{CF88BBC5-95C5-40BA-AE16-6AE41F79469D}"/>
              </a:ext>
            </a:extLst>
          </p:cNvPr>
          <p:cNvSpPr txBox="1"/>
          <p:nvPr/>
        </p:nvSpPr>
        <p:spPr>
          <a:xfrm>
            <a:off x="167675" y="4948232"/>
            <a:ext cx="7288202" cy="592470"/>
          </a:xfrm>
          <a:prstGeom prst="rect">
            <a:avLst/>
          </a:prstGeom>
          <a:noFill/>
        </p:spPr>
        <p:txBody>
          <a:bodyPr wrap="square" rtlCol="0">
            <a:spAutoFit/>
          </a:bodyPr>
          <a:lstStyle/>
          <a:p>
            <a:pPr marL="269875" marR="269875" algn="just">
              <a:lnSpc>
                <a:spcPts val="1300"/>
              </a:lnSpc>
              <a:spcBef>
                <a:spcPts val="600"/>
              </a:spcBef>
              <a:spcAft>
                <a:spcPts val="1200"/>
              </a:spcAft>
            </a:pPr>
            <a:r>
              <a:rPr lang="en-US"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 </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 Schematic illustration of chitosan-TPP nanoparticles (b) Flow chart of the nanoparticle with DNA preparation First solutions with optimized concentrations were prepared. Then TPP with DNA was added to chitosan solution dropwise while stirring.</a:t>
            </a:r>
            <a:endPar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3" name="CaixaDeTexto 2">
            <a:extLst>
              <a:ext uri="{FF2B5EF4-FFF2-40B4-BE49-F238E27FC236}">
                <a16:creationId xmlns:a16="http://schemas.microsoft.com/office/drawing/2014/main" id="{0E984D43-69A9-47B1-98A4-8F850830A4CC}"/>
              </a:ext>
            </a:extLst>
          </p:cNvPr>
          <p:cNvSpPr txBox="1"/>
          <p:nvPr/>
        </p:nvSpPr>
        <p:spPr>
          <a:xfrm>
            <a:off x="1899138" y="4670473"/>
            <a:ext cx="478302" cy="261610"/>
          </a:xfrm>
          <a:prstGeom prst="rect">
            <a:avLst/>
          </a:prstGeom>
          <a:noFill/>
        </p:spPr>
        <p:txBody>
          <a:bodyPr wrap="square" rtlCol="0">
            <a:spAutoFit/>
          </a:bodyPr>
          <a:lstStyle/>
          <a:p>
            <a:r>
              <a:rPr lang="pt-BR" sz="1100" dirty="0">
                <a:latin typeface="Palatino Linotype" panose="02040502050505030304" pitchFamily="18" charset="0"/>
              </a:rPr>
              <a:t>(a)</a:t>
            </a:r>
            <a:endParaRPr lang="pt-PT" sz="1100" dirty="0">
              <a:latin typeface="Palatino Linotype" panose="02040502050505030304" pitchFamily="18" charset="0"/>
            </a:endParaRPr>
          </a:p>
        </p:txBody>
      </p:sp>
      <p:sp>
        <p:nvSpPr>
          <p:cNvPr id="7" name="CaixaDeTexto 6">
            <a:extLst>
              <a:ext uri="{FF2B5EF4-FFF2-40B4-BE49-F238E27FC236}">
                <a16:creationId xmlns:a16="http://schemas.microsoft.com/office/drawing/2014/main" id="{9C44BC77-D1CB-4FCB-8EEC-9445E31ECBA1}"/>
              </a:ext>
            </a:extLst>
          </p:cNvPr>
          <p:cNvSpPr txBox="1"/>
          <p:nvPr/>
        </p:nvSpPr>
        <p:spPr>
          <a:xfrm>
            <a:off x="5862675" y="4666877"/>
            <a:ext cx="478302" cy="261610"/>
          </a:xfrm>
          <a:prstGeom prst="rect">
            <a:avLst/>
          </a:prstGeom>
          <a:noFill/>
        </p:spPr>
        <p:txBody>
          <a:bodyPr wrap="square" rtlCol="0">
            <a:spAutoFit/>
          </a:bodyPr>
          <a:lstStyle/>
          <a:p>
            <a:r>
              <a:rPr lang="pt-BR" sz="1100" dirty="0">
                <a:latin typeface="Palatino Linotype" panose="02040502050505030304" pitchFamily="18" charset="0"/>
              </a:rPr>
              <a:t>(b)</a:t>
            </a:r>
            <a:endParaRPr lang="pt-PT" sz="1100" dirty="0">
              <a:latin typeface="Palatino Linotype" panose="02040502050505030304" pitchFamily="18" charset="0"/>
            </a:endParaRPr>
          </a:p>
        </p:txBody>
      </p:sp>
      <p:pic>
        <p:nvPicPr>
          <p:cNvPr id="14" name="Imagem 13">
            <a:extLst>
              <a:ext uri="{FF2B5EF4-FFF2-40B4-BE49-F238E27FC236}">
                <a16:creationId xmlns:a16="http://schemas.microsoft.com/office/drawing/2014/main" id="{9BD422DD-0D5E-4DC2-9E04-8FB14F3BCD34}"/>
              </a:ext>
            </a:extLst>
          </p:cNvPr>
          <p:cNvPicPr>
            <a:picLocks noChangeAspect="1"/>
          </p:cNvPicPr>
          <p:nvPr/>
        </p:nvPicPr>
        <p:blipFill>
          <a:blip r:embed="rId4"/>
          <a:stretch>
            <a:fillRect/>
          </a:stretch>
        </p:blipFill>
        <p:spPr>
          <a:xfrm>
            <a:off x="609601" y="2319629"/>
            <a:ext cx="3484098" cy="2218739"/>
          </a:xfrm>
          <a:prstGeom prst="rect">
            <a:avLst/>
          </a:prstGeom>
        </p:spPr>
      </p:pic>
    </p:spTree>
    <p:extLst>
      <p:ext uri="{BB962C8B-B14F-4D97-AF65-F5344CB8AC3E}">
        <p14:creationId xmlns:p14="http://schemas.microsoft.com/office/powerpoint/2010/main" val="209906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44300"/>
            <a:ext cx="8153400" cy="3416320"/>
          </a:xfrm>
          <a:prstGeom prst="rect">
            <a:avLst/>
          </a:prstGeom>
          <a:noFill/>
        </p:spPr>
        <p:txBody>
          <a:bodyPr wrap="square" rtlCol="0">
            <a:spAutoFit/>
          </a:bodyPr>
          <a:lstStyle/>
          <a:p>
            <a:r>
              <a:rPr lang="fr-FR" sz="2400" b="1" dirty="0">
                <a:latin typeface="Palatino Linotype" panose="02040502050505030304" pitchFamily="18" charset="0"/>
              </a:rPr>
              <a:t>Results and Discussion</a:t>
            </a:r>
          </a:p>
          <a:p>
            <a:endParaRPr lang="fr-FR" sz="2400" b="1" dirty="0">
              <a:latin typeface="Palatino Linotype" panose="02040502050505030304" pitchFamily="18" charset="0"/>
            </a:endParaRPr>
          </a:p>
          <a:p>
            <a:pPr algn="ctr"/>
            <a:r>
              <a:rPr lang="en-US"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Table 1.</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Average particle size, PDI and encapsulation efficiency of chitosan-TPP-DNA polyplexes with different TPP/CS ratios</a:t>
            </a:r>
            <a:endParaRPr lang="pt-PT"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2" name="Tabela 1">
            <a:extLst>
              <a:ext uri="{FF2B5EF4-FFF2-40B4-BE49-F238E27FC236}">
                <a16:creationId xmlns:a16="http://schemas.microsoft.com/office/drawing/2014/main" id="{633AD3C7-2594-4521-ACA9-8F4B851332C0}"/>
              </a:ext>
            </a:extLst>
          </p:cNvPr>
          <p:cNvGraphicFramePr>
            <a:graphicFrameLocks noGrp="1"/>
          </p:cNvGraphicFramePr>
          <p:nvPr>
            <p:extLst>
              <p:ext uri="{D42A27DB-BD31-4B8C-83A1-F6EECF244321}">
                <p14:modId xmlns:p14="http://schemas.microsoft.com/office/powerpoint/2010/main" val="1193598955"/>
              </p:ext>
            </p:extLst>
          </p:nvPr>
        </p:nvGraphicFramePr>
        <p:xfrm>
          <a:off x="733864" y="1402715"/>
          <a:ext cx="7676272" cy="1356473"/>
        </p:xfrm>
        <a:graphic>
          <a:graphicData uri="http://schemas.openxmlformats.org/drawingml/2006/table">
            <a:tbl>
              <a:tblPr firstRow="1" firstCol="1" bandRow="1">
                <a:tableStyleId>{5C22544A-7EE6-4342-B048-85BDC9FD1C3A}</a:tableStyleId>
              </a:tblPr>
              <a:tblGrid>
                <a:gridCol w="988808">
                  <a:extLst>
                    <a:ext uri="{9D8B030D-6E8A-4147-A177-3AD203B41FA5}">
                      <a16:colId xmlns:a16="http://schemas.microsoft.com/office/drawing/2014/main" val="692080455"/>
                    </a:ext>
                  </a:extLst>
                </a:gridCol>
                <a:gridCol w="1106771">
                  <a:extLst>
                    <a:ext uri="{9D8B030D-6E8A-4147-A177-3AD203B41FA5}">
                      <a16:colId xmlns:a16="http://schemas.microsoft.com/office/drawing/2014/main" val="3747544537"/>
                    </a:ext>
                  </a:extLst>
                </a:gridCol>
                <a:gridCol w="1598573">
                  <a:extLst>
                    <a:ext uri="{9D8B030D-6E8A-4147-A177-3AD203B41FA5}">
                      <a16:colId xmlns:a16="http://schemas.microsoft.com/office/drawing/2014/main" val="3307404326"/>
                    </a:ext>
                  </a:extLst>
                </a:gridCol>
                <a:gridCol w="1352238">
                  <a:extLst>
                    <a:ext uri="{9D8B030D-6E8A-4147-A177-3AD203B41FA5}">
                      <a16:colId xmlns:a16="http://schemas.microsoft.com/office/drawing/2014/main" val="2957476639"/>
                    </a:ext>
                  </a:extLst>
                </a:gridCol>
                <a:gridCol w="1229938">
                  <a:extLst>
                    <a:ext uri="{9D8B030D-6E8A-4147-A177-3AD203B41FA5}">
                      <a16:colId xmlns:a16="http://schemas.microsoft.com/office/drawing/2014/main" val="1235492086"/>
                    </a:ext>
                  </a:extLst>
                </a:gridCol>
                <a:gridCol w="1399944">
                  <a:extLst>
                    <a:ext uri="{9D8B030D-6E8A-4147-A177-3AD203B41FA5}">
                      <a16:colId xmlns:a16="http://schemas.microsoft.com/office/drawing/2014/main" val="1788453213"/>
                    </a:ext>
                  </a:extLst>
                </a:gridCol>
              </a:tblGrid>
              <a:tr h="452157">
                <a:tc>
                  <a:txBody>
                    <a:bodyPr/>
                    <a:lstStyle/>
                    <a:p>
                      <a:pPr algn="ctr"/>
                      <a:r>
                        <a:rPr lang="en-US" sz="1000">
                          <a:effectLst/>
                          <a:latin typeface="Palatino Linotype" panose="02040502050505030304" pitchFamily="18" charset="0"/>
                        </a:rPr>
                        <a:t>TPP/CS Ratio</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Z-Average Size (nm)</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err="1">
                          <a:effectLst/>
                          <a:latin typeface="Palatino Linotype" panose="02040502050505030304" pitchFamily="18" charset="0"/>
                        </a:rPr>
                        <a:t>Polydispersibily</a:t>
                      </a:r>
                      <a:r>
                        <a:rPr lang="en-US" sz="1000" dirty="0">
                          <a:effectLst/>
                          <a:latin typeface="Palatino Linotype" panose="02040502050505030304" pitchFamily="18" charset="0"/>
                        </a:rPr>
                        <a:t> index (PDI)</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Z - Average Size after 72h (nm)</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(PDI) after 72h</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Encapsulation efficiency (%)</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1260352"/>
                  </a:ext>
                </a:extLst>
              </a:tr>
              <a:tr h="226079">
                <a:tc>
                  <a:txBody>
                    <a:bodyPr/>
                    <a:lstStyle/>
                    <a:p>
                      <a:pPr algn="ctr"/>
                      <a:r>
                        <a:rPr lang="en-US" sz="1000">
                          <a:effectLst/>
                          <a:latin typeface="Palatino Linotype" panose="02040502050505030304" pitchFamily="18" charset="0"/>
                        </a:rPr>
                        <a:t>1 : 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45 ± 0.5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0.55 ± 0.01</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47 ± 6.9</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0.51 ± 0.006</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77 ± 10</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192242"/>
                  </a:ext>
                </a:extLst>
              </a:tr>
              <a:tr h="226079">
                <a:tc>
                  <a:txBody>
                    <a:bodyPr/>
                    <a:lstStyle/>
                    <a:p>
                      <a:pPr algn="ctr"/>
                      <a:r>
                        <a:rPr lang="en-US" sz="1000">
                          <a:effectLst/>
                          <a:latin typeface="Palatino Linotype" panose="02040502050505030304" pitchFamily="18" charset="0"/>
                        </a:rPr>
                        <a:t>1.25 : 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37 ± 0.3</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0.50 ± 0.03</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40 ± 0.9</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0.48 ± 0.004</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73 ± 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2592145"/>
                  </a:ext>
                </a:extLst>
              </a:tr>
              <a:tr h="226079">
                <a:tc>
                  <a:txBody>
                    <a:bodyPr/>
                    <a:lstStyle/>
                    <a:p>
                      <a:pPr algn="ctr"/>
                      <a:r>
                        <a:rPr lang="en-US" sz="1000">
                          <a:effectLst/>
                          <a:latin typeface="Palatino Linotype" panose="02040502050505030304" pitchFamily="18" charset="0"/>
                        </a:rPr>
                        <a:t>1.5 : 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39 ± 1.7</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0.46 ± 0.04</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45 ± 0.9</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0.40 ± 0.009</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69 ± 4</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2684406"/>
                  </a:ext>
                </a:extLst>
              </a:tr>
              <a:tr h="226079">
                <a:tc>
                  <a:txBody>
                    <a:bodyPr/>
                    <a:lstStyle/>
                    <a:p>
                      <a:pPr algn="ctr"/>
                      <a:r>
                        <a:rPr lang="en-US" sz="1000">
                          <a:effectLst/>
                          <a:latin typeface="Palatino Linotype" panose="02040502050505030304" pitchFamily="18" charset="0"/>
                        </a:rPr>
                        <a:t>2 : 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57 ± 0.8</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0.50 ± 0.02</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63 ± 1.9</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0.46 ± 0.010</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66 ± 4</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7012787"/>
                  </a:ext>
                </a:extLst>
              </a:tr>
            </a:tbl>
          </a:graphicData>
        </a:graphic>
      </p:graphicFrame>
      <p:pic>
        <p:nvPicPr>
          <p:cNvPr id="8" name="Imagem 7">
            <a:extLst>
              <a:ext uri="{FF2B5EF4-FFF2-40B4-BE49-F238E27FC236}">
                <a16:creationId xmlns:a16="http://schemas.microsoft.com/office/drawing/2014/main" id="{34EEF2DB-EC2F-4509-9CD4-07B3BA365489}"/>
              </a:ext>
            </a:extLst>
          </p:cNvPr>
          <p:cNvPicPr/>
          <p:nvPr/>
        </p:nvPicPr>
        <p:blipFill>
          <a:blip r:embed="rId3"/>
          <a:stretch>
            <a:fillRect/>
          </a:stretch>
        </p:blipFill>
        <p:spPr>
          <a:xfrm>
            <a:off x="193213" y="2904460"/>
            <a:ext cx="2743200" cy="2026285"/>
          </a:xfrm>
          <a:prstGeom prst="rect">
            <a:avLst/>
          </a:prstGeom>
        </p:spPr>
      </p:pic>
      <p:pic>
        <p:nvPicPr>
          <p:cNvPr id="9" name="Imagem 8">
            <a:extLst>
              <a:ext uri="{FF2B5EF4-FFF2-40B4-BE49-F238E27FC236}">
                <a16:creationId xmlns:a16="http://schemas.microsoft.com/office/drawing/2014/main" id="{A03F3E88-F69B-433F-A1EA-95CC4530F84C}"/>
              </a:ext>
            </a:extLst>
          </p:cNvPr>
          <p:cNvPicPr/>
          <p:nvPr/>
        </p:nvPicPr>
        <p:blipFill>
          <a:blip r:embed="rId4"/>
          <a:stretch>
            <a:fillRect/>
          </a:stretch>
        </p:blipFill>
        <p:spPr>
          <a:xfrm>
            <a:off x="4191000" y="2904459"/>
            <a:ext cx="2743200" cy="2026285"/>
          </a:xfrm>
          <a:prstGeom prst="rect">
            <a:avLst/>
          </a:prstGeom>
        </p:spPr>
      </p:pic>
      <p:sp>
        <p:nvSpPr>
          <p:cNvPr id="10" name="CaixaDeTexto 9">
            <a:extLst>
              <a:ext uri="{FF2B5EF4-FFF2-40B4-BE49-F238E27FC236}">
                <a16:creationId xmlns:a16="http://schemas.microsoft.com/office/drawing/2014/main" id="{6F24BEC2-F578-4CAF-A17F-D6C759F03223}"/>
              </a:ext>
            </a:extLst>
          </p:cNvPr>
          <p:cNvSpPr txBox="1"/>
          <p:nvPr/>
        </p:nvSpPr>
        <p:spPr>
          <a:xfrm>
            <a:off x="1564813" y="5041826"/>
            <a:ext cx="6052699" cy="1661993"/>
          </a:xfrm>
          <a:prstGeom prst="rect">
            <a:avLst/>
          </a:prstGeom>
          <a:noFill/>
        </p:spPr>
        <p:txBody>
          <a:bodyPr wrap="square" rtlCol="0">
            <a:spAutoFit/>
          </a:bodyPr>
          <a:lstStyle/>
          <a:p>
            <a:pPr marL="285750" indent="-285750">
              <a:buFont typeface="Wingdings" panose="05000000000000000000" pitchFamily="2" charset="2"/>
              <a:buChar char="Ø"/>
            </a:pPr>
            <a:r>
              <a:rPr lang="pt-BR" sz="1700" dirty="0" err="1"/>
              <a:t>Small</a:t>
            </a:r>
            <a:r>
              <a:rPr lang="pt-BR" sz="1700" dirty="0"/>
              <a:t> </a:t>
            </a:r>
            <a:r>
              <a:rPr lang="pt-BR" sz="1700" dirty="0" err="1"/>
              <a:t>particles</a:t>
            </a:r>
            <a:r>
              <a:rPr lang="pt-BR" sz="1700" dirty="0"/>
              <a:t> </a:t>
            </a:r>
            <a:r>
              <a:rPr lang="pt-BR" sz="1700" dirty="0">
                <a:sym typeface="Wingdings" panose="05000000000000000000" pitchFamily="2" charset="2"/>
              </a:rPr>
              <a:t> </a:t>
            </a:r>
            <a:r>
              <a:rPr lang="pt-BR" sz="1700" dirty="0" err="1">
                <a:sym typeface="Wingdings" panose="05000000000000000000" pitchFamily="2" charset="2"/>
              </a:rPr>
              <a:t>below</a:t>
            </a:r>
            <a:r>
              <a:rPr lang="pt-BR" sz="1700" dirty="0">
                <a:sym typeface="Wingdings" panose="05000000000000000000" pitchFamily="2" charset="2"/>
              </a:rPr>
              <a:t> 70 </a:t>
            </a:r>
            <a:r>
              <a:rPr lang="pt-BR" sz="1700" dirty="0" err="1">
                <a:sym typeface="Wingdings" panose="05000000000000000000" pitchFamily="2" charset="2"/>
              </a:rPr>
              <a:t>nm</a:t>
            </a:r>
            <a:endParaRPr lang="pt-BR" sz="1700" dirty="0">
              <a:sym typeface="Wingdings" panose="05000000000000000000" pitchFamily="2" charset="2"/>
            </a:endParaRPr>
          </a:p>
          <a:p>
            <a:pPr marL="285750" indent="-285750">
              <a:buFont typeface="Wingdings" panose="05000000000000000000" pitchFamily="2" charset="2"/>
              <a:buChar char="Ø"/>
            </a:pPr>
            <a:r>
              <a:rPr lang="pt-BR" sz="1700" dirty="0" err="1">
                <a:sym typeface="Wingdings" panose="05000000000000000000" pitchFamily="2" charset="2"/>
              </a:rPr>
              <a:t>Hight</a:t>
            </a:r>
            <a:r>
              <a:rPr lang="pt-BR" sz="1700" dirty="0">
                <a:sym typeface="Wingdings" panose="05000000000000000000" pitchFamily="2" charset="2"/>
              </a:rPr>
              <a:t> TPP/CS </a:t>
            </a:r>
            <a:r>
              <a:rPr lang="pt-BR" sz="1700" dirty="0" err="1">
                <a:sym typeface="Wingdings" panose="05000000000000000000" pitchFamily="2" charset="2"/>
              </a:rPr>
              <a:t>ratio</a:t>
            </a:r>
            <a:r>
              <a:rPr lang="pt-BR" sz="1700" dirty="0">
                <a:sym typeface="Wingdings" panose="05000000000000000000" pitchFamily="2" charset="2"/>
              </a:rPr>
              <a:t>  </a:t>
            </a:r>
            <a:r>
              <a:rPr lang="pt-BR" sz="1700" dirty="0" err="1">
                <a:sym typeface="Wingdings" panose="05000000000000000000" pitchFamily="2" charset="2"/>
              </a:rPr>
              <a:t>small</a:t>
            </a:r>
            <a:r>
              <a:rPr lang="pt-BR" sz="1700" dirty="0">
                <a:sym typeface="Wingdings" panose="05000000000000000000" pitchFamily="2" charset="2"/>
              </a:rPr>
              <a:t> </a:t>
            </a:r>
            <a:r>
              <a:rPr lang="pt-BR" sz="1700" dirty="0" err="1">
                <a:sym typeface="Wingdings" panose="05000000000000000000" pitchFamily="2" charset="2"/>
              </a:rPr>
              <a:t>increase</a:t>
            </a:r>
            <a:r>
              <a:rPr lang="pt-BR" sz="1700" dirty="0">
                <a:sym typeface="Wingdings" panose="05000000000000000000" pitchFamily="2" charset="2"/>
              </a:rPr>
              <a:t> in </a:t>
            </a:r>
            <a:r>
              <a:rPr lang="pt-BR" sz="1700" dirty="0" err="1">
                <a:sym typeface="Wingdings" panose="05000000000000000000" pitchFamily="2" charset="2"/>
              </a:rPr>
              <a:t>size</a:t>
            </a:r>
            <a:r>
              <a:rPr lang="pt-BR" sz="1700" dirty="0">
                <a:sym typeface="Wingdings" panose="05000000000000000000" pitchFamily="2" charset="2"/>
              </a:rPr>
              <a:t> </a:t>
            </a:r>
          </a:p>
          <a:p>
            <a:pPr marL="285750" indent="-285750">
              <a:buFont typeface="Wingdings" panose="05000000000000000000" pitchFamily="2" charset="2"/>
              <a:buChar char="Ø"/>
            </a:pPr>
            <a:r>
              <a:rPr lang="pt-BR" sz="1700" dirty="0">
                <a:sym typeface="Wingdings" panose="05000000000000000000" pitchFamily="2" charset="2"/>
              </a:rPr>
              <a:t>No </a:t>
            </a:r>
            <a:r>
              <a:rPr lang="pt-BR" sz="1700" dirty="0" err="1">
                <a:sym typeface="Wingdings" panose="05000000000000000000" pitchFamily="2" charset="2"/>
              </a:rPr>
              <a:t>significant</a:t>
            </a:r>
            <a:r>
              <a:rPr lang="pt-BR" sz="1700" dirty="0">
                <a:sym typeface="Wingdings" panose="05000000000000000000" pitchFamily="2" charset="2"/>
              </a:rPr>
              <a:t> </a:t>
            </a:r>
            <a:r>
              <a:rPr lang="pt-BR" sz="1700" dirty="0" err="1">
                <a:sym typeface="Wingdings" panose="05000000000000000000" pitchFamily="2" charset="2"/>
              </a:rPr>
              <a:t>increase</a:t>
            </a:r>
            <a:r>
              <a:rPr lang="pt-BR" sz="1700" dirty="0">
                <a:sym typeface="Wingdings" panose="05000000000000000000" pitchFamily="2" charset="2"/>
              </a:rPr>
              <a:t> </a:t>
            </a:r>
            <a:r>
              <a:rPr lang="pt-BR" sz="1700" dirty="0" err="1">
                <a:sym typeface="Wingdings" panose="05000000000000000000" pitchFamily="2" charset="2"/>
              </a:rPr>
              <a:t>after</a:t>
            </a:r>
            <a:r>
              <a:rPr lang="pt-BR" sz="1700" dirty="0">
                <a:sym typeface="Wingdings" panose="05000000000000000000" pitchFamily="2" charset="2"/>
              </a:rPr>
              <a:t> 72h</a:t>
            </a:r>
          </a:p>
          <a:p>
            <a:pPr marL="285750" indent="-285750">
              <a:buFont typeface="Wingdings" panose="05000000000000000000" pitchFamily="2" charset="2"/>
              <a:buChar char="Ø"/>
            </a:pPr>
            <a:r>
              <a:rPr lang="pt-BR" sz="1700" dirty="0">
                <a:sym typeface="Wingdings" panose="05000000000000000000" pitchFamily="2" charset="2"/>
              </a:rPr>
              <a:t>No </a:t>
            </a:r>
            <a:r>
              <a:rPr lang="pt-BR" sz="1700" dirty="0" err="1">
                <a:sym typeface="Wingdings" panose="05000000000000000000" pitchFamily="2" charset="2"/>
              </a:rPr>
              <a:t>interference</a:t>
            </a:r>
            <a:r>
              <a:rPr lang="pt-BR" sz="1700" dirty="0">
                <a:sym typeface="Wingdings" panose="05000000000000000000" pitchFamily="2" charset="2"/>
              </a:rPr>
              <a:t> </a:t>
            </a:r>
            <a:r>
              <a:rPr lang="pt-BR" sz="1700" dirty="0" err="1">
                <a:sym typeface="Wingdings" panose="05000000000000000000" pitchFamily="2" charset="2"/>
              </a:rPr>
              <a:t>of</a:t>
            </a:r>
            <a:r>
              <a:rPr lang="pt-BR" sz="1700" dirty="0">
                <a:sym typeface="Wingdings" panose="05000000000000000000" pitchFamily="2" charset="2"/>
              </a:rPr>
              <a:t> </a:t>
            </a:r>
            <a:r>
              <a:rPr lang="pt-BR" sz="1700" dirty="0" err="1">
                <a:sym typeface="Wingdings" panose="05000000000000000000" pitchFamily="2" charset="2"/>
              </a:rPr>
              <a:t>blank</a:t>
            </a:r>
            <a:r>
              <a:rPr lang="pt-BR" sz="1700" dirty="0">
                <a:sym typeface="Wingdings" panose="05000000000000000000" pitchFamily="2" charset="2"/>
              </a:rPr>
              <a:t> </a:t>
            </a:r>
            <a:r>
              <a:rPr lang="pt-BR" sz="1700" dirty="0" err="1">
                <a:sym typeface="Wingdings" panose="05000000000000000000" pitchFamily="2" charset="2"/>
              </a:rPr>
              <a:t>particles</a:t>
            </a:r>
            <a:r>
              <a:rPr lang="pt-BR" sz="1700" dirty="0">
                <a:sym typeface="Wingdings" panose="05000000000000000000" pitchFamily="2" charset="2"/>
              </a:rPr>
              <a:t> in </a:t>
            </a:r>
            <a:r>
              <a:rPr lang="pt-BR" sz="1700" dirty="0" err="1">
                <a:sym typeface="Wingdings" panose="05000000000000000000" pitchFamily="2" charset="2"/>
              </a:rPr>
              <a:t>dEE</a:t>
            </a:r>
            <a:endParaRPr lang="pt-BR" sz="1700" dirty="0">
              <a:sym typeface="Wingdings" panose="05000000000000000000" pitchFamily="2" charset="2"/>
            </a:endParaRPr>
          </a:p>
          <a:p>
            <a:pPr marL="285750" indent="-285750">
              <a:buFont typeface="Wingdings" panose="05000000000000000000" pitchFamily="2" charset="2"/>
              <a:buChar char="Ø"/>
            </a:pPr>
            <a:r>
              <a:rPr lang="pt-BR" sz="1700" dirty="0" err="1">
                <a:sym typeface="Wingdings" panose="05000000000000000000" pitchFamily="2" charset="2"/>
              </a:rPr>
              <a:t>Good</a:t>
            </a:r>
            <a:r>
              <a:rPr lang="pt-BR" sz="1700" dirty="0">
                <a:sym typeface="Wingdings" panose="05000000000000000000" pitchFamily="2" charset="2"/>
              </a:rPr>
              <a:t> </a:t>
            </a:r>
            <a:r>
              <a:rPr lang="pt-BR" sz="1700" dirty="0" err="1">
                <a:sym typeface="Wingdings" panose="05000000000000000000" pitchFamily="2" charset="2"/>
              </a:rPr>
              <a:t>efficiency</a:t>
            </a:r>
            <a:r>
              <a:rPr lang="pt-BR" sz="1700" dirty="0">
                <a:sym typeface="Wingdings" panose="05000000000000000000" pitchFamily="2" charset="2"/>
              </a:rPr>
              <a:t> </a:t>
            </a:r>
            <a:r>
              <a:rPr lang="pt-BR" sz="1700" dirty="0" err="1">
                <a:sym typeface="Wingdings" panose="05000000000000000000" pitchFamily="2" charset="2"/>
              </a:rPr>
              <a:t>of</a:t>
            </a:r>
            <a:r>
              <a:rPr lang="pt-BR" sz="1700" dirty="0">
                <a:sym typeface="Wingdings" panose="05000000000000000000" pitchFamily="2" charset="2"/>
              </a:rPr>
              <a:t> </a:t>
            </a:r>
            <a:r>
              <a:rPr lang="pt-BR" sz="1700" dirty="0" err="1">
                <a:sym typeface="Wingdings" panose="05000000000000000000" pitchFamily="2" charset="2"/>
              </a:rPr>
              <a:t>encapsulation</a:t>
            </a:r>
            <a:endParaRPr lang="pt-BR" sz="1700" dirty="0">
              <a:sym typeface="Wingdings" panose="05000000000000000000" pitchFamily="2" charset="2"/>
            </a:endParaRPr>
          </a:p>
          <a:p>
            <a:pPr marL="285750" indent="-285750">
              <a:buFont typeface="Wingdings" panose="05000000000000000000" pitchFamily="2" charset="2"/>
              <a:buChar char="Ø"/>
            </a:pPr>
            <a:r>
              <a:rPr lang="pt-BR" sz="1700" dirty="0" err="1">
                <a:sym typeface="Wingdings" panose="05000000000000000000" pitchFamily="2" charset="2"/>
              </a:rPr>
              <a:t>Increasing</a:t>
            </a:r>
            <a:r>
              <a:rPr lang="pt-BR" sz="1700" dirty="0">
                <a:sym typeface="Wingdings" panose="05000000000000000000" pitchFamily="2" charset="2"/>
              </a:rPr>
              <a:t> TPP/CS </a:t>
            </a:r>
            <a:r>
              <a:rPr lang="pt-BR" sz="1700" dirty="0" err="1">
                <a:sym typeface="Wingdings" panose="05000000000000000000" pitchFamily="2" charset="2"/>
              </a:rPr>
              <a:t>ratio</a:t>
            </a:r>
            <a:r>
              <a:rPr lang="pt-BR" sz="1700" dirty="0">
                <a:sym typeface="Wingdings" panose="05000000000000000000" pitchFamily="2" charset="2"/>
              </a:rPr>
              <a:t>  </a:t>
            </a:r>
            <a:r>
              <a:rPr lang="pt-BR" sz="1700" dirty="0" err="1">
                <a:sym typeface="Wingdings" panose="05000000000000000000" pitchFamily="2" charset="2"/>
              </a:rPr>
              <a:t>small</a:t>
            </a:r>
            <a:r>
              <a:rPr lang="pt-BR" sz="1700" dirty="0">
                <a:sym typeface="Wingdings" panose="05000000000000000000" pitchFamily="2" charset="2"/>
              </a:rPr>
              <a:t> </a:t>
            </a:r>
            <a:r>
              <a:rPr lang="pt-BR" sz="1700" dirty="0" err="1">
                <a:sym typeface="Wingdings" panose="05000000000000000000" pitchFamily="2" charset="2"/>
              </a:rPr>
              <a:t>decrease</a:t>
            </a:r>
            <a:r>
              <a:rPr lang="pt-BR" sz="1700" dirty="0">
                <a:sym typeface="Wingdings" panose="05000000000000000000" pitchFamily="2" charset="2"/>
              </a:rPr>
              <a:t> in E.E. (10%)</a:t>
            </a:r>
            <a:endParaRPr lang="pt-PT" sz="1700" dirty="0"/>
          </a:p>
        </p:txBody>
      </p:sp>
    </p:spTree>
    <p:extLst>
      <p:ext uri="{BB962C8B-B14F-4D97-AF65-F5344CB8AC3E}">
        <p14:creationId xmlns:p14="http://schemas.microsoft.com/office/powerpoint/2010/main" val="268239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44300"/>
            <a:ext cx="8153400" cy="3416320"/>
          </a:xfrm>
          <a:prstGeom prst="rect">
            <a:avLst/>
          </a:prstGeom>
          <a:noFill/>
        </p:spPr>
        <p:txBody>
          <a:bodyPr wrap="square" rtlCol="0">
            <a:spAutoFit/>
          </a:bodyPr>
          <a:lstStyle/>
          <a:p>
            <a:r>
              <a:rPr lang="fr-FR" sz="2400" b="1" dirty="0">
                <a:latin typeface="Palatino Linotype" panose="02040502050505030304" pitchFamily="18" charset="0"/>
              </a:rPr>
              <a:t>Results and Discussion</a:t>
            </a:r>
          </a:p>
          <a:p>
            <a:endParaRPr lang="fr-FR" sz="2400" b="1" dirty="0">
              <a:latin typeface="Palatino Linotype" panose="02040502050505030304" pitchFamily="18" charset="0"/>
            </a:endParaRPr>
          </a:p>
          <a:p>
            <a:pPr algn="ctr"/>
            <a:r>
              <a:rPr lang="en-US" sz="1200" b="1" dirty="0">
                <a:solidFill>
                  <a:srgbClr val="000000"/>
                </a:solidFill>
                <a:latin typeface="Palatino Linotype" panose="02040502050505030304" pitchFamily="18" charset="0"/>
                <a:cs typeface="Times New Roman" panose="02020603050405020304" pitchFamily="18" charset="0"/>
              </a:rPr>
              <a:t>Table 2</a:t>
            </a:r>
            <a:r>
              <a:rPr lang="en-US" sz="1200" dirty="0">
                <a:solidFill>
                  <a:srgbClr val="000000"/>
                </a:solidFill>
                <a:latin typeface="Palatino Linotype" panose="02040502050505030304" pitchFamily="18" charset="0"/>
                <a:cs typeface="Times New Roman" panose="02020603050405020304" pitchFamily="18" charset="0"/>
              </a:rPr>
              <a:t>. Average particle size, PDI and encapsulation efficiency of chitosan-TPP-DNA polyplexes with different DNA concentrations</a:t>
            </a:r>
            <a:endParaRPr lang="pt-PT" sz="1200" dirty="0">
              <a:solidFill>
                <a:srgbClr val="000000"/>
              </a:solidFill>
              <a:latin typeface="Palatino Linotype" panose="02040502050505030304" pitchFamily="18" charset="0"/>
              <a:cs typeface="Times New Roman" panose="0202060305040502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10" name="CaixaDeTexto 9">
            <a:extLst>
              <a:ext uri="{FF2B5EF4-FFF2-40B4-BE49-F238E27FC236}">
                <a16:creationId xmlns:a16="http://schemas.microsoft.com/office/drawing/2014/main" id="{6F24BEC2-F578-4CAF-A17F-D6C759F03223}"/>
              </a:ext>
            </a:extLst>
          </p:cNvPr>
          <p:cNvSpPr txBox="1"/>
          <p:nvPr/>
        </p:nvSpPr>
        <p:spPr>
          <a:xfrm>
            <a:off x="1122447" y="4965608"/>
            <a:ext cx="6864485" cy="1400383"/>
          </a:xfrm>
          <a:prstGeom prst="rect">
            <a:avLst/>
          </a:prstGeom>
          <a:noFill/>
        </p:spPr>
        <p:txBody>
          <a:bodyPr wrap="square" rtlCol="0">
            <a:spAutoFit/>
          </a:bodyPr>
          <a:lstStyle/>
          <a:p>
            <a:pPr marL="285750" indent="-285750">
              <a:buFont typeface="Wingdings" panose="05000000000000000000" pitchFamily="2" charset="2"/>
              <a:buChar char="Ø"/>
            </a:pPr>
            <a:r>
              <a:rPr lang="pt-BR" sz="1700" dirty="0" err="1"/>
              <a:t>Small</a:t>
            </a:r>
            <a:r>
              <a:rPr lang="pt-BR" sz="1700" dirty="0"/>
              <a:t> </a:t>
            </a:r>
            <a:r>
              <a:rPr lang="pt-BR" sz="1700" dirty="0" err="1"/>
              <a:t>particles</a:t>
            </a:r>
            <a:r>
              <a:rPr lang="pt-BR" sz="1700" dirty="0"/>
              <a:t> </a:t>
            </a:r>
            <a:r>
              <a:rPr lang="pt-BR" sz="1700" dirty="0">
                <a:sym typeface="Wingdings" panose="05000000000000000000" pitchFamily="2" charset="2"/>
              </a:rPr>
              <a:t> </a:t>
            </a:r>
            <a:r>
              <a:rPr lang="pt-BR" sz="1700" dirty="0" err="1">
                <a:sym typeface="Wingdings" panose="05000000000000000000" pitchFamily="2" charset="2"/>
              </a:rPr>
              <a:t>below</a:t>
            </a:r>
            <a:r>
              <a:rPr lang="pt-BR" sz="1700" dirty="0">
                <a:sym typeface="Wingdings" panose="05000000000000000000" pitchFamily="2" charset="2"/>
              </a:rPr>
              <a:t> 50 </a:t>
            </a:r>
            <a:r>
              <a:rPr lang="pt-BR" sz="1700" dirty="0" err="1">
                <a:sym typeface="Wingdings" panose="05000000000000000000" pitchFamily="2" charset="2"/>
              </a:rPr>
              <a:t>nm</a:t>
            </a:r>
            <a:endParaRPr lang="pt-BR" sz="1700" dirty="0">
              <a:sym typeface="Wingdings" panose="05000000000000000000" pitchFamily="2" charset="2"/>
            </a:endParaRPr>
          </a:p>
          <a:p>
            <a:pPr marL="285750" indent="-285750">
              <a:buFont typeface="Wingdings" panose="05000000000000000000" pitchFamily="2" charset="2"/>
              <a:buChar char="Ø"/>
            </a:pPr>
            <a:r>
              <a:rPr lang="pt-BR" sz="1700" dirty="0" err="1">
                <a:sym typeface="Wingdings" panose="05000000000000000000" pitchFamily="2" charset="2"/>
              </a:rPr>
              <a:t>Changing</a:t>
            </a:r>
            <a:r>
              <a:rPr lang="pt-BR" sz="1700" dirty="0">
                <a:sym typeface="Wingdings" panose="05000000000000000000" pitchFamily="2" charset="2"/>
              </a:rPr>
              <a:t> DNA </a:t>
            </a:r>
            <a:r>
              <a:rPr lang="pt-BR" sz="1700" dirty="0" err="1">
                <a:sym typeface="Wingdings" panose="05000000000000000000" pitchFamily="2" charset="2"/>
              </a:rPr>
              <a:t>concentration</a:t>
            </a:r>
            <a:r>
              <a:rPr lang="pt-BR" sz="1700" dirty="0">
                <a:sym typeface="Wingdings" panose="05000000000000000000" pitchFamily="2" charset="2"/>
              </a:rPr>
              <a:t>  no </a:t>
            </a:r>
            <a:r>
              <a:rPr lang="pt-BR" sz="1700" dirty="0" err="1">
                <a:sym typeface="Wingdings" panose="05000000000000000000" pitchFamily="2" charset="2"/>
              </a:rPr>
              <a:t>difference</a:t>
            </a:r>
            <a:r>
              <a:rPr lang="pt-BR" sz="1700" dirty="0">
                <a:sym typeface="Wingdings" panose="05000000000000000000" pitchFamily="2" charset="2"/>
              </a:rPr>
              <a:t> in </a:t>
            </a:r>
            <a:r>
              <a:rPr lang="pt-BR" sz="1700" dirty="0" err="1">
                <a:sym typeface="Wingdings" panose="05000000000000000000" pitchFamily="2" charset="2"/>
              </a:rPr>
              <a:t>size</a:t>
            </a:r>
            <a:r>
              <a:rPr lang="pt-BR" sz="1700" dirty="0">
                <a:sym typeface="Wingdings" panose="05000000000000000000" pitchFamily="2" charset="2"/>
              </a:rPr>
              <a:t>  </a:t>
            </a:r>
          </a:p>
          <a:p>
            <a:pPr marL="285750" indent="-285750">
              <a:buFont typeface="Wingdings" panose="05000000000000000000" pitchFamily="2" charset="2"/>
              <a:buChar char="Ø"/>
            </a:pPr>
            <a:r>
              <a:rPr lang="pt-BR" sz="1700" dirty="0" err="1">
                <a:sym typeface="Wingdings" panose="05000000000000000000" pitchFamily="2" charset="2"/>
              </a:rPr>
              <a:t>Small</a:t>
            </a:r>
            <a:r>
              <a:rPr lang="pt-BR" sz="1700" dirty="0">
                <a:sym typeface="Wingdings" panose="05000000000000000000" pitchFamily="2" charset="2"/>
              </a:rPr>
              <a:t> </a:t>
            </a:r>
            <a:r>
              <a:rPr lang="pt-BR" sz="1700" dirty="0" err="1">
                <a:sym typeface="Wingdings" panose="05000000000000000000" pitchFamily="2" charset="2"/>
              </a:rPr>
              <a:t>increase</a:t>
            </a:r>
            <a:r>
              <a:rPr lang="pt-BR" sz="1700" dirty="0">
                <a:sym typeface="Wingdings" panose="05000000000000000000" pitchFamily="2" charset="2"/>
              </a:rPr>
              <a:t> </a:t>
            </a:r>
            <a:r>
              <a:rPr lang="pt-BR" sz="1700" dirty="0" err="1">
                <a:sym typeface="Wingdings" panose="05000000000000000000" pitchFamily="2" charset="2"/>
              </a:rPr>
              <a:t>about</a:t>
            </a:r>
            <a:r>
              <a:rPr lang="pt-BR" sz="1700" dirty="0">
                <a:sym typeface="Wingdings" panose="05000000000000000000" pitchFamily="2" charset="2"/>
              </a:rPr>
              <a:t> 10nm in </a:t>
            </a:r>
            <a:r>
              <a:rPr lang="pt-BR" sz="1700" dirty="0" err="1">
                <a:sym typeface="Wingdings" panose="05000000000000000000" pitchFamily="2" charset="2"/>
              </a:rPr>
              <a:t>the</a:t>
            </a:r>
            <a:r>
              <a:rPr lang="pt-BR" sz="1700" dirty="0">
                <a:sym typeface="Wingdings" panose="05000000000000000000" pitchFamily="2" charset="2"/>
              </a:rPr>
              <a:t> sample </a:t>
            </a:r>
            <a:r>
              <a:rPr lang="pt-BR" sz="1700" dirty="0" err="1">
                <a:sym typeface="Wingdings" panose="05000000000000000000" pitchFamily="2" charset="2"/>
              </a:rPr>
              <a:t>with</a:t>
            </a:r>
            <a:r>
              <a:rPr lang="pt-BR" sz="1700" dirty="0">
                <a:sym typeface="Wingdings" panose="05000000000000000000" pitchFamily="2" charset="2"/>
              </a:rPr>
              <a:t> </a:t>
            </a:r>
            <a:r>
              <a:rPr lang="en-US" sz="1700" dirty="0"/>
              <a:t>15 </a:t>
            </a:r>
            <a:r>
              <a:rPr lang="en-US" sz="1700" dirty="0" err="1"/>
              <a:t>μg</a:t>
            </a:r>
            <a:r>
              <a:rPr lang="en-US" sz="1700" dirty="0"/>
              <a:t>/mL </a:t>
            </a:r>
            <a:r>
              <a:rPr lang="en-US" sz="1700" dirty="0" err="1"/>
              <a:t>afte</a:t>
            </a:r>
            <a:r>
              <a:rPr lang="pt-BR" sz="1700" dirty="0">
                <a:sym typeface="Wingdings" panose="05000000000000000000" pitchFamily="2" charset="2"/>
              </a:rPr>
              <a:t>r 72h</a:t>
            </a:r>
          </a:p>
          <a:p>
            <a:pPr marL="285750" indent="-285750">
              <a:buFont typeface="Wingdings" panose="05000000000000000000" pitchFamily="2" charset="2"/>
              <a:buChar char="Ø"/>
            </a:pPr>
            <a:r>
              <a:rPr lang="pt-BR" sz="1700" dirty="0" err="1">
                <a:sym typeface="Wingdings" panose="05000000000000000000" pitchFamily="2" charset="2"/>
              </a:rPr>
              <a:t>Good</a:t>
            </a:r>
            <a:r>
              <a:rPr lang="pt-BR" sz="1700" dirty="0">
                <a:sym typeface="Wingdings" panose="05000000000000000000" pitchFamily="2" charset="2"/>
              </a:rPr>
              <a:t> </a:t>
            </a:r>
            <a:r>
              <a:rPr lang="pt-BR" sz="1700" dirty="0" err="1">
                <a:sym typeface="Wingdings" panose="05000000000000000000" pitchFamily="2" charset="2"/>
              </a:rPr>
              <a:t>efficiency</a:t>
            </a:r>
            <a:r>
              <a:rPr lang="pt-BR" sz="1700" dirty="0">
                <a:sym typeface="Wingdings" panose="05000000000000000000" pitchFamily="2" charset="2"/>
              </a:rPr>
              <a:t> </a:t>
            </a:r>
            <a:r>
              <a:rPr lang="pt-BR" sz="1700" dirty="0" err="1">
                <a:sym typeface="Wingdings" panose="05000000000000000000" pitchFamily="2" charset="2"/>
              </a:rPr>
              <a:t>of</a:t>
            </a:r>
            <a:r>
              <a:rPr lang="pt-BR" sz="1700" dirty="0">
                <a:sym typeface="Wingdings" panose="05000000000000000000" pitchFamily="2" charset="2"/>
              </a:rPr>
              <a:t> </a:t>
            </a:r>
            <a:r>
              <a:rPr lang="pt-BR" sz="1700" dirty="0" err="1">
                <a:sym typeface="Wingdings" panose="05000000000000000000" pitchFamily="2" charset="2"/>
              </a:rPr>
              <a:t>encapsulation</a:t>
            </a:r>
            <a:endParaRPr lang="pt-BR" sz="1700" dirty="0">
              <a:sym typeface="Wingdings" panose="05000000000000000000" pitchFamily="2" charset="2"/>
            </a:endParaRPr>
          </a:p>
          <a:p>
            <a:pPr marL="285750" indent="-285750">
              <a:buFont typeface="Wingdings" panose="05000000000000000000" pitchFamily="2" charset="2"/>
              <a:buChar char="Ø"/>
            </a:pPr>
            <a:r>
              <a:rPr lang="pt-BR" sz="1700" dirty="0" err="1">
                <a:sym typeface="Wingdings" panose="05000000000000000000" pitchFamily="2" charset="2"/>
              </a:rPr>
              <a:t>Increasing</a:t>
            </a:r>
            <a:r>
              <a:rPr lang="pt-BR" sz="1700" dirty="0">
                <a:sym typeface="Wingdings" panose="05000000000000000000" pitchFamily="2" charset="2"/>
              </a:rPr>
              <a:t> DNA </a:t>
            </a:r>
            <a:r>
              <a:rPr lang="pt-BR" sz="1700" dirty="0" err="1">
                <a:sym typeface="Wingdings" panose="05000000000000000000" pitchFamily="2" charset="2"/>
              </a:rPr>
              <a:t>concentration</a:t>
            </a:r>
            <a:r>
              <a:rPr lang="pt-BR" sz="1700" dirty="0">
                <a:sym typeface="Wingdings" panose="05000000000000000000" pitchFamily="2" charset="2"/>
              </a:rPr>
              <a:t>  </a:t>
            </a:r>
            <a:r>
              <a:rPr lang="pt-BR" sz="1700" dirty="0" err="1">
                <a:sym typeface="Wingdings" panose="05000000000000000000" pitchFamily="2" charset="2"/>
              </a:rPr>
              <a:t>Increase</a:t>
            </a:r>
            <a:r>
              <a:rPr lang="pt-BR" sz="1700" dirty="0">
                <a:sym typeface="Wingdings" panose="05000000000000000000" pitchFamily="2" charset="2"/>
              </a:rPr>
              <a:t> in E.E. </a:t>
            </a:r>
            <a:endParaRPr lang="pt-PT" sz="1700" dirty="0"/>
          </a:p>
        </p:txBody>
      </p:sp>
      <p:graphicFrame>
        <p:nvGraphicFramePr>
          <p:cNvPr id="3" name="Tabela 2">
            <a:extLst>
              <a:ext uri="{FF2B5EF4-FFF2-40B4-BE49-F238E27FC236}">
                <a16:creationId xmlns:a16="http://schemas.microsoft.com/office/drawing/2014/main" id="{3C8CAB02-3B50-48A4-A386-9FAA8887FFC0}"/>
              </a:ext>
            </a:extLst>
          </p:cNvPr>
          <p:cNvGraphicFramePr>
            <a:graphicFrameLocks noGrp="1"/>
          </p:cNvGraphicFramePr>
          <p:nvPr>
            <p:extLst>
              <p:ext uri="{D42A27DB-BD31-4B8C-83A1-F6EECF244321}">
                <p14:modId xmlns:p14="http://schemas.microsoft.com/office/powerpoint/2010/main" val="1026669403"/>
              </p:ext>
            </p:extLst>
          </p:nvPr>
        </p:nvGraphicFramePr>
        <p:xfrm>
          <a:off x="753025" y="1411463"/>
          <a:ext cx="7676273" cy="1356471"/>
        </p:xfrm>
        <a:graphic>
          <a:graphicData uri="http://schemas.openxmlformats.org/drawingml/2006/table">
            <a:tbl>
              <a:tblPr firstRow="1" firstCol="1" bandRow="1">
                <a:tableStyleId>{5C22544A-7EE6-4342-B048-85BDC9FD1C3A}</a:tableStyleId>
              </a:tblPr>
              <a:tblGrid>
                <a:gridCol w="1286341">
                  <a:extLst>
                    <a:ext uri="{9D8B030D-6E8A-4147-A177-3AD203B41FA5}">
                      <a16:colId xmlns:a16="http://schemas.microsoft.com/office/drawing/2014/main" val="2242505305"/>
                    </a:ext>
                  </a:extLst>
                </a:gridCol>
                <a:gridCol w="985209">
                  <a:extLst>
                    <a:ext uri="{9D8B030D-6E8A-4147-A177-3AD203B41FA5}">
                      <a16:colId xmlns:a16="http://schemas.microsoft.com/office/drawing/2014/main" val="2001597821"/>
                    </a:ext>
                  </a:extLst>
                </a:gridCol>
                <a:gridCol w="1442130">
                  <a:extLst>
                    <a:ext uri="{9D8B030D-6E8A-4147-A177-3AD203B41FA5}">
                      <a16:colId xmlns:a16="http://schemas.microsoft.com/office/drawing/2014/main" val="2185300497"/>
                    </a:ext>
                  </a:extLst>
                </a:gridCol>
                <a:gridCol w="1142738">
                  <a:extLst>
                    <a:ext uri="{9D8B030D-6E8A-4147-A177-3AD203B41FA5}">
                      <a16:colId xmlns:a16="http://schemas.microsoft.com/office/drawing/2014/main" val="931640673"/>
                    </a:ext>
                  </a:extLst>
                </a:gridCol>
                <a:gridCol w="1442130">
                  <a:extLst>
                    <a:ext uri="{9D8B030D-6E8A-4147-A177-3AD203B41FA5}">
                      <a16:colId xmlns:a16="http://schemas.microsoft.com/office/drawing/2014/main" val="679529513"/>
                    </a:ext>
                  </a:extLst>
                </a:gridCol>
                <a:gridCol w="1377725">
                  <a:extLst>
                    <a:ext uri="{9D8B030D-6E8A-4147-A177-3AD203B41FA5}">
                      <a16:colId xmlns:a16="http://schemas.microsoft.com/office/drawing/2014/main" val="3693871566"/>
                    </a:ext>
                  </a:extLst>
                </a:gridCol>
              </a:tblGrid>
              <a:tr h="658762">
                <a:tc>
                  <a:txBody>
                    <a:bodyPr/>
                    <a:lstStyle/>
                    <a:p>
                      <a:pPr algn="ctr"/>
                      <a:r>
                        <a:rPr lang="en-US" sz="1000" dirty="0">
                          <a:effectLst/>
                          <a:latin typeface="Palatino Linotype" panose="02040502050505030304" pitchFamily="18" charset="0"/>
                        </a:rPr>
                        <a:t>DNA Concentration (</a:t>
                      </a:r>
                      <a:r>
                        <a:rPr lang="en-US" sz="1000" dirty="0" err="1">
                          <a:effectLst/>
                          <a:latin typeface="Palatino Linotype" panose="02040502050505030304" pitchFamily="18" charset="0"/>
                        </a:rPr>
                        <a:t>μg</a:t>
                      </a:r>
                      <a:r>
                        <a:rPr lang="en-US" sz="1000" dirty="0">
                          <a:effectLst/>
                          <a:latin typeface="Palatino Linotype" panose="02040502050505030304" pitchFamily="18" charset="0"/>
                        </a:rPr>
                        <a:t>/ml)</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Z-Average Size (nm)</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Polydispersibily index (PDI)</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Z - Average Size after 72h (nm)</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(PDI) after 72h</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Encapsulation </a:t>
                      </a:r>
                      <a:r>
                        <a:rPr lang="en-US" sz="1000" b="1" kern="1200" dirty="0">
                          <a:solidFill>
                            <a:schemeClr val="lt1"/>
                          </a:solidFill>
                          <a:effectLst/>
                          <a:latin typeface="Palatino Linotype" panose="02040502050505030304" pitchFamily="18" charset="0"/>
                          <a:ea typeface="+mn-ea"/>
                          <a:cs typeface="+mn-cs"/>
                        </a:rPr>
                        <a:t>efficiency</a:t>
                      </a:r>
                      <a:r>
                        <a:rPr lang="en-US" sz="1000" dirty="0">
                          <a:effectLst/>
                          <a:latin typeface="Palatino Linotype" panose="02040502050505030304" pitchFamily="18" charset="0"/>
                        </a:rPr>
                        <a:t> (%)</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86101181"/>
                  </a:ext>
                </a:extLst>
              </a:tr>
              <a:tr h="175938">
                <a:tc>
                  <a:txBody>
                    <a:bodyPr/>
                    <a:lstStyle/>
                    <a:p>
                      <a:pPr algn="ctr"/>
                      <a:r>
                        <a:rPr lang="en-US" sz="1000">
                          <a:effectLst/>
                          <a:latin typeface="Palatino Linotype" panose="02040502050505030304" pitchFamily="18" charset="0"/>
                        </a:rPr>
                        <a:t>15 ± 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40 ± 0.8</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0.59 ± 0.01</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50 ± 4.8</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0.39 ± 0.26</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56 ± 28</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7272424"/>
                  </a:ext>
                </a:extLst>
              </a:tr>
              <a:tr h="184668">
                <a:tc>
                  <a:txBody>
                    <a:bodyPr/>
                    <a:lstStyle/>
                    <a:p>
                      <a:pPr algn="ctr"/>
                      <a:r>
                        <a:rPr lang="en-US" sz="1000">
                          <a:effectLst/>
                          <a:latin typeface="Palatino Linotype" panose="02040502050505030304" pitchFamily="18" charset="0"/>
                        </a:rPr>
                        <a:t>25 ± 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35 ± 0.5</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0.48 ± 0.05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35 ± 0.5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0.53 ± 0.006</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60 ± 13</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1698694"/>
                  </a:ext>
                </a:extLst>
              </a:tr>
              <a:tr h="161165">
                <a:tc>
                  <a:txBody>
                    <a:bodyPr/>
                    <a:lstStyle/>
                    <a:p>
                      <a:pPr algn="ctr"/>
                      <a:r>
                        <a:rPr lang="en-US" sz="1000">
                          <a:effectLst/>
                          <a:latin typeface="Palatino Linotype" panose="02040502050505030304" pitchFamily="18" charset="0"/>
                        </a:rPr>
                        <a:t>35 ± 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36 ± 0.8</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0.47 ± 0.05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35 ± 0.3</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0.56 ± 0.006</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59 ± 4</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1743848"/>
                  </a:ext>
                </a:extLst>
              </a:tr>
              <a:tr h="175938">
                <a:tc>
                  <a:txBody>
                    <a:bodyPr/>
                    <a:lstStyle/>
                    <a:p>
                      <a:pPr algn="ctr"/>
                      <a:r>
                        <a:rPr lang="en-US" sz="1000">
                          <a:effectLst/>
                          <a:latin typeface="Palatino Linotype" panose="02040502050505030304" pitchFamily="18" charset="0"/>
                        </a:rPr>
                        <a:t>45 ± 5</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38 ± 0.7</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0.47 ± 0.04</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latin typeface="Palatino Linotype" panose="02040502050505030304" pitchFamily="18" charset="0"/>
                        </a:rPr>
                        <a:t>36 ± 0.4</a:t>
                      </a:r>
                      <a:endParaRPr lang="pt-P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0.55 ± 0.01</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latin typeface="Palatino Linotype" panose="02040502050505030304" pitchFamily="18" charset="0"/>
                        </a:rPr>
                        <a:t>69 ± 2</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0058215"/>
                  </a:ext>
                </a:extLst>
              </a:tr>
            </a:tbl>
          </a:graphicData>
        </a:graphic>
      </p:graphicFrame>
      <p:pic>
        <p:nvPicPr>
          <p:cNvPr id="12" name="Imagem 11">
            <a:extLst>
              <a:ext uri="{FF2B5EF4-FFF2-40B4-BE49-F238E27FC236}">
                <a16:creationId xmlns:a16="http://schemas.microsoft.com/office/drawing/2014/main" id="{E34B7165-A50A-4223-AD68-1F112C6DA349}"/>
              </a:ext>
            </a:extLst>
          </p:cNvPr>
          <p:cNvPicPr/>
          <p:nvPr/>
        </p:nvPicPr>
        <p:blipFill>
          <a:blip r:embed="rId3"/>
          <a:stretch>
            <a:fillRect/>
          </a:stretch>
        </p:blipFill>
        <p:spPr>
          <a:xfrm>
            <a:off x="193213" y="2957832"/>
            <a:ext cx="3140830" cy="1954530"/>
          </a:xfrm>
          <a:prstGeom prst="rect">
            <a:avLst/>
          </a:prstGeom>
        </p:spPr>
      </p:pic>
      <p:pic>
        <p:nvPicPr>
          <p:cNvPr id="13" name="Imagem 12">
            <a:extLst>
              <a:ext uri="{FF2B5EF4-FFF2-40B4-BE49-F238E27FC236}">
                <a16:creationId xmlns:a16="http://schemas.microsoft.com/office/drawing/2014/main" id="{20F119C7-69EC-4159-815D-CC6672AB151A}"/>
              </a:ext>
            </a:extLst>
          </p:cNvPr>
          <p:cNvPicPr/>
          <p:nvPr/>
        </p:nvPicPr>
        <p:blipFill>
          <a:blip r:embed="rId4"/>
          <a:stretch>
            <a:fillRect/>
          </a:stretch>
        </p:blipFill>
        <p:spPr>
          <a:xfrm>
            <a:off x="4572000" y="2957832"/>
            <a:ext cx="3140830" cy="1954530"/>
          </a:xfrm>
          <a:prstGeom prst="rect">
            <a:avLst/>
          </a:prstGeom>
        </p:spPr>
      </p:pic>
    </p:spTree>
    <p:extLst>
      <p:ext uri="{BB962C8B-B14F-4D97-AF65-F5344CB8AC3E}">
        <p14:creationId xmlns:p14="http://schemas.microsoft.com/office/powerpoint/2010/main" val="143265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431983"/>
          </a:xfrm>
          <a:prstGeom prst="rect">
            <a:avLst/>
          </a:prstGeom>
          <a:noFill/>
        </p:spPr>
        <p:txBody>
          <a:bodyPr wrap="square" rtlCol="0">
            <a:spAutoFit/>
          </a:bodyPr>
          <a:lstStyle/>
          <a:p>
            <a:r>
              <a:rPr lang="fr-FR" sz="2400" b="1" dirty="0">
                <a:latin typeface="Palatino Linotype" panose="02040502050505030304" pitchFamily="18" charset="0"/>
              </a:rPr>
              <a:t>Conclusions</a:t>
            </a:r>
          </a:p>
          <a:p>
            <a:endParaRPr lang="fr-FR" sz="2400" b="1" dirty="0" err="1">
              <a:latin typeface="Palatino Linotype" panose="02040502050505030304" pitchFamily="18" charset="0"/>
            </a:endParaRPr>
          </a:p>
          <a:p>
            <a:pPr marL="285750" indent="-285750">
              <a:buFont typeface="Wingdings" panose="05000000000000000000" pitchFamily="2" charset="2"/>
              <a:buChar char="Ø"/>
            </a:pPr>
            <a:r>
              <a:rPr lang="fr-FR" dirty="0">
                <a:latin typeface="Palatino Linotype" panose="02040502050505030304" pitchFamily="18" charset="0"/>
              </a:rPr>
              <a:t>Ionic gelation of CS/TPP nanoparticles </a:t>
            </a:r>
            <a:r>
              <a:rPr lang="fr-FR" dirty="0">
                <a:latin typeface="Palatino Linotype" panose="02040502050505030304" pitchFamily="18" charset="0"/>
                <a:sym typeface="Wingdings" panose="05000000000000000000" pitchFamily="2" charset="2"/>
              </a:rPr>
              <a:t>promising delivery system for nucleic acids </a:t>
            </a:r>
          </a:p>
          <a:p>
            <a:pPr marL="285750" indent="-285750">
              <a:buFont typeface="Wingdings" panose="05000000000000000000" pitchFamily="2" charset="2"/>
              <a:buChar char="Ø"/>
            </a:pPr>
            <a:endParaRPr lang="fr-FR" dirty="0">
              <a:latin typeface="Palatino Linotype" panose="02040502050505030304" pitchFamily="18" charset="0"/>
              <a:sym typeface="Wingdings" panose="05000000000000000000" pitchFamily="2" charset="2"/>
            </a:endParaRPr>
          </a:p>
          <a:p>
            <a:pPr marL="285750" indent="-285750">
              <a:buFont typeface="Wingdings" panose="05000000000000000000" pitchFamily="2" charset="2"/>
              <a:buChar char="Ø"/>
            </a:pPr>
            <a:r>
              <a:rPr lang="fr-FR" dirty="0">
                <a:latin typeface="Palatino Linotype" panose="02040502050505030304" pitchFamily="18" charset="0"/>
                <a:sym typeface="Wingdings" panose="05000000000000000000" pitchFamily="2" charset="2"/>
              </a:rPr>
              <a:t>Nanocarriers below 100nm in size  Efficient internalization of NPs by relevant cells</a:t>
            </a:r>
          </a:p>
          <a:p>
            <a:pPr marL="285750" indent="-285750">
              <a:buFont typeface="Wingdings" panose="05000000000000000000" pitchFamily="2" charset="2"/>
              <a:buChar char="Ø"/>
            </a:pPr>
            <a:endParaRPr lang="fr-FR" dirty="0">
              <a:latin typeface="Palatino Linotype" panose="02040502050505030304" pitchFamily="18" charset="0"/>
              <a:sym typeface="Wingdings" panose="05000000000000000000" pitchFamily="2" charset="2"/>
            </a:endParaRPr>
          </a:p>
          <a:p>
            <a:pPr marL="285750" indent="-285750">
              <a:buFont typeface="Wingdings" panose="05000000000000000000" pitchFamily="2" charset="2"/>
              <a:buChar char="Ø"/>
            </a:pPr>
            <a:r>
              <a:rPr lang="fr-FR" dirty="0">
                <a:latin typeface="Palatino Linotype" panose="02040502050505030304" pitchFamily="18" charset="0"/>
                <a:sym typeface="Wingdings" panose="05000000000000000000" pitchFamily="2" charset="2"/>
              </a:rPr>
              <a:t>High quantities of DNA can be encapsulated using TPP/CS nanoparticles</a:t>
            </a:r>
          </a:p>
          <a:p>
            <a:pPr marL="285750" indent="-285750">
              <a:buFont typeface="Wingdings" panose="05000000000000000000" pitchFamily="2" charset="2"/>
              <a:buChar char="Ø"/>
            </a:pPr>
            <a:endParaRPr lang="fr-FR" dirty="0">
              <a:latin typeface="Palatino Linotype" panose="02040502050505030304" pitchFamily="18" charset="0"/>
              <a:sym typeface="Wingdings" panose="05000000000000000000" pitchFamily="2" charset="2"/>
            </a:endParaRPr>
          </a:p>
          <a:p>
            <a:pPr marL="285750" indent="-285750">
              <a:buFont typeface="Wingdings" panose="05000000000000000000" pitchFamily="2" charset="2"/>
              <a:buChar char="Ø"/>
            </a:pPr>
            <a:r>
              <a:rPr lang="fr-FR" dirty="0">
                <a:latin typeface="Palatino Linotype" panose="02040502050505030304" pitchFamily="18" charset="0"/>
                <a:sym typeface="Wingdings" panose="05000000000000000000" pitchFamily="2" charset="2"/>
              </a:rPr>
              <a:t>Delivery of DNA vaccines demands  high quantity of DNA to achieve the effective immunization and therapeutic effects </a:t>
            </a:r>
          </a:p>
          <a:p>
            <a:pPr marL="285750" indent="-285750">
              <a:buFont typeface="Wingdings" panose="05000000000000000000" pitchFamily="2" charset="2"/>
              <a:buChar char="Ø"/>
            </a:pPr>
            <a:endParaRPr lang="fr-FR" dirty="0">
              <a:latin typeface="Palatino Linotype" panose="02040502050505030304" pitchFamily="18" charset="0"/>
              <a:sym typeface="Wingdings" panose="05000000000000000000" pitchFamily="2" charset="2"/>
            </a:endParaRPr>
          </a:p>
          <a:p>
            <a:endParaRPr lang="fr-FR" dirty="0">
              <a:latin typeface="Palatino Linotype" panose="02040502050505030304" pitchFamily="18" charset="0"/>
              <a:sym typeface="Wingdings" panose="05000000000000000000" pitchFamily="2" charset="2"/>
            </a:endParaRPr>
          </a:p>
          <a:p>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123514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339650"/>
          </a:xfrm>
          <a:prstGeom prst="rect">
            <a:avLst/>
          </a:prstGeom>
          <a:noFill/>
        </p:spPr>
        <p:txBody>
          <a:bodyPr wrap="square" rtlCol="0">
            <a:spAutoFit/>
          </a:bodyPr>
          <a:lstStyle/>
          <a:p>
            <a:r>
              <a:rPr lang="fr-FR" sz="2400" b="1" dirty="0">
                <a:latin typeface="Palatino Linotype" panose="02040502050505030304" pitchFamily="18" charset="0"/>
              </a:rPr>
              <a:t>Acknowledgments</a:t>
            </a:r>
          </a:p>
          <a:p>
            <a:endParaRPr lang="fr-FR" sz="2400" b="1" dirty="0">
              <a:latin typeface="Palatino Linotype" panose="02040502050505030304" pitchFamily="18" charset="0"/>
            </a:endParaRPr>
          </a:p>
          <a:p>
            <a:endPar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R.N. has received support from the Erasmus+ traineeship </a:t>
            </a:r>
            <a:r>
              <a:rPr lang="en-US" sz="1800" kern="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programme</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for his research activities at </a:t>
            </a:r>
            <a:r>
              <a:rPr lang="en-US" sz="1800" kern="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InoCure</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s.r.o.</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The project was supported by TACR project number FW01010445.</a:t>
            </a:r>
          </a:p>
          <a:p>
            <a:endParaRPr lang="en-US" b="1" kern="0" dirty="0">
              <a:solidFill>
                <a:srgbClr val="000000"/>
              </a:solidFill>
              <a:latin typeface="Palatino Linotype" panose="02040502050505030304" pitchFamily="18" charset="0"/>
              <a:cs typeface="Times New Roman" panose="02020603050405020304" pitchFamily="18" charset="0"/>
            </a:endParaRPr>
          </a:p>
          <a:p>
            <a:endParaRPr lang="en-US" sz="2400" b="1" kern="0" dirty="0">
              <a:solidFill>
                <a:srgbClr val="000000"/>
              </a:solidFill>
              <a:latin typeface="Palatino Linotype" panose="02040502050505030304" pitchFamily="18" charset="0"/>
              <a:cs typeface="Times New Roman" panose="0202060305040502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2" name="Imagem 1">
            <a:extLst>
              <a:ext uri="{FF2B5EF4-FFF2-40B4-BE49-F238E27FC236}">
                <a16:creationId xmlns:a16="http://schemas.microsoft.com/office/drawing/2014/main" id="{3E01CDD0-3F35-486C-B1C0-ADB17934BCA2}"/>
              </a:ext>
            </a:extLst>
          </p:cNvPr>
          <p:cNvPicPr>
            <a:picLocks noChangeAspect="1"/>
          </p:cNvPicPr>
          <p:nvPr/>
        </p:nvPicPr>
        <p:blipFill>
          <a:blip r:embed="rId3"/>
          <a:stretch>
            <a:fillRect/>
          </a:stretch>
        </p:blipFill>
        <p:spPr>
          <a:xfrm>
            <a:off x="609601" y="1613682"/>
            <a:ext cx="2851051" cy="829056"/>
          </a:xfrm>
          <a:prstGeom prst="rect">
            <a:avLst/>
          </a:prstGeom>
        </p:spPr>
      </p:pic>
      <p:pic>
        <p:nvPicPr>
          <p:cNvPr id="3" name="Imagem 2">
            <a:extLst>
              <a:ext uri="{FF2B5EF4-FFF2-40B4-BE49-F238E27FC236}">
                <a16:creationId xmlns:a16="http://schemas.microsoft.com/office/drawing/2014/main" id="{5918D6A5-EAD8-4097-B08D-35BDD837E51E}"/>
              </a:ext>
            </a:extLst>
          </p:cNvPr>
          <p:cNvPicPr>
            <a:picLocks noChangeAspect="1"/>
          </p:cNvPicPr>
          <p:nvPr/>
        </p:nvPicPr>
        <p:blipFill>
          <a:blip r:embed="rId4"/>
          <a:stretch>
            <a:fillRect/>
          </a:stretch>
        </p:blipFill>
        <p:spPr>
          <a:xfrm>
            <a:off x="4331348" y="1590060"/>
            <a:ext cx="4019550" cy="876300"/>
          </a:xfrm>
          <a:prstGeom prst="rect">
            <a:avLst/>
          </a:prstGeom>
        </p:spPr>
      </p:pic>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6554</TotalTime>
  <Words>819</Words>
  <Application>Microsoft Office PowerPoint</Application>
  <PresentationFormat>Apresentação na tela (4:3)</PresentationFormat>
  <Paragraphs>138</Paragraphs>
  <Slides>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7</vt:i4>
      </vt:variant>
    </vt:vector>
  </HeadingPairs>
  <TitlesOfParts>
    <vt:vector size="13" baseType="lpstr">
      <vt:lpstr>Arial</vt:lpstr>
      <vt:lpstr>Calibri</vt:lpstr>
      <vt:lpstr>Calibri Light</vt:lpstr>
      <vt:lpstr>Palatino Linotype</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Renato Nunes</cp:lastModifiedBy>
  <cp:revision>63</cp:revision>
  <dcterms:created xsi:type="dcterms:W3CDTF">2017-05-27T02:37:01Z</dcterms:created>
  <dcterms:modified xsi:type="dcterms:W3CDTF">2020-11-19T19:04:26Z</dcterms:modified>
</cp:coreProperties>
</file>