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4" r:id="rId4"/>
    <p:sldId id="261" r:id="rId5"/>
    <p:sldId id="266" r:id="rId6"/>
    <p:sldId id="267" r:id="rId7"/>
    <p:sldId id="265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B7C"/>
    <a:srgbClr val="EAEAEA"/>
    <a:srgbClr val="FCFBF2"/>
    <a:srgbClr val="000000"/>
    <a:srgbClr val="EBE4AF"/>
    <a:srgbClr val="EBFFFF"/>
    <a:srgbClr val="07375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6"/>
    <p:restoredTop sz="94643"/>
  </p:normalViewPr>
  <p:slideViewPr>
    <p:cSldViewPr snapToGrid="0">
      <p:cViewPr varScale="1">
        <p:scale>
          <a:sx n="90" d="100"/>
          <a:sy n="90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2ACFA-1C50-1A4C-953D-19DF744F0740}" type="datetimeFigureOut">
              <a:rPr lang="pt-PT" smtClean="0"/>
              <a:t>14/11/20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0418F-33B8-734E-8222-CE88776ED1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0418F-33B8-734E-8222-CE88776ED10D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598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099" y="3455092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Synthesis of Peptaibolin, an antimicrobial peptide</a:t>
            </a: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1600" dirty="0">
                <a:latin typeface="Palatino Linotype" panose="02040502050505030304" pitchFamily="18" charset="0"/>
              </a:rPr>
              <a:t>Ana R.M. Ribeiro</a:t>
            </a:r>
            <a:r>
              <a:rPr lang="en-US" sz="1600" baseline="30000" dirty="0">
                <a:latin typeface="Palatino Linotype" panose="02040502050505030304" pitchFamily="18" charset="0"/>
              </a:rPr>
              <a:t>1</a:t>
            </a:r>
            <a:r>
              <a:rPr lang="en-US" sz="1600" dirty="0">
                <a:latin typeface="Palatino Linotype" panose="02040502050505030304" pitchFamily="18" charset="0"/>
              </a:rPr>
              <a:t>, Helena P. Felgueiras</a:t>
            </a:r>
            <a:r>
              <a:rPr lang="en-US" sz="1600" baseline="30000" dirty="0">
                <a:latin typeface="Palatino Linotype" panose="02040502050505030304" pitchFamily="18" charset="0"/>
              </a:rPr>
              <a:t>2*</a:t>
            </a:r>
            <a:r>
              <a:rPr lang="en-US" sz="1600" dirty="0">
                <a:latin typeface="Palatino Linotype" panose="02040502050505030304" pitchFamily="18" charset="0"/>
              </a:rPr>
              <a:t>, Susana P. G. Costa</a:t>
            </a:r>
            <a:r>
              <a:rPr lang="en-US" sz="1600" baseline="30000" dirty="0">
                <a:latin typeface="Palatino Linotype" panose="02040502050505030304" pitchFamily="18" charset="0"/>
              </a:rPr>
              <a:t>1</a:t>
            </a:r>
            <a:r>
              <a:rPr lang="en-US" sz="1600" dirty="0">
                <a:latin typeface="Palatino Linotype" panose="02040502050505030304" pitchFamily="18" charset="0"/>
              </a:rPr>
              <a:t>, Silvia M. M. A. Pereira-Lima</a:t>
            </a:r>
            <a:r>
              <a:rPr lang="en-US" sz="1600" baseline="30000" dirty="0">
                <a:latin typeface="Palatino Linotype" panose="02040502050505030304" pitchFamily="18" charset="0"/>
              </a:rPr>
              <a:t>1</a:t>
            </a:r>
            <a:r>
              <a:rPr lang="en-US" sz="1600" dirty="0">
                <a:latin typeface="Palatino Linotype" panose="02040502050505030304" pitchFamily="18" charset="0"/>
              </a:rPr>
              <a:t>*</a:t>
            </a:r>
          </a:p>
          <a:p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sz="1600" baseline="30000" dirty="0">
                <a:latin typeface="Palatino Linotype" panose="02040502050505030304" pitchFamily="18" charset="0"/>
              </a:rPr>
              <a:t>1</a:t>
            </a:r>
            <a:r>
              <a:rPr lang="en-US" sz="1600" dirty="0">
                <a:latin typeface="Palatino Linotype" panose="02040502050505030304" pitchFamily="18" charset="0"/>
              </a:rPr>
              <a:t>Chemistry Research Centre (CQ), University of Minho, Portugal </a:t>
            </a:r>
          </a:p>
          <a:p>
            <a:r>
              <a:rPr lang="en-US" sz="1600" baseline="30000" dirty="0">
                <a:latin typeface="Palatino Linotype" panose="02040502050505030304" pitchFamily="18" charset="0"/>
              </a:rPr>
              <a:t>2</a:t>
            </a:r>
            <a:r>
              <a:rPr lang="en-US" sz="1600" dirty="0">
                <a:latin typeface="Palatino Linotype" panose="02040502050505030304" pitchFamily="18" charset="0"/>
              </a:rPr>
              <a:t>Centre for Textile Science and Technology (2C2T), University of Minho, Portugal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1200" b="1" dirty="0">
                <a:latin typeface="Palatino Linotype" panose="02040502050505030304" pitchFamily="18" charset="0"/>
              </a:rPr>
              <a:t>*</a:t>
            </a:r>
            <a:r>
              <a:rPr lang="en-US" sz="1200" dirty="0">
                <a:latin typeface="Palatino Linotype" panose="02040502050505030304" pitchFamily="18" charset="0"/>
              </a:rPr>
              <a:t> Corresponding author: helena.felgueiras@2c2t.uminho.pt ; </a:t>
            </a:r>
            <a:r>
              <a:rPr lang="en-US" sz="1200" dirty="0" err="1">
                <a:latin typeface="Palatino Linotype" panose="02040502050505030304" pitchFamily="18" charset="0"/>
              </a:rPr>
              <a:t>silviap@quimica.uminho.pt</a:t>
            </a:r>
            <a:endParaRPr lang="en-US" sz="1200" dirty="0">
              <a:latin typeface="Palatino Linotype" panose="02040502050505030304" pitchFamily="18" charset="0"/>
            </a:endParaRPr>
          </a:p>
          <a:p>
            <a:endParaRPr lang="en-US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423CA-A2C7-4400-A8F8-E1E5DD85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1943"/>
            <a:ext cx="9143997" cy="3717035"/>
          </a:xfrm>
          <a:prstGeom prst="rect">
            <a:avLst/>
          </a:prstGeom>
        </p:spPr>
      </p:pic>
      <p:pic>
        <p:nvPicPr>
          <p:cNvPr id="7" name="image8.jpeg">
            <a:extLst>
              <a:ext uri="{FF2B5EF4-FFF2-40B4-BE49-F238E27FC236}">
                <a16:creationId xmlns:a16="http://schemas.microsoft.com/office/drawing/2014/main" id="{87A664C3-202A-7B49-ABC4-9F67CA8F7A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39078" y="6052786"/>
            <a:ext cx="844134" cy="66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page1image3636082416">
            <a:extLst>
              <a:ext uri="{FF2B5EF4-FFF2-40B4-BE49-F238E27FC236}">
                <a16:creationId xmlns:a16="http://schemas.microsoft.com/office/drawing/2014/main" id="{0C5EE99E-013E-1441-BA64-AC37A1105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33" y="5997154"/>
            <a:ext cx="1092923" cy="8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" y="432587"/>
            <a:ext cx="8823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Palatino Linotype" panose="02040502050505030304" pitchFamily="18" charset="0"/>
              </a:rPr>
              <a:t>Abstract: </a:t>
            </a:r>
            <a:r>
              <a:rPr lang="fr-FR" sz="1600" dirty="0">
                <a:latin typeface="Palatino Linotype" panose="02040502050505030304" pitchFamily="18" charset="0"/>
              </a:rPr>
              <a:t>To </a:t>
            </a:r>
            <a:r>
              <a:rPr lang="fr-FR" sz="1600" dirty="0" err="1">
                <a:latin typeface="Palatino Linotype" panose="02040502050505030304" pitchFamily="18" charset="0"/>
              </a:rPr>
              <a:t>tackle</a:t>
            </a:r>
            <a:r>
              <a:rPr lang="fr-FR" sz="1600" dirty="0">
                <a:latin typeface="Palatino Linotype" panose="02040502050505030304" pitchFamily="18" charset="0"/>
              </a:rPr>
              <a:t> one of the </a:t>
            </a:r>
            <a:r>
              <a:rPr lang="fr-FR" sz="1600" dirty="0" err="1">
                <a:latin typeface="Palatino Linotype" panose="02040502050505030304" pitchFamily="18" charset="0"/>
              </a:rPr>
              <a:t>biggest</a:t>
            </a:r>
            <a:r>
              <a:rPr lang="fr-FR" sz="1600" dirty="0">
                <a:latin typeface="Palatino Linotype" panose="02040502050505030304" pitchFamily="18" charset="0"/>
              </a:rPr>
              <a:t> global </a:t>
            </a:r>
            <a:r>
              <a:rPr lang="fr-FR" sz="1600" dirty="0" err="1">
                <a:latin typeface="Palatino Linotype" panose="02040502050505030304" pitchFamily="18" charset="0"/>
              </a:rPr>
              <a:t>health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problems</a:t>
            </a:r>
            <a:r>
              <a:rPr lang="fr-FR" sz="1600" dirty="0">
                <a:latin typeface="Palatino Linotype" panose="02040502050505030304" pitchFamily="18" charset="0"/>
              </a:rPr>
              <a:t>, the </a:t>
            </a:r>
            <a:r>
              <a:rPr lang="fr-FR" sz="1600" dirty="0" err="1">
                <a:latin typeface="Palatino Linotype" panose="02040502050505030304" pitchFamily="18" charset="0"/>
              </a:rPr>
              <a:t>resistance</a:t>
            </a:r>
            <a:r>
              <a:rPr lang="fr-FR" sz="1600" dirty="0">
                <a:latin typeface="Palatino Linotype" panose="02040502050505030304" pitchFamily="18" charset="0"/>
              </a:rPr>
              <a:t> of </a:t>
            </a:r>
            <a:r>
              <a:rPr lang="fr-FR" sz="1600" dirty="0" err="1">
                <a:latin typeface="Palatino Linotype" panose="02040502050505030304" pitchFamily="18" charset="0"/>
              </a:rPr>
              <a:t>microorganisms</a:t>
            </a:r>
            <a:r>
              <a:rPr lang="fr-FR" sz="1600" dirty="0">
                <a:latin typeface="Palatino Linotype" panose="02040502050505030304" pitchFamily="18" charset="0"/>
              </a:rPr>
              <a:t> to </a:t>
            </a:r>
            <a:r>
              <a:rPr lang="fr-FR" sz="1600" dirty="0" err="1">
                <a:latin typeface="Palatino Linotype" panose="02040502050505030304" pitchFamily="18" charset="0"/>
              </a:rPr>
              <a:t>antibiotics</a:t>
            </a:r>
            <a:r>
              <a:rPr lang="fr-FR" sz="1600" dirty="0">
                <a:latin typeface="Palatino Linotype" panose="02040502050505030304" pitchFamily="18" charset="0"/>
              </a:rPr>
              <a:t>, a collective effort in the </a:t>
            </a:r>
            <a:r>
              <a:rPr lang="fr-FR" sz="1600" dirty="0" err="1">
                <a:latin typeface="Palatino Linotype" panose="02040502050505030304" pitchFamily="18" charset="0"/>
              </a:rPr>
              <a:t>search</a:t>
            </a:r>
            <a:r>
              <a:rPr lang="fr-FR" sz="1600" dirty="0">
                <a:latin typeface="Palatino Linotype" panose="02040502050505030304" pitchFamily="18" charset="0"/>
              </a:rPr>
              <a:t> for more effective agents </a:t>
            </a:r>
            <a:r>
              <a:rPr lang="fr-FR" sz="1600" dirty="0" err="1">
                <a:latin typeface="Palatino Linotype" panose="02040502050505030304" pitchFamily="18" charset="0"/>
              </a:rPr>
              <a:t>against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bacteria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was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required</a:t>
            </a:r>
            <a:r>
              <a:rPr lang="fr-FR" sz="1600" dirty="0">
                <a:latin typeface="Palatino Linotype" panose="02040502050505030304" pitchFamily="18" charset="0"/>
              </a:rPr>
              <a:t>. Peptides </a:t>
            </a:r>
            <a:r>
              <a:rPr lang="fr-FR" sz="1600" dirty="0" err="1">
                <a:latin typeface="Palatino Linotype" panose="02040502050505030304" pitchFamily="18" charset="0"/>
              </a:rPr>
              <a:t>with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antimicrobial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activity</a:t>
            </a:r>
            <a:r>
              <a:rPr lang="fr-FR" sz="1600" dirty="0">
                <a:latin typeface="Palatino Linotype" panose="02040502050505030304" pitchFamily="18" charset="0"/>
              </a:rPr>
              <a:t> have been </a:t>
            </a:r>
            <a:r>
              <a:rPr lang="fr-FR" sz="1600" dirty="0" err="1">
                <a:latin typeface="Palatino Linotype" panose="02040502050505030304" pitchFamily="18" charset="0"/>
              </a:rPr>
              <a:t>rasing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much</a:t>
            </a:r>
            <a:r>
              <a:rPr lang="fr-FR" sz="1600" dirty="0">
                <a:latin typeface="Palatino Linotype" panose="02040502050505030304" pitchFamily="18" charset="0"/>
              </a:rPr>
              <a:t> attention as a </a:t>
            </a:r>
            <a:r>
              <a:rPr lang="fr-FR" sz="1600" dirty="0" err="1">
                <a:latin typeface="Palatino Linotype" panose="02040502050505030304" pitchFamily="18" charset="0"/>
              </a:rPr>
              <a:t>promising</a:t>
            </a:r>
            <a:r>
              <a:rPr lang="fr-FR" sz="1600" dirty="0">
                <a:latin typeface="Palatino Linotype" panose="02040502050505030304" pitchFamily="18" charset="0"/>
              </a:rPr>
              <a:t> alternative for </a:t>
            </a:r>
            <a:r>
              <a:rPr lang="fr-FR" sz="1600" dirty="0" err="1">
                <a:latin typeface="Palatino Linotype" panose="02040502050505030304" pitchFamily="18" charset="0"/>
              </a:rPr>
              <a:t>antibiotics</a:t>
            </a:r>
            <a:r>
              <a:rPr lang="fr-FR" sz="1600" dirty="0">
                <a:latin typeface="Palatino Linotype" panose="02040502050505030304" pitchFamily="18" charset="0"/>
              </a:rPr>
              <a:t>. Peptaibols, for instance, are a </a:t>
            </a:r>
            <a:r>
              <a:rPr lang="fr-FR" sz="1600" dirty="0" err="1">
                <a:latin typeface="Palatino Linotype" panose="02040502050505030304" pitchFamily="18" charset="0"/>
              </a:rPr>
              <a:t>family</a:t>
            </a:r>
            <a:r>
              <a:rPr lang="fr-FR" sz="1600" dirty="0">
                <a:latin typeface="Palatino Linotype" panose="02040502050505030304" pitchFamily="18" charset="0"/>
              </a:rPr>
              <a:t> of </a:t>
            </a:r>
            <a:r>
              <a:rPr lang="fr-FR" sz="1600" dirty="0" err="1">
                <a:latin typeface="Palatino Linotype" panose="02040502050505030304" pitchFamily="18" charset="0"/>
              </a:rPr>
              <a:t>antimicrobial</a:t>
            </a:r>
            <a:r>
              <a:rPr lang="fr-FR" sz="1600" dirty="0">
                <a:latin typeface="Palatino Linotype" panose="02040502050505030304" pitchFamily="18" charset="0"/>
              </a:rPr>
              <a:t> peptides (AMPs) </a:t>
            </a:r>
            <a:r>
              <a:rPr lang="fr-FR" sz="1600" dirty="0" err="1">
                <a:latin typeface="Palatino Linotype" panose="02040502050505030304" pitchFamily="18" charset="0"/>
              </a:rPr>
              <a:t>with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great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biomedical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potential</a:t>
            </a:r>
            <a:r>
              <a:rPr lang="fr-FR" sz="1600" dirty="0">
                <a:latin typeface="Palatino Linotype" panose="02040502050505030304" pitchFamily="18" charset="0"/>
              </a:rPr>
              <a:t>, in </a:t>
            </a:r>
            <a:r>
              <a:rPr lang="fr-FR" sz="1600" dirty="0" err="1">
                <a:latin typeface="Palatino Linotype" panose="02040502050505030304" pitchFamily="18" charset="0"/>
              </a:rPr>
              <a:t>which</a:t>
            </a:r>
            <a:r>
              <a:rPr lang="fr-FR" sz="1600" dirty="0">
                <a:latin typeface="Palatino Linotype" panose="02040502050505030304" pitchFamily="18" charset="0"/>
              </a:rPr>
              <a:t> the Peptaibolin </a:t>
            </a:r>
            <a:r>
              <a:rPr lang="fr-FR" sz="1600" dirty="0" err="1">
                <a:latin typeface="Palatino Linotype" panose="02040502050505030304" pitchFamily="18" charset="0"/>
              </a:rPr>
              <a:t>can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be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highlighted</a:t>
            </a:r>
            <a:r>
              <a:rPr lang="fr-FR" sz="1600" dirty="0">
                <a:latin typeface="Palatino Linotype" panose="02040502050505030304" pitchFamily="18" charset="0"/>
              </a:rPr>
              <a:t>. </a:t>
            </a:r>
            <a:r>
              <a:rPr lang="fr-FR" sz="1600" dirty="0" err="1">
                <a:latin typeface="Palatino Linotype" panose="02040502050505030304" pitchFamily="18" charset="0"/>
              </a:rPr>
              <a:t>Indeed</a:t>
            </a:r>
            <a:r>
              <a:rPr lang="fr-FR" sz="1600" dirty="0">
                <a:latin typeface="Palatino Linotype" panose="02040502050505030304" pitchFamily="18" charset="0"/>
              </a:rPr>
              <a:t>, </a:t>
            </a:r>
            <a:r>
              <a:rPr lang="fr-FR" sz="1600" dirty="0" err="1">
                <a:latin typeface="Palatino Linotype" panose="02040502050505030304" pitchFamily="18" charset="0"/>
              </a:rPr>
              <a:t>this</a:t>
            </a:r>
            <a:r>
              <a:rPr lang="fr-FR" sz="1600" dirty="0">
                <a:latin typeface="Palatino Linotype" panose="02040502050505030304" pitchFamily="18" charset="0"/>
              </a:rPr>
              <a:t> peptide has </a:t>
            </a:r>
            <a:r>
              <a:rPr lang="fr-FR" sz="1600" dirty="0" err="1">
                <a:latin typeface="Palatino Linotype" panose="02040502050505030304" pitchFamily="18" charset="0"/>
              </a:rPr>
              <a:t>gained</a:t>
            </a:r>
            <a:r>
              <a:rPr lang="fr-FR" sz="1600" dirty="0">
                <a:latin typeface="Palatino Linotype" panose="02040502050505030304" pitchFamily="18" charset="0"/>
              </a:rPr>
              <a:t> relevance due to </a:t>
            </a:r>
            <a:r>
              <a:rPr lang="fr-FR" sz="1600" dirty="0" err="1">
                <a:latin typeface="Palatino Linotype" panose="02040502050505030304" pitchFamily="18" charset="0"/>
              </a:rPr>
              <a:t>its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small</a:t>
            </a:r>
            <a:r>
              <a:rPr lang="fr-FR" sz="1600" dirty="0">
                <a:latin typeface="Palatino Linotype" panose="02040502050505030304" pitchFamily="18" charset="0"/>
              </a:rPr>
              <a:t> amino </a:t>
            </a:r>
            <a:r>
              <a:rPr lang="fr-FR" sz="1600" dirty="0" err="1">
                <a:latin typeface="Palatino Linotype" panose="02040502050505030304" pitchFamily="18" charset="0"/>
              </a:rPr>
              <a:t>acids</a:t>
            </a:r>
            <a:r>
              <a:rPr lang="fr-FR" sz="1600" dirty="0">
                <a:latin typeface="Palatino Linotype" panose="02040502050505030304" pitchFamily="18" charset="0"/>
              </a:rPr>
              <a:t> content, </a:t>
            </a:r>
            <a:r>
              <a:rPr lang="fr-FR" sz="1600" dirty="0" err="1">
                <a:latin typeface="Palatino Linotype" panose="02040502050505030304" pitchFamily="18" charset="0"/>
              </a:rPr>
              <a:t>only</a:t>
            </a:r>
            <a:r>
              <a:rPr lang="fr-FR" sz="1600" dirty="0">
                <a:latin typeface="Palatino Linotype" panose="02040502050505030304" pitchFamily="18" charset="0"/>
              </a:rPr>
              <a:t> four, and </a:t>
            </a:r>
            <a:r>
              <a:rPr lang="fr-FR" sz="1600" dirty="0" err="1">
                <a:latin typeface="Palatino Linotype" panose="02040502050505030304" pitchFamily="18" charset="0"/>
              </a:rPr>
              <a:t>its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acetyl</a:t>
            </a:r>
            <a:r>
              <a:rPr lang="fr-FR" sz="1600" dirty="0">
                <a:latin typeface="Palatino Linotype" panose="02040502050505030304" pitchFamily="18" charset="0"/>
              </a:rPr>
              <a:t> group and a </a:t>
            </a:r>
            <a:r>
              <a:rPr lang="fr-FR" sz="1600" dirty="0" err="1">
                <a:latin typeface="Palatino Linotype" panose="02040502050505030304" pitchFamily="18" charset="0"/>
              </a:rPr>
              <a:t>phenylalaninol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residue</a:t>
            </a:r>
            <a:r>
              <a:rPr lang="fr-FR" sz="1600" dirty="0">
                <a:latin typeface="Palatino Linotype" panose="02040502050505030304" pitchFamily="18" charset="0"/>
              </a:rPr>
              <a:t> (</a:t>
            </a:r>
            <a:r>
              <a:rPr lang="fr-FR" sz="1600" dirty="0" err="1">
                <a:latin typeface="Palatino Linotype" panose="02040502050505030304" pitchFamily="18" charset="0"/>
              </a:rPr>
              <a:t>Phol</a:t>
            </a:r>
            <a:r>
              <a:rPr lang="fr-FR" sz="1600" dirty="0">
                <a:latin typeface="Palatino Linotype" panose="02040502050505030304" pitchFamily="18" charset="0"/>
              </a:rPr>
              <a:t>) at the N-terminal and C-terminal, </a:t>
            </a:r>
            <a:r>
              <a:rPr lang="fr-FR" sz="1600" dirty="0" err="1">
                <a:latin typeface="Palatino Linotype" panose="02040502050505030304" pitchFamily="18" charset="0"/>
              </a:rPr>
              <a:t>respectively</a:t>
            </a:r>
            <a:r>
              <a:rPr lang="fr-FR" sz="1600" dirty="0">
                <a:latin typeface="Palatino Linotype" panose="02040502050505030304" pitchFamily="18" charset="0"/>
              </a:rPr>
              <a:t>. </a:t>
            </a:r>
            <a:r>
              <a:rPr lang="fr-FR" sz="1600" dirty="0" err="1">
                <a:latin typeface="Palatino Linotype" panose="02040502050505030304" pitchFamily="18" charset="0"/>
              </a:rPr>
              <a:t>Here</a:t>
            </a:r>
            <a:r>
              <a:rPr lang="fr-FR" sz="1600" dirty="0">
                <a:latin typeface="Palatino Linotype" panose="02040502050505030304" pitchFamily="18" charset="0"/>
              </a:rPr>
              <a:t>, </a:t>
            </a:r>
            <a:r>
              <a:rPr lang="fr-FR" sz="1600" dirty="0" err="1">
                <a:latin typeface="Palatino Linotype" panose="02040502050505030304" pitchFamily="18" charset="0"/>
              </a:rPr>
              <a:t>we</a:t>
            </a:r>
            <a:r>
              <a:rPr lang="fr-FR" sz="1600" dirty="0">
                <a:latin typeface="Palatino Linotype" panose="02040502050505030304" pitchFamily="18" charset="0"/>
              </a:rPr>
              <a:t> report the </a:t>
            </a:r>
            <a:r>
              <a:rPr lang="fr-FR" sz="1600" dirty="0" err="1">
                <a:latin typeface="Palatino Linotype" panose="02040502050505030304" pitchFamily="18" charset="0"/>
              </a:rPr>
              <a:t>synthesis</a:t>
            </a:r>
            <a:r>
              <a:rPr lang="fr-FR" sz="1600" dirty="0">
                <a:latin typeface="Palatino Linotype" panose="02040502050505030304" pitchFamily="18" charset="0"/>
              </a:rPr>
              <a:t> of Peptaibolin </a:t>
            </a:r>
            <a:r>
              <a:rPr lang="fr-FR" sz="1600" dirty="0" err="1">
                <a:latin typeface="Palatino Linotype" panose="02040502050505030304" pitchFamily="18" charset="0"/>
              </a:rPr>
              <a:t>through</a:t>
            </a:r>
            <a:r>
              <a:rPr lang="fr-FR" sz="1600" dirty="0">
                <a:latin typeface="Palatino Linotype" panose="02040502050505030304" pitchFamily="18" charset="0"/>
              </a:rPr>
              <a:t> Solid Phase Peptide </a:t>
            </a:r>
            <a:r>
              <a:rPr lang="fr-FR" sz="1600" dirty="0" err="1">
                <a:latin typeface="Palatino Linotype" panose="02040502050505030304" pitchFamily="18" charset="0"/>
              </a:rPr>
              <a:t>Synthesis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assisted</a:t>
            </a:r>
            <a:r>
              <a:rPr lang="fr-FR" sz="1600" dirty="0">
                <a:latin typeface="Palatino Linotype" panose="02040502050505030304" pitchFamily="18" charset="0"/>
              </a:rPr>
              <a:t> by </a:t>
            </a:r>
            <a:r>
              <a:rPr lang="fr-FR" sz="1600" dirty="0" err="1">
                <a:latin typeface="Palatino Linotype" panose="02040502050505030304" pitchFamily="18" charset="0"/>
              </a:rPr>
              <a:t>Microwave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heating</a:t>
            </a:r>
            <a:r>
              <a:rPr lang="fr-FR" sz="1600" dirty="0">
                <a:latin typeface="Palatino Linotype" panose="02040502050505030304" pitchFamily="18" charset="0"/>
              </a:rPr>
              <a:t> (MW-SPPS), in a </a:t>
            </a:r>
            <a:r>
              <a:rPr lang="fr-FR" sz="1600" dirty="0" err="1">
                <a:latin typeface="Palatino Linotype" panose="02040502050505030304" pitchFamily="18" charset="0"/>
              </a:rPr>
              <a:t>pre-loaded</a:t>
            </a:r>
            <a:r>
              <a:rPr lang="fr-FR" sz="1600" dirty="0">
                <a:latin typeface="Palatino Linotype" panose="02040502050505030304" pitchFamily="18" charset="0"/>
              </a:rPr>
              <a:t> Phe-Wang </a:t>
            </a:r>
            <a:r>
              <a:rPr lang="fr-FR" sz="1600" dirty="0" err="1">
                <a:latin typeface="Palatino Linotype" panose="02040502050505030304" pitchFamily="18" charset="0"/>
              </a:rPr>
              <a:t>resin</a:t>
            </a:r>
            <a:r>
              <a:rPr lang="fr-FR" sz="1600" dirty="0">
                <a:latin typeface="Palatino Linotype" panose="02040502050505030304" pitchFamily="18" charset="0"/>
              </a:rPr>
              <a:t>. </a:t>
            </a:r>
            <a:r>
              <a:rPr lang="fr-FR" sz="1600" dirty="0" err="1">
                <a:latin typeface="Palatino Linotype" panose="02040502050505030304" pitchFamily="18" charset="0"/>
              </a:rPr>
              <a:t>Starting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from</a:t>
            </a:r>
            <a:r>
              <a:rPr lang="fr-FR" sz="1600" dirty="0">
                <a:latin typeface="Palatino Linotype" panose="02040502050505030304" pitchFamily="18" charset="0"/>
              </a:rPr>
              <a:t> a </a:t>
            </a:r>
            <a:r>
              <a:rPr lang="fr-FR" sz="1600" dirty="0" err="1">
                <a:latin typeface="Palatino Linotype" panose="02040502050505030304" pitchFamily="18" charset="0"/>
              </a:rPr>
              <a:t>loading</a:t>
            </a:r>
            <a:r>
              <a:rPr lang="fr-FR" sz="1600" dirty="0">
                <a:latin typeface="Palatino Linotype" panose="02040502050505030304" pitchFamily="18" charset="0"/>
              </a:rPr>
              <a:t> of 0.51 mmol/g, </a:t>
            </a:r>
            <a:r>
              <a:rPr lang="fr-FR" sz="1600" dirty="0" err="1">
                <a:latin typeface="Palatino Linotype" panose="02040502050505030304" pitchFamily="18" charset="0"/>
              </a:rPr>
              <a:t>two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syntheses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were</a:t>
            </a:r>
            <a:r>
              <a:rPr lang="fr-FR" sz="1600" dirty="0">
                <a:latin typeface="Palatino Linotype" panose="02040502050505030304" pitchFamily="18" charset="0"/>
              </a:rPr>
              <a:t> made, </a:t>
            </a:r>
            <a:r>
              <a:rPr lang="fr-FR" sz="1600" dirty="0" err="1">
                <a:latin typeface="Palatino Linotype" panose="02040502050505030304" pitchFamily="18" charset="0"/>
              </a:rPr>
              <a:t>using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two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different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combinations</a:t>
            </a:r>
            <a:r>
              <a:rPr lang="fr-FR" sz="1600" dirty="0">
                <a:latin typeface="Palatino Linotype" panose="02040502050505030304" pitchFamily="18" charset="0"/>
              </a:rPr>
              <a:t> of </a:t>
            </a:r>
            <a:r>
              <a:rPr lang="fr-FR" sz="1600" dirty="0" err="1">
                <a:latin typeface="Palatino Linotype" panose="02040502050505030304" pitchFamily="18" charset="0"/>
              </a:rPr>
              <a:t>coupling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reagents</a:t>
            </a:r>
            <a:r>
              <a:rPr lang="fr-FR" sz="1600" dirty="0">
                <a:latin typeface="Palatino Linotype" panose="02040502050505030304" pitchFamily="18" charset="0"/>
              </a:rPr>
              <a:t>. The best option </a:t>
            </a:r>
            <a:r>
              <a:rPr lang="fr-FR" sz="1600" dirty="0" err="1">
                <a:latin typeface="Palatino Linotype" panose="02040502050505030304" pitchFamily="18" charset="0"/>
              </a:rPr>
              <a:t>was</a:t>
            </a:r>
            <a:r>
              <a:rPr lang="fr-FR" sz="1600" dirty="0">
                <a:latin typeface="Palatino Linotype" panose="02040502050505030304" pitchFamily="18" charset="0"/>
              </a:rPr>
              <a:t> DIC/</a:t>
            </a:r>
            <a:r>
              <a:rPr lang="fr-FR" sz="1600" dirty="0" err="1">
                <a:latin typeface="Palatino Linotype" panose="02040502050505030304" pitchFamily="18" charset="0"/>
              </a:rPr>
              <a:t>Oxima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achieving</a:t>
            </a:r>
            <a:r>
              <a:rPr lang="fr-FR" sz="1600" dirty="0">
                <a:latin typeface="Palatino Linotype" panose="02040502050505030304" pitchFamily="18" charset="0"/>
              </a:rPr>
              <a:t> a </a:t>
            </a:r>
            <a:r>
              <a:rPr lang="fr-FR" sz="1600" dirty="0" err="1">
                <a:latin typeface="Palatino Linotype" panose="02040502050505030304" pitchFamily="18" charset="0"/>
              </a:rPr>
              <a:t>yield</a:t>
            </a:r>
            <a:r>
              <a:rPr lang="fr-FR" sz="1600" dirty="0">
                <a:latin typeface="Palatino Linotype" panose="02040502050505030304" pitchFamily="18" charset="0"/>
              </a:rPr>
              <a:t> of 50.0%. Proton </a:t>
            </a:r>
            <a:r>
              <a:rPr lang="fr-FR" sz="1600" dirty="0" err="1">
                <a:latin typeface="Palatino Linotype" panose="02040502050505030304" pitchFamily="18" charset="0"/>
              </a:rPr>
              <a:t>Nuclear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Magnetic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Resonance</a:t>
            </a:r>
            <a:r>
              <a:rPr lang="fr-FR" sz="1600" dirty="0">
                <a:latin typeface="Palatino Linotype" panose="02040502050505030304" pitchFamily="18" charset="0"/>
              </a:rPr>
              <a:t> (1H NMR) </a:t>
            </a:r>
            <a:r>
              <a:rPr lang="fr-FR" sz="1600" dirty="0" err="1">
                <a:latin typeface="Palatino Linotype" panose="02040502050505030304" pitchFamily="18" charset="0"/>
              </a:rPr>
              <a:t>studies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confirmed</a:t>
            </a:r>
            <a:r>
              <a:rPr lang="fr-FR" sz="1600" dirty="0">
                <a:latin typeface="Palatino Linotype" panose="02040502050505030304" pitchFamily="18" charset="0"/>
              </a:rPr>
              <a:t> the peptide structure, </a:t>
            </a:r>
            <a:r>
              <a:rPr lang="fr-FR" sz="1600" dirty="0" err="1">
                <a:latin typeface="Palatino Linotype" panose="02040502050505030304" pitchFamily="18" charset="0"/>
              </a:rPr>
              <a:t>while</a:t>
            </a:r>
            <a:r>
              <a:rPr lang="fr-FR" sz="1600" dirty="0">
                <a:latin typeface="Palatino Linotype" panose="02040502050505030304" pitchFamily="18" charset="0"/>
              </a:rPr>
              <a:t> the High Performance </a:t>
            </a:r>
            <a:r>
              <a:rPr lang="fr-FR" sz="1600" dirty="0" err="1">
                <a:latin typeface="Palatino Linotype" panose="02040502050505030304" pitchFamily="18" charset="0"/>
              </a:rPr>
              <a:t>Liquid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Chromatography</a:t>
            </a:r>
            <a:r>
              <a:rPr lang="fr-FR" sz="1600" dirty="0">
                <a:latin typeface="Palatino Linotype" panose="02040502050505030304" pitchFamily="18" charset="0"/>
              </a:rPr>
              <a:t> (HPLC) technique </a:t>
            </a:r>
            <a:r>
              <a:rPr lang="fr-FR" sz="1600" dirty="0" err="1">
                <a:latin typeface="Palatino Linotype" panose="02040502050505030304" pitchFamily="18" charset="0"/>
              </a:rPr>
              <a:t>verified</a:t>
            </a:r>
            <a:r>
              <a:rPr lang="fr-FR" sz="1600" dirty="0">
                <a:latin typeface="Palatino Linotype" panose="02040502050505030304" pitchFamily="18" charset="0"/>
              </a:rPr>
              <a:t> the peptide </a:t>
            </a:r>
            <a:r>
              <a:rPr lang="fr-FR" sz="1600" dirty="0" err="1">
                <a:latin typeface="Palatino Linotype" panose="02040502050505030304" pitchFamily="18" charset="0"/>
              </a:rPr>
              <a:t>purity</a:t>
            </a:r>
            <a:r>
              <a:rPr lang="fr-FR" sz="1600" dirty="0">
                <a:latin typeface="Palatino Linotype" panose="02040502050505030304" pitchFamily="18" charset="0"/>
              </a:rPr>
              <a:t>. The peptide </a:t>
            </a:r>
            <a:r>
              <a:rPr lang="fr-FR" sz="1600" dirty="0" err="1">
                <a:latin typeface="Palatino Linotype" panose="02040502050505030304" pitchFamily="18" charset="0"/>
              </a:rPr>
              <a:t>solubility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was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examined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against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several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combinations</a:t>
            </a:r>
            <a:r>
              <a:rPr lang="fr-FR" sz="1600" dirty="0">
                <a:latin typeface="Palatino Linotype" panose="02040502050505030304" pitchFamily="18" charset="0"/>
              </a:rPr>
              <a:t> of </a:t>
            </a:r>
            <a:r>
              <a:rPr lang="fr-FR" sz="1600" dirty="0" err="1">
                <a:latin typeface="Palatino Linotype" panose="02040502050505030304" pitchFamily="18" charset="0"/>
              </a:rPr>
              <a:t>solvents</a:t>
            </a:r>
            <a:r>
              <a:rPr lang="fr-FR" sz="1600" dirty="0">
                <a:latin typeface="Palatino Linotype" panose="02040502050505030304" pitchFamily="18" charset="0"/>
              </a:rPr>
              <a:t>. Peptaibolin </a:t>
            </a:r>
            <a:r>
              <a:rPr lang="fr-FR" sz="1600" dirty="0" err="1">
                <a:latin typeface="Palatino Linotype" panose="02040502050505030304" pitchFamily="18" charset="0"/>
              </a:rPr>
              <a:t>was</a:t>
            </a:r>
            <a:r>
              <a:rPr lang="fr-FR" sz="1600" dirty="0">
                <a:latin typeface="Palatino Linotype" panose="02040502050505030304" pitchFamily="18" charset="0"/>
              </a:rPr>
              <a:t> not soluble in water, </a:t>
            </a:r>
            <a:r>
              <a:rPr lang="fr-FR" sz="1600" dirty="0" err="1">
                <a:latin typeface="Palatino Linotype" panose="02040502050505030304" pitchFamily="18" charset="0"/>
              </a:rPr>
              <a:t>only</a:t>
            </a:r>
            <a:r>
              <a:rPr lang="fr-FR" sz="1600" dirty="0">
                <a:latin typeface="Palatino Linotype" panose="02040502050505030304" pitchFamily="18" charset="0"/>
              </a:rPr>
              <a:t> in </a:t>
            </a:r>
            <a:r>
              <a:rPr lang="fr-FR" sz="1600" dirty="0" err="1">
                <a:latin typeface="Palatino Linotype" panose="02040502050505030304" pitchFamily="18" charset="0"/>
              </a:rPr>
              <a:t>organic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solvents</a:t>
            </a:r>
            <a:r>
              <a:rPr lang="fr-FR" sz="1600" dirty="0">
                <a:latin typeface="Palatino Linotype" panose="02040502050505030304" pitchFamily="18" charset="0"/>
              </a:rPr>
              <a:t> or in the </a:t>
            </a:r>
            <a:r>
              <a:rPr lang="fr-FR" sz="1600" dirty="0" err="1">
                <a:latin typeface="Palatino Linotype" panose="02040502050505030304" pitchFamily="18" charset="0"/>
              </a:rPr>
              <a:t>combination</a:t>
            </a:r>
            <a:r>
              <a:rPr lang="fr-FR" sz="1600" dirty="0">
                <a:latin typeface="Palatino Linotype" panose="02040502050505030304" pitchFamily="18" charset="0"/>
              </a:rPr>
              <a:t> of </a:t>
            </a:r>
            <a:r>
              <a:rPr lang="fr-FR" sz="1600" dirty="0" err="1">
                <a:latin typeface="Palatino Linotype" panose="02040502050505030304" pitchFamily="18" charset="0"/>
              </a:rPr>
              <a:t>both</a:t>
            </a:r>
            <a:r>
              <a:rPr lang="fr-FR" sz="1600" dirty="0">
                <a:latin typeface="Palatino Linotype" panose="02040502050505030304" pitchFamily="18" charset="0"/>
              </a:rPr>
              <a:t>.  </a:t>
            </a:r>
            <a:r>
              <a:rPr lang="fr-FR" sz="1600" dirty="0" err="1">
                <a:latin typeface="Palatino Linotype" panose="02040502050505030304" pitchFamily="18" charset="0"/>
              </a:rPr>
              <a:t>Antimicrobial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testing</a:t>
            </a:r>
            <a:r>
              <a:rPr lang="fr-FR" sz="1600" dirty="0">
                <a:latin typeface="Palatino Linotype" panose="02040502050505030304" pitchFamily="18" charset="0"/>
              </a:rPr>
              <a:t> has been </a:t>
            </a:r>
            <a:r>
              <a:rPr lang="fr-FR" sz="1600" dirty="0" err="1">
                <a:latin typeface="Palatino Linotype" panose="02040502050505030304" pitchFamily="18" charset="0"/>
              </a:rPr>
              <a:t>conducted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using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both</a:t>
            </a:r>
            <a:r>
              <a:rPr lang="fr-FR" sz="1600" dirty="0">
                <a:latin typeface="Palatino Linotype" panose="02040502050505030304" pitchFamily="18" charset="0"/>
              </a:rPr>
              <a:t> Gram-positive (Staphylococcus aureus and Staphylococcus epidermidis) and Gram-</a:t>
            </a:r>
            <a:r>
              <a:rPr lang="fr-FR" sz="1600" dirty="0" err="1">
                <a:latin typeface="Palatino Linotype" panose="02040502050505030304" pitchFamily="18" charset="0"/>
              </a:rPr>
              <a:t>negative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bacteria</a:t>
            </a:r>
            <a:r>
              <a:rPr lang="fr-FR" sz="1600" dirty="0">
                <a:latin typeface="Palatino Linotype" panose="02040502050505030304" pitchFamily="18" charset="0"/>
              </a:rPr>
              <a:t> (Escherichia coli and Pseudomonas </a:t>
            </a:r>
            <a:r>
              <a:rPr lang="fr-FR" sz="1600" dirty="0" err="1">
                <a:latin typeface="Palatino Linotype" panose="02040502050505030304" pitchFamily="18" charset="0"/>
              </a:rPr>
              <a:t>aeruginosa</a:t>
            </a:r>
            <a:r>
              <a:rPr lang="fr-FR" sz="1600" dirty="0">
                <a:latin typeface="Palatino Linotype" panose="02040502050505030304" pitchFamily="18" charset="0"/>
              </a:rPr>
              <a:t>). Minimum </a:t>
            </a:r>
            <a:r>
              <a:rPr lang="fr-FR" sz="1600" dirty="0" err="1">
                <a:latin typeface="Palatino Linotype" panose="02040502050505030304" pitchFamily="18" charset="0"/>
              </a:rPr>
              <a:t>inhibitory</a:t>
            </a:r>
            <a:r>
              <a:rPr lang="fr-FR" sz="1600" dirty="0">
                <a:latin typeface="Palatino Linotype" panose="02040502050505030304" pitchFamily="18" charset="0"/>
              </a:rPr>
              <a:t> concentration </a:t>
            </a:r>
            <a:r>
              <a:rPr lang="fr-FR" sz="1600" dirty="0" err="1">
                <a:latin typeface="Palatino Linotype" panose="02040502050505030304" pitchFamily="18" charset="0"/>
              </a:rPr>
              <a:t>studies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demonstrated</a:t>
            </a:r>
            <a:r>
              <a:rPr lang="fr-FR" sz="1600" dirty="0">
                <a:latin typeface="Palatino Linotype" panose="02040502050505030304" pitchFamily="18" charset="0"/>
              </a:rPr>
              <a:t> the </a:t>
            </a:r>
            <a:r>
              <a:rPr lang="fr-FR" sz="1600" dirty="0" err="1">
                <a:latin typeface="Palatino Linotype" panose="02040502050505030304" pitchFamily="18" charset="0"/>
              </a:rPr>
              <a:t>resistance</a:t>
            </a:r>
            <a:r>
              <a:rPr lang="fr-FR" sz="1600" dirty="0">
                <a:latin typeface="Palatino Linotype" panose="02040502050505030304" pitchFamily="18" charset="0"/>
              </a:rPr>
              <a:t> of </a:t>
            </a:r>
            <a:r>
              <a:rPr lang="fr-FR" sz="1600" dirty="0" err="1">
                <a:latin typeface="Palatino Linotype" panose="02040502050505030304" pitchFamily="18" charset="0"/>
              </a:rPr>
              <a:t>bacteria</a:t>
            </a:r>
            <a:r>
              <a:rPr lang="fr-FR" sz="1600" dirty="0">
                <a:latin typeface="Palatino Linotype" panose="02040502050505030304" pitchFamily="18" charset="0"/>
              </a:rPr>
              <a:t> to the peptide action and the peptide </a:t>
            </a:r>
            <a:r>
              <a:rPr lang="fr-FR" sz="1600" dirty="0" err="1">
                <a:latin typeface="Palatino Linotype" panose="02040502050505030304" pitchFamily="18" charset="0"/>
              </a:rPr>
              <a:t>instability</a:t>
            </a:r>
            <a:r>
              <a:rPr lang="fr-FR" sz="1600" dirty="0">
                <a:latin typeface="Palatino Linotype" panose="02040502050505030304" pitchFamily="18" charset="0"/>
              </a:rPr>
              <a:t> in </a:t>
            </a:r>
            <a:r>
              <a:rPr lang="fr-FR" sz="1600" dirty="0" err="1">
                <a:latin typeface="Palatino Linotype" panose="02040502050505030304" pitchFamily="18" charset="0"/>
              </a:rPr>
              <a:t>bacterial</a:t>
            </a:r>
            <a:r>
              <a:rPr lang="fr-FR" sz="1600" dirty="0"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latin typeface="Palatino Linotype" panose="02040502050505030304" pitchFamily="18" charset="0"/>
              </a:rPr>
              <a:t>growth</a:t>
            </a:r>
            <a:r>
              <a:rPr lang="fr-FR" sz="1600" dirty="0">
                <a:latin typeface="Palatino Linotype" panose="02040502050505030304" pitchFamily="18" charset="0"/>
              </a:rPr>
              <a:t> conditions.</a:t>
            </a:r>
            <a:endParaRPr lang="pt-PT" sz="1600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fr-FR" sz="1400" dirty="0" err="1">
                <a:latin typeface="Palatino Linotype" panose="02040502050505030304" pitchFamily="18" charset="0"/>
              </a:rPr>
              <a:t>antimicrobial</a:t>
            </a:r>
            <a:r>
              <a:rPr lang="fr-FR" sz="1400" dirty="0">
                <a:latin typeface="Palatino Linotype" panose="02040502050505030304" pitchFamily="18" charset="0"/>
              </a:rPr>
              <a:t> peptides; peptide </a:t>
            </a:r>
            <a:r>
              <a:rPr lang="fr-FR" sz="1400" dirty="0" err="1">
                <a:latin typeface="Palatino Linotype" panose="02040502050505030304" pitchFamily="18" charset="0"/>
              </a:rPr>
              <a:t>synthesis</a:t>
            </a:r>
            <a:r>
              <a:rPr lang="fr-FR" sz="1400" dirty="0">
                <a:latin typeface="Palatino Linotype" panose="02040502050505030304" pitchFamily="18" charset="0"/>
              </a:rPr>
              <a:t>; </a:t>
            </a:r>
            <a:r>
              <a:rPr lang="fr-FR" sz="1400" dirty="0" err="1">
                <a:latin typeface="Palatino Linotype" panose="02040502050505030304" pitchFamily="18" charset="0"/>
              </a:rPr>
              <a:t>solid</a:t>
            </a:r>
            <a:r>
              <a:rPr lang="fr-FR" sz="1400" dirty="0">
                <a:latin typeface="Palatino Linotype" panose="02040502050505030304" pitchFamily="18" charset="0"/>
              </a:rPr>
              <a:t>-phase </a:t>
            </a:r>
            <a:r>
              <a:rPr lang="fr-FR" sz="1400" dirty="0" err="1">
                <a:latin typeface="Palatino Linotype" panose="02040502050505030304" pitchFamily="18" charset="0"/>
              </a:rPr>
              <a:t>approach</a:t>
            </a:r>
            <a:r>
              <a:rPr lang="fr-FR" sz="1400" dirty="0">
                <a:latin typeface="Palatino Linotype" panose="02040502050505030304" pitchFamily="18" charset="0"/>
              </a:rPr>
              <a:t>; </a:t>
            </a:r>
            <a:r>
              <a:rPr lang="fr-FR" sz="1400" dirty="0" err="1">
                <a:latin typeface="Palatino Linotype" panose="02040502050505030304" pitchFamily="18" charset="0"/>
              </a:rPr>
              <a:t>bacteria</a:t>
            </a:r>
            <a:r>
              <a:rPr lang="fr-FR" sz="1400" dirty="0">
                <a:latin typeface="Palatino Linotype" panose="02040502050505030304" pitchFamily="18" charset="0"/>
              </a:rPr>
              <a:t> </a:t>
            </a:r>
            <a:r>
              <a:rPr lang="fr-FR" sz="1400" dirty="0" err="1">
                <a:latin typeface="Palatino Linotype" panose="02040502050505030304" pitchFamily="18" charset="0"/>
              </a:rPr>
              <a:t>resistance</a:t>
            </a:r>
            <a:r>
              <a:rPr lang="fr-FR" sz="1400" dirty="0">
                <a:latin typeface="Palatino Linotype" panose="02040502050505030304" pitchFamily="18" charset="0"/>
              </a:rPr>
              <a:t> </a:t>
            </a:r>
            <a:endParaRPr lang="fr-FR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0BB06-FDD3-474D-A159-0925F848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5882640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D230B-70CA-C34C-BC8E-00CBC624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22" y="166970"/>
            <a:ext cx="7015163" cy="706437"/>
          </a:xfrm>
        </p:spPr>
        <p:txBody>
          <a:bodyPr>
            <a:normAutofit/>
          </a:bodyPr>
          <a:lstStyle/>
          <a:p>
            <a:r>
              <a:rPr lang="pt-PT" sz="2400" b="1" dirty="0" err="1">
                <a:latin typeface="Palatino Linotype" panose="02040502050505030304" pitchFamily="18" charset="0"/>
              </a:rPr>
              <a:t>Introduction</a:t>
            </a:r>
            <a:endParaRPr lang="pt-PT" sz="3600" b="1" dirty="0">
              <a:latin typeface="Palatino Linotype" panose="0204050205050503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233BA1-9AF9-6E46-B8F1-7AEA9D99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7" y="986141"/>
            <a:ext cx="3197033" cy="4885717"/>
          </a:xfrm>
          <a:prstGeom prst="rect">
            <a:avLst/>
          </a:prstGeom>
        </p:spPr>
      </p:pic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B0028245-C1C3-6C45-978D-3657A1C7F5A5}"/>
              </a:ext>
            </a:extLst>
          </p:cNvPr>
          <p:cNvCxnSpPr>
            <a:cxnSpLocks/>
          </p:cNvCxnSpPr>
          <p:nvPr/>
        </p:nvCxnSpPr>
        <p:spPr>
          <a:xfrm flipV="1">
            <a:off x="3006538" y="2370412"/>
            <a:ext cx="2040965" cy="1407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C3B89707-E10D-5043-BA8D-DBBD2A5F67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94460" y="831578"/>
            <a:ext cx="4706231" cy="153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E5B7CFD-5F46-6845-9255-53DFD036089F}"/>
              </a:ext>
            </a:extLst>
          </p:cNvPr>
          <p:cNvSpPr txBox="1"/>
          <p:nvPr/>
        </p:nvSpPr>
        <p:spPr>
          <a:xfrm rot="19513439">
            <a:off x="3358989" y="2673296"/>
            <a:ext cx="130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Palatino Linotype" panose="02040502050505030304" pitchFamily="18" charset="0"/>
              </a:rPr>
              <a:t>DIC/HOBt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55087D9-DDC7-6246-AAEC-F3C8B5F0691A}"/>
              </a:ext>
            </a:extLst>
          </p:cNvPr>
          <p:cNvSpPr txBox="1"/>
          <p:nvPr/>
        </p:nvSpPr>
        <p:spPr>
          <a:xfrm rot="19513439">
            <a:off x="3606055" y="3035965"/>
            <a:ext cx="1339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Palatino Linotype" panose="02040502050505030304" pitchFamily="18" charset="0"/>
              </a:rPr>
              <a:t>DIC/</a:t>
            </a:r>
            <a:r>
              <a:rPr lang="pt-PT" sz="1400" b="1" dirty="0" err="1">
                <a:latin typeface="Palatino Linotype" panose="02040502050505030304" pitchFamily="18" charset="0"/>
              </a:rPr>
              <a:t>Oxime</a:t>
            </a:r>
            <a:endParaRPr lang="pt-PT" sz="1400" b="1" dirty="0">
              <a:latin typeface="Palatino Linotype" panose="0204050205050503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1343AEB-95FD-3245-B472-FF2622CE37AB}"/>
              </a:ext>
            </a:extLst>
          </p:cNvPr>
          <p:cNvSpPr txBox="1"/>
          <p:nvPr/>
        </p:nvSpPr>
        <p:spPr>
          <a:xfrm>
            <a:off x="5077727" y="3772656"/>
            <a:ext cx="3836413" cy="1877437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Palatino Linotype" panose="02040502050505030304" pitchFamily="18" charset="0"/>
              </a:rPr>
              <a:t>Study</a:t>
            </a:r>
            <a:r>
              <a:rPr lang="pt-PT" b="1" dirty="0">
                <a:latin typeface="Palatino Linotype" panose="02040502050505030304" pitchFamily="18" charset="0"/>
              </a:rPr>
              <a:t> of </a:t>
            </a:r>
            <a:r>
              <a:rPr lang="pt-PT" b="1" dirty="0" err="1">
                <a:latin typeface="Palatino Linotype" panose="02040502050505030304" pitchFamily="18" charset="0"/>
              </a:rPr>
              <a:t>Properties</a:t>
            </a:r>
            <a:r>
              <a:rPr lang="pt-PT" b="1" dirty="0">
                <a:latin typeface="Palatino Linotype" panose="02040502050505030304" pitchFamily="18" charset="0"/>
              </a:rPr>
              <a:t> </a:t>
            </a:r>
            <a:r>
              <a:rPr lang="pt-PT" dirty="0">
                <a:latin typeface="Palatino Linotype" panose="02040502050505030304" pitchFamily="18" charset="0"/>
              </a:rPr>
              <a:t>: </a:t>
            </a:r>
          </a:p>
          <a:p>
            <a:pPr algn="ctr"/>
            <a:endParaRPr lang="pt-PT" dirty="0">
              <a:latin typeface="Palatino Linotype" panose="0204050205050503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PT" sz="1600" dirty="0" err="1">
                <a:latin typeface="Palatino Linotype" panose="02040502050505030304" pitchFamily="18" charset="0"/>
              </a:rPr>
              <a:t>Yeld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according</a:t>
            </a:r>
            <a:r>
              <a:rPr lang="pt-PT" sz="1600" dirty="0">
                <a:latin typeface="Palatino Linotype" panose="02040502050505030304" pitchFamily="18" charset="0"/>
              </a:rPr>
              <a:t> to </a:t>
            </a:r>
            <a:r>
              <a:rPr lang="pt-PT" sz="1600" dirty="0" err="1">
                <a:latin typeface="Palatino Linotype" panose="02040502050505030304" pitchFamily="18" charset="0"/>
              </a:rPr>
              <a:t>coupling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reagents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combination</a:t>
            </a:r>
            <a:r>
              <a:rPr lang="pt-PT" sz="1600" dirty="0">
                <a:latin typeface="Palatino Linotype" panose="02040502050505030304" pitchFamily="18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PT" sz="1600" dirty="0" err="1">
                <a:latin typeface="Palatino Linotype" panose="02040502050505030304" pitchFamily="18" charset="0"/>
              </a:rPr>
              <a:t>Purity</a:t>
            </a:r>
            <a:r>
              <a:rPr lang="pt-PT" sz="1600" dirty="0">
                <a:latin typeface="Palatino Linotype" panose="02040502050505030304" pitchFamily="18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PT" sz="1600" dirty="0" err="1">
                <a:latin typeface="Palatino Linotype" panose="02040502050505030304" pitchFamily="18" charset="0"/>
              </a:rPr>
              <a:t>Solubility</a:t>
            </a:r>
            <a:r>
              <a:rPr lang="pt-PT" sz="1600" dirty="0">
                <a:latin typeface="Palatino Linotype" panose="02040502050505030304" pitchFamily="18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PT" sz="1600" dirty="0" err="1">
                <a:latin typeface="Palatino Linotype" panose="02040502050505030304" pitchFamily="18" charset="0"/>
              </a:rPr>
              <a:t>Antimicrobial</a:t>
            </a:r>
            <a:r>
              <a:rPr lang="pt-PT" sz="1600" dirty="0">
                <a:latin typeface="Palatino Linotype" panose="02040502050505030304" pitchFamily="18" charset="0"/>
              </a:rPr>
              <a:t> </a:t>
            </a:r>
            <a:r>
              <a:rPr lang="pt-PT" sz="1600" dirty="0" err="1">
                <a:latin typeface="Palatino Linotype" panose="02040502050505030304" pitchFamily="18" charset="0"/>
              </a:rPr>
              <a:t>activity</a:t>
            </a:r>
            <a:r>
              <a:rPr lang="pt-PT" sz="1600" dirty="0">
                <a:latin typeface="Palatino Linotype" panose="02040502050505030304" pitchFamily="18" charset="0"/>
              </a:rPr>
              <a:t>.</a:t>
            </a:r>
            <a:endParaRPr lang="pt-PT" dirty="0">
              <a:latin typeface="Palatino Linotype" panose="02040502050505030304" pitchFamily="18" charset="0"/>
            </a:endParaRPr>
          </a:p>
        </p:txBody>
      </p: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494D4FAA-42C6-E045-BA2E-7CCC93F435FE}"/>
              </a:ext>
            </a:extLst>
          </p:cNvPr>
          <p:cNvCxnSpPr>
            <a:cxnSpLocks/>
          </p:cNvCxnSpPr>
          <p:nvPr/>
        </p:nvCxnSpPr>
        <p:spPr>
          <a:xfrm>
            <a:off x="6995934" y="2569847"/>
            <a:ext cx="0" cy="10634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91729B0-0991-3548-ACD7-6153696C18A3}"/>
              </a:ext>
            </a:extLst>
          </p:cNvPr>
          <p:cNvSpPr txBox="1"/>
          <p:nvPr/>
        </p:nvSpPr>
        <p:spPr>
          <a:xfrm>
            <a:off x="213517" y="6053315"/>
            <a:ext cx="38135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050" b="1" dirty="0">
                <a:latin typeface="Palatino Linotype" panose="02040502050505030304" pitchFamily="18" charset="0"/>
              </a:rPr>
              <a:t>Figure 1- </a:t>
            </a:r>
            <a:r>
              <a:rPr lang="pt-PT" sz="1050" dirty="0" err="1">
                <a:latin typeface="Palatino Linotype" panose="02040502050505030304" pitchFamily="18" charset="0"/>
              </a:rPr>
              <a:t>Scheme</a:t>
            </a:r>
            <a:r>
              <a:rPr lang="pt-PT" sz="1050" dirty="0">
                <a:latin typeface="Palatino Linotype" panose="02040502050505030304" pitchFamily="18" charset="0"/>
              </a:rPr>
              <a:t> of </a:t>
            </a:r>
            <a:r>
              <a:rPr lang="pt-PT" sz="1050" dirty="0" err="1">
                <a:latin typeface="Palatino Linotype" panose="02040502050505030304" pitchFamily="18" charset="0"/>
              </a:rPr>
              <a:t>the</a:t>
            </a:r>
            <a:r>
              <a:rPr lang="pt-PT" sz="1050" dirty="0">
                <a:latin typeface="Palatino Linotype" panose="02040502050505030304" pitchFamily="18" charset="0"/>
              </a:rPr>
              <a:t> SPPS method </a:t>
            </a:r>
            <a:r>
              <a:rPr lang="pt-PT" sz="1050" dirty="0" err="1">
                <a:latin typeface="Palatino Linotype" panose="02040502050505030304" pitchFamily="18" charset="0"/>
              </a:rPr>
              <a:t>using</a:t>
            </a:r>
            <a:r>
              <a:rPr lang="pt-PT" sz="1050" dirty="0">
                <a:latin typeface="Palatino Linotype" panose="02040502050505030304" pitchFamily="18" charset="0"/>
              </a:rPr>
              <a:t> a </a:t>
            </a:r>
            <a:r>
              <a:rPr lang="pt-PT" sz="1050" dirty="0" err="1">
                <a:latin typeface="Palatino Linotype" panose="02040502050505030304" pitchFamily="18" charset="0"/>
              </a:rPr>
              <a:t>pre-loaded</a:t>
            </a:r>
            <a:r>
              <a:rPr lang="pt-PT" sz="1050" dirty="0">
                <a:latin typeface="Palatino Linotype" panose="02040502050505030304" pitchFamily="18" charset="0"/>
              </a:rPr>
              <a:t> Fmoc-Phe-Wang </a:t>
            </a:r>
            <a:r>
              <a:rPr lang="pt-PT" sz="1050" dirty="0" err="1">
                <a:latin typeface="Palatino Linotype" panose="02040502050505030304" pitchFamily="18" charset="0"/>
              </a:rPr>
              <a:t>resin</a:t>
            </a:r>
            <a:r>
              <a:rPr lang="pt-PT" sz="1050" dirty="0">
                <a:latin typeface="Palatino Linotype" panose="02040502050505030304" pitchFamily="18" charset="0"/>
              </a:rPr>
              <a:t>. </a:t>
            </a:r>
            <a:r>
              <a:rPr lang="pt-PT" sz="1050" dirty="0" err="1">
                <a:latin typeface="Palatino Linotype" panose="02040502050505030304" pitchFamily="18" charset="0"/>
              </a:rPr>
              <a:t>All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the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coupling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and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deprotecting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cycles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were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performed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with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assisted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heating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by</a:t>
            </a:r>
            <a:r>
              <a:rPr lang="pt-PT" sz="1050" dirty="0">
                <a:latin typeface="Palatino Linotype" panose="02040502050505030304" pitchFamily="18" charset="0"/>
              </a:rPr>
              <a:t> </a:t>
            </a:r>
            <a:r>
              <a:rPr lang="pt-PT" sz="1050" dirty="0" err="1">
                <a:latin typeface="Palatino Linotype" panose="02040502050505030304" pitchFamily="18" charset="0"/>
              </a:rPr>
              <a:t>microwave</a:t>
            </a:r>
            <a:r>
              <a:rPr lang="pt-PT" sz="105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E24D20-891C-E64A-98C5-7B462A6456D1}"/>
              </a:ext>
            </a:extLst>
          </p:cNvPr>
          <p:cNvSpPr txBox="1"/>
          <p:nvPr/>
        </p:nvSpPr>
        <p:spPr>
          <a:xfrm>
            <a:off x="6312444" y="243453"/>
            <a:ext cx="1331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Palatino Linotype" panose="02040502050505030304" pitchFamily="18" charset="0"/>
              </a:rPr>
              <a:t>Peptaibolin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ECB6A27-FE2B-344F-B183-DA5E06109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5882640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6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498" y="353453"/>
            <a:ext cx="887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alatino Linotype" panose="02040502050505030304" pitchFamily="18" charset="0"/>
              </a:rPr>
              <a:t>Results and Discussion- </a:t>
            </a:r>
            <a:r>
              <a:rPr lang="fr-FR" sz="2400" b="1" dirty="0" err="1">
                <a:latin typeface="Palatino Linotype" panose="02040502050505030304" pitchFamily="18" charset="0"/>
              </a:rPr>
              <a:t>Synthesis</a:t>
            </a:r>
            <a:r>
              <a:rPr lang="fr-FR" sz="2400" b="1" dirty="0">
                <a:latin typeface="Palatino Linotype" panose="02040502050505030304" pitchFamily="18" charset="0"/>
              </a:rPr>
              <a:t> of Peptaibolin by MW-SPPS on Wang </a:t>
            </a:r>
            <a:r>
              <a:rPr lang="fr-FR" sz="2400" b="1" dirty="0" err="1">
                <a:latin typeface="Palatino Linotype" panose="02040502050505030304" pitchFamily="18" charset="0"/>
              </a:rPr>
              <a:t>resin</a:t>
            </a:r>
            <a:r>
              <a:rPr lang="fr-FR" sz="2400" b="1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71564C4-3B81-BB40-82A1-1B1B20C21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71605"/>
              </p:ext>
            </p:extLst>
          </p:nvPr>
        </p:nvGraphicFramePr>
        <p:xfrm>
          <a:off x="171451" y="4837353"/>
          <a:ext cx="4300537" cy="82633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244126">
                  <a:extLst>
                    <a:ext uri="{9D8B030D-6E8A-4147-A177-3AD203B41FA5}">
                      <a16:colId xmlns:a16="http://schemas.microsoft.com/office/drawing/2014/main" val="3087820708"/>
                    </a:ext>
                  </a:extLst>
                </a:gridCol>
                <a:gridCol w="861940">
                  <a:extLst>
                    <a:ext uri="{9D8B030D-6E8A-4147-A177-3AD203B41FA5}">
                      <a16:colId xmlns:a16="http://schemas.microsoft.com/office/drawing/2014/main" val="662294295"/>
                    </a:ext>
                  </a:extLst>
                </a:gridCol>
                <a:gridCol w="861940">
                  <a:extLst>
                    <a:ext uri="{9D8B030D-6E8A-4147-A177-3AD203B41FA5}">
                      <a16:colId xmlns:a16="http://schemas.microsoft.com/office/drawing/2014/main" val="1206538580"/>
                    </a:ext>
                  </a:extLst>
                </a:gridCol>
                <a:gridCol w="1332531">
                  <a:extLst>
                    <a:ext uri="{9D8B030D-6E8A-4147-A177-3AD203B41FA5}">
                      <a16:colId xmlns:a16="http://schemas.microsoft.com/office/drawing/2014/main" val="3977295291"/>
                    </a:ext>
                  </a:extLst>
                </a:gridCol>
              </a:tblGrid>
              <a:tr h="2788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</a:rPr>
                        <a:t>Coupling Reagents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>
                          <a:effectLst/>
                        </a:rPr>
                        <a:t>Mass (g)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</a:rPr>
                        <a:t>Yeld (%)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 dirty="0">
                          <a:effectLst/>
                        </a:rPr>
                        <a:t>Retention Time (min)</a:t>
                      </a:r>
                      <a:endParaRPr lang="pt-PT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3780678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</a:rPr>
                        <a:t>DIC/HOBt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</a:rPr>
                        <a:t>0,1222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 dirty="0">
                          <a:effectLst/>
                        </a:rPr>
                        <a:t>40,6</a:t>
                      </a:r>
                      <a:endParaRPr lang="pt-PT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6,232</a:t>
                      </a:r>
                      <a:endParaRPr lang="pt-PT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8407978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</a:rPr>
                        <a:t>DIC/Oxima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</a:rPr>
                        <a:t>0,1520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</a:rPr>
                        <a:t>50,0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6,942</a:t>
                      </a:r>
                      <a:endParaRPr lang="pt-PT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50702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E2A802A-8F9C-C241-94B2-745BB81BA2CC}"/>
              </a:ext>
            </a:extLst>
          </p:cNvPr>
          <p:cNvSpPr txBox="1"/>
          <p:nvPr/>
        </p:nvSpPr>
        <p:spPr>
          <a:xfrm>
            <a:off x="171451" y="5953012"/>
            <a:ext cx="3843338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DIC/</a:t>
            </a:r>
            <a:r>
              <a:rPr lang="pt-PT" b="1" dirty="0" err="1"/>
              <a:t>Oxime</a:t>
            </a:r>
            <a:r>
              <a:rPr lang="pt-PT" b="1" dirty="0"/>
              <a:t> </a:t>
            </a:r>
            <a:r>
              <a:rPr lang="en-US" b="1" dirty="0"/>
              <a:t>coupling reagents had a higher yield as well as a higher purity</a:t>
            </a:r>
            <a:r>
              <a:rPr lang="pt-PT" b="1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05F6DE-2613-724F-9FA2-26992D3FD6BF}"/>
              </a:ext>
            </a:extLst>
          </p:cNvPr>
          <p:cNvSpPr txBox="1"/>
          <p:nvPr/>
        </p:nvSpPr>
        <p:spPr>
          <a:xfrm>
            <a:off x="460698" y="1502222"/>
            <a:ext cx="8607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Palatino Linotype" panose="02040502050505030304" pitchFamily="18" charset="0"/>
              </a:rPr>
              <a:t>Peptaibolin was synthesized according to the MW-SPPS method where each amino acid is sequentially coupled with the aid of a combination of coupling reagents.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Palatino Linotype" panose="02040502050505030304" pitchFamily="18" charset="0"/>
              </a:rPr>
              <a:t>Two combinations were tested: </a:t>
            </a:r>
            <a:r>
              <a:rPr lang="en-GB" sz="1600" b="1" dirty="0">
                <a:latin typeface="Palatino Linotype" panose="02040502050505030304" pitchFamily="18" charset="0"/>
              </a:rPr>
              <a:t>DIC/HOBt </a:t>
            </a:r>
            <a:r>
              <a:rPr lang="en-GB" sz="1600" dirty="0">
                <a:latin typeface="Palatino Linotype" panose="02040502050505030304" pitchFamily="18" charset="0"/>
              </a:rPr>
              <a:t>(most common on peptide synthesis) and </a:t>
            </a:r>
            <a:r>
              <a:rPr lang="en-GB" sz="1600" b="1" dirty="0">
                <a:latin typeface="Palatino Linotype" panose="02040502050505030304" pitchFamily="18" charset="0"/>
              </a:rPr>
              <a:t>DIC/Oxime.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b="1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latin typeface="Palatino Linotype" panose="02040502050505030304" pitchFamily="18" charset="0"/>
              </a:rPr>
              <a:t>Structural confirmation: </a:t>
            </a:r>
            <a:r>
              <a:rPr lang="en-GB" sz="1600" dirty="0">
                <a:latin typeface="Palatino Linotype" panose="02040502050505030304" pitchFamily="18" charset="0"/>
              </a:rPr>
              <a:t>Proton Nuclear Magnetic Resonance (</a:t>
            </a:r>
            <a:r>
              <a:rPr lang="en-GB" sz="1600" baseline="30000" dirty="0">
                <a:latin typeface="Palatino Linotype" panose="02040502050505030304" pitchFamily="18" charset="0"/>
              </a:rPr>
              <a:t>1</a:t>
            </a:r>
            <a:r>
              <a:rPr lang="en-GB" sz="1600" dirty="0">
                <a:latin typeface="Palatino Linotype" panose="02040502050505030304" pitchFamily="18" charset="0"/>
              </a:rPr>
              <a:t>H-NMR) studies;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latin typeface="Palatino Linotype" panose="02040502050505030304" pitchFamily="18" charset="0"/>
              </a:rPr>
              <a:t>Purity confirmation</a:t>
            </a:r>
            <a:r>
              <a:rPr lang="en-GB" sz="1600" dirty="0">
                <a:latin typeface="Palatino Linotype" panose="02040502050505030304" pitchFamily="18" charset="0"/>
              </a:rPr>
              <a:t>: High Performance Liquid Chromatography (HPLC)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60F187E-4E89-FF45-95E3-174BCF6DA721}"/>
              </a:ext>
            </a:extLst>
          </p:cNvPr>
          <p:cNvSpPr/>
          <p:nvPr/>
        </p:nvSpPr>
        <p:spPr>
          <a:xfrm>
            <a:off x="-171449" y="4223954"/>
            <a:ext cx="4643437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269875" indent="-635" algn="just">
              <a:lnSpc>
                <a:spcPts val="13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1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1.</a:t>
            </a:r>
            <a:r>
              <a:rPr lang="en-US" sz="1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Comparison between the two coupling reagent combinations in terms of obtained mass, reaction yield and retention time purity.</a:t>
            </a:r>
            <a:endParaRPr lang="pt-PT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3DA1AC2-0C0E-AE40-9D22-DDFAC1E07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3" y="3869899"/>
            <a:ext cx="1553006" cy="248645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C8DAADE-0EEA-B74B-B16B-DE1693370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69" y="3878585"/>
            <a:ext cx="1218936" cy="247776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E5A497C-88F5-474D-A019-1F6AD1D86879}"/>
              </a:ext>
            </a:extLst>
          </p:cNvPr>
          <p:cNvSpPr txBox="1"/>
          <p:nvPr/>
        </p:nvSpPr>
        <p:spPr>
          <a:xfrm>
            <a:off x="5225143" y="4005943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a)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1F4E4D-0694-8E4C-AD63-D57288E200BA}"/>
              </a:ext>
            </a:extLst>
          </p:cNvPr>
          <p:cNvSpPr txBox="1"/>
          <p:nvPr/>
        </p:nvSpPr>
        <p:spPr>
          <a:xfrm>
            <a:off x="6921273" y="3995354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b)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3BD95F-17B5-614B-9612-CB415334AB98}"/>
              </a:ext>
            </a:extLst>
          </p:cNvPr>
          <p:cNvSpPr txBox="1"/>
          <p:nvPr/>
        </p:nvSpPr>
        <p:spPr>
          <a:xfrm>
            <a:off x="4314871" y="6352672"/>
            <a:ext cx="3813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050" b="1" dirty="0">
                <a:latin typeface="Palatino Linotype" panose="02040502050505030304" pitchFamily="18" charset="0"/>
              </a:rPr>
              <a:t>Figure 2- </a:t>
            </a:r>
            <a:r>
              <a:rPr lang="pt-PT" sz="1000" dirty="0" err="1">
                <a:latin typeface="Palatino Linotype" panose="02040502050505030304" pitchFamily="18" charset="0"/>
              </a:rPr>
              <a:t>Analytical</a:t>
            </a:r>
            <a:r>
              <a:rPr lang="pt-PT" sz="1000" dirty="0">
                <a:latin typeface="Palatino Linotype" panose="02040502050505030304" pitchFamily="18" charset="0"/>
              </a:rPr>
              <a:t> HPLC of Peptaibolin in a) DIC / Oxima </a:t>
            </a:r>
            <a:r>
              <a:rPr lang="pt-PT" sz="1000" dirty="0" err="1">
                <a:latin typeface="Palatino Linotype" panose="02040502050505030304" pitchFamily="18" charset="0"/>
              </a:rPr>
              <a:t>and</a:t>
            </a:r>
            <a:r>
              <a:rPr lang="pt-PT" sz="1000" dirty="0">
                <a:latin typeface="Palatino Linotype" panose="02040502050505030304" pitchFamily="18" charset="0"/>
              </a:rPr>
              <a:t> b) DIC / HOBt.</a:t>
            </a:r>
            <a:endParaRPr lang="pt-PT" sz="1100" dirty="0">
              <a:latin typeface="Palatino Linotype" panose="02040502050505030304" pitchFamily="18" charset="0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9614B9A4-8D20-4B44-99AC-B662C46E0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5882640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95C41BAF-B2F6-6948-9408-D9CF2D78A7C3}"/>
              </a:ext>
            </a:extLst>
          </p:cNvPr>
          <p:cNvSpPr txBox="1"/>
          <p:nvPr/>
        </p:nvSpPr>
        <p:spPr>
          <a:xfrm>
            <a:off x="197498" y="353453"/>
            <a:ext cx="887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Palatino Linotype" panose="02040502050505030304" pitchFamily="18" charset="0"/>
              </a:rPr>
              <a:t>Results and Discussion-Evaluation of Solubility Properties of Peptaibolin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5D1313B-B7E6-5C46-8673-D14325F44562}"/>
              </a:ext>
            </a:extLst>
          </p:cNvPr>
          <p:cNvSpPr txBox="1"/>
          <p:nvPr/>
        </p:nvSpPr>
        <p:spPr>
          <a:xfrm>
            <a:off x="460699" y="1502222"/>
            <a:ext cx="83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Palatino Linotype" panose="02040502050505030304" pitchFamily="18" charset="0"/>
              </a:rPr>
              <a:t>Performed only on the peptide synthetized with </a:t>
            </a:r>
            <a:r>
              <a:rPr lang="en-GB" sz="1600" b="1" dirty="0">
                <a:latin typeface="Palatino Linotype" panose="02040502050505030304" pitchFamily="18" charset="0"/>
              </a:rPr>
              <a:t>DIC/Oxime</a:t>
            </a:r>
            <a:r>
              <a:rPr lang="en-GB" sz="1600" dirty="0">
                <a:latin typeface="Palatino Linotype" panose="02040502050505030304" pitchFamily="18" charset="0"/>
              </a:rPr>
              <a:t>, mostly because of the highest amount of mass and yield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4F448E-3145-854B-AC1B-FF228F78B0A7}"/>
              </a:ext>
            </a:extLst>
          </p:cNvPr>
          <p:cNvSpPr txBox="1"/>
          <p:nvPr/>
        </p:nvSpPr>
        <p:spPr>
          <a:xfrm>
            <a:off x="197498" y="5529262"/>
            <a:ext cx="5121262" cy="107721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Peptaibolin was not soluble in water, requiring the addition of other types of organic solvents or even the dissolution of the peptide in a total volume of organic solvents</a:t>
            </a:r>
            <a:r>
              <a:rPr lang="pt-PT" sz="1600" b="1" dirty="0"/>
              <a:t> 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4A6E38D5-890A-8241-B402-33D4F544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96824"/>
              </p:ext>
            </p:extLst>
          </p:nvPr>
        </p:nvGraphicFramePr>
        <p:xfrm>
          <a:off x="460699" y="2369342"/>
          <a:ext cx="2923540" cy="270910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923540">
                  <a:extLst>
                    <a:ext uri="{9D8B030D-6E8A-4147-A177-3AD203B41FA5}">
                      <a16:colId xmlns:a16="http://schemas.microsoft.com/office/drawing/2014/main" val="665647041"/>
                    </a:ext>
                  </a:extLst>
                </a:gridCol>
              </a:tblGrid>
              <a:tr h="2706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Solvents Tested (V</a:t>
                      </a:r>
                      <a:r>
                        <a:rPr lang="en-US" sz="1400" baseline="-25000" dirty="0">
                          <a:effectLst/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= 1 mL)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3458109"/>
                  </a:ext>
                </a:extLst>
              </a:tr>
              <a:tr h="2706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effectLst/>
                          <a:latin typeface="Palatino Linotype" panose="02040502050505030304" pitchFamily="18" charset="0"/>
                        </a:rPr>
                        <a:t>10% DMSO/H</a:t>
                      </a:r>
                      <a:r>
                        <a:rPr lang="en-US" sz="1100" baseline="-25000" dirty="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pt-PT" sz="11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0803095"/>
                  </a:ext>
                </a:extLst>
              </a:tr>
              <a:tr h="2706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 dirty="0">
                          <a:effectLst/>
                          <a:latin typeface="Palatino Linotype" panose="02040502050505030304" pitchFamily="18" charset="0"/>
                        </a:rPr>
                        <a:t>ACN/H</a:t>
                      </a:r>
                      <a:r>
                        <a:rPr lang="en-US" sz="1000" baseline="-25000" dirty="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pt-PT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378914"/>
                  </a:ext>
                </a:extLst>
              </a:tr>
              <a:tr h="270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Palatino Linotype" panose="02040502050505030304" pitchFamily="18" charset="0"/>
                        </a:rPr>
                        <a:t>Acetic Acid/H</a:t>
                      </a:r>
                      <a:r>
                        <a:rPr lang="en-US" sz="1000" baseline="-25000" dirty="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pt-PT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4192258"/>
                  </a:ext>
                </a:extLst>
              </a:tr>
              <a:tr h="270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Palatino Linotype" panose="02040502050505030304" pitchFamily="18" charset="0"/>
                        </a:rPr>
                        <a:t>NaCl/H</a:t>
                      </a:r>
                      <a:r>
                        <a:rPr lang="en-US" sz="1000" baseline="-25000" dirty="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pt-PT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1360696"/>
                  </a:ext>
                </a:extLst>
              </a:tr>
              <a:tr h="2706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 dirty="0">
                          <a:effectLst/>
                          <a:latin typeface="Palatino Linotype" panose="02040502050505030304" pitchFamily="18" charset="0"/>
                        </a:rPr>
                        <a:t>PBS</a:t>
                      </a:r>
                      <a:endParaRPr lang="pt-PT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478897"/>
                  </a:ext>
                </a:extLst>
              </a:tr>
              <a:tr h="27283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  <a:latin typeface="Palatino Linotype" panose="02040502050505030304" pitchFamily="18" charset="0"/>
                        </a:rPr>
                        <a:t>10% HCL</a:t>
                      </a:r>
                      <a:r>
                        <a:rPr lang="en-US" sz="105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r>
                        <a:rPr lang="en-US" sz="1000">
                          <a:effectLst/>
                          <a:latin typeface="Palatino Linotype" panose="02040502050505030304" pitchFamily="18" charset="0"/>
                        </a:rPr>
                        <a:t>/H</a:t>
                      </a:r>
                      <a:r>
                        <a:rPr lang="en-US" sz="1000" baseline="-2500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lang="en-US" sz="100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1972079"/>
                  </a:ext>
                </a:extLst>
              </a:tr>
              <a:tr h="2706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  <a:latin typeface="Palatino Linotype" panose="02040502050505030304" pitchFamily="18" charset="0"/>
                        </a:rPr>
                        <a:t>100% HCL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4581929"/>
                  </a:ext>
                </a:extLst>
              </a:tr>
              <a:tr h="2706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>
                          <a:effectLst/>
                          <a:latin typeface="Palatino Linotype" panose="02040502050505030304" pitchFamily="18" charset="0"/>
                        </a:rPr>
                        <a:t>100% H</a:t>
                      </a:r>
                      <a:r>
                        <a:rPr lang="en-US" sz="1000" baseline="-2500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lang="en-US" sz="100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pt-PT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151172"/>
                  </a:ext>
                </a:extLst>
              </a:tr>
              <a:tr h="2706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000" dirty="0">
                          <a:effectLst/>
                          <a:latin typeface="Palatino Linotype" panose="02040502050505030304" pitchFamily="18" charset="0"/>
                        </a:rPr>
                        <a:t>10% CDCl</a:t>
                      </a:r>
                      <a:r>
                        <a:rPr lang="en-US" sz="1000" baseline="-25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pt-PT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192354"/>
                  </a:ext>
                </a:extLst>
              </a:tr>
            </a:tbl>
          </a:graphicData>
        </a:graphic>
      </p:graphicFrame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123F6F1A-3D4D-AA44-968E-7B1FB55EE5A9}"/>
              </a:ext>
            </a:extLst>
          </p:cNvPr>
          <p:cNvCxnSpPr/>
          <p:nvPr/>
        </p:nvCxnSpPr>
        <p:spPr>
          <a:xfrm>
            <a:off x="3384239" y="3566160"/>
            <a:ext cx="38004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AB4AA74B-DDB5-FD4B-A821-ED45EC42284C}"/>
              </a:ext>
            </a:extLst>
          </p:cNvPr>
          <p:cNvCxnSpPr/>
          <p:nvPr/>
        </p:nvCxnSpPr>
        <p:spPr>
          <a:xfrm>
            <a:off x="3384239" y="4663440"/>
            <a:ext cx="39528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0EA22C95-99E6-2C46-B118-4FD8CD6DCA62}"/>
              </a:ext>
            </a:extLst>
          </p:cNvPr>
          <p:cNvCxnSpPr/>
          <p:nvPr/>
        </p:nvCxnSpPr>
        <p:spPr>
          <a:xfrm>
            <a:off x="3764280" y="3566160"/>
            <a:ext cx="0" cy="10972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A9A22F14-A50A-8A44-9D68-48134310B4C4}"/>
              </a:ext>
            </a:extLst>
          </p:cNvPr>
          <p:cNvCxnSpPr/>
          <p:nvPr/>
        </p:nvCxnSpPr>
        <p:spPr>
          <a:xfrm>
            <a:off x="3764280" y="4099560"/>
            <a:ext cx="441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EBEE550-D62A-A140-9F6A-BF1D3B42ECA9}"/>
              </a:ext>
            </a:extLst>
          </p:cNvPr>
          <p:cNvSpPr txBox="1"/>
          <p:nvPr/>
        </p:nvSpPr>
        <p:spPr>
          <a:xfrm>
            <a:off x="4206240" y="3961060"/>
            <a:ext cx="150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latin typeface="Palatino Linotype" panose="02040502050505030304" pitchFamily="18" charset="0"/>
              </a:rPr>
              <a:t>Does </a:t>
            </a:r>
            <a:r>
              <a:rPr lang="pt-PT" sz="1200" dirty="0" err="1">
                <a:latin typeface="Palatino Linotype" panose="02040502050505030304" pitchFamily="18" charset="0"/>
              </a:rPr>
              <a:t>not</a:t>
            </a:r>
            <a:r>
              <a:rPr lang="pt-PT" sz="1200" dirty="0">
                <a:latin typeface="Palatino Linotype" panose="02040502050505030304" pitchFamily="18" charset="0"/>
              </a:rPr>
              <a:t> dissolve</a:t>
            </a:r>
          </a:p>
        </p:txBody>
      </p: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039410F7-8F87-0E4B-A43B-6812C06BE188}"/>
              </a:ext>
            </a:extLst>
          </p:cNvPr>
          <p:cNvCxnSpPr>
            <a:cxnSpLocks/>
          </p:cNvCxnSpPr>
          <p:nvPr/>
        </p:nvCxnSpPr>
        <p:spPr>
          <a:xfrm>
            <a:off x="3384239" y="4907280"/>
            <a:ext cx="8220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D075532B-6D4E-5346-8F3E-058BF163A2BD}"/>
              </a:ext>
            </a:extLst>
          </p:cNvPr>
          <p:cNvCxnSpPr>
            <a:cxnSpLocks/>
          </p:cNvCxnSpPr>
          <p:nvPr/>
        </p:nvCxnSpPr>
        <p:spPr>
          <a:xfrm>
            <a:off x="3384239" y="2758440"/>
            <a:ext cx="350424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1AF1682-E1DD-A348-8EAF-C5F2479A690F}"/>
              </a:ext>
            </a:extLst>
          </p:cNvPr>
          <p:cNvSpPr txBox="1"/>
          <p:nvPr/>
        </p:nvSpPr>
        <p:spPr>
          <a:xfrm>
            <a:off x="4182903" y="4774971"/>
            <a:ext cx="150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err="1">
                <a:latin typeface="Palatino Linotype" panose="02040502050505030304" pitchFamily="18" charset="0"/>
              </a:rPr>
              <a:t>Partially</a:t>
            </a:r>
            <a:r>
              <a:rPr lang="pt-PT" sz="1200" dirty="0">
                <a:latin typeface="Palatino Linotype" panose="02040502050505030304" pitchFamily="18" charset="0"/>
              </a:rPr>
              <a:t> </a:t>
            </a:r>
            <a:r>
              <a:rPr lang="en-GB" sz="1200" dirty="0">
                <a:latin typeface="Palatino Linotype" panose="02040502050505030304" pitchFamily="18" charset="0"/>
              </a:rPr>
              <a:t>soluble</a:t>
            </a:r>
            <a:r>
              <a:rPr lang="pt-PT" sz="1200" dirty="0">
                <a:latin typeface="Palatino Linotype" panose="02040502050505030304" pitchFamily="18" charset="0"/>
              </a:rPr>
              <a:t> </a:t>
            </a:r>
          </a:p>
        </p:txBody>
      </p:sp>
      <p:cxnSp>
        <p:nvCxnSpPr>
          <p:cNvPr id="30" name="Conexão Reta Unidirecional 29">
            <a:extLst>
              <a:ext uri="{FF2B5EF4-FFF2-40B4-BE49-F238E27FC236}">
                <a16:creationId xmlns:a16="http://schemas.microsoft.com/office/drawing/2014/main" id="{A0EE86D7-7BF0-854A-B407-D8A6127628D5}"/>
              </a:ext>
            </a:extLst>
          </p:cNvPr>
          <p:cNvCxnSpPr>
            <a:cxnSpLocks/>
          </p:cNvCxnSpPr>
          <p:nvPr/>
        </p:nvCxnSpPr>
        <p:spPr>
          <a:xfrm>
            <a:off x="3384239" y="3413760"/>
            <a:ext cx="8220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xão Reta Unidirecional 30">
            <a:extLst>
              <a:ext uri="{FF2B5EF4-FFF2-40B4-BE49-F238E27FC236}">
                <a16:creationId xmlns:a16="http://schemas.microsoft.com/office/drawing/2014/main" id="{29292D64-110C-474C-B7F9-C57055A14A4F}"/>
              </a:ext>
            </a:extLst>
          </p:cNvPr>
          <p:cNvCxnSpPr>
            <a:cxnSpLocks/>
          </p:cNvCxnSpPr>
          <p:nvPr/>
        </p:nvCxnSpPr>
        <p:spPr>
          <a:xfrm>
            <a:off x="3384239" y="3032760"/>
            <a:ext cx="8220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A913659-58A9-2C44-A284-E5B7E4ACE8F6}"/>
              </a:ext>
            </a:extLst>
          </p:cNvPr>
          <p:cNvSpPr txBox="1"/>
          <p:nvPr/>
        </p:nvSpPr>
        <p:spPr>
          <a:xfrm>
            <a:off x="4050273" y="3320252"/>
            <a:ext cx="182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latin typeface="Palatino Linotype" panose="02040502050505030304" pitchFamily="18" charset="0"/>
              </a:rPr>
              <a:t>Peptide </a:t>
            </a:r>
            <a:r>
              <a:rPr lang="pt-PT" sz="1200" dirty="0" err="1">
                <a:latin typeface="Palatino Linotype" panose="02040502050505030304" pitchFamily="18" charset="0"/>
              </a:rPr>
              <a:t>precipitacion</a:t>
            </a:r>
            <a:endParaRPr lang="pt-PT" sz="1200" dirty="0">
              <a:latin typeface="Palatino Linotype" panose="02040502050505030304" pitchFamily="18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7AB8BE7-AA28-3148-A95D-DBF848B0AF9F}"/>
              </a:ext>
            </a:extLst>
          </p:cNvPr>
          <p:cNvSpPr txBox="1"/>
          <p:nvPr/>
        </p:nvSpPr>
        <p:spPr>
          <a:xfrm>
            <a:off x="4051231" y="2896941"/>
            <a:ext cx="225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err="1">
                <a:latin typeface="Palatino Linotype" panose="02040502050505030304" pitchFamily="18" charset="0"/>
              </a:rPr>
              <a:t>Only</a:t>
            </a:r>
            <a:r>
              <a:rPr lang="pt-PT" sz="1200" dirty="0">
                <a:latin typeface="Palatino Linotype" panose="02040502050505030304" pitchFamily="18" charset="0"/>
              </a:rPr>
              <a:t> </a:t>
            </a:r>
            <a:r>
              <a:rPr lang="pt-PT" sz="1200" dirty="0" err="1">
                <a:latin typeface="Palatino Linotype" panose="02040502050505030304" pitchFamily="18" charset="0"/>
              </a:rPr>
              <a:t>with</a:t>
            </a:r>
            <a:r>
              <a:rPr lang="pt-PT" sz="1200" dirty="0">
                <a:latin typeface="Palatino Linotype" panose="02040502050505030304" pitchFamily="18" charset="0"/>
              </a:rPr>
              <a:t> </a:t>
            </a:r>
            <a:r>
              <a:rPr lang="pt-PT" sz="1200" dirty="0" err="1">
                <a:latin typeface="Palatino Linotype" panose="02040502050505030304" pitchFamily="18" charset="0"/>
              </a:rPr>
              <a:t>large</a:t>
            </a:r>
            <a:r>
              <a:rPr lang="pt-PT" sz="1200" dirty="0">
                <a:latin typeface="Palatino Linotype" panose="02040502050505030304" pitchFamily="18" charset="0"/>
              </a:rPr>
              <a:t> </a:t>
            </a:r>
            <a:r>
              <a:rPr lang="pt-PT" sz="1200" dirty="0" err="1">
                <a:latin typeface="Palatino Linotype" panose="02040502050505030304" pitchFamily="18" charset="0"/>
              </a:rPr>
              <a:t>amounts</a:t>
            </a:r>
            <a:r>
              <a:rPr lang="pt-PT" sz="1200" dirty="0">
                <a:latin typeface="Palatino Linotype" panose="02040502050505030304" pitchFamily="18" charset="0"/>
              </a:rPr>
              <a:t> of ACN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25383A3-5005-BA49-9A2C-2BAED89C1D4D}"/>
              </a:ext>
            </a:extLst>
          </p:cNvPr>
          <p:cNvSpPr txBox="1"/>
          <p:nvPr/>
        </p:nvSpPr>
        <p:spPr>
          <a:xfrm>
            <a:off x="6888480" y="2589163"/>
            <a:ext cx="1509718" cy="33855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Palatino Linotype" panose="02040502050505030304" pitchFamily="18" charset="0"/>
              </a:rPr>
              <a:t>Soluble</a:t>
            </a:r>
            <a:r>
              <a:rPr lang="pt-PT" sz="1200" dirty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F7AF758-8982-754F-B8B7-05510C50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5882640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1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32F584-91BF-DE49-8E66-F911E20648DD}"/>
              </a:ext>
            </a:extLst>
          </p:cNvPr>
          <p:cNvSpPr txBox="1"/>
          <p:nvPr/>
        </p:nvSpPr>
        <p:spPr>
          <a:xfrm>
            <a:off x="197498" y="485729"/>
            <a:ext cx="887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Palatino Linotype" panose="02040502050505030304" pitchFamily="18" charset="0"/>
              </a:rPr>
              <a:t>Results and Discussion-Antibacterial Assessment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31E223-7355-4244-A856-D000D08249C6}"/>
              </a:ext>
            </a:extLst>
          </p:cNvPr>
          <p:cNvSpPr txBox="1"/>
          <p:nvPr/>
        </p:nvSpPr>
        <p:spPr>
          <a:xfrm>
            <a:off x="197498" y="5579490"/>
            <a:ext cx="5121262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MIC studies demonstrated the resistance of bacteria to the peptide action and the peptide instability in bacterial growth conditions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24D73B-C357-C044-8D18-679E9CA1C5E3}"/>
              </a:ext>
            </a:extLst>
          </p:cNvPr>
          <p:cNvSpPr txBox="1"/>
          <p:nvPr/>
        </p:nvSpPr>
        <p:spPr>
          <a:xfrm>
            <a:off x="708349" y="1706726"/>
            <a:ext cx="7848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Palatino Linotype" panose="02040502050505030304" pitchFamily="18" charset="0"/>
              </a:rPr>
              <a:t>Peptide dissolved in </a:t>
            </a:r>
            <a:r>
              <a:rPr lang="en-GB" sz="1600" b="1" dirty="0">
                <a:latin typeface="Palatino Linotype" panose="02040502050505030304" pitchFamily="18" charset="0"/>
              </a:rPr>
              <a:t>10% DMSO/H</a:t>
            </a:r>
            <a:r>
              <a:rPr lang="en-GB" sz="1600" b="1" baseline="-25000" dirty="0">
                <a:latin typeface="Palatino Linotype" panose="02040502050505030304" pitchFamily="18" charset="0"/>
              </a:rPr>
              <a:t>2</a:t>
            </a:r>
            <a:r>
              <a:rPr lang="en-GB" sz="1600" b="1" dirty="0">
                <a:latin typeface="Palatino Linotype" panose="02040502050505030304" pitchFamily="18" charset="0"/>
              </a:rPr>
              <a:t>O </a:t>
            </a:r>
            <a:r>
              <a:rPr lang="en-GB" sz="1600" dirty="0">
                <a:latin typeface="Palatino Linotype" panose="02040502050505030304" pitchFamily="18" charset="0"/>
              </a:rPr>
              <a:t>for the antimicrobial tests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Palatino Linotype" panose="02040502050505030304" pitchFamily="18" charset="0"/>
              </a:rPr>
              <a:t>Tests were performed on: </a:t>
            </a:r>
            <a:r>
              <a:rPr lang="en-GB" sz="1600" i="1" dirty="0">
                <a:latin typeface="Palatino Linotype" panose="02040502050505030304" pitchFamily="18" charset="0"/>
              </a:rPr>
              <a:t>Staphylococcus aureus</a:t>
            </a:r>
            <a:r>
              <a:rPr lang="en-GB" sz="1600" dirty="0">
                <a:latin typeface="Palatino Linotype" panose="02040502050505030304" pitchFamily="18" charset="0"/>
              </a:rPr>
              <a:t>, </a:t>
            </a:r>
            <a:r>
              <a:rPr lang="en-GB" sz="1600" i="1" dirty="0">
                <a:latin typeface="Palatino Linotype" panose="02040502050505030304" pitchFamily="18" charset="0"/>
              </a:rPr>
              <a:t>Staphylococcus epidermidis</a:t>
            </a:r>
            <a:r>
              <a:rPr lang="en-GB" sz="1600" dirty="0">
                <a:latin typeface="Palatino Linotype" panose="02040502050505030304" pitchFamily="18" charset="0"/>
              </a:rPr>
              <a:t>, </a:t>
            </a:r>
            <a:r>
              <a:rPr lang="en-GB" sz="1600" i="1" dirty="0">
                <a:latin typeface="Palatino Linotype" panose="02040502050505030304" pitchFamily="18" charset="0"/>
              </a:rPr>
              <a:t>Escherichia coli </a:t>
            </a:r>
            <a:r>
              <a:rPr lang="en-GB" sz="1600" dirty="0">
                <a:latin typeface="Palatino Linotype" panose="02040502050505030304" pitchFamily="18" charset="0"/>
              </a:rPr>
              <a:t>and </a:t>
            </a:r>
            <a:r>
              <a:rPr lang="en-GB" sz="1600" i="1" dirty="0">
                <a:latin typeface="Palatino Linotype" panose="02040502050505030304" pitchFamily="18" charset="0"/>
              </a:rPr>
              <a:t>Pseudomonas aeruginosa.</a:t>
            </a:r>
            <a:endParaRPr lang="en-GB" sz="1600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Palatino Linotype" panose="02040502050505030304" pitchFamily="18" charset="0"/>
              </a:rPr>
              <a:t>After </a:t>
            </a:r>
            <a:r>
              <a:rPr lang="en-GB" sz="1600" b="1" dirty="0">
                <a:latin typeface="Palatino Linotype" panose="02040502050505030304" pitchFamily="18" charset="0"/>
              </a:rPr>
              <a:t>24 h </a:t>
            </a:r>
            <a:r>
              <a:rPr lang="en-GB" sz="1600" dirty="0">
                <a:latin typeface="Palatino Linotype" panose="02040502050505030304" pitchFamily="18" charset="0"/>
              </a:rPr>
              <a:t>of incubation, precipitates were detected in the most Peptaibolin concentrated wells.</a:t>
            </a: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353F9506-2002-424A-A60C-9924F323544D}"/>
              </a:ext>
            </a:extLst>
          </p:cNvPr>
          <p:cNvCxnSpPr/>
          <p:nvPr/>
        </p:nvCxnSpPr>
        <p:spPr>
          <a:xfrm>
            <a:off x="1828800" y="3554965"/>
            <a:ext cx="0" cy="7205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7A723908-A80D-8143-A172-4D41D6952111}"/>
              </a:ext>
            </a:extLst>
          </p:cNvPr>
          <p:cNvCxnSpPr/>
          <p:nvPr/>
        </p:nvCxnSpPr>
        <p:spPr>
          <a:xfrm>
            <a:off x="1828800" y="4275472"/>
            <a:ext cx="13106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C68EA3-0959-8A45-B9BE-B99022113839}"/>
              </a:ext>
            </a:extLst>
          </p:cNvPr>
          <p:cNvSpPr txBox="1"/>
          <p:nvPr/>
        </p:nvSpPr>
        <p:spPr>
          <a:xfrm>
            <a:off x="2971803" y="4018103"/>
            <a:ext cx="361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Palatino Linotype" panose="02040502050505030304" pitchFamily="18" charset="0"/>
              </a:rPr>
              <a:t>Bacterial growth detected in all tested bacteria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E6648BB6-41EF-214A-ACC8-E9E95CEEF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5882640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1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4FD5-9E15-B24F-ABFB-7FEC4247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386263" cy="463549"/>
          </a:xfrm>
        </p:spPr>
        <p:txBody>
          <a:bodyPr>
            <a:normAutofit/>
          </a:bodyPr>
          <a:lstStyle/>
          <a:p>
            <a:r>
              <a:rPr lang="pt-PT" sz="2400" b="1" dirty="0" err="1">
                <a:latin typeface="Palatino Linotype" panose="02040502050505030304" pitchFamily="18" charset="0"/>
              </a:rPr>
              <a:t>Conclusions</a:t>
            </a:r>
            <a:endParaRPr lang="pt-PT" sz="2400" b="1" dirty="0">
              <a:latin typeface="Palatino Linotype" panose="02040502050505030304" pitchFamily="18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9DAAC76-5046-3548-B600-BD2553D2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n-GB" sz="1800" dirty="0">
                <a:latin typeface="Palatino Linotype" panose="02040502050505030304" pitchFamily="18" charset="0"/>
              </a:rPr>
              <a:t>DIC/</a:t>
            </a:r>
            <a:r>
              <a:rPr lang="en-GB" sz="1800" dirty="0" err="1">
                <a:latin typeface="Palatino Linotype" panose="02040502050505030304" pitchFamily="18" charset="0"/>
              </a:rPr>
              <a:t>Oxima</a:t>
            </a:r>
            <a:r>
              <a:rPr lang="en-GB" sz="1800" dirty="0">
                <a:latin typeface="Palatino Linotype" panose="02040502050505030304" pitchFamily="18" charset="0"/>
              </a:rPr>
              <a:t> combination, in addition to maintaining the characteristics of Peptaibolin, provides </a:t>
            </a:r>
            <a:r>
              <a:rPr lang="en-GB" sz="1800" b="1" dirty="0">
                <a:latin typeface="Palatino Linotype" panose="02040502050505030304" pitchFamily="18" charset="0"/>
              </a:rPr>
              <a:t>better yields </a:t>
            </a:r>
            <a:r>
              <a:rPr lang="en-GB" sz="1800" dirty="0">
                <a:latin typeface="Palatino Linotype" panose="02040502050505030304" pitchFamily="18" charset="0"/>
              </a:rPr>
              <a:t>with the </a:t>
            </a:r>
            <a:r>
              <a:rPr lang="en-GB" sz="1800" b="1" dirty="0">
                <a:latin typeface="Palatino Linotype" panose="02040502050505030304" pitchFamily="18" charset="0"/>
              </a:rPr>
              <a:t>same level of purity </a:t>
            </a:r>
            <a:r>
              <a:rPr lang="en-GB" sz="1800" dirty="0">
                <a:latin typeface="Palatino Linotype" panose="02040502050505030304" pitchFamily="18" charset="0"/>
              </a:rPr>
              <a:t>comparing to DIC/HOBt. </a:t>
            </a:r>
          </a:p>
          <a:p>
            <a:pPr algn="just"/>
            <a:endParaRPr lang="en-GB" sz="1800" dirty="0">
              <a:latin typeface="Palatino Linotype" panose="02040502050505030304" pitchFamily="18" charset="0"/>
            </a:endParaRPr>
          </a:p>
          <a:p>
            <a:pPr algn="just"/>
            <a:r>
              <a:rPr lang="en-GB" sz="1800" dirty="0">
                <a:latin typeface="Palatino Linotype" panose="02040502050505030304" pitchFamily="18" charset="0"/>
              </a:rPr>
              <a:t>Peptaibolin is </a:t>
            </a:r>
            <a:r>
              <a:rPr lang="en-GB" sz="1800" b="1" dirty="0">
                <a:latin typeface="Palatino Linotype" panose="02040502050505030304" pitchFamily="18" charset="0"/>
              </a:rPr>
              <a:t>only soluble in organic solvents </a:t>
            </a:r>
            <a:r>
              <a:rPr lang="en-GB" sz="1800" dirty="0">
                <a:latin typeface="Palatino Linotype" panose="02040502050505030304" pitchFamily="18" charset="0"/>
              </a:rPr>
              <a:t>or in </a:t>
            </a:r>
            <a:r>
              <a:rPr lang="en-GB" sz="1800" b="1" dirty="0">
                <a:latin typeface="Palatino Linotype" panose="02040502050505030304" pitchFamily="18" charset="0"/>
              </a:rPr>
              <a:t>organic solvents in combination with H</a:t>
            </a:r>
            <a:r>
              <a:rPr lang="en-GB" sz="1800" b="1" baseline="-25000" dirty="0">
                <a:latin typeface="Palatino Linotype" panose="02040502050505030304" pitchFamily="18" charset="0"/>
              </a:rPr>
              <a:t>2</a:t>
            </a:r>
            <a:r>
              <a:rPr lang="en-GB" sz="1800" b="1" dirty="0">
                <a:latin typeface="Palatino Linotype" panose="02040502050505030304" pitchFamily="18" charset="0"/>
              </a:rPr>
              <a:t>O</a:t>
            </a:r>
            <a:r>
              <a:rPr lang="en-GB" sz="1800" dirty="0">
                <a:latin typeface="Palatino Linotype" panose="02040502050505030304" pitchFamily="18" charset="0"/>
              </a:rPr>
              <a:t>, making it unsuitable for biomedical applications as AMP.</a:t>
            </a:r>
          </a:p>
          <a:p>
            <a:pPr algn="just"/>
            <a:endParaRPr lang="en-GB" sz="1800" dirty="0">
              <a:latin typeface="Palatino Linotype" panose="02040502050505030304" pitchFamily="18" charset="0"/>
            </a:endParaRPr>
          </a:p>
          <a:p>
            <a:pPr algn="just"/>
            <a:r>
              <a:rPr lang="en-GB" sz="1800" dirty="0">
                <a:latin typeface="Palatino Linotype" panose="02040502050505030304" pitchFamily="18" charset="0"/>
              </a:rPr>
              <a:t>Minimum inhibitory concentration studies on </a:t>
            </a:r>
            <a:r>
              <a:rPr lang="en-GB" sz="1800" i="1" dirty="0">
                <a:latin typeface="Palatino Linotype" panose="02040502050505030304" pitchFamily="18" charset="0"/>
              </a:rPr>
              <a:t>Staphylococcus aureus</a:t>
            </a:r>
            <a:r>
              <a:rPr lang="en-GB" sz="1800" dirty="0">
                <a:latin typeface="Palatino Linotype" panose="02040502050505030304" pitchFamily="18" charset="0"/>
              </a:rPr>
              <a:t>, </a:t>
            </a:r>
            <a:r>
              <a:rPr lang="en-GB" sz="1800" i="1" dirty="0">
                <a:latin typeface="Palatino Linotype" panose="02040502050505030304" pitchFamily="18" charset="0"/>
              </a:rPr>
              <a:t>Staphylococcus epidermidis</a:t>
            </a:r>
            <a:r>
              <a:rPr lang="en-GB" sz="1800" dirty="0">
                <a:latin typeface="Palatino Linotype" panose="02040502050505030304" pitchFamily="18" charset="0"/>
              </a:rPr>
              <a:t>, </a:t>
            </a:r>
            <a:r>
              <a:rPr lang="en-GB" sz="1800" i="1" dirty="0">
                <a:latin typeface="Palatino Linotype" panose="02040502050505030304" pitchFamily="18" charset="0"/>
              </a:rPr>
              <a:t>Escherichia coli </a:t>
            </a:r>
            <a:r>
              <a:rPr lang="en-GB" sz="1800" dirty="0">
                <a:latin typeface="Palatino Linotype" panose="02040502050505030304" pitchFamily="18" charset="0"/>
              </a:rPr>
              <a:t>and </a:t>
            </a:r>
            <a:r>
              <a:rPr lang="en-GB" sz="1800" i="1" dirty="0">
                <a:latin typeface="Palatino Linotype" panose="02040502050505030304" pitchFamily="18" charset="0"/>
              </a:rPr>
              <a:t>Pseudomonas aeruginosa</a:t>
            </a:r>
            <a:r>
              <a:rPr lang="en-GB" sz="1800" dirty="0">
                <a:latin typeface="Palatino Linotype" panose="02040502050505030304" pitchFamily="18" charset="0"/>
              </a:rPr>
              <a:t> demonstrated the </a:t>
            </a:r>
            <a:r>
              <a:rPr lang="en-GB" sz="1800" b="1" dirty="0">
                <a:latin typeface="Palatino Linotype" panose="02040502050505030304" pitchFamily="18" charset="0"/>
              </a:rPr>
              <a:t>resistance of bacteria to the peptide action </a:t>
            </a:r>
            <a:r>
              <a:rPr lang="en-GB" sz="1800" dirty="0">
                <a:latin typeface="Palatino Linotype" panose="02040502050505030304" pitchFamily="18" charset="0"/>
              </a:rPr>
              <a:t>and the </a:t>
            </a:r>
            <a:r>
              <a:rPr lang="en-GB" sz="1800" b="1" dirty="0">
                <a:latin typeface="Palatino Linotype" panose="02040502050505030304" pitchFamily="18" charset="0"/>
              </a:rPr>
              <a:t>peptide instability in bacterial growth conditions</a:t>
            </a:r>
            <a:r>
              <a:rPr lang="en-GB" sz="1800" dirty="0"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C860CDF-DDE2-6A44-BD9D-E882EC9E5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5882640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3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>
              <a:latin typeface="Palatino Linotype" panose="02040502050505030304" pitchFamily="18" charset="0"/>
            </a:endParaRPr>
          </a:p>
          <a:p>
            <a:pPr algn="just"/>
            <a:r>
              <a:rPr lang="en-US" sz="1600" dirty="0"/>
              <a:t>The authors acknowledge </a:t>
            </a:r>
            <a:r>
              <a:rPr lang="en-US" sz="1600" dirty="0" err="1"/>
              <a:t>Fundação</a:t>
            </a:r>
            <a:r>
              <a:rPr lang="en-US" sz="1600" dirty="0"/>
              <a:t> para a </a:t>
            </a:r>
            <a:r>
              <a:rPr lang="en-US" sz="1600" dirty="0" err="1"/>
              <a:t>Ciência</a:t>
            </a:r>
            <a:r>
              <a:rPr lang="en-US" sz="1600" dirty="0"/>
              <a:t> e </a:t>
            </a:r>
            <a:r>
              <a:rPr lang="en-US" sz="1600" dirty="0" err="1"/>
              <a:t>Tecnologia</a:t>
            </a:r>
            <a:r>
              <a:rPr lang="en-US" sz="1600" dirty="0"/>
              <a:t> - FCT (Portugal) for funding through CQUM (UID/QUI/00686/2020) and project PTDC/QUI-COL/28052/2017. The NMR spectrometer Bruker </a:t>
            </a:r>
            <a:r>
              <a:rPr lang="en-US" sz="1600" dirty="0" err="1"/>
              <a:t>Avance</a:t>
            </a:r>
            <a:r>
              <a:rPr lang="en-US" sz="1600" dirty="0"/>
              <a:t> III 400 is part of the National NMR Network and was purchased within the framework of the National Program for Scientific Re-equipment, contract REDE/1517/RMN/2005 with funds from POCI 2010 (FEDER) and FCT.</a:t>
            </a:r>
            <a:r>
              <a:rPr lang="pt-PT" sz="1600" dirty="0"/>
              <a:t> </a:t>
            </a:r>
            <a:r>
              <a:rPr lang="pt-PT" sz="1600" dirty="0" err="1"/>
              <a:t>Authors</a:t>
            </a:r>
            <a:r>
              <a:rPr lang="pt-PT" sz="1600" dirty="0"/>
              <a:t> </a:t>
            </a:r>
            <a:r>
              <a:rPr lang="pt-PT" sz="1600" dirty="0" err="1"/>
              <a:t>also</a:t>
            </a:r>
            <a:r>
              <a:rPr lang="pt-PT" sz="1600" dirty="0"/>
              <a:t> </a:t>
            </a:r>
            <a:r>
              <a:rPr lang="pt-PT" sz="1600" dirty="0" err="1"/>
              <a:t>acknowledge</a:t>
            </a:r>
            <a:r>
              <a:rPr lang="pt-PT" sz="1600" dirty="0"/>
              <a:t> FCT for funding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project</a:t>
            </a:r>
            <a:r>
              <a:rPr lang="pt-PT" sz="1600" dirty="0"/>
              <a:t> PEPTEX </a:t>
            </a:r>
            <a:r>
              <a:rPr lang="pt-PT" sz="1600" dirty="0" err="1"/>
              <a:t>with</a:t>
            </a:r>
            <a:r>
              <a:rPr lang="pt-PT" sz="1600" dirty="0"/>
              <a:t> </a:t>
            </a:r>
            <a:r>
              <a:rPr lang="pt-PT" sz="1600" dirty="0" err="1"/>
              <a:t>reference</a:t>
            </a:r>
            <a:r>
              <a:rPr lang="pt-PT" sz="1600" dirty="0"/>
              <a:t> PTDC/CTM‐TEX/28074/2017 (POCI‐01‐0145‐FEDER‐028074). </a:t>
            </a:r>
            <a:r>
              <a:rPr lang="pt-PT" sz="1600" dirty="0" err="1"/>
              <a:t>They</a:t>
            </a:r>
            <a:r>
              <a:rPr lang="pt-PT" sz="1600" dirty="0"/>
              <a:t> </a:t>
            </a:r>
            <a:r>
              <a:rPr lang="pt-PT" sz="1600" dirty="0" err="1"/>
              <a:t>acknowledge</a:t>
            </a:r>
            <a:r>
              <a:rPr lang="pt-PT" sz="1600" dirty="0"/>
              <a:t> </a:t>
            </a:r>
            <a:r>
              <a:rPr lang="pt-PT" sz="1600" dirty="0" err="1"/>
              <a:t>project</a:t>
            </a:r>
            <a:r>
              <a:rPr lang="pt-PT" sz="1600" dirty="0"/>
              <a:t> UID/CTM/00264/2020 of Centre for </a:t>
            </a:r>
            <a:r>
              <a:rPr lang="pt-PT" sz="1600" dirty="0" err="1"/>
              <a:t>Textile</a:t>
            </a:r>
            <a:r>
              <a:rPr lang="pt-PT" sz="1600" dirty="0"/>
              <a:t> </a:t>
            </a:r>
            <a:r>
              <a:rPr lang="pt-PT" sz="1600" dirty="0" err="1"/>
              <a:t>Science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Technology</a:t>
            </a:r>
            <a:r>
              <a:rPr lang="pt-PT" sz="1600" dirty="0"/>
              <a:t> (2C2T), </a:t>
            </a:r>
            <a:r>
              <a:rPr lang="pt-PT" sz="1600" dirty="0" err="1"/>
              <a:t>funded</a:t>
            </a:r>
            <a:r>
              <a:rPr lang="pt-PT" sz="1600" dirty="0"/>
              <a:t> </a:t>
            </a:r>
            <a:r>
              <a:rPr lang="pt-PT" sz="1600" dirty="0" err="1"/>
              <a:t>by</a:t>
            </a:r>
            <a:r>
              <a:rPr lang="pt-PT" sz="1600" dirty="0"/>
              <a:t> </a:t>
            </a:r>
            <a:r>
              <a:rPr lang="pt-PT" sz="1600" dirty="0" err="1"/>
              <a:t>national</a:t>
            </a:r>
            <a:r>
              <a:rPr lang="pt-PT" sz="1600" dirty="0"/>
              <a:t> </a:t>
            </a:r>
            <a:r>
              <a:rPr lang="pt-PT" sz="1600" dirty="0" err="1"/>
              <a:t>funds</a:t>
            </a:r>
            <a:r>
              <a:rPr lang="pt-PT" sz="1600" dirty="0"/>
              <a:t> </a:t>
            </a:r>
            <a:r>
              <a:rPr lang="pt-PT" sz="1600" dirty="0" err="1"/>
              <a:t>through</a:t>
            </a:r>
            <a:r>
              <a:rPr lang="pt-PT" sz="1600" dirty="0"/>
              <a:t> FCT/</a:t>
            </a:r>
            <a:r>
              <a:rPr lang="pt-PT" sz="1600"/>
              <a:t>MCTES.</a:t>
            </a:r>
            <a:endParaRPr lang="fr-FR" sz="1600" b="1" dirty="0">
              <a:latin typeface="Palatino Linotype" panose="02040502050505030304" pitchFamily="18" charset="0"/>
            </a:endParaRPr>
          </a:p>
          <a:p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image8.jpeg">
            <a:extLst>
              <a:ext uri="{FF2B5EF4-FFF2-40B4-BE49-F238E27FC236}">
                <a16:creationId xmlns:a16="http://schemas.microsoft.com/office/drawing/2014/main" id="{F53FFF85-FC4D-FB41-9BAE-7EAC85589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09600" y="3816966"/>
            <a:ext cx="1575435" cy="140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age1image3636082416">
            <a:extLst>
              <a:ext uri="{FF2B5EF4-FFF2-40B4-BE49-F238E27FC236}">
                <a16:creationId xmlns:a16="http://schemas.microsoft.com/office/drawing/2014/main" id="{00C49D1B-59DB-2E46-9818-8FA98376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78" y="3816966"/>
            <a:ext cx="1818610" cy="14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51CB248-E845-4E4F-B365-223A2966F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5882640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1008</Words>
  <Application>Microsoft Macintosh PowerPoint</Application>
  <PresentationFormat>Apresentação no Ecrã (4:3)</PresentationFormat>
  <Paragraphs>88</Paragraphs>
  <Slides>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Office Theme</vt:lpstr>
      <vt:lpstr>Apresentação do PowerPoint</vt:lpstr>
      <vt:lpstr>Apresentação do PowerPoint</vt:lpstr>
      <vt:lpstr>Introduction</vt:lpstr>
      <vt:lpstr>Apresentação do PowerPoint</vt:lpstr>
      <vt:lpstr>Apresentação do PowerPoint</vt:lpstr>
      <vt:lpstr>Apresentação do PowerPoint</vt:lpstr>
      <vt:lpstr>Conclusions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Microsoft Office User</cp:lastModifiedBy>
  <cp:revision>96</cp:revision>
  <dcterms:created xsi:type="dcterms:W3CDTF">2017-05-27T02:37:01Z</dcterms:created>
  <dcterms:modified xsi:type="dcterms:W3CDTF">2020-11-14T10:52:11Z</dcterms:modified>
</cp:coreProperties>
</file>