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5" r:id="rId4"/>
    <p:sldId id="268" r:id="rId5"/>
    <p:sldId id="266" r:id="rId6"/>
    <p:sldId id="269" r:id="rId7"/>
    <p:sldId id="261" r:id="rId8"/>
    <p:sldId id="270" r:id="rId9"/>
    <p:sldId id="271" r:id="rId10"/>
    <p:sldId id="267" r:id="rId11"/>
    <p:sldId id="27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7" d="100"/>
          <a:sy n="87" d="100"/>
        </p:scale>
        <p:origin x="680" y="-10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73B65-5422-45B9-A284-A232FFA5F5E5}" type="doc">
      <dgm:prSet loTypeId="urn:microsoft.com/office/officeart/2005/8/layout/vProcess5" loCatId="process" qsTypeId="urn:microsoft.com/office/officeart/2005/8/quickstyle/simple2" qsCatId="simple" csTypeId="urn:microsoft.com/office/officeart/2005/8/colors/accent5_1" csCatId="accent5" phldr="1"/>
      <dgm:spPr/>
      <dgm:t>
        <a:bodyPr/>
        <a:lstStyle/>
        <a:p>
          <a:endParaRPr lang="pt-PT"/>
        </a:p>
      </dgm:t>
    </dgm:pt>
    <dgm:pt modelId="{C1C5F9D7-5E18-4016-B7BB-3DCBD1AA383F}">
      <dgm:prSet phldrT="[Texto]" custT="1"/>
      <dgm:spPr/>
      <dgm:t>
        <a:bodyPr/>
        <a:lstStyle/>
        <a:p>
          <a:pPr algn="just">
            <a:buFont typeface="Wingdings" panose="05000000000000000000" pitchFamily="2" charset="2"/>
            <a:buChar char="v"/>
          </a:pPr>
          <a:r>
            <a:rPr lang="fr-FR" sz="1600" dirty="0" err="1">
              <a:latin typeface="Palatino Linotype" panose="02040502050505030304" pitchFamily="18" charset="0"/>
            </a:rPr>
            <a:t>Based</a:t>
          </a:r>
          <a:r>
            <a:rPr lang="fr-FR" sz="1600" dirty="0">
              <a:latin typeface="Palatino Linotype" panose="02040502050505030304" pitchFamily="18" charset="0"/>
            </a:rPr>
            <a:t> on the screening of excipients (</a:t>
          </a:r>
          <a:r>
            <a:rPr lang="fr-FR" sz="1600" dirty="0" err="1">
              <a:latin typeface="Palatino Linotype" panose="02040502050505030304" pitchFamily="18" charset="0"/>
            </a:rPr>
            <a:t>solid</a:t>
          </a:r>
          <a:r>
            <a:rPr lang="fr-FR" sz="1600" dirty="0">
              <a:latin typeface="Palatino Linotype" panose="02040502050505030304" pitchFamily="18" charset="0"/>
            </a:rPr>
            <a:t> and </a:t>
          </a:r>
          <a:r>
            <a:rPr lang="fr-FR" sz="1600" dirty="0" err="1">
              <a:latin typeface="Palatino Linotype" panose="02040502050505030304" pitchFamily="18" charset="0"/>
            </a:rPr>
            <a:t>liquid</a:t>
          </a:r>
          <a:r>
            <a:rPr lang="fr-FR" sz="1600" dirty="0">
              <a:latin typeface="Palatino Linotype" panose="02040502050505030304" pitchFamily="18" charset="0"/>
            </a:rPr>
            <a:t> </a:t>
          </a:r>
          <a:r>
            <a:rPr lang="fr-FR" sz="1600" dirty="0" err="1">
              <a:latin typeface="Palatino Linotype" panose="02040502050505030304" pitchFamily="18" charset="0"/>
            </a:rPr>
            <a:t>lipids</a:t>
          </a:r>
          <a:r>
            <a:rPr lang="fr-FR" sz="1600" dirty="0">
              <a:latin typeface="Palatino Linotype" panose="02040502050505030304" pitchFamily="18" charset="0"/>
            </a:rPr>
            <a:t> and </a:t>
          </a:r>
          <a:r>
            <a:rPr lang="fr-FR" sz="1600" dirty="0" err="1">
              <a:latin typeface="Palatino Linotype" panose="02040502050505030304" pitchFamily="18" charset="0"/>
            </a:rPr>
            <a:t>emulsifiers</a:t>
          </a:r>
          <a:r>
            <a:rPr lang="fr-FR" sz="1600" dirty="0">
              <a:latin typeface="Palatino Linotype" panose="02040502050505030304" pitchFamily="18" charset="0"/>
            </a:rPr>
            <a:t>), compatibility </a:t>
          </a:r>
          <a:r>
            <a:rPr lang="fr-FR" sz="1600" dirty="0" err="1">
              <a:latin typeface="Palatino Linotype" panose="02040502050505030304" pitchFamily="18" charset="0"/>
            </a:rPr>
            <a:t>between</a:t>
          </a:r>
          <a:r>
            <a:rPr lang="fr-FR" sz="1600" dirty="0">
              <a:latin typeface="Palatino Linotype" panose="02040502050505030304" pitchFamily="18" charset="0"/>
            </a:rPr>
            <a:t> </a:t>
          </a:r>
          <a:r>
            <a:rPr lang="fr-FR" sz="1600" dirty="0" err="1">
              <a:latin typeface="Palatino Linotype" panose="02040502050505030304" pitchFamily="18" charset="0"/>
            </a:rPr>
            <a:t>solid</a:t>
          </a:r>
          <a:r>
            <a:rPr lang="fr-FR" sz="1600" dirty="0">
              <a:latin typeface="Palatino Linotype" panose="02040502050505030304" pitchFamily="18" charset="0"/>
            </a:rPr>
            <a:t> and </a:t>
          </a:r>
          <a:r>
            <a:rPr lang="fr-FR" sz="1600" dirty="0" err="1">
              <a:latin typeface="Palatino Linotype" panose="02040502050505030304" pitchFamily="18" charset="0"/>
            </a:rPr>
            <a:t>liquid</a:t>
          </a:r>
          <a:r>
            <a:rPr lang="fr-FR" sz="1600" dirty="0">
              <a:latin typeface="Palatino Linotype" panose="02040502050505030304" pitchFamily="18" charset="0"/>
            </a:rPr>
            <a:t> </a:t>
          </a:r>
          <a:r>
            <a:rPr lang="fr-FR" sz="1600" dirty="0" err="1">
              <a:latin typeface="Palatino Linotype" panose="02040502050505030304" pitchFamily="18" charset="0"/>
            </a:rPr>
            <a:t>lipids</a:t>
          </a:r>
          <a:r>
            <a:rPr lang="fr-FR" sz="1600" dirty="0">
              <a:latin typeface="Palatino Linotype" panose="02040502050505030304" pitchFamily="18" charset="0"/>
            </a:rPr>
            <a:t> and </a:t>
          </a:r>
          <a:r>
            <a:rPr lang="fr-FR" sz="1600" dirty="0" err="1">
              <a:latin typeface="Palatino Linotype" panose="02040502050505030304" pitchFamily="18" charset="0"/>
            </a:rPr>
            <a:t>drug-lipid</a:t>
          </a:r>
          <a:r>
            <a:rPr lang="fr-FR" sz="1600" dirty="0">
              <a:latin typeface="Palatino Linotype" panose="02040502050505030304" pitchFamily="18" charset="0"/>
            </a:rPr>
            <a:t> </a:t>
          </a:r>
          <a:r>
            <a:rPr lang="fr-FR" sz="1600" dirty="0" err="1">
              <a:latin typeface="Palatino Linotype" panose="02040502050505030304" pitchFamily="18" charset="0"/>
            </a:rPr>
            <a:t>solubility</a:t>
          </a:r>
          <a:r>
            <a:rPr lang="fr-FR" sz="1600" dirty="0">
              <a:latin typeface="Palatino Linotype" panose="02040502050505030304" pitchFamily="18" charset="0"/>
            </a:rPr>
            <a:t>.</a:t>
          </a:r>
          <a:endParaRPr lang="pt-PT" sz="1600" dirty="0"/>
        </a:p>
      </dgm:t>
    </dgm:pt>
    <dgm:pt modelId="{77FD37C5-C2A1-41AF-8FCC-DF8A2EA42939}" type="parTrans" cxnId="{F8B9C4FE-EFB8-4382-B260-18A67FD4D92B}">
      <dgm:prSet/>
      <dgm:spPr/>
      <dgm:t>
        <a:bodyPr/>
        <a:lstStyle/>
        <a:p>
          <a:endParaRPr lang="pt-PT"/>
        </a:p>
      </dgm:t>
    </dgm:pt>
    <dgm:pt modelId="{CF269BEC-6ADC-44F5-9DC2-3ACF9FE8A018}" type="sibTrans" cxnId="{F8B9C4FE-EFB8-4382-B260-18A67FD4D92B}">
      <dgm:prSet/>
      <dgm:spPr/>
      <dgm:t>
        <a:bodyPr/>
        <a:lstStyle/>
        <a:p>
          <a:endParaRPr lang="pt-PT"/>
        </a:p>
      </dgm:t>
    </dgm:pt>
    <dgm:pt modelId="{D0807D3F-9C51-4ACF-B63D-4F4F6AC35E9B}">
      <dgm:prSet phldrT="[Texto]" custT="1"/>
      <dgm:spPr/>
      <dgm:t>
        <a:bodyPr/>
        <a:lstStyle/>
        <a:p>
          <a:pPr algn="just"/>
          <a:r>
            <a:rPr lang="en-GB" sz="1600" b="1" dirty="0" err="1">
              <a:latin typeface="Palatino Linotype" panose="02040502050505030304" pitchFamily="18" charset="0"/>
            </a:rPr>
            <a:t>Precirol</a:t>
          </a:r>
          <a:r>
            <a:rPr lang="en-GB" sz="1600" b="1" baseline="30000" dirty="0">
              <a:latin typeface="Palatino Linotype" panose="02040502050505030304" pitchFamily="18" charset="0"/>
            </a:rPr>
            <a:t>®</a:t>
          </a:r>
          <a:r>
            <a:rPr lang="en-GB" sz="1600" b="1" dirty="0">
              <a:latin typeface="Palatino Linotype" panose="02040502050505030304" pitchFamily="18" charset="0"/>
            </a:rPr>
            <a:t> 5 ATO</a:t>
          </a:r>
          <a:r>
            <a:rPr lang="en-GB" sz="1600" dirty="0">
              <a:latin typeface="Palatino Linotype" panose="02040502050505030304" pitchFamily="18" charset="0"/>
            </a:rPr>
            <a:t> and </a:t>
          </a:r>
          <a:r>
            <a:rPr lang="en-GB" sz="1600" b="1" dirty="0" err="1">
              <a:latin typeface="Palatino Linotype" panose="02040502050505030304" pitchFamily="18" charset="0"/>
            </a:rPr>
            <a:t>Cetiol</a:t>
          </a:r>
          <a:r>
            <a:rPr lang="en-GB" sz="1600" b="1" baseline="30000" dirty="0">
              <a:latin typeface="Palatino Linotype" panose="02040502050505030304" pitchFamily="18" charset="0"/>
            </a:rPr>
            <a:t>®</a:t>
          </a:r>
          <a:r>
            <a:rPr lang="en-GB" sz="1600" b="1" dirty="0">
              <a:latin typeface="Palatino Linotype" panose="02040502050505030304" pitchFamily="18" charset="0"/>
            </a:rPr>
            <a:t> V </a:t>
          </a:r>
          <a:r>
            <a:rPr lang="en-GB" sz="1600" dirty="0">
              <a:latin typeface="Palatino Linotype" panose="02040502050505030304" pitchFamily="18" charset="0"/>
            </a:rPr>
            <a:t>were selected as the solid lipid (SL) and liquid lipid (LL), respectively. </a:t>
          </a:r>
          <a:endParaRPr lang="pt-PT" sz="1600" dirty="0"/>
        </a:p>
      </dgm:t>
    </dgm:pt>
    <dgm:pt modelId="{0A284A71-CCD2-475A-B6C0-61E544E2FB75}" type="parTrans" cxnId="{06E1E211-5DD7-4A1E-AD85-2597EFC53E77}">
      <dgm:prSet/>
      <dgm:spPr/>
      <dgm:t>
        <a:bodyPr/>
        <a:lstStyle/>
        <a:p>
          <a:endParaRPr lang="pt-PT"/>
        </a:p>
      </dgm:t>
    </dgm:pt>
    <dgm:pt modelId="{6DC04290-FB00-4AF6-BA6B-4CCADDE85E1D}" type="sibTrans" cxnId="{06E1E211-5DD7-4A1E-AD85-2597EFC53E77}">
      <dgm:prSet/>
      <dgm:spPr/>
      <dgm:t>
        <a:bodyPr/>
        <a:lstStyle/>
        <a:p>
          <a:endParaRPr lang="pt-PT"/>
        </a:p>
      </dgm:t>
    </dgm:pt>
    <dgm:pt modelId="{4905EAD2-DBBC-44F7-A9BC-776683D020A2}">
      <dgm:prSet phldrT="[Texto]" custT="1"/>
      <dgm:spPr/>
      <dgm:t>
        <a:bodyPr/>
        <a:lstStyle/>
        <a:p>
          <a:pPr algn="just"/>
          <a:r>
            <a:rPr lang="en-GB" sz="1600" b="1" dirty="0">
              <a:latin typeface="Palatino Linotype" panose="02040502050505030304" pitchFamily="18" charset="0"/>
            </a:rPr>
            <a:t>Tween 80</a:t>
          </a:r>
          <a:r>
            <a:rPr lang="en-GB" sz="1600" b="1" baseline="30000" dirty="0">
              <a:latin typeface="Palatino Linotype" panose="02040502050505030304" pitchFamily="18" charset="0"/>
            </a:rPr>
            <a:t>®</a:t>
          </a:r>
          <a:r>
            <a:rPr lang="en-GB" sz="1600" b="1" dirty="0">
              <a:latin typeface="Palatino Linotype" panose="02040502050505030304" pitchFamily="18" charset="0"/>
            </a:rPr>
            <a:t> </a:t>
          </a:r>
          <a:r>
            <a:rPr lang="en-GB" sz="1600" b="0" dirty="0">
              <a:latin typeface="Palatino Linotype" panose="02040502050505030304" pitchFamily="18" charset="0"/>
            </a:rPr>
            <a:t>(E1) </a:t>
          </a:r>
          <a:r>
            <a:rPr lang="en-GB" sz="1600" dirty="0">
              <a:latin typeface="Palatino Linotype" panose="02040502050505030304" pitchFamily="18" charset="0"/>
            </a:rPr>
            <a:t>and </a:t>
          </a:r>
          <a:r>
            <a:rPr lang="en-GB" sz="1600" b="1" dirty="0">
              <a:latin typeface="Palatino Linotype" panose="02040502050505030304" pitchFamily="18" charset="0"/>
            </a:rPr>
            <a:t>sodium deoxycholate </a:t>
          </a:r>
          <a:r>
            <a:rPr lang="en-GB" sz="1600" b="0" dirty="0">
              <a:latin typeface="Palatino Linotype" panose="02040502050505030304" pitchFamily="18" charset="0"/>
            </a:rPr>
            <a:t>(E2) </a:t>
          </a:r>
          <a:r>
            <a:rPr lang="en-GB" sz="1600" dirty="0">
              <a:latin typeface="Palatino Linotype" panose="02040502050505030304" pitchFamily="18" charset="0"/>
            </a:rPr>
            <a:t>were selected as emulsifiers. </a:t>
          </a:r>
          <a:endParaRPr lang="pt-PT" sz="1600" dirty="0"/>
        </a:p>
      </dgm:t>
    </dgm:pt>
    <dgm:pt modelId="{5B5F2CED-8818-41C5-BC07-DDB364078C5E}" type="parTrans" cxnId="{FC0466AB-6CE7-46C3-8D42-65EA1C0F3498}">
      <dgm:prSet/>
      <dgm:spPr/>
      <dgm:t>
        <a:bodyPr/>
        <a:lstStyle/>
        <a:p>
          <a:endParaRPr lang="pt-PT"/>
        </a:p>
      </dgm:t>
    </dgm:pt>
    <dgm:pt modelId="{E7315FE0-F822-43AF-A140-8F3EDEB3158D}" type="sibTrans" cxnId="{FC0466AB-6CE7-46C3-8D42-65EA1C0F3498}">
      <dgm:prSet/>
      <dgm:spPr/>
      <dgm:t>
        <a:bodyPr/>
        <a:lstStyle/>
        <a:p>
          <a:endParaRPr lang="pt-PT"/>
        </a:p>
      </dgm:t>
    </dgm:pt>
    <dgm:pt modelId="{99777CBA-915E-465F-BDFC-F58AFA1E910D}">
      <dgm:prSet custT="1"/>
      <dgm:spPr/>
      <dgm:t>
        <a:bodyPr/>
        <a:lstStyle/>
        <a:p>
          <a:pPr algn="just"/>
          <a:r>
            <a:rPr lang="en-US" sz="1600" dirty="0">
              <a:latin typeface="Palatino Linotype" panose="02040502050505030304" pitchFamily="18" charset="0"/>
            </a:rPr>
            <a:t>A </a:t>
          </a:r>
          <a:r>
            <a:rPr lang="en-US" sz="1600" b="1" dirty="0">
              <a:latin typeface="Palatino Linotype" panose="02040502050505030304" pitchFamily="18" charset="0"/>
            </a:rPr>
            <a:t>0.50% of drug concentration </a:t>
          </a:r>
          <a:r>
            <a:rPr lang="en-US" sz="1600" dirty="0">
              <a:latin typeface="Palatino Linotype" panose="02040502050505030304" pitchFamily="18" charset="0"/>
            </a:rPr>
            <a:t>was selected to prepare the final NLC formulation.</a:t>
          </a:r>
          <a:endParaRPr lang="pt-PT" sz="1600" dirty="0">
            <a:latin typeface="Palatino Linotype" panose="02040502050505030304" pitchFamily="18" charset="0"/>
          </a:endParaRPr>
        </a:p>
      </dgm:t>
    </dgm:pt>
    <dgm:pt modelId="{CDD1BEA5-4022-4976-886A-9A8DF9E3CD40}" type="parTrans" cxnId="{2350D740-C8F3-4223-ACA6-EDB2DD33C23E}">
      <dgm:prSet/>
      <dgm:spPr/>
      <dgm:t>
        <a:bodyPr/>
        <a:lstStyle/>
        <a:p>
          <a:endParaRPr lang="pt-PT"/>
        </a:p>
      </dgm:t>
    </dgm:pt>
    <dgm:pt modelId="{8C8C5529-AF14-4D73-BDF7-94BA7C284AA7}" type="sibTrans" cxnId="{2350D740-C8F3-4223-ACA6-EDB2DD33C23E}">
      <dgm:prSet/>
      <dgm:spPr/>
      <dgm:t>
        <a:bodyPr/>
        <a:lstStyle/>
        <a:p>
          <a:endParaRPr lang="pt-PT"/>
        </a:p>
      </dgm:t>
    </dgm:pt>
    <dgm:pt modelId="{E3D58F58-A1F2-4B59-9473-A71FB1F28B5F}" type="pres">
      <dgm:prSet presAssocID="{31573B65-5422-45B9-A284-A232FFA5F5E5}" presName="outerComposite" presStyleCnt="0">
        <dgm:presLayoutVars>
          <dgm:chMax val="5"/>
          <dgm:dir/>
          <dgm:resizeHandles val="exact"/>
        </dgm:presLayoutVars>
      </dgm:prSet>
      <dgm:spPr/>
    </dgm:pt>
    <dgm:pt modelId="{49B0600A-6E40-4376-B747-69B0F15128CE}" type="pres">
      <dgm:prSet presAssocID="{31573B65-5422-45B9-A284-A232FFA5F5E5}" presName="dummyMaxCanvas" presStyleCnt="0">
        <dgm:presLayoutVars/>
      </dgm:prSet>
      <dgm:spPr/>
    </dgm:pt>
    <dgm:pt modelId="{4F797B90-ECF8-452E-AEE1-83478F18836F}" type="pres">
      <dgm:prSet presAssocID="{31573B65-5422-45B9-A284-A232FFA5F5E5}" presName="FourNodes_1" presStyleLbl="node1" presStyleIdx="0" presStyleCnt="4">
        <dgm:presLayoutVars>
          <dgm:bulletEnabled val="1"/>
        </dgm:presLayoutVars>
      </dgm:prSet>
      <dgm:spPr/>
    </dgm:pt>
    <dgm:pt modelId="{F0927D5E-F5CB-44D9-B641-4E7CA9BA6EF8}" type="pres">
      <dgm:prSet presAssocID="{31573B65-5422-45B9-A284-A232FFA5F5E5}" presName="FourNodes_2" presStyleLbl="node1" presStyleIdx="1" presStyleCnt="4">
        <dgm:presLayoutVars>
          <dgm:bulletEnabled val="1"/>
        </dgm:presLayoutVars>
      </dgm:prSet>
      <dgm:spPr/>
    </dgm:pt>
    <dgm:pt modelId="{E118B9F2-190F-4B7A-A11A-138EF7A61907}" type="pres">
      <dgm:prSet presAssocID="{31573B65-5422-45B9-A284-A232FFA5F5E5}" presName="FourNodes_3" presStyleLbl="node1" presStyleIdx="2" presStyleCnt="4">
        <dgm:presLayoutVars>
          <dgm:bulletEnabled val="1"/>
        </dgm:presLayoutVars>
      </dgm:prSet>
      <dgm:spPr/>
    </dgm:pt>
    <dgm:pt modelId="{D91CAE0B-9ADE-4562-98B2-7D113BF0DE73}" type="pres">
      <dgm:prSet presAssocID="{31573B65-5422-45B9-A284-A232FFA5F5E5}" presName="FourNodes_4" presStyleLbl="node1" presStyleIdx="3" presStyleCnt="4">
        <dgm:presLayoutVars>
          <dgm:bulletEnabled val="1"/>
        </dgm:presLayoutVars>
      </dgm:prSet>
      <dgm:spPr/>
    </dgm:pt>
    <dgm:pt modelId="{F3C0B5FF-A733-4A72-9CD8-DE0ED3E8EB0A}" type="pres">
      <dgm:prSet presAssocID="{31573B65-5422-45B9-A284-A232FFA5F5E5}" presName="FourConn_1-2" presStyleLbl="fgAccFollowNode1" presStyleIdx="0" presStyleCnt="3">
        <dgm:presLayoutVars>
          <dgm:bulletEnabled val="1"/>
        </dgm:presLayoutVars>
      </dgm:prSet>
      <dgm:spPr/>
    </dgm:pt>
    <dgm:pt modelId="{EEBEA01F-F00E-4974-918D-6D44E6D4CD85}" type="pres">
      <dgm:prSet presAssocID="{31573B65-5422-45B9-A284-A232FFA5F5E5}" presName="FourConn_2-3" presStyleLbl="fgAccFollowNode1" presStyleIdx="1" presStyleCnt="3">
        <dgm:presLayoutVars>
          <dgm:bulletEnabled val="1"/>
        </dgm:presLayoutVars>
      </dgm:prSet>
      <dgm:spPr/>
    </dgm:pt>
    <dgm:pt modelId="{528EEDFB-6116-44AD-9444-0635F6B7C282}" type="pres">
      <dgm:prSet presAssocID="{31573B65-5422-45B9-A284-A232FFA5F5E5}" presName="FourConn_3-4" presStyleLbl="fgAccFollowNode1" presStyleIdx="2" presStyleCnt="3">
        <dgm:presLayoutVars>
          <dgm:bulletEnabled val="1"/>
        </dgm:presLayoutVars>
      </dgm:prSet>
      <dgm:spPr/>
    </dgm:pt>
    <dgm:pt modelId="{A5F15646-AF7F-4575-A495-0BB87EF994F5}" type="pres">
      <dgm:prSet presAssocID="{31573B65-5422-45B9-A284-A232FFA5F5E5}" presName="FourNodes_1_text" presStyleLbl="node1" presStyleIdx="3" presStyleCnt="4">
        <dgm:presLayoutVars>
          <dgm:bulletEnabled val="1"/>
        </dgm:presLayoutVars>
      </dgm:prSet>
      <dgm:spPr/>
    </dgm:pt>
    <dgm:pt modelId="{2F9AA2C3-6464-4664-B66E-70AB28132C1F}" type="pres">
      <dgm:prSet presAssocID="{31573B65-5422-45B9-A284-A232FFA5F5E5}" presName="FourNodes_2_text" presStyleLbl="node1" presStyleIdx="3" presStyleCnt="4">
        <dgm:presLayoutVars>
          <dgm:bulletEnabled val="1"/>
        </dgm:presLayoutVars>
      </dgm:prSet>
      <dgm:spPr/>
    </dgm:pt>
    <dgm:pt modelId="{F9A175E5-EBB8-47EF-9274-2EAF76117D11}" type="pres">
      <dgm:prSet presAssocID="{31573B65-5422-45B9-A284-A232FFA5F5E5}" presName="FourNodes_3_text" presStyleLbl="node1" presStyleIdx="3" presStyleCnt="4">
        <dgm:presLayoutVars>
          <dgm:bulletEnabled val="1"/>
        </dgm:presLayoutVars>
      </dgm:prSet>
      <dgm:spPr/>
    </dgm:pt>
    <dgm:pt modelId="{7C82BD7A-5047-40A6-8FA6-440A5B1AA9C4}" type="pres">
      <dgm:prSet presAssocID="{31573B65-5422-45B9-A284-A232FFA5F5E5}" presName="FourNodes_4_text" presStyleLbl="node1" presStyleIdx="3" presStyleCnt="4">
        <dgm:presLayoutVars>
          <dgm:bulletEnabled val="1"/>
        </dgm:presLayoutVars>
      </dgm:prSet>
      <dgm:spPr/>
    </dgm:pt>
  </dgm:ptLst>
  <dgm:cxnLst>
    <dgm:cxn modelId="{5D0C2710-82B0-4E48-B703-BDC99C7DE75D}" type="presOf" srcId="{4905EAD2-DBBC-44F7-A9BC-776683D020A2}" destId="{E118B9F2-190F-4B7A-A11A-138EF7A61907}" srcOrd="0" destOrd="0" presId="urn:microsoft.com/office/officeart/2005/8/layout/vProcess5"/>
    <dgm:cxn modelId="{06E1E211-5DD7-4A1E-AD85-2597EFC53E77}" srcId="{31573B65-5422-45B9-A284-A232FFA5F5E5}" destId="{D0807D3F-9C51-4ACF-B63D-4F4F6AC35E9B}" srcOrd="1" destOrd="0" parTransId="{0A284A71-CCD2-475A-B6C0-61E544E2FB75}" sibTransId="{6DC04290-FB00-4AF6-BA6B-4CCADDE85E1D}"/>
    <dgm:cxn modelId="{121B2625-B5A4-45E4-A24F-16AEBC634B9F}" type="presOf" srcId="{C1C5F9D7-5E18-4016-B7BB-3DCBD1AA383F}" destId="{A5F15646-AF7F-4575-A495-0BB87EF994F5}" srcOrd="1" destOrd="0" presId="urn:microsoft.com/office/officeart/2005/8/layout/vProcess5"/>
    <dgm:cxn modelId="{5DC57B2C-2575-448E-BBF4-B5D5AAE6AF54}" type="presOf" srcId="{E7315FE0-F822-43AF-A140-8F3EDEB3158D}" destId="{528EEDFB-6116-44AD-9444-0635F6B7C282}" srcOrd="0" destOrd="0" presId="urn:microsoft.com/office/officeart/2005/8/layout/vProcess5"/>
    <dgm:cxn modelId="{2350D740-C8F3-4223-ACA6-EDB2DD33C23E}" srcId="{31573B65-5422-45B9-A284-A232FFA5F5E5}" destId="{99777CBA-915E-465F-BDFC-F58AFA1E910D}" srcOrd="3" destOrd="0" parTransId="{CDD1BEA5-4022-4976-886A-9A8DF9E3CD40}" sibTransId="{8C8C5529-AF14-4D73-BDF7-94BA7C284AA7}"/>
    <dgm:cxn modelId="{655F2463-0100-4221-A2CC-2991C774E2FC}" type="presOf" srcId="{99777CBA-915E-465F-BDFC-F58AFA1E910D}" destId="{D91CAE0B-9ADE-4562-98B2-7D113BF0DE73}" srcOrd="0" destOrd="0" presId="urn:microsoft.com/office/officeart/2005/8/layout/vProcess5"/>
    <dgm:cxn modelId="{987B0264-1B91-452F-9DBB-962E21E51AE9}" type="presOf" srcId="{CF269BEC-6ADC-44F5-9DC2-3ACF9FE8A018}" destId="{F3C0B5FF-A733-4A72-9CD8-DE0ED3E8EB0A}" srcOrd="0" destOrd="0" presId="urn:microsoft.com/office/officeart/2005/8/layout/vProcess5"/>
    <dgm:cxn modelId="{87B3424A-D2EA-480C-9EA7-3D61F719CAE5}" type="presOf" srcId="{99777CBA-915E-465F-BDFC-F58AFA1E910D}" destId="{7C82BD7A-5047-40A6-8FA6-440A5B1AA9C4}" srcOrd="1" destOrd="0" presId="urn:microsoft.com/office/officeart/2005/8/layout/vProcess5"/>
    <dgm:cxn modelId="{376D6778-3CF4-49AD-8D31-57D78E60336D}" type="presOf" srcId="{4905EAD2-DBBC-44F7-A9BC-776683D020A2}" destId="{F9A175E5-EBB8-47EF-9274-2EAF76117D11}" srcOrd="1" destOrd="0" presId="urn:microsoft.com/office/officeart/2005/8/layout/vProcess5"/>
    <dgm:cxn modelId="{BAB00983-60C7-44D3-9827-96D1B4026BC0}" type="presOf" srcId="{6DC04290-FB00-4AF6-BA6B-4CCADDE85E1D}" destId="{EEBEA01F-F00E-4974-918D-6D44E6D4CD85}" srcOrd="0" destOrd="0" presId="urn:microsoft.com/office/officeart/2005/8/layout/vProcess5"/>
    <dgm:cxn modelId="{FBF29D83-3453-43D6-97F2-19960378F0BB}" type="presOf" srcId="{D0807D3F-9C51-4ACF-B63D-4F4F6AC35E9B}" destId="{F0927D5E-F5CB-44D9-B641-4E7CA9BA6EF8}" srcOrd="0" destOrd="0" presId="urn:microsoft.com/office/officeart/2005/8/layout/vProcess5"/>
    <dgm:cxn modelId="{5BCDD9A5-AE34-4F8E-8380-C9D678022470}" type="presOf" srcId="{C1C5F9D7-5E18-4016-B7BB-3DCBD1AA383F}" destId="{4F797B90-ECF8-452E-AEE1-83478F18836F}" srcOrd="0" destOrd="0" presId="urn:microsoft.com/office/officeart/2005/8/layout/vProcess5"/>
    <dgm:cxn modelId="{FC0466AB-6CE7-46C3-8D42-65EA1C0F3498}" srcId="{31573B65-5422-45B9-A284-A232FFA5F5E5}" destId="{4905EAD2-DBBC-44F7-A9BC-776683D020A2}" srcOrd="2" destOrd="0" parTransId="{5B5F2CED-8818-41C5-BC07-DDB364078C5E}" sibTransId="{E7315FE0-F822-43AF-A140-8F3EDEB3158D}"/>
    <dgm:cxn modelId="{E4AC2CCD-3E8B-48F8-9792-23EF9E0BA609}" type="presOf" srcId="{D0807D3F-9C51-4ACF-B63D-4F4F6AC35E9B}" destId="{2F9AA2C3-6464-4664-B66E-70AB28132C1F}" srcOrd="1" destOrd="0" presId="urn:microsoft.com/office/officeart/2005/8/layout/vProcess5"/>
    <dgm:cxn modelId="{B813A0E1-1E4E-48F2-B6FE-392B4F3CE181}" type="presOf" srcId="{31573B65-5422-45B9-A284-A232FFA5F5E5}" destId="{E3D58F58-A1F2-4B59-9473-A71FB1F28B5F}" srcOrd="0" destOrd="0" presId="urn:microsoft.com/office/officeart/2005/8/layout/vProcess5"/>
    <dgm:cxn modelId="{F8B9C4FE-EFB8-4382-B260-18A67FD4D92B}" srcId="{31573B65-5422-45B9-A284-A232FFA5F5E5}" destId="{C1C5F9D7-5E18-4016-B7BB-3DCBD1AA383F}" srcOrd="0" destOrd="0" parTransId="{77FD37C5-C2A1-41AF-8FCC-DF8A2EA42939}" sibTransId="{CF269BEC-6ADC-44F5-9DC2-3ACF9FE8A018}"/>
    <dgm:cxn modelId="{E6A532EF-A6CB-42B0-BFB6-1790F9A99C8C}" type="presParOf" srcId="{E3D58F58-A1F2-4B59-9473-A71FB1F28B5F}" destId="{49B0600A-6E40-4376-B747-69B0F15128CE}" srcOrd="0" destOrd="0" presId="urn:microsoft.com/office/officeart/2005/8/layout/vProcess5"/>
    <dgm:cxn modelId="{DDAE836D-B2D2-473A-9537-1F1E5168B761}" type="presParOf" srcId="{E3D58F58-A1F2-4B59-9473-A71FB1F28B5F}" destId="{4F797B90-ECF8-452E-AEE1-83478F18836F}" srcOrd="1" destOrd="0" presId="urn:microsoft.com/office/officeart/2005/8/layout/vProcess5"/>
    <dgm:cxn modelId="{B69D6B3C-1A92-4978-8B5C-14E5B487DCE4}" type="presParOf" srcId="{E3D58F58-A1F2-4B59-9473-A71FB1F28B5F}" destId="{F0927D5E-F5CB-44D9-B641-4E7CA9BA6EF8}" srcOrd="2" destOrd="0" presId="urn:microsoft.com/office/officeart/2005/8/layout/vProcess5"/>
    <dgm:cxn modelId="{38D784C7-BD3E-40C7-93F0-44A2BF133177}" type="presParOf" srcId="{E3D58F58-A1F2-4B59-9473-A71FB1F28B5F}" destId="{E118B9F2-190F-4B7A-A11A-138EF7A61907}" srcOrd="3" destOrd="0" presId="urn:microsoft.com/office/officeart/2005/8/layout/vProcess5"/>
    <dgm:cxn modelId="{C481E3EE-0938-4C93-8DE1-CB4F67856E4C}" type="presParOf" srcId="{E3D58F58-A1F2-4B59-9473-A71FB1F28B5F}" destId="{D91CAE0B-9ADE-4562-98B2-7D113BF0DE73}" srcOrd="4" destOrd="0" presId="urn:microsoft.com/office/officeart/2005/8/layout/vProcess5"/>
    <dgm:cxn modelId="{19916D5A-B4C4-42CD-A958-262C93EA954C}" type="presParOf" srcId="{E3D58F58-A1F2-4B59-9473-A71FB1F28B5F}" destId="{F3C0B5FF-A733-4A72-9CD8-DE0ED3E8EB0A}" srcOrd="5" destOrd="0" presId="urn:microsoft.com/office/officeart/2005/8/layout/vProcess5"/>
    <dgm:cxn modelId="{DB2FFF01-684F-40A8-8D44-86E0D5BF04A3}" type="presParOf" srcId="{E3D58F58-A1F2-4B59-9473-A71FB1F28B5F}" destId="{EEBEA01F-F00E-4974-918D-6D44E6D4CD85}" srcOrd="6" destOrd="0" presId="urn:microsoft.com/office/officeart/2005/8/layout/vProcess5"/>
    <dgm:cxn modelId="{A6BC22EB-8DAB-45B0-AF9B-C82E6E24D57E}" type="presParOf" srcId="{E3D58F58-A1F2-4B59-9473-A71FB1F28B5F}" destId="{528EEDFB-6116-44AD-9444-0635F6B7C282}" srcOrd="7" destOrd="0" presId="urn:microsoft.com/office/officeart/2005/8/layout/vProcess5"/>
    <dgm:cxn modelId="{34560890-8E8B-461C-8314-5B91E11EC2C3}" type="presParOf" srcId="{E3D58F58-A1F2-4B59-9473-A71FB1F28B5F}" destId="{A5F15646-AF7F-4575-A495-0BB87EF994F5}" srcOrd="8" destOrd="0" presId="urn:microsoft.com/office/officeart/2005/8/layout/vProcess5"/>
    <dgm:cxn modelId="{77578872-30B3-4069-A6C2-5A9FC1654AF7}" type="presParOf" srcId="{E3D58F58-A1F2-4B59-9473-A71FB1F28B5F}" destId="{2F9AA2C3-6464-4664-B66E-70AB28132C1F}" srcOrd="9" destOrd="0" presId="urn:microsoft.com/office/officeart/2005/8/layout/vProcess5"/>
    <dgm:cxn modelId="{E87655E9-7348-44E7-8E3D-0CBD3C2637A6}" type="presParOf" srcId="{E3D58F58-A1F2-4B59-9473-A71FB1F28B5F}" destId="{F9A175E5-EBB8-47EF-9274-2EAF76117D11}" srcOrd="10" destOrd="0" presId="urn:microsoft.com/office/officeart/2005/8/layout/vProcess5"/>
    <dgm:cxn modelId="{95C9DD91-9A44-4BB1-867B-ADEBDF14EAF9}" type="presParOf" srcId="{E3D58F58-A1F2-4B59-9473-A71FB1F28B5F}" destId="{7C82BD7A-5047-40A6-8FA6-440A5B1AA9C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97B90-ECF8-452E-AEE1-83478F18836F}">
      <dsp:nvSpPr>
        <dsp:cNvPr id="0" name=""/>
        <dsp:cNvSpPr/>
      </dsp:nvSpPr>
      <dsp:spPr>
        <a:xfrm>
          <a:off x="0" y="0"/>
          <a:ext cx="5356260" cy="107653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Font typeface="Wingdings" panose="05000000000000000000" pitchFamily="2" charset="2"/>
            <a:buNone/>
          </a:pPr>
          <a:r>
            <a:rPr lang="fr-FR" sz="1600" kern="1200" dirty="0" err="1">
              <a:latin typeface="Palatino Linotype" panose="02040502050505030304" pitchFamily="18" charset="0"/>
            </a:rPr>
            <a:t>Based</a:t>
          </a:r>
          <a:r>
            <a:rPr lang="fr-FR" sz="1600" kern="1200" dirty="0">
              <a:latin typeface="Palatino Linotype" panose="02040502050505030304" pitchFamily="18" charset="0"/>
            </a:rPr>
            <a:t> on the screening of excipients (</a:t>
          </a:r>
          <a:r>
            <a:rPr lang="fr-FR" sz="1600" kern="1200" dirty="0" err="1">
              <a:latin typeface="Palatino Linotype" panose="02040502050505030304" pitchFamily="18" charset="0"/>
            </a:rPr>
            <a:t>solid</a:t>
          </a:r>
          <a:r>
            <a:rPr lang="fr-FR" sz="1600" kern="1200" dirty="0">
              <a:latin typeface="Palatino Linotype" panose="02040502050505030304" pitchFamily="18" charset="0"/>
            </a:rPr>
            <a:t> and </a:t>
          </a:r>
          <a:r>
            <a:rPr lang="fr-FR" sz="1600" kern="1200" dirty="0" err="1">
              <a:latin typeface="Palatino Linotype" panose="02040502050505030304" pitchFamily="18" charset="0"/>
            </a:rPr>
            <a:t>liquid</a:t>
          </a:r>
          <a:r>
            <a:rPr lang="fr-FR" sz="1600" kern="1200" dirty="0">
              <a:latin typeface="Palatino Linotype" panose="02040502050505030304" pitchFamily="18" charset="0"/>
            </a:rPr>
            <a:t> </a:t>
          </a:r>
          <a:r>
            <a:rPr lang="fr-FR" sz="1600" kern="1200" dirty="0" err="1">
              <a:latin typeface="Palatino Linotype" panose="02040502050505030304" pitchFamily="18" charset="0"/>
            </a:rPr>
            <a:t>lipids</a:t>
          </a:r>
          <a:r>
            <a:rPr lang="fr-FR" sz="1600" kern="1200" dirty="0">
              <a:latin typeface="Palatino Linotype" panose="02040502050505030304" pitchFamily="18" charset="0"/>
            </a:rPr>
            <a:t> and </a:t>
          </a:r>
          <a:r>
            <a:rPr lang="fr-FR" sz="1600" kern="1200" dirty="0" err="1">
              <a:latin typeface="Palatino Linotype" panose="02040502050505030304" pitchFamily="18" charset="0"/>
            </a:rPr>
            <a:t>emulsifiers</a:t>
          </a:r>
          <a:r>
            <a:rPr lang="fr-FR" sz="1600" kern="1200" dirty="0">
              <a:latin typeface="Palatino Linotype" panose="02040502050505030304" pitchFamily="18" charset="0"/>
            </a:rPr>
            <a:t>), compatibility </a:t>
          </a:r>
          <a:r>
            <a:rPr lang="fr-FR" sz="1600" kern="1200" dirty="0" err="1">
              <a:latin typeface="Palatino Linotype" panose="02040502050505030304" pitchFamily="18" charset="0"/>
            </a:rPr>
            <a:t>between</a:t>
          </a:r>
          <a:r>
            <a:rPr lang="fr-FR" sz="1600" kern="1200" dirty="0">
              <a:latin typeface="Palatino Linotype" panose="02040502050505030304" pitchFamily="18" charset="0"/>
            </a:rPr>
            <a:t> </a:t>
          </a:r>
          <a:r>
            <a:rPr lang="fr-FR" sz="1600" kern="1200" dirty="0" err="1">
              <a:latin typeface="Palatino Linotype" panose="02040502050505030304" pitchFamily="18" charset="0"/>
            </a:rPr>
            <a:t>solid</a:t>
          </a:r>
          <a:r>
            <a:rPr lang="fr-FR" sz="1600" kern="1200" dirty="0">
              <a:latin typeface="Palatino Linotype" panose="02040502050505030304" pitchFamily="18" charset="0"/>
            </a:rPr>
            <a:t> and </a:t>
          </a:r>
          <a:r>
            <a:rPr lang="fr-FR" sz="1600" kern="1200" dirty="0" err="1">
              <a:latin typeface="Palatino Linotype" panose="02040502050505030304" pitchFamily="18" charset="0"/>
            </a:rPr>
            <a:t>liquid</a:t>
          </a:r>
          <a:r>
            <a:rPr lang="fr-FR" sz="1600" kern="1200" dirty="0">
              <a:latin typeface="Palatino Linotype" panose="02040502050505030304" pitchFamily="18" charset="0"/>
            </a:rPr>
            <a:t> </a:t>
          </a:r>
          <a:r>
            <a:rPr lang="fr-FR" sz="1600" kern="1200" dirty="0" err="1">
              <a:latin typeface="Palatino Linotype" panose="02040502050505030304" pitchFamily="18" charset="0"/>
            </a:rPr>
            <a:t>lipids</a:t>
          </a:r>
          <a:r>
            <a:rPr lang="fr-FR" sz="1600" kern="1200" dirty="0">
              <a:latin typeface="Palatino Linotype" panose="02040502050505030304" pitchFamily="18" charset="0"/>
            </a:rPr>
            <a:t> and </a:t>
          </a:r>
          <a:r>
            <a:rPr lang="fr-FR" sz="1600" kern="1200" dirty="0" err="1">
              <a:latin typeface="Palatino Linotype" panose="02040502050505030304" pitchFamily="18" charset="0"/>
            </a:rPr>
            <a:t>drug-lipid</a:t>
          </a:r>
          <a:r>
            <a:rPr lang="fr-FR" sz="1600" kern="1200" dirty="0">
              <a:latin typeface="Palatino Linotype" panose="02040502050505030304" pitchFamily="18" charset="0"/>
            </a:rPr>
            <a:t> </a:t>
          </a:r>
          <a:r>
            <a:rPr lang="fr-FR" sz="1600" kern="1200" dirty="0" err="1">
              <a:latin typeface="Palatino Linotype" panose="02040502050505030304" pitchFamily="18" charset="0"/>
            </a:rPr>
            <a:t>solubility</a:t>
          </a:r>
          <a:r>
            <a:rPr lang="fr-FR" sz="1600" kern="1200" dirty="0">
              <a:latin typeface="Palatino Linotype" panose="02040502050505030304" pitchFamily="18" charset="0"/>
            </a:rPr>
            <a:t>.</a:t>
          </a:r>
          <a:endParaRPr lang="pt-PT" sz="1600" kern="1200" dirty="0"/>
        </a:p>
      </dsp:txBody>
      <dsp:txXfrm>
        <a:off x="31531" y="31531"/>
        <a:ext cx="4103624" cy="1013475"/>
      </dsp:txXfrm>
    </dsp:sp>
    <dsp:sp modelId="{F0927D5E-F5CB-44D9-B641-4E7CA9BA6EF8}">
      <dsp:nvSpPr>
        <dsp:cNvPr id="0" name=""/>
        <dsp:cNvSpPr/>
      </dsp:nvSpPr>
      <dsp:spPr>
        <a:xfrm>
          <a:off x="448586" y="1272271"/>
          <a:ext cx="5356260" cy="107653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b="1" kern="1200" dirty="0" err="1">
              <a:latin typeface="Palatino Linotype" panose="02040502050505030304" pitchFamily="18" charset="0"/>
            </a:rPr>
            <a:t>Precirol</a:t>
          </a:r>
          <a:r>
            <a:rPr lang="en-GB" sz="1600" b="1" kern="1200" baseline="30000" dirty="0">
              <a:latin typeface="Palatino Linotype" panose="02040502050505030304" pitchFamily="18" charset="0"/>
            </a:rPr>
            <a:t>®</a:t>
          </a:r>
          <a:r>
            <a:rPr lang="en-GB" sz="1600" b="1" kern="1200" dirty="0">
              <a:latin typeface="Palatino Linotype" panose="02040502050505030304" pitchFamily="18" charset="0"/>
            </a:rPr>
            <a:t> 5 ATO</a:t>
          </a:r>
          <a:r>
            <a:rPr lang="en-GB" sz="1600" kern="1200" dirty="0">
              <a:latin typeface="Palatino Linotype" panose="02040502050505030304" pitchFamily="18" charset="0"/>
            </a:rPr>
            <a:t> and </a:t>
          </a:r>
          <a:r>
            <a:rPr lang="en-GB" sz="1600" b="1" kern="1200" dirty="0" err="1">
              <a:latin typeface="Palatino Linotype" panose="02040502050505030304" pitchFamily="18" charset="0"/>
            </a:rPr>
            <a:t>Cetiol</a:t>
          </a:r>
          <a:r>
            <a:rPr lang="en-GB" sz="1600" b="1" kern="1200" baseline="30000" dirty="0">
              <a:latin typeface="Palatino Linotype" panose="02040502050505030304" pitchFamily="18" charset="0"/>
            </a:rPr>
            <a:t>®</a:t>
          </a:r>
          <a:r>
            <a:rPr lang="en-GB" sz="1600" b="1" kern="1200" dirty="0">
              <a:latin typeface="Palatino Linotype" panose="02040502050505030304" pitchFamily="18" charset="0"/>
            </a:rPr>
            <a:t> V </a:t>
          </a:r>
          <a:r>
            <a:rPr lang="en-GB" sz="1600" kern="1200" dirty="0">
              <a:latin typeface="Palatino Linotype" panose="02040502050505030304" pitchFamily="18" charset="0"/>
            </a:rPr>
            <a:t>were selected as the solid lipid (SL) and liquid lipid (LL), respectively. </a:t>
          </a:r>
          <a:endParaRPr lang="pt-PT" sz="1600" kern="1200" dirty="0"/>
        </a:p>
      </dsp:txBody>
      <dsp:txXfrm>
        <a:off x="480117" y="1303802"/>
        <a:ext cx="4144862" cy="1013475"/>
      </dsp:txXfrm>
    </dsp:sp>
    <dsp:sp modelId="{E118B9F2-190F-4B7A-A11A-138EF7A61907}">
      <dsp:nvSpPr>
        <dsp:cNvPr id="0" name=""/>
        <dsp:cNvSpPr/>
      </dsp:nvSpPr>
      <dsp:spPr>
        <a:xfrm>
          <a:off x="890478" y="2544543"/>
          <a:ext cx="5356260" cy="107653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GB" sz="1600" b="1" kern="1200" dirty="0">
              <a:latin typeface="Palatino Linotype" panose="02040502050505030304" pitchFamily="18" charset="0"/>
            </a:rPr>
            <a:t>Tween 80</a:t>
          </a:r>
          <a:r>
            <a:rPr lang="en-GB" sz="1600" b="1" kern="1200" baseline="30000" dirty="0">
              <a:latin typeface="Palatino Linotype" panose="02040502050505030304" pitchFamily="18" charset="0"/>
            </a:rPr>
            <a:t>®</a:t>
          </a:r>
          <a:r>
            <a:rPr lang="en-GB" sz="1600" b="1" kern="1200" dirty="0">
              <a:latin typeface="Palatino Linotype" panose="02040502050505030304" pitchFamily="18" charset="0"/>
            </a:rPr>
            <a:t> </a:t>
          </a:r>
          <a:r>
            <a:rPr lang="en-GB" sz="1600" b="0" kern="1200" dirty="0">
              <a:latin typeface="Palatino Linotype" panose="02040502050505030304" pitchFamily="18" charset="0"/>
            </a:rPr>
            <a:t>(E1) </a:t>
          </a:r>
          <a:r>
            <a:rPr lang="en-GB" sz="1600" kern="1200" dirty="0">
              <a:latin typeface="Palatino Linotype" panose="02040502050505030304" pitchFamily="18" charset="0"/>
            </a:rPr>
            <a:t>and </a:t>
          </a:r>
          <a:r>
            <a:rPr lang="en-GB" sz="1600" b="1" kern="1200" dirty="0">
              <a:latin typeface="Palatino Linotype" panose="02040502050505030304" pitchFamily="18" charset="0"/>
            </a:rPr>
            <a:t>sodium deoxycholate </a:t>
          </a:r>
          <a:r>
            <a:rPr lang="en-GB" sz="1600" b="0" kern="1200" dirty="0">
              <a:latin typeface="Palatino Linotype" panose="02040502050505030304" pitchFamily="18" charset="0"/>
            </a:rPr>
            <a:t>(E2) </a:t>
          </a:r>
          <a:r>
            <a:rPr lang="en-GB" sz="1600" kern="1200" dirty="0">
              <a:latin typeface="Palatino Linotype" panose="02040502050505030304" pitchFamily="18" charset="0"/>
            </a:rPr>
            <a:t>were selected as emulsifiers. </a:t>
          </a:r>
          <a:endParaRPr lang="pt-PT" sz="1600" kern="1200" dirty="0"/>
        </a:p>
      </dsp:txBody>
      <dsp:txXfrm>
        <a:off x="922009" y="2576074"/>
        <a:ext cx="4151557" cy="1013475"/>
      </dsp:txXfrm>
    </dsp:sp>
    <dsp:sp modelId="{D91CAE0B-9ADE-4562-98B2-7D113BF0DE73}">
      <dsp:nvSpPr>
        <dsp:cNvPr id="0" name=""/>
        <dsp:cNvSpPr/>
      </dsp:nvSpPr>
      <dsp:spPr>
        <a:xfrm>
          <a:off x="1339065" y="3816815"/>
          <a:ext cx="5356260" cy="1076537"/>
        </a:xfrm>
        <a:prstGeom prst="roundRect">
          <a:avLst>
            <a:gd name="adj" fmla="val 10000"/>
          </a:avLst>
        </a:prstGeom>
        <a:solidFill>
          <a:schemeClr val="lt1">
            <a:hueOff val="0"/>
            <a:satOff val="0"/>
            <a:lumOff val="0"/>
            <a:alphaOff val="0"/>
          </a:schemeClr>
        </a:solidFill>
        <a:ln w="19050" cap="flat" cmpd="sng" algn="ctr">
          <a:solidFill>
            <a:schemeClr val="accent5">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latin typeface="Palatino Linotype" panose="02040502050505030304" pitchFamily="18" charset="0"/>
            </a:rPr>
            <a:t>A </a:t>
          </a:r>
          <a:r>
            <a:rPr lang="en-US" sz="1600" b="1" kern="1200" dirty="0">
              <a:latin typeface="Palatino Linotype" panose="02040502050505030304" pitchFamily="18" charset="0"/>
            </a:rPr>
            <a:t>0.50% of drug concentration </a:t>
          </a:r>
          <a:r>
            <a:rPr lang="en-US" sz="1600" kern="1200" dirty="0">
              <a:latin typeface="Palatino Linotype" panose="02040502050505030304" pitchFamily="18" charset="0"/>
            </a:rPr>
            <a:t>was selected to prepare the final NLC formulation.</a:t>
          </a:r>
          <a:endParaRPr lang="pt-PT" sz="1600" kern="1200" dirty="0">
            <a:latin typeface="Palatino Linotype" panose="02040502050505030304" pitchFamily="18" charset="0"/>
          </a:endParaRPr>
        </a:p>
      </dsp:txBody>
      <dsp:txXfrm>
        <a:off x="1370596" y="3848346"/>
        <a:ext cx="4144862" cy="1013475"/>
      </dsp:txXfrm>
    </dsp:sp>
    <dsp:sp modelId="{F3C0B5FF-A733-4A72-9CD8-DE0ED3E8EB0A}">
      <dsp:nvSpPr>
        <dsp:cNvPr id="0" name=""/>
        <dsp:cNvSpPr/>
      </dsp:nvSpPr>
      <dsp:spPr>
        <a:xfrm>
          <a:off x="4656511" y="824529"/>
          <a:ext cx="699749" cy="6997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pt-PT" sz="3100" kern="1200"/>
        </a:p>
      </dsp:txBody>
      <dsp:txXfrm>
        <a:off x="4813955" y="824529"/>
        <a:ext cx="384861" cy="526561"/>
      </dsp:txXfrm>
    </dsp:sp>
    <dsp:sp modelId="{EEBEA01F-F00E-4974-918D-6D44E6D4CD85}">
      <dsp:nvSpPr>
        <dsp:cNvPr id="0" name=""/>
        <dsp:cNvSpPr/>
      </dsp:nvSpPr>
      <dsp:spPr>
        <a:xfrm>
          <a:off x="5105098" y="2096801"/>
          <a:ext cx="699749" cy="6997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pt-PT" sz="3100" kern="1200"/>
        </a:p>
      </dsp:txBody>
      <dsp:txXfrm>
        <a:off x="5262542" y="2096801"/>
        <a:ext cx="384861" cy="526561"/>
      </dsp:txXfrm>
    </dsp:sp>
    <dsp:sp modelId="{528EEDFB-6116-44AD-9444-0635F6B7C282}">
      <dsp:nvSpPr>
        <dsp:cNvPr id="0" name=""/>
        <dsp:cNvSpPr/>
      </dsp:nvSpPr>
      <dsp:spPr>
        <a:xfrm>
          <a:off x="5546989" y="3369073"/>
          <a:ext cx="699749" cy="6997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pt-PT" sz="3100" kern="1200"/>
        </a:p>
      </dsp:txBody>
      <dsp:txXfrm>
        <a:off x="5704433" y="3369073"/>
        <a:ext cx="384861" cy="5265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‹nº›</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‹nº›</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85" y="2227682"/>
            <a:ext cx="9144000" cy="4185761"/>
          </a:xfrm>
          <a:prstGeom prst="rect">
            <a:avLst/>
          </a:prstGeom>
          <a:noFill/>
        </p:spPr>
        <p:txBody>
          <a:bodyPr wrap="square" rtlCol="0">
            <a:spAutoFit/>
          </a:bodyPr>
          <a:lstStyle/>
          <a:p>
            <a:pPr algn="ctr"/>
            <a:r>
              <a:rPr lang="en-US" sz="2400" b="1" dirty="0">
                <a:latin typeface="Palatino Linotype" panose="02040502050505030304" pitchFamily="18" charset="0"/>
              </a:rPr>
              <a:t>Application of the quality-by-design (QbD) approach to improve the nose-to-brain delivery of diazepam-loaded nanostructured lipid carriers (NLC)</a:t>
            </a:r>
          </a:p>
          <a:p>
            <a:pPr algn="ctr"/>
            <a:endParaRPr lang="fr-FR" dirty="0">
              <a:latin typeface="Palatino Linotype" panose="02040502050505030304" pitchFamily="18" charset="0"/>
            </a:endParaRPr>
          </a:p>
          <a:p>
            <a:pPr algn="ctr"/>
            <a:r>
              <a:rPr lang="it-IT" b="1" dirty="0">
                <a:latin typeface="Palatino Linotype" panose="02040502050505030304" pitchFamily="18" charset="0"/>
              </a:rPr>
              <a:t>Cláudia Pina Costa</a:t>
            </a:r>
            <a:r>
              <a:rPr lang="it-IT" b="1" baseline="30000" dirty="0">
                <a:latin typeface="Palatino Linotype" panose="02040502050505030304" pitchFamily="18" charset="0"/>
              </a:rPr>
              <a:t>1,</a:t>
            </a:r>
            <a:r>
              <a:rPr lang="it-IT" b="1" dirty="0">
                <a:latin typeface="Palatino Linotype" panose="02040502050505030304" pitchFamily="18" charset="0"/>
              </a:rPr>
              <a:t>*, Sara Cunha</a:t>
            </a:r>
            <a:r>
              <a:rPr lang="it-IT" b="1" baseline="30000" dirty="0">
                <a:latin typeface="Palatino Linotype" panose="02040502050505030304" pitchFamily="18" charset="0"/>
              </a:rPr>
              <a:t>1</a:t>
            </a:r>
            <a:r>
              <a:rPr lang="it-IT" b="1" dirty="0">
                <a:latin typeface="Palatino Linotype" panose="02040502050505030304" pitchFamily="18" charset="0"/>
              </a:rPr>
              <a:t>, Andreia Peixoto</a:t>
            </a:r>
            <a:r>
              <a:rPr lang="it-IT" b="1" baseline="30000" dirty="0">
                <a:latin typeface="Palatino Linotype" panose="02040502050505030304" pitchFamily="18" charset="0"/>
              </a:rPr>
              <a:t>2</a:t>
            </a:r>
            <a:r>
              <a:rPr lang="it-IT" b="1" dirty="0">
                <a:latin typeface="Palatino Linotype" panose="02040502050505030304" pitchFamily="18" charset="0"/>
              </a:rPr>
              <a:t>, João Nuno Moreira</a:t>
            </a:r>
            <a:r>
              <a:rPr lang="it-IT" b="1" baseline="30000" dirty="0">
                <a:latin typeface="Palatino Linotype" panose="02040502050505030304" pitchFamily="18" charset="0"/>
              </a:rPr>
              <a:t>3,4</a:t>
            </a:r>
            <a:r>
              <a:rPr lang="it-IT" b="1" dirty="0">
                <a:latin typeface="Palatino Linotype" panose="02040502050505030304" pitchFamily="18" charset="0"/>
              </a:rPr>
              <a:t>,</a:t>
            </a:r>
          </a:p>
          <a:p>
            <a:pPr algn="ctr"/>
            <a:r>
              <a:rPr lang="it-IT" b="1" dirty="0">
                <a:latin typeface="Palatino Linotype" panose="02040502050505030304" pitchFamily="18" charset="0"/>
              </a:rPr>
              <a:t> José Manuel Sousa Lobo</a:t>
            </a:r>
            <a:r>
              <a:rPr lang="it-IT" b="1" baseline="30000" dirty="0">
                <a:latin typeface="Palatino Linotype" panose="02040502050505030304" pitchFamily="18" charset="0"/>
              </a:rPr>
              <a:t>1 </a:t>
            </a:r>
            <a:r>
              <a:rPr lang="it-IT" b="1" dirty="0">
                <a:latin typeface="Palatino Linotype" panose="02040502050505030304" pitchFamily="18" charset="0"/>
              </a:rPr>
              <a:t>and Ana Catarina Silva</a:t>
            </a:r>
            <a:r>
              <a:rPr lang="it-IT" b="1" baseline="30000" dirty="0">
                <a:latin typeface="Palatino Linotype" panose="02040502050505030304" pitchFamily="18" charset="0"/>
              </a:rPr>
              <a:t>1,5</a:t>
            </a:r>
          </a:p>
          <a:p>
            <a:pPr algn="just"/>
            <a:endParaRPr lang="fr-FR" sz="1200" dirty="0">
              <a:latin typeface="Palatino Linotype" panose="02040502050505030304" pitchFamily="18" charset="0"/>
            </a:endParaRPr>
          </a:p>
          <a:p>
            <a:pPr algn="just"/>
            <a:r>
              <a:rPr lang="en-US" sz="1200" baseline="30000" dirty="0">
                <a:latin typeface="Palatino Linotype" panose="02040502050505030304" pitchFamily="18" charset="0"/>
              </a:rPr>
              <a:t>1 </a:t>
            </a:r>
            <a:r>
              <a:rPr lang="en-US" sz="1200" dirty="0">
                <a:latin typeface="Palatino Linotype" panose="02040502050505030304" pitchFamily="18" charset="0"/>
              </a:rPr>
              <a:t>UCIBIO/REQUIMTE, MEDTECH, Laboratory of Pharmaceutical Technology, Department of Drug Sciences, Faculty of Pharmacy, University of Porto;</a:t>
            </a:r>
            <a:endParaRPr lang="pt-PT" sz="1200" dirty="0">
              <a:latin typeface="Palatino Linotype" panose="02040502050505030304" pitchFamily="18" charset="0"/>
            </a:endParaRPr>
          </a:p>
          <a:p>
            <a:pPr algn="just"/>
            <a:r>
              <a:rPr lang="en-US" sz="1200" baseline="30000" dirty="0">
                <a:latin typeface="Palatino Linotype" panose="02040502050505030304" pitchFamily="18" charset="0"/>
              </a:rPr>
              <a:t>2 </a:t>
            </a:r>
            <a:r>
              <a:rPr lang="en-US" sz="1200" dirty="0">
                <a:latin typeface="Palatino Linotype" panose="02040502050505030304" pitchFamily="18" charset="0"/>
              </a:rPr>
              <a:t>LAQV/REQUIMTE, Department of Chemistry and Biochemistry, Faculty of Sciences, University of Porto;</a:t>
            </a:r>
          </a:p>
          <a:p>
            <a:pPr algn="just"/>
            <a:r>
              <a:rPr lang="en-US" sz="1200" baseline="30000" dirty="0">
                <a:latin typeface="Palatino Linotype" panose="02040502050505030304" pitchFamily="18" charset="0"/>
              </a:rPr>
              <a:t>3 </a:t>
            </a:r>
            <a:r>
              <a:rPr lang="en-US" sz="1200" dirty="0">
                <a:latin typeface="Palatino Linotype" panose="02040502050505030304" pitchFamily="18" charset="0"/>
              </a:rPr>
              <a:t>CNC - Center for Neuroscience and Cell Biology, Center for Innovative Biomedicine and Biotechnology (CIBB), University of Coimbra, Faculty of Medicine (</a:t>
            </a:r>
            <a:r>
              <a:rPr lang="en-US" sz="1200" dirty="0" err="1">
                <a:latin typeface="Palatino Linotype" panose="02040502050505030304" pitchFamily="18" charset="0"/>
              </a:rPr>
              <a:t>Pólo</a:t>
            </a:r>
            <a:r>
              <a:rPr lang="en-US" sz="1200" dirty="0">
                <a:latin typeface="Palatino Linotype" panose="02040502050505030304" pitchFamily="18" charset="0"/>
              </a:rPr>
              <a:t> I), Coimbra, Portugal;</a:t>
            </a:r>
            <a:endParaRPr lang="pt-PT" sz="1200" dirty="0">
              <a:latin typeface="Palatino Linotype" panose="02040502050505030304" pitchFamily="18" charset="0"/>
            </a:endParaRPr>
          </a:p>
          <a:p>
            <a:pPr algn="just"/>
            <a:r>
              <a:rPr lang="pt-PT" sz="1200" baseline="30000" dirty="0">
                <a:latin typeface="Palatino Linotype" panose="02040502050505030304" pitchFamily="18" charset="0"/>
              </a:rPr>
              <a:t>4 </a:t>
            </a:r>
            <a:r>
              <a:rPr lang="pt-PT" sz="1200" dirty="0">
                <a:latin typeface="Palatino Linotype" panose="02040502050505030304" pitchFamily="18" charset="0"/>
              </a:rPr>
              <a:t>UC - </a:t>
            </a:r>
            <a:r>
              <a:rPr lang="pt-PT" sz="1200" dirty="0" err="1">
                <a:latin typeface="Palatino Linotype" panose="02040502050505030304" pitchFamily="18" charset="0"/>
              </a:rPr>
              <a:t>University</a:t>
            </a:r>
            <a:r>
              <a:rPr lang="pt-PT" sz="1200" dirty="0">
                <a:latin typeface="Palatino Linotype" panose="02040502050505030304" pitchFamily="18" charset="0"/>
              </a:rPr>
              <a:t> </a:t>
            </a:r>
            <a:r>
              <a:rPr lang="pt-PT" sz="1200" dirty="0" err="1">
                <a:latin typeface="Palatino Linotype" panose="02040502050505030304" pitchFamily="18" charset="0"/>
              </a:rPr>
              <a:t>of</a:t>
            </a:r>
            <a:r>
              <a:rPr lang="pt-PT" sz="1200" dirty="0">
                <a:latin typeface="Palatino Linotype" panose="02040502050505030304" pitchFamily="18" charset="0"/>
              </a:rPr>
              <a:t> Coimbra, CIBB, </a:t>
            </a:r>
            <a:r>
              <a:rPr lang="pt-PT" sz="1200" dirty="0" err="1">
                <a:latin typeface="Palatino Linotype" panose="02040502050505030304" pitchFamily="18" charset="0"/>
              </a:rPr>
              <a:t>Faculty</a:t>
            </a:r>
            <a:r>
              <a:rPr lang="pt-PT" sz="1200" dirty="0">
                <a:latin typeface="Palatino Linotype" panose="02040502050505030304" pitchFamily="18" charset="0"/>
              </a:rPr>
              <a:t> </a:t>
            </a:r>
            <a:r>
              <a:rPr lang="pt-PT" sz="1200" dirty="0" err="1">
                <a:latin typeface="Palatino Linotype" panose="02040502050505030304" pitchFamily="18" charset="0"/>
              </a:rPr>
              <a:t>of</a:t>
            </a:r>
            <a:r>
              <a:rPr lang="pt-PT" sz="1200" dirty="0">
                <a:latin typeface="Palatino Linotype" panose="02040502050505030304" pitchFamily="18" charset="0"/>
              </a:rPr>
              <a:t> </a:t>
            </a:r>
            <a:r>
              <a:rPr lang="pt-PT" sz="1200" dirty="0" err="1">
                <a:latin typeface="Palatino Linotype" panose="02040502050505030304" pitchFamily="18" charset="0"/>
              </a:rPr>
              <a:t>Pharmacy</a:t>
            </a:r>
            <a:r>
              <a:rPr lang="pt-PT" sz="1200" dirty="0">
                <a:latin typeface="Palatino Linotype" panose="02040502050505030304" pitchFamily="18" charset="0"/>
              </a:rPr>
              <a:t>, Pólo das Ciências da Saúde, Coimbra, Portugal. </a:t>
            </a:r>
          </a:p>
          <a:p>
            <a:pPr algn="just"/>
            <a:r>
              <a:rPr lang="en-GB" sz="1200" baseline="30000" dirty="0">
                <a:latin typeface="Palatino Linotype" panose="02040502050505030304" pitchFamily="18" charset="0"/>
              </a:rPr>
              <a:t>5 </a:t>
            </a:r>
            <a:r>
              <a:rPr lang="en-US" sz="1200" dirty="0">
                <a:latin typeface="Palatino Linotype" panose="02040502050505030304" pitchFamily="18" charset="0"/>
              </a:rPr>
              <a:t>FP-ENAS (UFP Energy, Environment and Health Research Unit), CEBIMED (Biomedical Research Centre), Faculty of Health Sciences, University Fernando Pessoa, Porto, Portugal. </a:t>
            </a:r>
            <a:endParaRPr lang="pt-PT" sz="1200" dirty="0">
              <a:latin typeface="Palatino Linotype" panose="02040502050505030304" pitchFamily="18" charset="0"/>
            </a:endParaRPr>
          </a:p>
          <a:p>
            <a:pPr algn="just"/>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fr-CH" sz="1400" dirty="0">
                <a:latin typeface="Palatino Linotype" panose="02040502050505030304" pitchFamily="18" charset="0"/>
              </a:rPr>
              <a:t>claudiaspinacosta@gmail.com</a:t>
            </a:r>
            <a:endParaRPr lang="fr-FR" sz="1400" dirty="0">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7" cy="2252377"/>
          </a:xfrm>
          <a:prstGeom prst="rect">
            <a:avLst/>
          </a:prstGeom>
        </p:spPr>
      </p:pic>
      <p:pic>
        <p:nvPicPr>
          <p:cNvPr id="7" name="Imagem 6" descr="Uma imagem com texto&#10;&#10;Descrição gerada automaticamente">
            <a:extLst>
              <a:ext uri="{FF2B5EF4-FFF2-40B4-BE49-F238E27FC236}">
                <a16:creationId xmlns:a16="http://schemas.microsoft.com/office/drawing/2014/main" id="{DBA09210-EF9D-4CB9-95BF-DA6291DEE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974" y="5859289"/>
            <a:ext cx="2395844" cy="958337"/>
          </a:xfrm>
          <a:prstGeom prst="rect">
            <a:avLst/>
          </a:prstGeom>
        </p:spPr>
      </p:pic>
      <p:pic>
        <p:nvPicPr>
          <p:cNvPr id="1028" name="Picture 4" descr="UCIBIO">
            <a:extLst>
              <a:ext uri="{FF2B5EF4-FFF2-40B4-BE49-F238E27FC236}">
                <a16:creationId xmlns:a16="http://schemas.microsoft.com/office/drawing/2014/main" id="{869F0A94-27B4-4E51-A130-781B9B428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818" y="5780771"/>
            <a:ext cx="2099958" cy="91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045" y="916230"/>
            <a:ext cx="8153400" cy="4339650"/>
          </a:xfrm>
          <a:prstGeom prst="rect">
            <a:avLst/>
          </a:prstGeom>
          <a:noFill/>
        </p:spPr>
        <p:txBody>
          <a:bodyPr wrap="square" rtlCol="0">
            <a:spAutoFit/>
          </a:bodyPr>
          <a:lstStyle/>
          <a:p>
            <a:r>
              <a:rPr lang="fr-FR" sz="2400" b="1" dirty="0">
                <a:latin typeface="Palatino Linotype" panose="02040502050505030304" pitchFamily="18" charset="0"/>
              </a:rPr>
              <a:t>Discussion</a:t>
            </a:r>
          </a:p>
          <a:p>
            <a:endParaRPr lang="fr-FR" sz="2400" b="1" dirty="0">
              <a:latin typeface="Palatino Linotype" panose="02040502050505030304" pitchFamily="18" charset="0"/>
            </a:endParaRPr>
          </a:p>
          <a:p>
            <a:pPr algn="just"/>
            <a:endParaRPr lang="fr-FR" b="1" dirty="0">
              <a:latin typeface="Palatino Linotype" panose="02040502050505030304" pitchFamily="18" charset="0"/>
            </a:endParaRPr>
          </a:p>
          <a:p>
            <a:pPr marL="342900" indent="-342900" algn="just">
              <a:buFont typeface="Wingdings" panose="05000000000000000000" pitchFamily="2" charset="2"/>
              <a:buChar char="ü"/>
            </a:pPr>
            <a:r>
              <a:rPr lang="en-US" dirty="0">
                <a:latin typeface="Palatino Linotype" panose="02040502050505030304" pitchFamily="18" charset="0"/>
              </a:rPr>
              <a:t>The most adequate ratios of lipids and emulsifiers were 6.65:2.85 and 4.2:0.3 (%, w/w), presenting values of 84.92 nm, 0.178, -18.20 mV and 95.48% for particle size, PDI, ZP and EE, respectively. </a:t>
            </a:r>
          </a:p>
          <a:p>
            <a:pPr algn="just"/>
            <a:endParaRPr lang="en-US" dirty="0">
              <a:latin typeface="Palatino Linotype" panose="02040502050505030304" pitchFamily="18" charset="0"/>
            </a:endParaRPr>
          </a:p>
          <a:p>
            <a:pPr algn="just"/>
            <a:endParaRPr lang="en-US" b="1" dirty="0">
              <a:latin typeface="Palatino Linotype" panose="02040502050505030304" pitchFamily="18" charset="0"/>
            </a:endParaRPr>
          </a:p>
          <a:p>
            <a:pPr marL="342900" indent="-342900" algn="just">
              <a:buFont typeface="Wingdings" panose="05000000000000000000" pitchFamily="2" charset="2"/>
              <a:buChar char="ü"/>
            </a:pPr>
            <a:r>
              <a:rPr lang="en-US" dirty="0">
                <a:latin typeface="Palatino Linotype" panose="02040502050505030304" pitchFamily="18" charset="0"/>
              </a:rPr>
              <a:t>The values are in accordance with the requisites of intranasal delivery of NLC, presenting a particle size less than 200 nm, a polydispersity index less than 0.3, a zeta potential close to -20 mV and an encapsulation efficiency higher than 80%. </a:t>
            </a:r>
            <a:endParaRPr lang="fr-FR" b="1" dirty="0">
              <a:latin typeface="Palatino Linotype" panose="02040502050505030304" pitchFamily="18" charset="0"/>
            </a:endParaRPr>
          </a:p>
          <a:p>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spTree>
    <p:extLst>
      <p:ext uri="{BB962C8B-B14F-4D97-AF65-F5344CB8AC3E}">
        <p14:creationId xmlns:p14="http://schemas.microsoft.com/office/powerpoint/2010/main" val="102249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11</a:t>
            </a:fld>
            <a:endParaRPr lang="fr-FR">
              <a:latin typeface="Palatino Linotype" panose="02040502050505030304" pitchFamily="18" charset="0"/>
            </a:endParaRPr>
          </a:p>
        </p:txBody>
      </p:sp>
      <p:sp>
        <p:nvSpPr>
          <p:cNvPr id="7" name="TextBox 6"/>
          <p:cNvSpPr txBox="1"/>
          <p:nvPr/>
        </p:nvSpPr>
        <p:spPr>
          <a:xfrm>
            <a:off x="471755" y="843677"/>
            <a:ext cx="8458200" cy="5170646"/>
          </a:xfrm>
          <a:prstGeom prst="rect">
            <a:avLst/>
          </a:prstGeom>
          <a:noFill/>
        </p:spPr>
        <p:txBody>
          <a:bodyPr wrap="square" rtlCol="0">
            <a:spAutoFit/>
          </a:bodyPr>
          <a:lstStyle/>
          <a:p>
            <a:r>
              <a:rPr lang="fr-FR" sz="2400" b="1" dirty="0">
                <a:latin typeface="Palatino Linotype" panose="02040502050505030304" pitchFamily="18" charset="0"/>
              </a:rPr>
              <a:t>Conclusions</a:t>
            </a:r>
          </a:p>
          <a:p>
            <a:endParaRPr lang="fr-FR" sz="2400" b="1" dirty="0">
              <a:latin typeface="Palatino Linotype" panose="02040502050505030304" pitchFamily="18" charset="0"/>
            </a:endParaRPr>
          </a:p>
          <a:p>
            <a:pPr marL="342900" indent="-342900" algn="just">
              <a:buFont typeface="Wingdings" panose="05000000000000000000" pitchFamily="2" charset="2"/>
              <a:buChar char="ü"/>
            </a:pPr>
            <a:r>
              <a:rPr lang="en-US" dirty="0">
                <a:latin typeface="Palatino Linotype" panose="02040502050505030304" pitchFamily="18" charset="0"/>
              </a:rPr>
              <a:t>Optimizing </a:t>
            </a:r>
            <a:r>
              <a:rPr lang="en-US">
                <a:latin typeface="Palatino Linotype" panose="02040502050505030304" pitchFamily="18" charset="0"/>
              </a:rPr>
              <a:t>NLC formulations </a:t>
            </a:r>
            <a:r>
              <a:rPr lang="en-US" dirty="0">
                <a:latin typeface="Palatino Linotype" panose="02040502050505030304" pitchFamily="18" charset="0"/>
              </a:rPr>
              <a:t>is critical to achieve a reproducible quality of pharmaceutical products, in terms of efficacy and safety.</a:t>
            </a:r>
          </a:p>
          <a:p>
            <a:pPr algn="just"/>
            <a:endParaRPr lang="en-US" dirty="0">
              <a:latin typeface="Palatino Linotype" panose="02040502050505030304" pitchFamily="18" charset="0"/>
            </a:endParaRPr>
          </a:p>
          <a:p>
            <a:pPr marL="342900" indent="-342900" algn="just">
              <a:buFont typeface="Wingdings" panose="05000000000000000000" pitchFamily="2" charset="2"/>
              <a:buChar char="ü"/>
            </a:pPr>
            <a:endParaRPr lang="en-US" b="1" dirty="0">
              <a:latin typeface="Palatino Linotype" panose="02040502050505030304" pitchFamily="18" charset="0"/>
            </a:endParaRPr>
          </a:p>
          <a:p>
            <a:pPr marL="342900" indent="-342900" algn="just">
              <a:buFont typeface="Wingdings" panose="05000000000000000000" pitchFamily="2" charset="2"/>
              <a:buChar char="ü"/>
            </a:pPr>
            <a:r>
              <a:rPr lang="en-US" dirty="0">
                <a:latin typeface="Palatino Linotype" panose="02040502050505030304" pitchFamily="18" charset="0"/>
              </a:rPr>
              <a:t>QbD approach is a useful tool for the development of lipid nanoparticles, such NLC.</a:t>
            </a: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marL="342900" indent="-342900" algn="just">
              <a:buFont typeface="Wingdings" panose="05000000000000000000" pitchFamily="2" charset="2"/>
              <a:buChar char="ü"/>
            </a:pPr>
            <a:r>
              <a:rPr lang="en-US" dirty="0">
                <a:latin typeface="Palatino Linotype" panose="02040502050505030304" pitchFamily="18" charset="0"/>
              </a:rPr>
              <a:t>The formulation with the best CQAs was selected for further  optimization related to the selection of the best CPPs using the same  design of experiment, which will be tested </a:t>
            </a:r>
            <a:r>
              <a:rPr lang="en-US" i="1" dirty="0">
                <a:latin typeface="Palatino Linotype" panose="02040502050505030304" pitchFamily="18" charset="0"/>
              </a:rPr>
              <a:t>in vitro </a:t>
            </a:r>
            <a:r>
              <a:rPr lang="en-US" dirty="0">
                <a:latin typeface="Palatino Linotype" panose="02040502050505030304" pitchFamily="18" charset="0"/>
              </a:rPr>
              <a:t>and </a:t>
            </a:r>
            <a:r>
              <a:rPr lang="en-US" i="1" dirty="0">
                <a:latin typeface="Palatino Linotype" panose="02040502050505030304" pitchFamily="18" charset="0"/>
              </a:rPr>
              <a:t>in vivo</a:t>
            </a:r>
            <a:r>
              <a:rPr lang="en-US" dirty="0">
                <a:latin typeface="Palatino Linotype" panose="02040502050505030304" pitchFamily="18" charset="0"/>
              </a:rPr>
              <a:t> in the future</a:t>
            </a:r>
            <a:r>
              <a:rPr lang="en-US" dirty="0"/>
              <a:t>.</a:t>
            </a:r>
            <a:endParaRPr lang="pt-PT" dirty="0"/>
          </a:p>
          <a:p>
            <a:endParaRPr lang="en-US" b="1" dirty="0">
              <a:latin typeface="Palatino Linotype" panose="02040502050505030304" pitchFamily="18" charset="0"/>
            </a:endParaRPr>
          </a:p>
          <a:p>
            <a:pPr marL="285750" indent="-285750">
              <a:buFont typeface="Wingdings" panose="05000000000000000000" pitchFamily="2" charset="2"/>
              <a:buChar char="ü"/>
            </a:pPr>
            <a:endParaRPr lang="fr-FR" b="1" dirty="0">
              <a:latin typeface="Palatino Linotype" panose="02040502050505030304" pitchFamily="18" charset="0"/>
            </a:endParaRPr>
          </a:p>
          <a:p>
            <a:endParaRPr lang="fr-FR" sz="2400" b="1" dirty="0">
              <a:latin typeface="Palatino Linotype" panose="02040502050505030304" pitchFamily="18" charset="0"/>
            </a:endParaRPr>
          </a:p>
          <a:p>
            <a:pPr marL="342900" indent="-342900">
              <a:buFont typeface="Wingdings" panose="05000000000000000000" pitchFamily="2" charset="2"/>
              <a:buChar char="ü"/>
            </a:pPr>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spTree>
    <p:extLst>
      <p:ext uri="{BB962C8B-B14F-4D97-AF65-F5344CB8AC3E}">
        <p14:creationId xmlns:p14="http://schemas.microsoft.com/office/powerpoint/2010/main" val="191657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1815882"/>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1600" b="1" dirty="0">
              <a:latin typeface="Palatino Linotype" panose="02040502050505030304" pitchFamily="18" charset="0"/>
            </a:endParaRPr>
          </a:p>
          <a:p>
            <a:pPr marL="342900" indent="-342900">
              <a:buFont typeface="Wingdings" panose="05000000000000000000" pitchFamily="2" charset="2"/>
              <a:buChar char="ü"/>
            </a:pPr>
            <a:r>
              <a:rPr lang="en-US" sz="1600" dirty="0">
                <a:latin typeface="Palatino Linotype" panose="02040502050505030304" pitchFamily="18" charset="0"/>
              </a:rPr>
              <a:t>This work was supported by </a:t>
            </a:r>
            <a:r>
              <a:rPr lang="en-US" sz="1600" dirty="0" err="1">
                <a:latin typeface="Palatino Linotype" panose="02040502050505030304" pitchFamily="18" charset="0"/>
              </a:rPr>
              <a:t>Fundação</a:t>
            </a:r>
            <a:r>
              <a:rPr lang="en-US" sz="1600" dirty="0">
                <a:latin typeface="Palatino Linotype" panose="02040502050505030304" pitchFamily="18" charset="0"/>
              </a:rPr>
              <a:t> para a </a:t>
            </a:r>
            <a:r>
              <a:rPr lang="en-US" sz="1600" dirty="0" err="1">
                <a:latin typeface="Palatino Linotype" panose="02040502050505030304" pitchFamily="18" charset="0"/>
              </a:rPr>
              <a:t>Ciência</a:t>
            </a:r>
            <a:r>
              <a:rPr lang="en-US" sz="1600" dirty="0">
                <a:latin typeface="Palatino Linotype" panose="02040502050505030304" pitchFamily="18" charset="0"/>
              </a:rPr>
              <a:t> e a </a:t>
            </a:r>
            <a:r>
              <a:rPr lang="en-US" sz="1600" dirty="0" err="1">
                <a:latin typeface="Palatino Linotype" panose="02040502050505030304" pitchFamily="18" charset="0"/>
              </a:rPr>
              <a:t>Tecnologia</a:t>
            </a:r>
            <a:r>
              <a:rPr lang="en-US" sz="1600" dirty="0">
                <a:latin typeface="Palatino Linotype" panose="02040502050505030304" pitchFamily="18" charset="0"/>
              </a:rPr>
              <a:t> (FCT), Portugal (SFRH/BD/136177/2018) and by the Applied Molecular Biosciences Unit-UCIBIO which is financed by national funds from FCT/MCTES (</a:t>
            </a:r>
            <a:r>
              <a:rPr lang="en-US" sz="1600" dirty="0" err="1">
                <a:latin typeface="Palatino Linotype" panose="02040502050505030304" pitchFamily="18" charset="0"/>
              </a:rPr>
              <a:t>UIDMulti</a:t>
            </a:r>
            <a:r>
              <a:rPr lang="en-US" sz="1600" dirty="0">
                <a:latin typeface="Palatino Linotype" panose="02040502050505030304" pitchFamily="18" charset="0"/>
              </a:rPr>
              <a:t>/04378/2019).</a:t>
            </a:r>
            <a:endParaRPr lang="pt-PT" sz="1600"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8" name="Imagem 7">
            <a:extLst>
              <a:ext uri="{FF2B5EF4-FFF2-40B4-BE49-F238E27FC236}">
                <a16:creationId xmlns:a16="http://schemas.microsoft.com/office/drawing/2014/main" id="{C981F739-ECBC-47B5-9968-605684834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300287"/>
            <a:ext cx="3356225" cy="2432493"/>
          </a:xfrm>
          <a:prstGeom prst="rect">
            <a:avLst/>
          </a:prstGeom>
        </p:spPr>
      </p:pic>
      <p:pic>
        <p:nvPicPr>
          <p:cNvPr id="10" name="Imagem 9">
            <a:extLst>
              <a:ext uri="{FF2B5EF4-FFF2-40B4-BE49-F238E27FC236}">
                <a16:creationId xmlns:a16="http://schemas.microsoft.com/office/drawing/2014/main" id="{9413FEC4-B129-47AE-8C88-D26620F80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325" y="2765937"/>
            <a:ext cx="3054105" cy="1326125"/>
          </a:xfrm>
          <a:prstGeom prst="rect">
            <a:avLst/>
          </a:prstGeom>
        </p:spPr>
      </p:pic>
      <p:pic>
        <p:nvPicPr>
          <p:cNvPr id="12" name="Imagem 11">
            <a:extLst>
              <a:ext uri="{FF2B5EF4-FFF2-40B4-BE49-F238E27FC236}">
                <a16:creationId xmlns:a16="http://schemas.microsoft.com/office/drawing/2014/main" id="{31AEFCA0-F25A-4DFC-8D4A-61963F29A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578" y="4624798"/>
            <a:ext cx="3429630" cy="1586204"/>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194" y="208914"/>
            <a:ext cx="8989888" cy="5355312"/>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The intranasal administration of nanostructured lipid carriers (NLC) has been suggested as a promising strategy to improve the fast treatment of epilepsy. This route allows drug passage directly from the nose to the brain, avoiding the need of bypassing the blood brain barrier. In addition, the quality-by-design (QbD) approach is a useful tool for the optimization of manufacturing variables, resulting in effective and safe pharmaceutical formulations. The aim of this work was to use the QbD approach to optimize a NLC formulation for the nose-to-brain delivery of diazepam. The studies began with the screening of excipients and the assessment of lipid-drug compatibility. The central composite design was used to evaluate the effects of critical material attributes (CMAs) (ratio of solid and liquid lipids and amount of emulsifiers) on the CQAs of the NLC formulation (particle size, polydispersity index (PDI), zeta potential (ZP) and encapsulation efficiency (EE)). The results showed that the most adequate ratios of lipids and emulsifiers were 6.65:2.85 and 4.2:0.3 (%, w/w), with values of 84.92 nm, 0.18, -18.20 mV and 95.48% for particle size, PDI, ZP and EE, respectively. This formulation was selected for further studies related to the optimization of critical process parameters (CPPs).</a:t>
            </a: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Epilepsy; nose-to-brain delivery; intranasal delivery; nanostructured lipid carriers, quality-by-design.</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6997C-434A-49E4-8ECC-8766F69ABBD2}"/>
              </a:ext>
            </a:extLst>
          </p:cNvPr>
          <p:cNvSpPr txBox="1"/>
          <p:nvPr/>
        </p:nvSpPr>
        <p:spPr>
          <a:xfrm>
            <a:off x="609601" y="233737"/>
            <a:ext cx="8153400" cy="1446550"/>
          </a:xfrm>
          <a:prstGeom prst="rect">
            <a:avLst/>
          </a:prstGeom>
          <a:noFill/>
        </p:spPr>
        <p:txBody>
          <a:bodyPr wrap="square" rtlCol="0">
            <a:spAutoFit/>
          </a:bodyPr>
          <a:lstStyle/>
          <a:p>
            <a:r>
              <a:rPr lang="fr-FR" sz="2400" b="1" dirty="0">
                <a:latin typeface="Palatino Linotype" panose="02040502050505030304" pitchFamily="18" charset="0"/>
              </a:rPr>
              <a:t>Methods</a:t>
            </a:r>
          </a:p>
          <a:p>
            <a:endParaRPr lang="fr-FR" sz="2000" b="1" dirty="0">
              <a:solidFill>
                <a:schemeClr val="accent1"/>
              </a:solidFill>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Diazepam-loaded</a:t>
            </a:r>
            <a:r>
              <a:rPr lang="fr-FR" sz="2000" b="1" dirty="0">
                <a:solidFill>
                  <a:schemeClr val="accent1"/>
                </a:solidFill>
                <a:latin typeface="Palatino Linotype" panose="02040502050505030304" pitchFamily="18" charset="0"/>
              </a:rPr>
              <a:t> NLC formulation</a:t>
            </a:r>
          </a:p>
          <a:p>
            <a:endParaRPr lang="fr-FR" sz="2400" b="1" dirty="0">
              <a:latin typeface="Palatino Linotype" panose="02040502050505030304" pitchFamily="18" charset="0"/>
            </a:endParaRPr>
          </a:p>
        </p:txBody>
      </p:sp>
      <p:pic>
        <p:nvPicPr>
          <p:cNvPr id="3" name="Picture 6">
            <a:extLst>
              <a:ext uri="{FF2B5EF4-FFF2-40B4-BE49-F238E27FC236}">
                <a16:creationId xmlns:a16="http://schemas.microsoft.com/office/drawing/2014/main" id="{3970991D-7E9C-48FF-B43E-FA1464B63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 name="Diagrama 1">
            <a:extLst>
              <a:ext uri="{FF2B5EF4-FFF2-40B4-BE49-F238E27FC236}">
                <a16:creationId xmlns:a16="http://schemas.microsoft.com/office/drawing/2014/main" id="{9A85E857-375A-46E2-ABB2-4CCB6E62DC81}"/>
              </a:ext>
            </a:extLst>
          </p:cNvPr>
          <p:cNvGraphicFramePr/>
          <p:nvPr>
            <p:extLst>
              <p:ext uri="{D42A27DB-BD31-4B8C-83A1-F6EECF244321}">
                <p14:modId xmlns:p14="http://schemas.microsoft.com/office/powerpoint/2010/main" val="1564466189"/>
              </p:ext>
            </p:extLst>
          </p:nvPr>
        </p:nvGraphicFramePr>
        <p:xfrm>
          <a:off x="609601" y="1558818"/>
          <a:ext cx="6695326" cy="4893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722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6997C-434A-49E4-8ECC-8766F69ABBD2}"/>
              </a:ext>
            </a:extLst>
          </p:cNvPr>
          <p:cNvSpPr txBox="1"/>
          <p:nvPr/>
        </p:nvSpPr>
        <p:spPr>
          <a:xfrm>
            <a:off x="609601" y="130996"/>
            <a:ext cx="8153400" cy="2062103"/>
          </a:xfrm>
          <a:prstGeom prst="rect">
            <a:avLst/>
          </a:prstGeom>
          <a:noFill/>
        </p:spPr>
        <p:txBody>
          <a:bodyPr wrap="square" rtlCol="0">
            <a:spAutoFit/>
          </a:bodyPr>
          <a:lstStyle/>
          <a:p>
            <a:r>
              <a:rPr lang="fr-FR" sz="2400" b="1" dirty="0">
                <a:latin typeface="Palatino Linotype" panose="02040502050505030304" pitchFamily="18" charset="0"/>
              </a:rPr>
              <a:t>Methods</a:t>
            </a:r>
          </a:p>
          <a:p>
            <a:endParaRPr lang="fr-FR" sz="2000" b="1" dirty="0">
              <a:solidFill>
                <a:schemeClr val="accent1"/>
              </a:solidFill>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Quality</a:t>
            </a:r>
            <a:r>
              <a:rPr lang="fr-FR" sz="2000" b="1" dirty="0">
                <a:solidFill>
                  <a:schemeClr val="accent1"/>
                </a:solidFill>
                <a:latin typeface="Palatino Linotype" panose="02040502050505030304" pitchFamily="18" charset="0"/>
              </a:rPr>
              <a:t>-by-design </a:t>
            </a:r>
            <a:r>
              <a:rPr lang="fr-FR" sz="2000" b="1" dirty="0" err="1">
                <a:solidFill>
                  <a:schemeClr val="accent1"/>
                </a:solidFill>
                <a:latin typeface="Palatino Linotype" panose="02040502050505030304" pitchFamily="18" charset="0"/>
              </a:rPr>
              <a:t>approach</a:t>
            </a:r>
            <a:endParaRPr lang="fr-FR" sz="2000" b="1" dirty="0">
              <a:solidFill>
                <a:schemeClr val="accent1"/>
              </a:solidFill>
              <a:latin typeface="Palatino Linotype" panose="02040502050505030304" pitchFamily="18" charset="0"/>
            </a:endParaRPr>
          </a:p>
          <a:p>
            <a:r>
              <a:rPr lang="fr-FR" sz="2000" b="1" dirty="0">
                <a:solidFill>
                  <a:schemeClr val="accent1"/>
                </a:solidFill>
                <a:latin typeface="Palatino Linotype" panose="02040502050505030304" pitchFamily="18" charset="0"/>
              </a:rPr>
              <a:t>    </a:t>
            </a:r>
          </a:p>
          <a:p>
            <a:pPr marL="342900" indent="-342900">
              <a:buFont typeface="Wingdings" panose="05000000000000000000" pitchFamily="2" charset="2"/>
              <a:buChar char="ü"/>
            </a:pPr>
            <a:r>
              <a:rPr lang="fr-FR" sz="2000" b="1" dirty="0">
                <a:latin typeface="Palatino Linotype" panose="02040502050505030304" pitchFamily="18" charset="0"/>
              </a:rPr>
              <a:t>     </a:t>
            </a:r>
            <a:r>
              <a:rPr lang="fr-FR" sz="2000" b="1" dirty="0">
                <a:solidFill>
                  <a:schemeClr val="accent1"/>
                </a:solidFill>
                <a:latin typeface="Palatino Linotype" panose="02040502050505030304" pitchFamily="18" charset="0"/>
              </a:rPr>
              <a:t> </a:t>
            </a:r>
            <a:r>
              <a:rPr lang="en-US" dirty="0">
                <a:latin typeface="Palatino Linotype" panose="02040502050505030304" pitchFamily="18" charset="0"/>
              </a:rPr>
              <a:t>Effect of the CMAs and CPPs on the CQAs</a:t>
            </a:r>
            <a:endParaRPr lang="fr-FR" sz="2000" b="1" dirty="0">
              <a:solidFill>
                <a:schemeClr val="accent1"/>
              </a:solidFill>
              <a:latin typeface="Palatino Linotype" panose="02040502050505030304" pitchFamily="18" charset="0"/>
            </a:endParaRPr>
          </a:p>
          <a:p>
            <a:endParaRPr lang="fr-FR" sz="2400" b="1" dirty="0">
              <a:latin typeface="Palatino Linotype" panose="02040502050505030304" pitchFamily="18" charset="0"/>
            </a:endParaRPr>
          </a:p>
        </p:txBody>
      </p:sp>
      <p:pic>
        <p:nvPicPr>
          <p:cNvPr id="3" name="Picture 6">
            <a:extLst>
              <a:ext uri="{FF2B5EF4-FFF2-40B4-BE49-F238E27FC236}">
                <a16:creationId xmlns:a16="http://schemas.microsoft.com/office/drawing/2014/main" id="{3970991D-7E9C-48FF-B43E-FA1464B63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pic>
        <p:nvPicPr>
          <p:cNvPr id="5" name="Imagem 4">
            <a:extLst>
              <a:ext uri="{FF2B5EF4-FFF2-40B4-BE49-F238E27FC236}">
                <a16:creationId xmlns:a16="http://schemas.microsoft.com/office/drawing/2014/main" id="{934CEB0C-5CE6-4107-A81D-B7F18ED90029}"/>
              </a:ext>
            </a:extLst>
          </p:cNvPr>
          <p:cNvPicPr/>
          <p:nvPr/>
        </p:nvPicPr>
        <p:blipFill rotWithShape="1">
          <a:blip r:embed="rId3">
            <a:extLst>
              <a:ext uri="{28A0092B-C50C-407E-A947-70E740481C1C}">
                <a14:useLocalDpi xmlns:a14="http://schemas.microsoft.com/office/drawing/2010/main" val="0"/>
              </a:ext>
            </a:extLst>
          </a:blip>
          <a:srcRect l="1" r="35370" b="8399"/>
          <a:stretch/>
        </p:blipFill>
        <p:spPr>
          <a:xfrm>
            <a:off x="1" y="2045448"/>
            <a:ext cx="6679772" cy="3821096"/>
          </a:xfrm>
          <a:prstGeom prst="rect">
            <a:avLst/>
          </a:prstGeom>
        </p:spPr>
      </p:pic>
      <p:pic>
        <p:nvPicPr>
          <p:cNvPr id="6" name="Imagem 5">
            <a:extLst>
              <a:ext uri="{FF2B5EF4-FFF2-40B4-BE49-F238E27FC236}">
                <a16:creationId xmlns:a16="http://schemas.microsoft.com/office/drawing/2014/main" id="{9D626682-9A36-47F6-B3D5-257D35C5319A}"/>
              </a:ext>
            </a:extLst>
          </p:cNvPr>
          <p:cNvPicPr/>
          <p:nvPr/>
        </p:nvPicPr>
        <p:blipFill rotWithShape="1">
          <a:blip r:embed="rId4" cstate="print">
            <a:extLst>
              <a:ext uri="{28A0092B-C50C-407E-A947-70E740481C1C}">
                <a14:useLocalDpi xmlns:a14="http://schemas.microsoft.com/office/drawing/2010/main" val="0"/>
              </a:ext>
            </a:extLst>
          </a:blip>
          <a:srcRect l="20252" r="21325"/>
          <a:stretch/>
        </p:blipFill>
        <p:spPr bwMode="auto">
          <a:xfrm>
            <a:off x="6700319" y="2604064"/>
            <a:ext cx="2464228" cy="2455703"/>
          </a:xfrm>
          <a:prstGeom prst="rect">
            <a:avLst/>
          </a:prstGeom>
          <a:noFill/>
          <a:ln>
            <a:noFill/>
          </a:ln>
          <a:extLst>
            <a:ext uri="{53640926-AAD7-44D8-BBD7-CCE9431645EC}">
              <a14:shadowObscured xmlns:a14="http://schemas.microsoft.com/office/drawing/2010/main"/>
            </a:ext>
          </a:extLst>
        </p:spPr>
      </p:pic>
      <p:sp>
        <p:nvSpPr>
          <p:cNvPr id="7" name="Retângulo 6">
            <a:extLst>
              <a:ext uri="{FF2B5EF4-FFF2-40B4-BE49-F238E27FC236}">
                <a16:creationId xmlns:a16="http://schemas.microsoft.com/office/drawing/2014/main" id="{5DC6EC59-120A-4B4A-844B-8999E6801667}"/>
              </a:ext>
            </a:extLst>
          </p:cNvPr>
          <p:cNvSpPr/>
          <p:nvPr/>
        </p:nvSpPr>
        <p:spPr>
          <a:xfrm>
            <a:off x="-303944" y="5988340"/>
            <a:ext cx="8153400" cy="738664"/>
          </a:xfrm>
          <a:prstGeom prst="rect">
            <a:avLst/>
          </a:prstGeom>
        </p:spPr>
        <p:txBody>
          <a:bodyPr wrap="square">
            <a:spAutoFit/>
          </a:bodyPr>
          <a:lstStyle/>
          <a:p>
            <a:pPr marL="269875" marR="269875" algn="ctr">
              <a:spcBef>
                <a:spcPts val="600"/>
              </a:spcBef>
              <a:spcAft>
                <a:spcPts val="1200"/>
              </a:spcAft>
            </a:pP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1. </a:t>
            </a:r>
            <a:r>
              <a:rPr 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Ishikawa diagram showing the effects of critical material attributes (CMAs) and critical process parameters (CPPs) on critical quality attributes (CQAs), for the optimization of a NLC formulation.</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35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6997C-434A-49E4-8ECC-8766F69ABBD2}"/>
              </a:ext>
            </a:extLst>
          </p:cNvPr>
          <p:cNvSpPr txBox="1"/>
          <p:nvPr/>
        </p:nvSpPr>
        <p:spPr>
          <a:xfrm>
            <a:off x="599326" y="336479"/>
            <a:ext cx="8153400" cy="2092881"/>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Diazepam-loaded</a:t>
            </a:r>
            <a:r>
              <a:rPr lang="fr-FR" sz="2000" b="1" dirty="0">
                <a:solidFill>
                  <a:schemeClr val="accent1"/>
                </a:solidFill>
                <a:latin typeface="Palatino Linotype" panose="02040502050505030304" pitchFamily="18" charset="0"/>
              </a:rPr>
              <a:t> NLC formulation</a:t>
            </a:r>
          </a:p>
          <a:p>
            <a:endParaRPr lang="fr-FR" sz="2400" b="1" dirty="0">
              <a:latin typeface="Palatino Linotype" panose="02040502050505030304" pitchFamily="18" charset="0"/>
            </a:endParaRPr>
          </a:p>
          <a:p>
            <a:r>
              <a:rPr lang="en-US" sz="1400" b="1" dirty="0">
                <a:latin typeface="Palatino Linotype" panose="02040502050505030304" pitchFamily="18" charset="0"/>
              </a:rPr>
              <a:t>Table 1. </a:t>
            </a:r>
            <a:r>
              <a:rPr lang="en-US" sz="1400" dirty="0">
                <a:latin typeface="Palatino Linotype" panose="02040502050505030304" pitchFamily="18" charset="0"/>
              </a:rPr>
              <a:t>Composition of diazepam-loaded nanostructured lipid carriers (NLC) formulation.</a:t>
            </a:r>
            <a:endParaRPr lang="pt-PT" sz="1400" dirty="0">
              <a:latin typeface="Palatino Linotype" panose="02040502050505030304" pitchFamily="18" charset="0"/>
            </a:endParaRPr>
          </a:p>
          <a:p>
            <a:endParaRPr lang="fr-FR" sz="2400" b="1" dirty="0">
              <a:latin typeface="Palatino Linotype" panose="02040502050505030304" pitchFamily="18" charset="0"/>
            </a:endParaRPr>
          </a:p>
        </p:txBody>
      </p:sp>
      <p:pic>
        <p:nvPicPr>
          <p:cNvPr id="6" name="Picture 5">
            <a:extLst>
              <a:ext uri="{FF2B5EF4-FFF2-40B4-BE49-F238E27FC236}">
                <a16:creationId xmlns:a16="http://schemas.microsoft.com/office/drawing/2014/main" id="{DE304114-5A49-4F22-8F33-E1FDC6B8A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8" name="Tabela 7">
            <a:extLst>
              <a:ext uri="{FF2B5EF4-FFF2-40B4-BE49-F238E27FC236}">
                <a16:creationId xmlns:a16="http://schemas.microsoft.com/office/drawing/2014/main" id="{93C31090-B5A2-4731-9C5A-30931F89879E}"/>
              </a:ext>
            </a:extLst>
          </p:cNvPr>
          <p:cNvGraphicFramePr>
            <a:graphicFrameLocks noGrp="1"/>
          </p:cNvGraphicFramePr>
          <p:nvPr>
            <p:extLst>
              <p:ext uri="{D42A27DB-BD31-4B8C-83A1-F6EECF244321}">
                <p14:modId xmlns:p14="http://schemas.microsoft.com/office/powerpoint/2010/main" val="713929884"/>
              </p:ext>
            </p:extLst>
          </p:nvPr>
        </p:nvGraphicFramePr>
        <p:xfrm>
          <a:off x="599326" y="2133459"/>
          <a:ext cx="5883667" cy="3138337"/>
        </p:xfrm>
        <a:graphic>
          <a:graphicData uri="http://schemas.openxmlformats.org/drawingml/2006/table">
            <a:tbl>
              <a:tblPr firstRow="1" firstCol="1" bandRow="1"/>
              <a:tblGrid>
                <a:gridCol w="3859249">
                  <a:extLst>
                    <a:ext uri="{9D8B030D-6E8A-4147-A177-3AD203B41FA5}">
                      <a16:colId xmlns:a16="http://schemas.microsoft.com/office/drawing/2014/main" val="2189733929"/>
                    </a:ext>
                  </a:extLst>
                </a:gridCol>
                <a:gridCol w="2024418">
                  <a:extLst>
                    <a:ext uri="{9D8B030D-6E8A-4147-A177-3AD203B41FA5}">
                      <a16:colId xmlns:a16="http://schemas.microsoft.com/office/drawing/2014/main" val="321930372"/>
                    </a:ext>
                  </a:extLst>
                </a:gridCol>
              </a:tblGrid>
              <a:tr h="331939">
                <a:tc>
                  <a:txBody>
                    <a:bodyPr/>
                    <a:lstStyle/>
                    <a:p>
                      <a:pPr marL="269875" marR="269875" algn="just">
                        <a:lnSpc>
                          <a:spcPts val="1300"/>
                        </a:lnSpc>
                        <a:spcBef>
                          <a:spcPts val="1200"/>
                        </a:spcBef>
                        <a:spcAft>
                          <a:spcPts val="600"/>
                        </a:spcAft>
                      </a:pP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Composition</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tc>
                  <a:txBody>
                    <a:bodyPr/>
                    <a:lstStyle/>
                    <a:p>
                      <a:pPr marL="269875" marR="269875" algn="just">
                        <a:lnSpc>
                          <a:spcPts val="1300"/>
                        </a:lnSpc>
                        <a:spcBef>
                          <a:spcPts val="1200"/>
                        </a:spcBef>
                        <a:spcAft>
                          <a:spcPts val="600"/>
                        </a:spcAft>
                      </a:pPr>
                      <a:r>
                        <a:rPr lang="en-US" sz="14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(w/w)%</a:t>
                      </a:r>
                      <a:endParaRPr lang="pt-PT" sz="14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905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48272270"/>
                  </a:ext>
                </a:extLst>
              </a:tr>
              <a:tr h="400914">
                <a:tc>
                  <a:txBody>
                    <a:bodyPr/>
                    <a:lstStyle/>
                    <a:p>
                      <a:pPr marL="269875" marR="269875" algn="l">
                        <a:lnSpc>
                          <a:spcPct val="150000"/>
                        </a:lnSpc>
                        <a:spcBef>
                          <a:spcPts val="1200"/>
                        </a:spcBef>
                        <a:spcAft>
                          <a:spcPts val="600"/>
                        </a:spcAft>
                      </a:pPr>
                      <a:r>
                        <a:rPr lang="en-US" sz="1400" b="1"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Precirol</a:t>
                      </a:r>
                      <a:r>
                        <a:rPr lang="en-US" sz="1400" b="1"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5 ATO</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6.65</a:t>
                      </a:r>
                      <a:endParaRPr lang="pt-PT" sz="14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9050" cap="flat" cmpd="sng" algn="ctr">
                      <a:solidFill>
                        <a:srgbClr val="8EAADB"/>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58394529"/>
                  </a:ext>
                </a:extLst>
              </a:tr>
              <a:tr h="400914">
                <a:tc>
                  <a:txBody>
                    <a:bodyPr/>
                    <a:lstStyle/>
                    <a:p>
                      <a:pPr marL="269875" marR="269875" algn="l">
                        <a:lnSpc>
                          <a:spcPct val="150000"/>
                        </a:lnSpc>
                        <a:spcBef>
                          <a:spcPts val="1200"/>
                        </a:spcBef>
                        <a:spcAft>
                          <a:spcPts val="600"/>
                        </a:spcAft>
                      </a:pPr>
                      <a:r>
                        <a:rPr lang="en-US" sz="1400" b="1"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Cetiol</a:t>
                      </a:r>
                      <a:r>
                        <a:rPr lang="en-US" sz="1400" b="1"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2.85</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712695981"/>
                  </a:ext>
                </a:extLst>
              </a:tr>
              <a:tr h="400914">
                <a:tc>
                  <a:txBody>
                    <a:bodyPr/>
                    <a:lstStyle/>
                    <a:p>
                      <a:pPr marL="269875" marR="269875" algn="just">
                        <a:lnSpc>
                          <a:spcPct val="150000"/>
                        </a:lnSpc>
                        <a:spcBef>
                          <a:spcPts val="1200"/>
                        </a:spcBef>
                        <a:spcAft>
                          <a:spcPts val="600"/>
                        </a:spcAft>
                      </a:pP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Diazepam</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0.50</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283869040"/>
                  </a:ext>
                </a:extLst>
              </a:tr>
              <a:tr h="400914">
                <a:tc>
                  <a:txBody>
                    <a:bodyPr/>
                    <a:lstStyle/>
                    <a:p>
                      <a:pPr marL="269875" marR="269875" algn="just">
                        <a:lnSpc>
                          <a:spcPct val="150000"/>
                        </a:lnSpc>
                        <a:spcBef>
                          <a:spcPts val="1200"/>
                        </a:spcBef>
                        <a:spcAft>
                          <a:spcPts val="600"/>
                        </a:spcAft>
                      </a:pP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Tween 80</a:t>
                      </a:r>
                      <a:r>
                        <a:rPr lang="en-US" sz="1400" b="1" kern="1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4.20</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922982424"/>
                  </a:ext>
                </a:extLst>
              </a:tr>
              <a:tr h="400914">
                <a:tc>
                  <a:txBody>
                    <a:bodyPr/>
                    <a:lstStyle/>
                    <a:p>
                      <a:pPr marL="269875" marR="269875" algn="just">
                        <a:lnSpc>
                          <a:spcPct val="150000"/>
                        </a:lnSpc>
                        <a:spcBef>
                          <a:spcPts val="1200"/>
                        </a:spcBef>
                        <a:spcAft>
                          <a:spcPts val="600"/>
                        </a:spcAft>
                      </a:pPr>
                      <a:r>
                        <a:rPr lang="pt-PT" sz="1400" b="1"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Sodium</a:t>
                      </a:r>
                      <a:r>
                        <a:rPr lang="pt-PT"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t-PT" sz="1400" b="1"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deoxycholate</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0.30</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396589960"/>
                  </a:ext>
                </a:extLst>
              </a:tr>
              <a:tr h="400914">
                <a:tc>
                  <a:txBody>
                    <a:bodyPr/>
                    <a:lstStyle/>
                    <a:p>
                      <a:pPr marL="269875" marR="269875" algn="just">
                        <a:lnSpc>
                          <a:spcPct val="150000"/>
                        </a:lnSpc>
                        <a:spcBef>
                          <a:spcPts val="1200"/>
                        </a:spcBef>
                        <a:spcAft>
                          <a:spcPts val="600"/>
                        </a:spcAft>
                      </a:pPr>
                      <a:r>
                        <a:rPr lang="en-US" sz="1400" b="1"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Benzalkonium chloride</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0.02</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2501862971"/>
                  </a:ext>
                </a:extLst>
              </a:tr>
              <a:tr h="400914">
                <a:tc>
                  <a:txBody>
                    <a:bodyPr/>
                    <a:lstStyle/>
                    <a:p>
                      <a:pPr marL="269875" marR="269875" algn="just">
                        <a:lnSpc>
                          <a:spcPct val="150000"/>
                        </a:lnSpc>
                        <a:spcBef>
                          <a:spcPts val="1200"/>
                        </a:spcBef>
                        <a:spcAft>
                          <a:spcPts val="600"/>
                        </a:spcAft>
                      </a:pPr>
                      <a:r>
                        <a:rPr lang="en-US" sz="1400" b="1"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Ultrapure water</a:t>
                      </a:r>
                      <a:endParaRPr lang="pt-PT" sz="14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tc>
                  <a:txBody>
                    <a:bodyPr/>
                    <a:lstStyle/>
                    <a:p>
                      <a:pPr marL="269875" marR="269875" algn="just">
                        <a:lnSpc>
                          <a:spcPct val="150000"/>
                        </a:lnSpc>
                        <a:spcBef>
                          <a:spcPts val="1200"/>
                        </a:spcBef>
                        <a:spcAft>
                          <a:spcPts val="600"/>
                        </a:spcAft>
                      </a:pPr>
                      <a:r>
                        <a:rPr lang="en-US" sz="14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q.s</a:t>
                      </a:r>
                      <a:r>
                        <a:rPr lang="en-US"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100.00</a:t>
                      </a:r>
                      <a:endParaRPr lang="pt-PT" sz="14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4C6E7"/>
                      </a:solidFill>
                      <a:prstDash val="solid"/>
                      <a:round/>
                      <a:headEnd type="none" w="med" len="med"/>
                      <a:tailEnd type="none" w="med" len="med"/>
                    </a:lnL>
                    <a:lnR w="12700" cap="flat" cmpd="sng" algn="ctr">
                      <a:solidFill>
                        <a:srgbClr val="B4C6E7"/>
                      </a:solidFill>
                      <a:prstDash val="solid"/>
                      <a:round/>
                      <a:headEnd type="none" w="med" len="med"/>
                      <a:tailEnd type="none" w="med" len="med"/>
                    </a:lnR>
                    <a:lnT w="12700" cap="flat" cmpd="sng" algn="ctr">
                      <a:solidFill>
                        <a:srgbClr val="B4C6E7"/>
                      </a:solidFill>
                      <a:prstDash val="solid"/>
                      <a:round/>
                      <a:headEnd type="none" w="med" len="med"/>
                      <a:tailEnd type="none" w="med" len="med"/>
                    </a:lnT>
                    <a:lnB w="12700" cap="flat" cmpd="sng" algn="ctr">
                      <a:solidFill>
                        <a:srgbClr val="B4C6E7"/>
                      </a:solidFill>
                      <a:prstDash val="solid"/>
                      <a:round/>
                      <a:headEnd type="none" w="med" len="med"/>
                      <a:tailEnd type="none" w="med" len="med"/>
                    </a:lnB>
                  </a:tcPr>
                </a:tc>
                <a:extLst>
                  <a:ext uri="{0D108BD9-81ED-4DB2-BD59-A6C34878D82A}">
                    <a16:rowId xmlns:a16="http://schemas.microsoft.com/office/drawing/2014/main" val="1617825740"/>
                  </a:ext>
                </a:extLst>
              </a:tr>
            </a:tbl>
          </a:graphicData>
        </a:graphic>
      </p:graphicFrame>
    </p:spTree>
    <p:extLst>
      <p:ext uri="{BB962C8B-B14F-4D97-AF65-F5344CB8AC3E}">
        <p14:creationId xmlns:p14="http://schemas.microsoft.com/office/powerpoint/2010/main" val="258730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76997C-434A-49E4-8ECC-8766F69ABBD2}"/>
              </a:ext>
            </a:extLst>
          </p:cNvPr>
          <p:cNvSpPr txBox="1"/>
          <p:nvPr/>
        </p:nvSpPr>
        <p:spPr>
          <a:xfrm>
            <a:off x="609601" y="182367"/>
            <a:ext cx="8153400" cy="1692771"/>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Quality</a:t>
            </a:r>
            <a:r>
              <a:rPr lang="fr-FR" sz="2000" b="1" dirty="0">
                <a:solidFill>
                  <a:schemeClr val="accent1"/>
                </a:solidFill>
                <a:latin typeface="Palatino Linotype" panose="02040502050505030304" pitchFamily="18" charset="0"/>
              </a:rPr>
              <a:t>-by-design </a:t>
            </a:r>
            <a:r>
              <a:rPr lang="fr-FR" sz="2000" b="1" dirty="0" err="1">
                <a:solidFill>
                  <a:schemeClr val="accent1"/>
                </a:solidFill>
                <a:latin typeface="Palatino Linotype" panose="02040502050505030304" pitchFamily="18" charset="0"/>
              </a:rPr>
              <a:t>approach</a:t>
            </a:r>
            <a:endParaRPr lang="fr-FR" sz="2000" b="1" dirty="0">
              <a:solidFill>
                <a:schemeClr val="accent1"/>
              </a:solidFill>
              <a:latin typeface="Palatino Linotype" panose="02040502050505030304" pitchFamily="18" charset="0"/>
            </a:endParaRPr>
          </a:p>
          <a:p>
            <a:r>
              <a:rPr lang="fr-FR" sz="2000" b="1" dirty="0">
                <a:solidFill>
                  <a:schemeClr val="accent1"/>
                </a:solidFill>
                <a:latin typeface="Palatino Linotype" panose="02040502050505030304" pitchFamily="18" charset="0"/>
              </a:rPr>
              <a:t>    </a:t>
            </a:r>
          </a:p>
          <a:p>
            <a:pPr marL="342900" indent="-342900">
              <a:buFont typeface="Wingdings" panose="05000000000000000000" pitchFamily="2" charset="2"/>
              <a:buChar char="ü"/>
            </a:pPr>
            <a:r>
              <a:rPr lang="fr-FR" sz="2000" b="1" dirty="0">
                <a:latin typeface="Palatino Linotype" panose="02040502050505030304" pitchFamily="18" charset="0"/>
              </a:rPr>
              <a:t>     </a:t>
            </a:r>
            <a:r>
              <a:rPr lang="fr-FR" sz="2000" b="1" dirty="0">
                <a:solidFill>
                  <a:schemeClr val="accent1"/>
                </a:solidFill>
                <a:latin typeface="Palatino Linotype" panose="02040502050505030304" pitchFamily="18" charset="0"/>
              </a:rPr>
              <a:t> </a:t>
            </a:r>
            <a:r>
              <a:rPr lang="en-US" dirty="0">
                <a:latin typeface="Palatino Linotype" panose="02040502050505030304" pitchFamily="18" charset="0"/>
              </a:rPr>
              <a:t>Central composite design (CCD</a:t>
            </a:r>
            <a:r>
              <a:rPr lang="en-US" dirty="0"/>
              <a:t>)</a:t>
            </a:r>
            <a:endParaRPr lang="fr-FR" sz="2400" b="1" dirty="0">
              <a:latin typeface="Palatino Linotype" panose="02040502050505030304" pitchFamily="18" charset="0"/>
            </a:endParaRPr>
          </a:p>
        </p:txBody>
      </p:sp>
      <p:pic>
        <p:nvPicPr>
          <p:cNvPr id="3" name="Picture 6">
            <a:extLst>
              <a:ext uri="{FF2B5EF4-FFF2-40B4-BE49-F238E27FC236}">
                <a16:creationId xmlns:a16="http://schemas.microsoft.com/office/drawing/2014/main" id="{3970991D-7E9C-48FF-B43E-FA1464B63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2" name="Retângulo 1">
            <a:extLst>
              <a:ext uri="{FF2B5EF4-FFF2-40B4-BE49-F238E27FC236}">
                <a16:creationId xmlns:a16="http://schemas.microsoft.com/office/drawing/2014/main" id="{C05284A6-15BC-4533-BF10-8A93C02A5D1D}"/>
              </a:ext>
            </a:extLst>
          </p:cNvPr>
          <p:cNvSpPr/>
          <p:nvPr/>
        </p:nvSpPr>
        <p:spPr>
          <a:xfrm>
            <a:off x="330058" y="2013249"/>
            <a:ext cx="8712485" cy="523220"/>
          </a:xfrm>
          <a:prstGeom prst="rect">
            <a:avLst/>
          </a:prstGeom>
        </p:spPr>
        <p:txBody>
          <a:bodyPr wrap="square">
            <a:spAutoFit/>
          </a:bodyPr>
          <a:lstStyle/>
          <a:p>
            <a:pPr marL="269875" marR="269875" algn="just">
              <a:spcBef>
                <a:spcPts val="1200"/>
              </a:spcBef>
              <a:spcAft>
                <a:spcPts val="600"/>
              </a:spcAft>
            </a:pPr>
            <a:r>
              <a:rPr lang="en-US"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Table 2. </a:t>
            </a:r>
            <a:r>
              <a:rPr lang="en-US" sz="1400" kern="0" dirty="0">
                <a:solidFill>
                  <a:srgbClr val="000000"/>
                </a:solidFill>
                <a:latin typeface="Palatino Linotype" panose="02040502050505030304" pitchFamily="18" charset="0"/>
                <a:ea typeface="Times New Roman" panose="02020603050405020304" pitchFamily="18" charset="0"/>
              </a:rPr>
              <a:t>Effect of the critical material attributes (CMAs) on the critical quality attributes (CQAs) of the diazepam-loaded NLC.</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8" name="Imagem 7">
            <a:extLst>
              <a:ext uri="{FF2B5EF4-FFF2-40B4-BE49-F238E27FC236}">
                <a16:creationId xmlns:a16="http://schemas.microsoft.com/office/drawing/2014/main" id="{F885CE33-EF69-4237-BD0A-3ADC8DF090F0}"/>
              </a:ext>
            </a:extLst>
          </p:cNvPr>
          <p:cNvPicPr>
            <a:picLocks noChangeAspect="1"/>
          </p:cNvPicPr>
          <p:nvPr/>
        </p:nvPicPr>
        <p:blipFill>
          <a:blip r:embed="rId3"/>
          <a:stretch>
            <a:fillRect/>
          </a:stretch>
        </p:blipFill>
        <p:spPr>
          <a:xfrm>
            <a:off x="293483" y="2582692"/>
            <a:ext cx="7355011" cy="3477679"/>
          </a:xfrm>
          <a:prstGeom prst="rect">
            <a:avLst/>
          </a:prstGeom>
        </p:spPr>
      </p:pic>
      <p:sp>
        <p:nvSpPr>
          <p:cNvPr id="5" name="Retângulo 4">
            <a:extLst>
              <a:ext uri="{FF2B5EF4-FFF2-40B4-BE49-F238E27FC236}">
                <a16:creationId xmlns:a16="http://schemas.microsoft.com/office/drawing/2014/main" id="{8578810E-92CA-43F4-9649-1D1B4B3580B1}"/>
              </a:ext>
            </a:extLst>
          </p:cNvPr>
          <p:cNvSpPr/>
          <p:nvPr/>
        </p:nvSpPr>
        <p:spPr>
          <a:xfrm>
            <a:off x="330058" y="5842337"/>
            <a:ext cx="7227738" cy="553998"/>
          </a:xfrm>
          <a:prstGeom prst="rect">
            <a:avLst/>
          </a:prstGeom>
        </p:spPr>
        <p:txBody>
          <a:bodyPr wrap="square">
            <a:spAutoFit/>
          </a:bodyPr>
          <a:lstStyle/>
          <a:p>
            <a:r>
              <a:rPr lang="en-US" sz="1000" dirty="0">
                <a:latin typeface="Palatino Linotype" panose="02040502050505030304" pitchFamily="18" charset="0"/>
              </a:rPr>
              <a:t>CMAs: critical material attributes; D(50): 50% of particles with size equal or lower to the given value; D(90): 90% of particles with size equal or lower to the given value; EE: encapsulation efficiency; PDI: polydispersity index; ZP: zeta potential; Z-Ave: mean particle size.</a:t>
            </a:r>
            <a:endParaRPr lang="pt-PT" sz="1000" dirty="0">
              <a:latin typeface="Palatino Linotype" panose="02040502050505030304" pitchFamily="18" charset="0"/>
            </a:endParaRPr>
          </a:p>
        </p:txBody>
      </p:sp>
    </p:spTree>
    <p:extLst>
      <p:ext uri="{BB962C8B-B14F-4D97-AF65-F5344CB8AC3E}">
        <p14:creationId xmlns:p14="http://schemas.microsoft.com/office/powerpoint/2010/main" val="369905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1245" y="336479"/>
            <a:ext cx="8153400" cy="2123658"/>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Quality</a:t>
            </a:r>
            <a:r>
              <a:rPr lang="fr-FR" sz="2000" b="1" dirty="0">
                <a:solidFill>
                  <a:schemeClr val="accent1"/>
                </a:solidFill>
                <a:latin typeface="Palatino Linotype" panose="02040502050505030304" pitchFamily="18" charset="0"/>
              </a:rPr>
              <a:t>-by-design </a:t>
            </a:r>
            <a:r>
              <a:rPr lang="fr-FR" sz="2000" b="1" dirty="0" err="1">
                <a:solidFill>
                  <a:schemeClr val="accent1"/>
                </a:solidFill>
                <a:latin typeface="Palatino Linotype" panose="02040502050505030304" pitchFamily="18" charset="0"/>
              </a:rPr>
              <a:t>approach</a:t>
            </a:r>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8" name="Imagem 7">
            <a:extLst>
              <a:ext uri="{FF2B5EF4-FFF2-40B4-BE49-F238E27FC236}">
                <a16:creationId xmlns:a16="http://schemas.microsoft.com/office/drawing/2014/main" id="{533D3C41-E215-4BA1-9FC5-23BB364F1C28}"/>
              </a:ext>
            </a:extLst>
          </p:cNvPr>
          <p:cNvPicPr/>
          <p:nvPr/>
        </p:nvPicPr>
        <p:blipFill rotWithShape="1">
          <a:blip r:embed="rId2" cstate="print">
            <a:extLst>
              <a:ext uri="{28A0092B-C50C-407E-A947-70E740481C1C}">
                <a14:useLocalDpi xmlns:a14="http://schemas.microsoft.com/office/drawing/2010/main" val="0"/>
              </a:ext>
            </a:extLst>
          </a:blip>
          <a:srcRect r="31841" b="3613"/>
          <a:stretch/>
        </p:blipFill>
        <p:spPr>
          <a:xfrm>
            <a:off x="253858" y="1812866"/>
            <a:ext cx="3527032" cy="3820104"/>
          </a:xfrm>
          <a:prstGeom prst="rect">
            <a:avLst/>
          </a:prstGeom>
        </p:spPr>
      </p:pic>
      <p:pic>
        <p:nvPicPr>
          <p:cNvPr id="10" name="Imagem 9">
            <a:extLst>
              <a:ext uri="{FF2B5EF4-FFF2-40B4-BE49-F238E27FC236}">
                <a16:creationId xmlns:a16="http://schemas.microsoft.com/office/drawing/2014/main" id="{182BAC49-00D3-4F62-B6F4-F074EA1EA0D6}"/>
              </a:ext>
            </a:extLst>
          </p:cNvPr>
          <p:cNvPicPr/>
          <p:nvPr/>
        </p:nvPicPr>
        <p:blipFill rotWithShape="1">
          <a:blip r:embed="rId3">
            <a:extLst>
              <a:ext uri="{28A0092B-C50C-407E-A947-70E740481C1C}">
                <a14:useLocalDpi xmlns:a14="http://schemas.microsoft.com/office/drawing/2010/main" val="0"/>
              </a:ext>
            </a:extLst>
          </a:blip>
          <a:srcRect l="90756" t="67605"/>
          <a:stretch/>
        </p:blipFill>
        <p:spPr>
          <a:xfrm>
            <a:off x="3856972" y="2602945"/>
            <a:ext cx="649008" cy="1244629"/>
          </a:xfrm>
          <a:prstGeom prst="rect">
            <a:avLst/>
          </a:prstGeom>
        </p:spPr>
      </p:pic>
      <p:pic>
        <p:nvPicPr>
          <p:cNvPr id="11" name="Imagem 10" descr="Uma imagem com texto&#10;&#10;Descrição gerada automaticamente">
            <a:extLst>
              <a:ext uri="{FF2B5EF4-FFF2-40B4-BE49-F238E27FC236}">
                <a16:creationId xmlns:a16="http://schemas.microsoft.com/office/drawing/2014/main" id="{F7733647-EF0C-4715-8026-307F72444B5F}"/>
              </a:ext>
            </a:extLst>
          </p:cNvPr>
          <p:cNvPicPr/>
          <p:nvPr/>
        </p:nvPicPr>
        <p:blipFill rotWithShape="1">
          <a:blip r:embed="rId4">
            <a:extLst>
              <a:ext uri="{28A0092B-C50C-407E-A947-70E740481C1C}">
                <a14:useLocalDpi xmlns:a14="http://schemas.microsoft.com/office/drawing/2010/main" val="0"/>
              </a:ext>
            </a:extLst>
          </a:blip>
          <a:srcRect r="30266"/>
          <a:stretch/>
        </p:blipFill>
        <p:spPr>
          <a:xfrm>
            <a:off x="4657357" y="1983458"/>
            <a:ext cx="3527031" cy="3820103"/>
          </a:xfrm>
          <a:prstGeom prst="rect">
            <a:avLst/>
          </a:prstGeom>
        </p:spPr>
      </p:pic>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pic>
        <p:nvPicPr>
          <p:cNvPr id="12" name="Imagem 11" descr="Uma imagem com texto&#10;&#10;Descrição gerada automaticamente">
            <a:extLst>
              <a:ext uri="{FF2B5EF4-FFF2-40B4-BE49-F238E27FC236}">
                <a16:creationId xmlns:a16="http://schemas.microsoft.com/office/drawing/2014/main" id="{92C2F3C3-7B58-4910-B877-7FBDDA7EA14D}"/>
              </a:ext>
            </a:extLst>
          </p:cNvPr>
          <p:cNvPicPr/>
          <p:nvPr/>
        </p:nvPicPr>
        <p:blipFill rotWithShape="1">
          <a:blip r:embed="rId6" cstate="print">
            <a:extLst>
              <a:ext uri="{28A0092B-C50C-407E-A947-70E740481C1C}">
                <a14:useLocalDpi xmlns:a14="http://schemas.microsoft.com/office/drawing/2010/main" val="0"/>
              </a:ext>
            </a:extLst>
          </a:blip>
          <a:srcRect l="89375" t="76017" r="-654"/>
          <a:stretch/>
        </p:blipFill>
        <p:spPr>
          <a:xfrm>
            <a:off x="8081648" y="2771103"/>
            <a:ext cx="746804" cy="1244628"/>
          </a:xfrm>
          <a:prstGeom prst="rect">
            <a:avLst/>
          </a:prstGeom>
        </p:spPr>
      </p:pic>
      <p:sp>
        <p:nvSpPr>
          <p:cNvPr id="3" name="Retângulo 2">
            <a:extLst>
              <a:ext uri="{FF2B5EF4-FFF2-40B4-BE49-F238E27FC236}">
                <a16:creationId xmlns:a16="http://schemas.microsoft.com/office/drawing/2014/main" id="{E8D22A81-9744-4C05-8F02-7D59C3F3F49C}"/>
              </a:ext>
            </a:extLst>
          </p:cNvPr>
          <p:cNvSpPr/>
          <p:nvPr/>
        </p:nvSpPr>
        <p:spPr>
          <a:xfrm>
            <a:off x="0" y="5803561"/>
            <a:ext cx="7557796" cy="954107"/>
          </a:xfrm>
          <a:prstGeom prst="rect">
            <a:avLst/>
          </a:prstGeom>
        </p:spPr>
        <p:txBody>
          <a:bodyPr wrap="square">
            <a:spAutoFit/>
          </a:bodyPr>
          <a:lstStyle/>
          <a:p>
            <a:pPr algn="ctr"/>
            <a:r>
              <a:rPr lang="en-US" sz="1400" b="1" kern="0" dirty="0">
                <a:solidFill>
                  <a:srgbClr val="000000"/>
                </a:solidFill>
                <a:latin typeface="Palatino Linotype" panose="02040502050505030304" pitchFamily="18" charset="0"/>
                <a:ea typeface="Times New Roman" panose="02020603050405020304" pitchFamily="18" charset="0"/>
              </a:rPr>
              <a:t>Figure 2.</a:t>
            </a:r>
            <a:r>
              <a:rPr lang="en-US" sz="1400" kern="0" dirty="0">
                <a:solidFill>
                  <a:srgbClr val="000000"/>
                </a:solidFill>
                <a:latin typeface="Palatino Linotype" panose="02040502050505030304" pitchFamily="18" charset="0"/>
                <a:ea typeface="Times New Roman" panose="02020603050405020304" pitchFamily="18" charset="0"/>
              </a:rPr>
              <a:t> The 3-D surface plots portraying the effect of the ratio between the solid and liquid lipids (SL: LL) and the two emulsifiers (E1: E2) on the size (</a:t>
            </a:r>
            <a:r>
              <a:rPr lang="en-US" sz="1400" dirty="0">
                <a:latin typeface="Palatino Linotype" panose="02040502050505030304" pitchFamily="18" charset="0"/>
              </a:rPr>
              <a:t>D(50): 50% of particles with size equal or lower to the given value, D(90): 90% of particles with size equal or lower to the given value).</a:t>
            </a:r>
            <a:endParaRPr lang="pt-PT" sz="1400"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BB5F0177-1DF4-42C9-8397-F82E01CB3900}"/>
              </a:ext>
            </a:extLst>
          </p:cNvPr>
          <p:cNvPicPr/>
          <p:nvPr/>
        </p:nvPicPr>
        <p:blipFill rotWithShape="1">
          <a:blip r:embed="rId2" cstate="print">
            <a:extLst>
              <a:ext uri="{28A0092B-C50C-407E-A947-70E740481C1C}">
                <a14:useLocalDpi xmlns:a14="http://schemas.microsoft.com/office/drawing/2010/main" val="0"/>
              </a:ext>
            </a:extLst>
          </a:blip>
          <a:srcRect l="307" r="31087" b="3903"/>
          <a:stretch/>
        </p:blipFill>
        <p:spPr>
          <a:xfrm>
            <a:off x="4677887" y="1561232"/>
            <a:ext cx="3581032" cy="3832701"/>
          </a:xfrm>
          <a:prstGeom prst="rect">
            <a:avLst/>
          </a:prstGeom>
        </p:spPr>
      </p:pic>
      <p:sp>
        <p:nvSpPr>
          <p:cNvPr id="4" name="TextBox 3"/>
          <p:cNvSpPr txBox="1"/>
          <p:nvPr/>
        </p:nvSpPr>
        <p:spPr>
          <a:xfrm>
            <a:off x="671245" y="336479"/>
            <a:ext cx="8153400" cy="2123658"/>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Quality</a:t>
            </a:r>
            <a:r>
              <a:rPr lang="fr-FR" sz="2000" b="1" dirty="0">
                <a:solidFill>
                  <a:schemeClr val="accent1"/>
                </a:solidFill>
                <a:latin typeface="Palatino Linotype" panose="02040502050505030304" pitchFamily="18" charset="0"/>
              </a:rPr>
              <a:t>-by-design </a:t>
            </a:r>
            <a:r>
              <a:rPr lang="fr-FR" sz="2000" b="1" dirty="0" err="1">
                <a:solidFill>
                  <a:schemeClr val="accent1"/>
                </a:solidFill>
                <a:latin typeface="Palatino Linotype" panose="02040502050505030304" pitchFamily="18" charset="0"/>
              </a:rPr>
              <a:t>approach</a:t>
            </a:r>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sp>
        <p:nvSpPr>
          <p:cNvPr id="3" name="Retângulo 2">
            <a:extLst>
              <a:ext uri="{FF2B5EF4-FFF2-40B4-BE49-F238E27FC236}">
                <a16:creationId xmlns:a16="http://schemas.microsoft.com/office/drawing/2014/main" id="{E8D22A81-9744-4C05-8F02-7D59C3F3F49C}"/>
              </a:ext>
            </a:extLst>
          </p:cNvPr>
          <p:cNvSpPr/>
          <p:nvPr/>
        </p:nvSpPr>
        <p:spPr>
          <a:xfrm>
            <a:off x="0" y="5803561"/>
            <a:ext cx="7557796" cy="738664"/>
          </a:xfrm>
          <a:prstGeom prst="rect">
            <a:avLst/>
          </a:prstGeom>
        </p:spPr>
        <p:txBody>
          <a:bodyPr wrap="square">
            <a:spAutoFit/>
          </a:bodyPr>
          <a:lstStyle/>
          <a:p>
            <a:pPr algn="ctr"/>
            <a:r>
              <a:rPr lang="en-US" sz="1400" b="1" kern="0" dirty="0">
                <a:solidFill>
                  <a:srgbClr val="000000"/>
                </a:solidFill>
                <a:latin typeface="Palatino Linotype" panose="02040502050505030304" pitchFamily="18" charset="0"/>
                <a:ea typeface="Times New Roman" panose="02020603050405020304" pitchFamily="18" charset="0"/>
              </a:rPr>
              <a:t>Figure 3. </a:t>
            </a:r>
            <a:r>
              <a:rPr lang="en-US" sz="1400" kern="0" dirty="0">
                <a:solidFill>
                  <a:srgbClr val="000000"/>
                </a:solidFill>
                <a:latin typeface="Palatino Linotype" panose="02040502050505030304" pitchFamily="18" charset="0"/>
                <a:ea typeface="Times New Roman" panose="02020603050405020304" pitchFamily="18" charset="0"/>
              </a:rPr>
              <a:t>The 3-D surface plots portraying the effect of the ratio between the solid and liquid lipids (SL: LL) and the two emulsifiers (E1:E2) on the mean particle size (</a:t>
            </a:r>
            <a:r>
              <a:rPr lang="en-US" sz="1400" dirty="0">
                <a:latin typeface="Palatino Linotype" panose="02040502050505030304" pitchFamily="18" charset="0"/>
              </a:rPr>
              <a:t>Z-Ave) and polydispersity index (PDI).</a:t>
            </a:r>
            <a:endParaRPr lang="pt-PT" sz="1400" dirty="0">
              <a:latin typeface="Palatino Linotype" panose="02040502050505030304" pitchFamily="18" charset="0"/>
            </a:endParaRPr>
          </a:p>
        </p:txBody>
      </p:sp>
      <p:pic>
        <p:nvPicPr>
          <p:cNvPr id="13" name="Imagem 12">
            <a:extLst>
              <a:ext uri="{FF2B5EF4-FFF2-40B4-BE49-F238E27FC236}">
                <a16:creationId xmlns:a16="http://schemas.microsoft.com/office/drawing/2014/main" id="{9C62019E-E2F3-482B-BB6B-B8ADCFF591E5}"/>
              </a:ext>
            </a:extLst>
          </p:cNvPr>
          <p:cNvPicPr/>
          <p:nvPr/>
        </p:nvPicPr>
        <p:blipFill rotWithShape="1">
          <a:blip r:embed="rId4" cstate="print">
            <a:extLst>
              <a:ext uri="{28A0092B-C50C-407E-A947-70E740481C1C}">
                <a14:useLocalDpi xmlns:a14="http://schemas.microsoft.com/office/drawing/2010/main" val="0"/>
              </a:ext>
            </a:extLst>
          </a:blip>
          <a:srcRect r="31060"/>
          <a:stretch/>
        </p:blipFill>
        <p:spPr>
          <a:xfrm>
            <a:off x="319355" y="1639070"/>
            <a:ext cx="3473451" cy="3910538"/>
          </a:xfrm>
          <a:prstGeom prst="rect">
            <a:avLst/>
          </a:prstGeom>
        </p:spPr>
      </p:pic>
      <p:pic>
        <p:nvPicPr>
          <p:cNvPr id="14" name="Imagem 13">
            <a:extLst>
              <a:ext uri="{FF2B5EF4-FFF2-40B4-BE49-F238E27FC236}">
                <a16:creationId xmlns:a16="http://schemas.microsoft.com/office/drawing/2014/main" id="{5DDA0B9B-F388-4742-8A5C-ADD1047C3322}"/>
              </a:ext>
            </a:extLst>
          </p:cNvPr>
          <p:cNvPicPr/>
          <p:nvPr/>
        </p:nvPicPr>
        <p:blipFill rotWithShape="1">
          <a:blip r:embed="rId5" cstate="print">
            <a:extLst>
              <a:ext uri="{28A0092B-C50C-407E-A947-70E740481C1C}">
                <a14:useLocalDpi xmlns:a14="http://schemas.microsoft.com/office/drawing/2010/main" val="0"/>
              </a:ext>
            </a:extLst>
          </a:blip>
          <a:srcRect l="90246" t="67596"/>
          <a:stretch/>
        </p:blipFill>
        <p:spPr>
          <a:xfrm>
            <a:off x="3805290" y="2441114"/>
            <a:ext cx="660825" cy="1231008"/>
          </a:xfrm>
          <a:prstGeom prst="rect">
            <a:avLst/>
          </a:prstGeom>
        </p:spPr>
      </p:pic>
      <p:pic>
        <p:nvPicPr>
          <p:cNvPr id="9" name="Imagem 8">
            <a:extLst>
              <a:ext uri="{FF2B5EF4-FFF2-40B4-BE49-F238E27FC236}">
                <a16:creationId xmlns:a16="http://schemas.microsoft.com/office/drawing/2014/main" id="{61A1254B-5D25-42DE-A82A-00FCB4518877}"/>
              </a:ext>
            </a:extLst>
          </p:cNvPr>
          <p:cNvPicPr/>
          <p:nvPr/>
        </p:nvPicPr>
        <p:blipFill rotWithShape="1">
          <a:blip r:embed="rId6" cstate="print">
            <a:extLst>
              <a:ext uri="{28A0092B-C50C-407E-A947-70E740481C1C}">
                <a14:useLocalDpi xmlns:a14="http://schemas.microsoft.com/office/drawing/2010/main" val="0"/>
              </a:ext>
            </a:extLst>
          </a:blip>
          <a:srcRect l="88267" t="65437"/>
          <a:stretch/>
        </p:blipFill>
        <p:spPr>
          <a:xfrm>
            <a:off x="8220056" y="2460137"/>
            <a:ext cx="604589" cy="1361850"/>
          </a:xfrm>
          <a:prstGeom prst="rect">
            <a:avLst/>
          </a:prstGeom>
        </p:spPr>
      </p:pic>
    </p:spTree>
    <p:extLst>
      <p:ext uri="{BB962C8B-B14F-4D97-AF65-F5344CB8AC3E}">
        <p14:creationId xmlns:p14="http://schemas.microsoft.com/office/powerpoint/2010/main" val="3405734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1245" y="336479"/>
            <a:ext cx="8153400" cy="2123658"/>
          </a:xfrm>
          <a:prstGeom prst="rect">
            <a:avLst/>
          </a:prstGeom>
          <a:noFill/>
        </p:spPr>
        <p:txBody>
          <a:bodyPr wrap="square" rtlCol="0">
            <a:spAutoFit/>
          </a:bodyPr>
          <a:lstStyle/>
          <a:p>
            <a:r>
              <a:rPr lang="fr-FR" sz="2400" b="1" dirty="0" err="1">
                <a:latin typeface="Palatino Linotype" panose="02040502050505030304" pitchFamily="18" charset="0"/>
              </a:rPr>
              <a:t>Results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a:p>
            <a:pPr marL="342900" indent="-342900">
              <a:buFont typeface="Wingdings" panose="05000000000000000000" pitchFamily="2" charset="2"/>
              <a:buChar char="v"/>
            </a:pPr>
            <a:r>
              <a:rPr lang="fr-FR" sz="2000" b="1" dirty="0" err="1">
                <a:solidFill>
                  <a:schemeClr val="accent1"/>
                </a:solidFill>
                <a:latin typeface="Palatino Linotype" panose="02040502050505030304" pitchFamily="18" charset="0"/>
              </a:rPr>
              <a:t>Quality</a:t>
            </a:r>
            <a:r>
              <a:rPr lang="fr-FR" sz="2000" b="1" dirty="0">
                <a:solidFill>
                  <a:schemeClr val="accent1"/>
                </a:solidFill>
                <a:latin typeface="Palatino Linotype" panose="02040502050505030304" pitchFamily="18" charset="0"/>
              </a:rPr>
              <a:t>-by-design </a:t>
            </a:r>
            <a:r>
              <a:rPr lang="fr-FR" sz="2000" b="1" dirty="0" err="1">
                <a:solidFill>
                  <a:schemeClr val="accent1"/>
                </a:solidFill>
                <a:latin typeface="Palatino Linotype" panose="02040502050505030304" pitchFamily="18" charset="0"/>
              </a:rPr>
              <a:t>approach</a:t>
            </a:r>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000" b="1" dirty="0">
              <a:solidFill>
                <a:schemeClr val="accent1"/>
              </a:solidFill>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302619"/>
            <a:ext cx="1586204" cy="1586204"/>
          </a:xfrm>
          <a:prstGeom prst="rect">
            <a:avLst/>
          </a:prstGeom>
        </p:spPr>
      </p:pic>
      <p:sp>
        <p:nvSpPr>
          <p:cNvPr id="3" name="Retângulo 2">
            <a:extLst>
              <a:ext uri="{FF2B5EF4-FFF2-40B4-BE49-F238E27FC236}">
                <a16:creationId xmlns:a16="http://schemas.microsoft.com/office/drawing/2014/main" id="{E8D22A81-9744-4C05-8F02-7D59C3F3F49C}"/>
              </a:ext>
            </a:extLst>
          </p:cNvPr>
          <p:cNvSpPr/>
          <p:nvPr/>
        </p:nvSpPr>
        <p:spPr>
          <a:xfrm>
            <a:off x="0" y="5803561"/>
            <a:ext cx="7557796" cy="738664"/>
          </a:xfrm>
          <a:prstGeom prst="rect">
            <a:avLst/>
          </a:prstGeom>
        </p:spPr>
        <p:txBody>
          <a:bodyPr wrap="square">
            <a:spAutoFit/>
          </a:bodyPr>
          <a:lstStyle/>
          <a:p>
            <a:pPr algn="ctr"/>
            <a:r>
              <a:rPr lang="en-US" sz="1400" b="1" kern="0" dirty="0">
                <a:solidFill>
                  <a:srgbClr val="000000"/>
                </a:solidFill>
                <a:latin typeface="Palatino Linotype" panose="02040502050505030304" pitchFamily="18" charset="0"/>
                <a:ea typeface="Times New Roman" panose="02020603050405020304" pitchFamily="18" charset="0"/>
              </a:rPr>
              <a:t>Figure 4.</a:t>
            </a:r>
            <a:r>
              <a:rPr lang="en-US" sz="1400" kern="0" dirty="0">
                <a:solidFill>
                  <a:srgbClr val="000000"/>
                </a:solidFill>
                <a:latin typeface="Palatino Linotype" panose="02040502050505030304" pitchFamily="18" charset="0"/>
                <a:ea typeface="Times New Roman" panose="02020603050405020304" pitchFamily="18" charset="0"/>
              </a:rPr>
              <a:t> The 3-D surface plots portraying the effect of the ratio between the solid and liquid lipids (SL: LL) and the two emulsifiers (E1:E2) on the zeta potential (ZP) and encapsulation efficiency (EE).</a:t>
            </a:r>
            <a:endParaRPr lang="pt-PT" sz="1400" dirty="0">
              <a:latin typeface="Palatino Linotype" panose="02040502050505030304" pitchFamily="18" charset="0"/>
            </a:endParaRPr>
          </a:p>
        </p:txBody>
      </p:sp>
      <p:pic>
        <p:nvPicPr>
          <p:cNvPr id="13" name="Imagem 12">
            <a:extLst>
              <a:ext uri="{FF2B5EF4-FFF2-40B4-BE49-F238E27FC236}">
                <a16:creationId xmlns:a16="http://schemas.microsoft.com/office/drawing/2014/main" id="{2FAE34FA-1C9A-4BA7-92D6-7BA80C38CD80}"/>
              </a:ext>
            </a:extLst>
          </p:cNvPr>
          <p:cNvPicPr/>
          <p:nvPr/>
        </p:nvPicPr>
        <p:blipFill rotWithShape="1">
          <a:blip r:embed="rId3" cstate="print">
            <a:extLst>
              <a:ext uri="{28A0092B-C50C-407E-A947-70E740481C1C}">
                <a14:useLocalDpi xmlns:a14="http://schemas.microsoft.com/office/drawing/2010/main" val="0"/>
              </a:ext>
            </a:extLst>
          </a:blip>
          <a:srcRect r="31464" b="3202"/>
          <a:stretch/>
        </p:blipFill>
        <p:spPr>
          <a:xfrm>
            <a:off x="589973" y="1738122"/>
            <a:ext cx="3373812" cy="3645364"/>
          </a:xfrm>
          <a:prstGeom prst="rect">
            <a:avLst/>
          </a:prstGeom>
        </p:spPr>
      </p:pic>
      <p:pic>
        <p:nvPicPr>
          <p:cNvPr id="14" name="Imagem 13">
            <a:extLst>
              <a:ext uri="{FF2B5EF4-FFF2-40B4-BE49-F238E27FC236}">
                <a16:creationId xmlns:a16="http://schemas.microsoft.com/office/drawing/2014/main" id="{FFFBC421-5F91-40E9-838E-DE43C2DADB1F}"/>
              </a:ext>
            </a:extLst>
          </p:cNvPr>
          <p:cNvPicPr/>
          <p:nvPr/>
        </p:nvPicPr>
        <p:blipFill rotWithShape="1">
          <a:blip r:embed="rId4">
            <a:extLst>
              <a:ext uri="{28A0092B-C50C-407E-A947-70E740481C1C}">
                <a14:useLocalDpi xmlns:a14="http://schemas.microsoft.com/office/drawing/2010/main" val="0"/>
              </a:ext>
            </a:extLst>
          </a:blip>
          <a:srcRect l="88123" t="72242"/>
          <a:stretch/>
        </p:blipFill>
        <p:spPr>
          <a:xfrm>
            <a:off x="3884645" y="2460137"/>
            <a:ext cx="687355" cy="1244921"/>
          </a:xfrm>
          <a:prstGeom prst="rect">
            <a:avLst/>
          </a:prstGeom>
        </p:spPr>
      </p:pic>
      <p:pic>
        <p:nvPicPr>
          <p:cNvPr id="15" name="Imagem 14">
            <a:extLst>
              <a:ext uri="{FF2B5EF4-FFF2-40B4-BE49-F238E27FC236}">
                <a16:creationId xmlns:a16="http://schemas.microsoft.com/office/drawing/2014/main" id="{D64937AE-A3E8-4F2B-A41A-BD370497609D}"/>
              </a:ext>
            </a:extLst>
          </p:cNvPr>
          <p:cNvPicPr/>
          <p:nvPr/>
        </p:nvPicPr>
        <p:blipFill rotWithShape="1">
          <a:blip r:embed="rId5" cstate="print">
            <a:extLst>
              <a:ext uri="{28A0092B-C50C-407E-A947-70E740481C1C}">
                <a14:useLocalDpi xmlns:a14="http://schemas.microsoft.com/office/drawing/2010/main" val="0"/>
              </a:ext>
            </a:extLst>
          </a:blip>
          <a:srcRect r="31887" b="3516"/>
          <a:stretch/>
        </p:blipFill>
        <p:spPr>
          <a:xfrm>
            <a:off x="4747944" y="1927437"/>
            <a:ext cx="3224801" cy="3375182"/>
          </a:xfrm>
          <a:prstGeom prst="rect">
            <a:avLst/>
          </a:prstGeom>
        </p:spPr>
      </p:pic>
      <p:pic>
        <p:nvPicPr>
          <p:cNvPr id="16" name="Imagem 15">
            <a:extLst>
              <a:ext uri="{FF2B5EF4-FFF2-40B4-BE49-F238E27FC236}">
                <a16:creationId xmlns:a16="http://schemas.microsoft.com/office/drawing/2014/main" id="{78C493E5-2B7B-41BF-919E-604D3F5C0891}"/>
              </a:ext>
            </a:extLst>
          </p:cNvPr>
          <p:cNvPicPr/>
          <p:nvPr/>
        </p:nvPicPr>
        <p:blipFill rotWithShape="1">
          <a:blip r:embed="rId6" cstate="print">
            <a:extLst>
              <a:ext uri="{28A0092B-C50C-407E-A947-70E740481C1C}">
                <a14:useLocalDpi xmlns:a14="http://schemas.microsoft.com/office/drawing/2010/main" val="0"/>
              </a:ext>
            </a:extLst>
          </a:blip>
          <a:srcRect l="88411" t="68283"/>
          <a:stretch/>
        </p:blipFill>
        <p:spPr>
          <a:xfrm>
            <a:off x="8052369" y="2627344"/>
            <a:ext cx="772275" cy="1276836"/>
          </a:xfrm>
          <a:prstGeom prst="rect">
            <a:avLst/>
          </a:prstGeom>
        </p:spPr>
      </p:pic>
    </p:spTree>
    <p:extLst>
      <p:ext uri="{BB962C8B-B14F-4D97-AF65-F5344CB8AC3E}">
        <p14:creationId xmlns:p14="http://schemas.microsoft.com/office/powerpoint/2010/main" val="42352836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1335</TotalTime>
  <Words>1120</Words>
  <Application>Microsoft Office PowerPoint</Application>
  <PresentationFormat>Apresentação no Ecrã (4:3)</PresentationFormat>
  <Paragraphs>99</Paragraphs>
  <Slides>12</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12</vt:i4>
      </vt:variant>
    </vt:vector>
  </HeadingPairs>
  <TitlesOfParts>
    <vt:vector size="18" baseType="lpstr">
      <vt:lpstr>Arial</vt:lpstr>
      <vt:lpstr>Calibri</vt:lpstr>
      <vt:lpstr>Calibri Light</vt:lpstr>
      <vt:lpstr>Palatino Linotype</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Cláudia Costa</cp:lastModifiedBy>
  <cp:revision>70</cp:revision>
  <dcterms:created xsi:type="dcterms:W3CDTF">2017-05-27T02:37:01Z</dcterms:created>
  <dcterms:modified xsi:type="dcterms:W3CDTF">2020-11-14T18:58:08Z</dcterms:modified>
</cp:coreProperties>
</file>