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64" r:id="rId4"/>
    <p:sldId id="265"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A7B7C"/>
    <a:srgbClr val="EAEAEA"/>
    <a:srgbClr val="FCFBF2"/>
    <a:srgbClr val="000000"/>
    <a:srgbClr val="EBE4AF"/>
    <a:srgbClr val="EBFFFF"/>
    <a:srgbClr val="073759"/>
    <a:srgbClr val="CCFF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em Estilo, Sem Grelh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0" d="100"/>
          <a:sy n="60" d="100"/>
        </p:scale>
        <p:origin x="1388" y="1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239682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35545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2058342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1399348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19AEB6-5A5C-4DB2-9D46-98EABA38A501}" type="datetimeFigureOut">
              <a:rPr lang="en-US" smtClean="0"/>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62589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19AEB6-5A5C-4DB2-9D46-98EABA38A501}"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27144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19AEB6-5A5C-4DB2-9D46-98EABA38A501}" type="datetimeFigureOut">
              <a:rPr lang="en-US" smtClean="0"/>
              <a:t>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422393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19AEB6-5A5C-4DB2-9D46-98EABA38A501}" type="datetimeFigureOut">
              <a:rPr lang="en-US" smtClean="0"/>
              <a:t>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35780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9AEB6-5A5C-4DB2-9D46-98EABA38A501}" type="datetimeFigureOut">
              <a:rPr lang="en-US" smtClean="0"/>
              <a:t>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1629577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314531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‹nº›</a:t>
            </a:fld>
            <a:endParaRPr lang="en-US"/>
          </a:p>
        </p:txBody>
      </p:sp>
    </p:spTree>
    <p:extLst>
      <p:ext uri="{BB962C8B-B14F-4D97-AF65-F5344CB8AC3E}">
        <p14:creationId xmlns:p14="http://schemas.microsoft.com/office/powerpoint/2010/main" val="199040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9AEB6-5A5C-4DB2-9D46-98EABA38A501}" type="datetimeFigureOut">
              <a:rPr lang="en-US" smtClean="0"/>
              <a:t>11/9/2020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E8413-8B64-46A0-A043-DA7FCA8C4DD3}" type="slidenum">
              <a:rPr lang="en-US" smtClean="0"/>
              <a:t>‹nº›</a:t>
            </a:fld>
            <a:endParaRPr lang="en-US"/>
          </a:p>
        </p:txBody>
      </p:sp>
    </p:spTree>
    <p:extLst>
      <p:ext uri="{BB962C8B-B14F-4D97-AF65-F5344CB8AC3E}">
        <p14:creationId xmlns:p14="http://schemas.microsoft.com/office/powerpoint/2010/main" val="7162644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987886"/>
            <a:ext cx="9144000" cy="3108543"/>
          </a:xfrm>
          <a:prstGeom prst="rect">
            <a:avLst/>
          </a:prstGeom>
          <a:noFill/>
        </p:spPr>
        <p:txBody>
          <a:bodyPr wrap="square" rtlCol="0">
            <a:spAutoFit/>
          </a:bodyPr>
          <a:lstStyle/>
          <a:p>
            <a:pPr algn="ctr"/>
            <a:r>
              <a:rPr lang="en-US" sz="2400" b="1" dirty="0">
                <a:latin typeface="Palatino Linotype" panose="02040502050505030304" pitchFamily="18" charset="0"/>
              </a:rPr>
              <a:t>Increase of calcium in ‘Rocha’ pear (</a:t>
            </a:r>
            <a:r>
              <a:rPr lang="en-US" sz="2400" b="1" i="1" dirty="0">
                <a:latin typeface="Palatino Linotype" panose="02040502050505030304" pitchFamily="18" charset="0"/>
              </a:rPr>
              <a:t>Pyrus communis</a:t>
            </a:r>
            <a:r>
              <a:rPr lang="en-US" sz="2400" b="1" dirty="0">
                <a:latin typeface="Palatino Linotype" panose="02040502050505030304" pitchFamily="18" charset="0"/>
              </a:rPr>
              <a:t> L.) for development of functional foods</a:t>
            </a:r>
          </a:p>
          <a:p>
            <a:pPr algn="ctr"/>
            <a:endParaRPr lang="fr-FR" dirty="0">
              <a:latin typeface="Palatino Linotype" panose="02040502050505030304" pitchFamily="18" charset="0"/>
            </a:endParaRPr>
          </a:p>
          <a:p>
            <a:pPr algn="ctr"/>
            <a:r>
              <a:rPr lang="pt-PT" sz="1400" b="1" dirty="0">
                <a:latin typeface="Palatino Linotype" panose="02040502050505030304" pitchFamily="18" charset="0"/>
              </a:rPr>
              <a:t>Cláudia Campos Pessoa</a:t>
            </a:r>
            <a:r>
              <a:rPr lang="pt-PT" sz="1400" b="1" baseline="30000" dirty="0">
                <a:latin typeface="Palatino Linotype" panose="02040502050505030304" pitchFamily="18" charset="0"/>
              </a:rPr>
              <a:t>1,2,</a:t>
            </a:r>
            <a:r>
              <a:rPr lang="pt-PT" sz="1400" b="1" dirty="0">
                <a:latin typeface="Palatino Linotype" panose="02040502050505030304" pitchFamily="18" charset="0"/>
              </a:rPr>
              <a:t>*, Ana Coelho</a:t>
            </a:r>
            <a:r>
              <a:rPr lang="pt-PT" sz="1400" b="1" baseline="30000" dirty="0">
                <a:latin typeface="Palatino Linotype" panose="02040502050505030304" pitchFamily="18" charset="0"/>
              </a:rPr>
              <a:t>1,2</a:t>
            </a:r>
            <a:r>
              <a:rPr lang="pt-PT" sz="1400" b="1" dirty="0">
                <a:latin typeface="Palatino Linotype" panose="02040502050505030304" pitchFamily="18" charset="0"/>
              </a:rPr>
              <a:t>, Ana Marques</a:t>
            </a:r>
            <a:r>
              <a:rPr lang="pt-PT" sz="1400" b="1" baseline="30000" dirty="0">
                <a:latin typeface="Palatino Linotype" panose="02040502050505030304" pitchFamily="18" charset="0"/>
              </a:rPr>
              <a:t>1,2</a:t>
            </a:r>
            <a:r>
              <a:rPr lang="pt-PT" sz="1400" b="1" dirty="0">
                <a:latin typeface="Palatino Linotype" panose="02040502050505030304" pitchFamily="18" charset="0"/>
              </a:rPr>
              <a:t>, Inês Luís</a:t>
            </a:r>
            <a:r>
              <a:rPr lang="pt-PT" sz="1400" b="1" baseline="30000" dirty="0">
                <a:latin typeface="Palatino Linotype" panose="02040502050505030304" pitchFamily="18" charset="0"/>
              </a:rPr>
              <a:t>1,2</a:t>
            </a:r>
            <a:r>
              <a:rPr lang="pt-PT" sz="1400" b="1" dirty="0">
                <a:latin typeface="Palatino Linotype" panose="02040502050505030304" pitchFamily="18" charset="0"/>
              </a:rPr>
              <a:t>, Diana Daccak</a:t>
            </a:r>
            <a:r>
              <a:rPr lang="pt-PT" sz="1400" b="1" baseline="30000" dirty="0">
                <a:latin typeface="Palatino Linotype" panose="02040502050505030304" pitchFamily="18" charset="0"/>
              </a:rPr>
              <a:t>1,2</a:t>
            </a:r>
            <a:r>
              <a:rPr lang="pt-PT" sz="1400" b="1" dirty="0">
                <a:latin typeface="Palatino Linotype" panose="02040502050505030304" pitchFamily="18" charset="0"/>
              </a:rPr>
              <a:t>, Maria Manuela Silva</a:t>
            </a:r>
            <a:r>
              <a:rPr lang="pt-PT" sz="1400" b="1" baseline="30000" dirty="0">
                <a:latin typeface="Palatino Linotype" panose="02040502050505030304" pitchFamily="18" charset="0"/>
              </a:rPr>
              <a:t>2,3</a:t>
            </a:r>
            <a:r>
              <a:rPr lang="pt-PT" sz="1400" b="1" dirty="0">
                <a:latin typeface="Palatino Linotype" panose="02040502050505030304" pitchFamily="18" charset="0"/>
              </a:rPr>
              <a:t>, José Ramalho</a:t>
            </a:r>
            <a:r>
              <a:rPr lang="pt-PT" sz="1400" b="1" baseline="30000" dirty="0">
                <a:latin typeface="Palatino Linotype" panose="02040502050505030304" pitchFamily="18" charset="0"/>
              </a:rPr>
              <a:t>2,4</a:t>
            </a:r>
            <a:r>
              <a:rPr lang="pt-PT" sz="1400" b="1" dirty="0">
                <a:latin typeface="Palatino Linotype" panose="02040502050505030304" pitchFamily="18" charset="0"/>
              </a:rPr>
              <a:t>, Manuela Simões</a:t>
            </a:r>
            <a:r>
              <a:rPr lang="pt-PT" sz="1400" b="1" baseline="30000" dirty="0">
                <a:latin typeface="Palatino Linotype" panose="02040502050505030304" pitchFamily="18" charset="0"/>
              </a:rPr>
              <a:t>1,2</a:t>
            </a:r>
            <a:r>
              <a:rPr lang="pt-PT" sz="1400" b="1" dirty="0">
                <a:latin typeface="Palatino Linotype" panose="02040502050505030304" pitchFamily="18" charset="0"/>
              </a:rPr>
              <a:t>, Fernando Reboredo</a:t>
            </a:r>
            <a:r>
              <a:rPr lang="pt-PT" sz="1400" b="1" baseline="30000" dirty="0">
                <a:latin typeface="Palatino Linotype" panose="02040502050505030304" pitchFamily="18" charset="0"/>
              </a:rPr>
              <a:t>1,2</a:t>
            </a:r>
            <a:r>
              <a:rPr lang="pt-PT" sz="1400" b="1" dirty="0">
                <a:latin typeface="Palatino Linotype" panose="02040502050505030304" pitchFamily="18" charset="0"/>
              </a:rPr>
              <a:t>, Maria Pessoa</a:t>
            </a:r>
            <a:r>
              <a:rPr lang="pt-PT" sz="1400" b="1" baseline="30000" dirty="0">
                <a:latin typeface="Palatino Linotype" panose="02040502050505030304" pitchFamily="18" charset="0"/>
              </a:rPr>
              <a:t>1,2</a:t>
            </a:r>
            <a:r>
              <a:rPr lang="pt-PT" sz="1400" b="1" dirty="0">
                <a:latin typeface="Palatino Linotype" panose="02040502050505030304" pitchFamily="18" charset="0"/>
              </a:rPr>
              <a:t>, Paulo Legoinha</a:t>
            </a:r>
            <a:r>
              <a:rPr lang="pt-PT" sz="1400" b="1" baseline="30000" dirty="0">
                <a:latin typeface="Palatino Linotype" panose="02040502050505030304" pitchFamily="18" charset="0"/>
              </a:rPr>
              <a:t>1,2</a:t>
            </a:r>
            <a:r>
              <a:rPr lang="pt-PT" sz="1400" b="1" dirty="0">
                <a:latin typeface="Palatino Linotype" panose="02040502050505030304" pitchFamily="18" charset="0"/>
              </a:rPr>
              <a:t>, Paula Scotti-Campos</a:t>
            </a:r>
            <a:r>
              <a:rPr lang="pt-PT" sz="1400" b="1" baseline="30000" dirty="0">
                <a:latin typeface="Palatino Linotype" panose="02040502050505030304" pitchFamily="18" charset="0"/>
              </a:rPr>
              <a:t>2,5</a:t>
            </a:r>
            <a:r>
              <a:rPr lang="pt-PT" sz="1400" b="1" dirty="0">
                <a:latin typeface="Palatino Linotype" panose="02040502050505030304" pitchFamily="18" charset="0"/>
              </a:rPr>
              <a:t>, Isabel Pais</a:t>
            </a:r>
            <a:r>
              <a:rPr lang="pt-PT" sz="1400" b="1" baseline="30000" dirty="0">
                <a:latin typeface="Palatino Linotype" panose="02040502050505030304" pitchFamily="18" charset="0"/>
              </a:rPr>
              <a:t>2,5</a:t>
            </a:r>
            <a:r>
              <a:rPr lang="pt-PT" sz="1400" b="1" dirty="0">
                <a:latin typeface="Palatino Linotype" panose="02040502050505030304" pitchFamily="18" charset="0"/>
              </a:rPr>
              <a:t> </a:t>
            </a:r>
            <a:r>
              <a:rPr lang="pt-PT" sz="1400" b="1" dirty="0" err="1">
                <a:latin typeface="Palatino Linotype" panose="02040502050505030304" pitchFamily="18" charset="0"/>
              </a:rPr>
              <a:t>and</a:t>
            </a:r>
            <a:r>
              <a:rPr lang="pt-PT" sz="1400" b="1" dirty="0">
                <a:latin typeface="Palatino Linotype" panose="02040502050505030304" pitchFamily="18" charset="0"/>
              </a:rPr>
              <a:t> Fernando Lidon</a:t>
            </a:r>
            <a:r>
              <a:rPr lang="pt-PT" sz="1400" b="1" baseline="30000" dirty="0">
                <a:latin typeface="Palatino Linotype" panose="02040502050505030304" pitchFamily="18" charset="0"/>
              </a:rPr>
              <a:t>1,2</a:t>
            </a:r>
            <a:endParaRPr lang="pt-PT" sz="1400" dirty="0">
              <a:latin typeface="Palatino Linotype" panose="02040502050505030304" pitchFamily="18" charset="0"/>
            </a:endParaRPr>
          </a:p>
          <a:p>
            <a:pPr algn="ctr"/>
            <a:endParaRPr lang="en-US" sz="1400" dirty="0">
              <a:latin typeface="Palatino Linotype" panose="02040502050505030304" pitchFamily="18" charset="0"/>
            </a:endParaRPr>
          </a:p>
          <a:p>
            <a:r>
              <a:rPr lang="pt-PT" sz="1000" baseline="30000" dirty="0">
                <a:latin typeface="Palatino Linotype" panose="02040502050505030304" pitchFamily="18" charset="0"/>
              </a:rPr>
              <a:t>1</a:t>
            </a:r>
            <a:r>
              <a:rPr lang="pt-PT" sz="1000" dirty="0">
                <a:latin typeface="Palatino Linotype" panose="02040502050505030304" pitchFamily="18" charset="0"/>
              </a:rPr>
              <a:t>Earth </a:t>
            </a:r>
            <a:r>
              <a:rPr lang="pt-PT" sz="1000" dirty="0" err="1">
                <a:latin typeface="Palatino Linotype" panose="02040502050505030304" pitchFamily="18" charset="0"/>
              </a:rPr>
              <a:t>Sciences</a:t>
            </a:r>
            <a:r>
              <a:rPr lang="pt-PT" sz="1000" dirty="0">
                <a:latin typeface="Palatino Linotype" panose="02040502050505030304" pitchFamily="18" charset="0"/>
              </a:rPr>
              <a:t> </a:t>
            </a:r>
            <a:r>
              <a:rPr lang="pt-PT" sz="1000" dirty="0" err="1">
                <a:latin typeface="Palatino Linotype" panose="02040502050505030304" pitchFamily="18" charset="0"/>
              </a:rPr>
              <a:t>Department</a:t>
            </a:r>
            <a:r>
              <a:rPr lang="pt-PT" sz="1000" dirty="0">
                <a:latin typeface="Palatino Linotype" panose="02040502050505030304" pitchFamily="18" charset="0"/>
              </a:rPr>
              <a:t>, Faculdade de Ciências e Tecnologia, Universidade Nova de Lisboa, Caparica, Portugal;</a:t>
            </a:r>
          </a:p>
          <a:p>
            <a:r>
              <a:rPr lang="fr-CH" sz="1000" baseline="30000" dirty="0">
                <a:latin typeface="Palatino Linotype" panose="02040502050505030304" pitchFamily="18" charset="0"/>
              </a:rPr>
              <a:t>2</a:t>
            </a:r>
            <a:r>
              <a:rPr lang="pt-PT" sz="1000" dirty="0" err="1">
                <a:latin typeface="Palatino Linotype" panose="02040502050505030304" pitchFamily="18" charset="0"/>
              </a:rPr>
              <a:t>GeoBioTec</a:t>
            </a:r>
            <a:r>
              <a:rPr lang="pt-PT" sz="1000" dirty="0">
                <a:latin typeface="Palatino Linotype" panose="02040502050505030304" pitchFamily="18" charset="0"/>
              </a:rPr>
              <a:t> Research </a:t>
            </a:r>
            <a:r>
              <a:rPr lang="pt-PT" sz="1000" dirty="0" err="1">
                <a:latin typeface="Palatino Linotype" panose="02040502050505030304" pitchFamily="18" charset="0"/>
              </a:rPr>
              <a:t>Center</a:t>
            </a:r>
            <a:r>
              <a:rPr lang="pt-PT" sz="1000" dirty="0">
                <a:latin typeface="Palatino Linotype" panose="02040502050505030304" pitchFamily="18" charset="0"/>
              </a:rPr>
              <a:t>, Faculdade de Ciências e Tecnologia, Universidade Nova de Lisboa, Caparica, Portugal;</a:t>
            </a:r>
          </a:p>
          <a:p>
            <a:r>
              <a:rPr lang="pt-PT" sz="1000" baseline="30000" dirty="0">
                <a:latin typeface="Palatino Linotype" panose="02040502050505030304" pitchFamily="18" charset="0"/>
              </a:rPr>
              <a:t>3</a:t>
            </a:r>
            <a:r>
              <a:rPr lang="pt-PT" sz="1000" dirty="0">
                <a:latin typeface="Palatino Linotype" panose="02040502050505030304" pitchFamily="18" charset="0"/>
              </a:rPr>
              <a:t>ESEAG / Grupo Universidade Lusófona, Lisboa, Portugal;</a:t>
            </a:r>
          </a:p>
          <a:p>
            <a:r>
              <a:rPr lang="pt-PT" sz="1000" baseline="30000" dirty="0">
                <a:latin typeface="Palatino Linotype" panose="02040502050505030304" pitchFamily="18" charset="0"/>
              </a:rPr>
              <a:t>4</a:t>
            </a:r>
            <a:r>
              <a:rPr lang="pt-PT" sz="1000" dirty="0">
                <a:latin typeface="Palatino Linotype" panose="02040502050505030304" pitchFamily="18" charset="0"/>
              </a:rPr>
              <a:t>PlantStress &amp; </a:t>
            </a:r>
            <a:r>
              <a:rPr lang="pt-PT" sz="1000" dirty="0" err="1">
                <a:latin typeface="Palatino Linotype" panose="02040502050505030304" pitchFamily="18" charset="0"/>
              </a:rPr>
              <a:t>Biodiversity</a:t>
            </a:r>
            <a:r>
              <a:rPr lang="pt-PT" sz="1000" dirty="0">
                <a:latin typeface="Palatino Linotype" panose="02040502050505030304" pitchFamily="18" charset="0"/>
              </a:rPr>
              <a:t> </a:t>
            </a:r>
            <a:r>
              <a:rPr lang="pt-PT" sz="1000" dirty="0" err="1">
                <a:latin typeface="Palatino Linotype" panose="02040502050505030304" pitchFamily="18" charset="0"/>
              </a:rPr>
              <a:t>Lab</a:t>
            </a:r>
            <a:r>
              <a:rPr lang="pt-PT" sz="1000" dirty="0">
                <a:latin typeface="Palatino Linotype" panose="02040502050505030304" pitchFamily="18" charset="0"/>
              </a:rPr>
              <a:t>, Centro de Estudos Florestais, Instituto Superior Agronomia, Universidade de Lisboa, Oeiras, Portugal;</a:t>
            </a:r>
          </a:p>
          <a:p>
            <a:r>
              <a:rPr lang="pt-PT" sz="1000" baseline="30000" dirty="0">
                <a:latin typeface="Palatino Linotype" panose="02040502050505030304" pitchFamily="18" charset="0"/>
              </a:rPr>
              <a:t>5</a:t>
            </a:r>
            <a:r>
              <a:rPr lang="pt-PT" sz="1000" dirty="0">
                <a:latin typeface="Palatino Linotype" panose="02040502050505030304" pitchFamily="18" charset="0"/>
              </a:rPr>
              <a:t>INIAV, Instituto Nacional de Investigação Agrária e Veterinária, Oeiras, Portugal.</a:t>
            </a:r>
          </a:p>
          <a:p>
            <a:r>
              <a:rPr lang="en-US" sz="1000" b="1" dirty="0">
                <a:latin typeface="Palatino Linotype" panose="02040502050505030304" pitchFamily="18" charset="0"/>
              </a:rPr>
              <a:t>*</a:t>
            </a:r>
            <a:r>
              <a:rPr lang="en-US" sz="1000" dirty="0">
                <a:latin typeface="Palatino Linotype" panose="02040502050505030304" pitchFamily="18" charset="0"/>
              </a:rPr>
              <a:t> Corresponding author: c.pessoa@campus.fct.unl.pt</a:t>
            </a:r>
          </a:p>
          <a:p>
            <a:endParaRPr lang="fr-FR" sz="1400" dirty="0">
              <a:latin typeface="Palatino Linotype" panose="02040502050505030304" pitchFamily="18" charset="0"/>
            </a:endParaRPr>
          </a:p>
        </p:txBody>
      </p:sp>
      <p:sp>
        <p:nvSpPr>
          <p:cNvPr id="6" name="Slide Number Placeholder 4"/>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1</a:t>
            </a:fld>
            <a:endParaRPr lang="fr-FR" dirty="0">
              <a:latin typeface="Palatino Linotype" panose="02040502050505030304" pitchFamily="18" charset="0"/>
            </a:endParaRPr>
          </a:p>
        </p:txBody>
      </p:sp>
      <p:pic>
        <p:nvPicPr>
          <p:cNvPr id="7" name="Picture 6">
            <a:extLst>
              <a:ext uri="{FF2B5EF4-FFF2-40B4-BE49-F238E27FC236}">
                <a16:creationId xmlns:a16="http://schemas.microsoft.com/office/drawing/2014/main" id="{095D5563-C0F5-42A4-9029-F268D91A37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95194"/>
            <a:ext cx="9144000" cy="3283080"/>
          </a:xfrm>
          <a:prstGeom prst="rect">
            <a:avLst/>
          </a:prstGeom>
        </p:spPr>
      </p:pic>
      <p:pic>
        <p:nvPicPr>
          <p:cNvPr id="9" name="Imagem 8">
            <a:extLst>
              <a:ext uri="{FF2B5EF4-FFF2-40B4-BE49-F238E27FC236}">
                <a16:creationId xmlns:a16="http://schemas.microsoft.com/office/drawing/2014/main" id="{E0A59850-0DA9-43DC-9FDF-C98C4E3E934A}"/>
              </a:ext>
            </a:extLst>
          </p:cNvPr>
          <p:cNvPicPr>
            <a:picLocks noChangeAspect="1"/>
          </p:cNvPicPr>
          <p:nvPr/>
        </p:nvPicPr>
        <p:blipFill rotWithShape="1">
          <a:blip r:embed="rId3">
            <a:extLst>
              <a:ext uri="{28A0092B-C50C-407E-A947-70E740481C1C}">
                <a14:useLocalDpi xmlns:a14="http://schemas.microsoft.com/office/drawing/2010/main" val="0"/>
              </a:ext>
            </a:extLst>
          </a:blip>
          <a:srcRect b="8240"/>
          <a:stretch/>
        </p:blipFill>
        <p:spPr>
          <a:xfrm>
            <a:off x="7831224" y="6163034"/>
            <a:ext cx="859552" cy="695931"/>
          </a:xfrm>
          <a:prstGeom prst="rect">
            <a:avLst/>
          </a:prstGeom>
        </p:spPr>
      </p:pic>
      <p:pic>
        <p:nvPicPr>
          <p:cNvPr id="11" name="Imagem 10" descr="Uma imagem com prato&#10;&#10;Descrição gerada automaticamente">
            <a:extLst>
              <a:ext uri="{FF2B5EF4-FFF2-40B4-BE49-F238E27FC236}">
                <a16:creationId xmlns:a16="http://schemas.microsoft.com/office/drawing/2014/main" id="{C258A239-0CD7-479F-986C-9302E2FE83C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6021" y="6276616"/>
            <a:ext cx="725708" cy="540000"/>
          </a:xfrm>
          <a:prstGeom prst="rect">
            <a:avLst/>
          </a:prstGeom>
        </p:spPr>
      </p:pic>
      <p:pic>
        <p:nvPicPr>
          <p:cNvPr id="2050" name="Picture 2" descr="Geobiociências, Geoengenharias e Geotecnologias | Faculdade de Ciências e  Tecnologia / Universidade Nova de Lisboa">
            <a:extLst>
              <a:ext uri="{FF2B5EF4-FFF2-40B4-BE49-F238E27FC236}">
                <a16:creationId xmlns:a16="http://schemas.microsoft.com/office/drawing/2014/main" id="{8EE4B96A-CDC3-48F9-87E9-A87FF111CB21}"/>
              </a:ext>
            </a:extLst>
          </p:cNvPr>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t="9742" b="8219"/>
          <a:stretch/>
        </p:blipFill>
        <p:spPr bwMode="auto">
          <a:xfrm>
            <a:off x="1666001" y="6270966"/>
            <a:ext cx="1603418" cy="55975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Biblioteca da Escola Superior de Educação Almeida Garrett – Grupo Lusófona  | Diretório BAD">
            <a:extLst>
              <a:ext uri="{FF2B5EF4-FFF2-40B4-BE49-F238E27FC236}">
                <a16:creationId xmlns:a16="http://schemas.microsoft.com/office/drawing/2014/main" id="{2258A724-7898-441D-B3B1-224A9F40BA32}"/>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73644" y="6276616"/>
            <a:ext cx="1270112" cy="54614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Repositório da Universidade de Lisboa: CEF - Centro de Estudos Florestais">
            <a:extLst>
              <a:ext uri="{FF2B5EF4-FFF2-40B4-BE49-F238E27FC236}">
                <a16:creationId xmlns:a16="http://schemas.microsoft.com/office/drawing/2014/main" id="{07DB2EF0-6509-46D6-A0F8-9D56CCB0D0A9}"/>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t="9805" b="7755"/>
          <a:stretch/>
        </p:blipFill>
        <p:spPr bwMode="auto">
          <a:xfrm>
            <a:off x="6418896" y="6241373"/>
            <a:ext cx="725708" cy="598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8605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665638"/>
            <a:ext cx="8991600" cy="5632311"/>
          </a:xfrm>
          <a:prstGeom prst="rect">
            <a:avLst/>
          </a:prstGeom>
          <a:noFill/>
        </p:spPr>
        <p:txBody>
          <a:bodyPr wrap="square" rtlCol="0">
            <a:spAutoFit/>
          </a:bodyPr>
          <a:lstStyle/>
          <a:p>
            <a:pPr algn="just"/>
            <a:r>
              <a:rPr lang="fr-FR" b="1" dirty="0">
                <a:latin typeface="Palatino Linotype" panose="02040502050505030304" pitchFamily="18" charset="0"/>
              </a:rPr>
              <a:t>Abstract: </a:t>
            </a:r>
            <a:r>
              <a:rPr lang="en-US" dirty="0">
                <a:latin typeface="Palatino Linotype" panose="02040502050505030304" pitchFamily="18" charset="0"/>
              </a:rPr>
              <a:t>The food industry will face determinant challenges in the future, namely feeding a growing population, set to reach up to 9 billion people by 2050, while maintaining food quality, in the meads of resource limitations and sustainable use. In this outlook, minimizing mineral deficits in human diet can prevent health diseases. Calcium is one of the most abundant minerals in human organisms, performing both structural and signaling functions, being its deficits associated to the development of osteoporosis and other pathologies. To minimize this issue, foliar spraying of edible plants can increase the amount of minerals, triggering additional value in unprocessed food products. Following this assumption at an orchard of Rocha pears located in the West region of Portugal, seven foliar sprays were carried out with calcium chloride (4 % corresponds to the exclusive use of CaCl</a:t>
            </a:r>
            <a:r>
              <a:rPr lang="en-US" baseline="-25000" dirty="0">
                <a:latin typeface="Palatino Linotype" panose="02040502050505030304" pitchFamily="18" charset="0"/>
              </a:rPr>
              <a:t>2</a:t>
            </a:r>
            <a:r>
              <a:rPr lang="en-US" dirty="0">
                <a:latin typeface="Palatino Linotype" panose="02040502050505030304" pitchFamily="18" charset="0"/>
              </a:rPr>
              <a:t> 4 kg ha</a:t>
            </a:r>
            <a:r>
              <a:rPr lang="en-US" baseline="30000" dirty="0">
                <a:latin typeface="Palatino Linotype" panose="02040502050505030304" pitchFamily="18" charset="0"/>
              </a:rPr>
              <a:t>-1</a:t>
            </a:r>
            <a:r>
              <a:rPr lang="en-US" dirty="0">
                <a:latin typeface="Palatino Linotype" panose="02040502050505030304" pitchFamily="18" charset="0"/>
              </a:rPr>
              <a:t>; 8 % corresponds to the use of CaCl</a:t>
            </a:r>
            <a:r>
              <a:rPr lang="en-US" baseline="-25000" dirty="0">
                <a:latin typeface="Palatino Linotype" panose="02040502050505030304" pitchFamily="18" charset="0"/>
              </a:rPr>
              <a:t>2</a:t>
            </a:r>
            <a:r>
              <a:rPr lang="en-US" dirty="0">
                <a:latin typeface="Palatino Linotype" panose="02040502050505030304" pitchFamily="18" charset="0"/>
              </a:rPr>
              <a:t> 4 kg ha</a:t>
            </a:r>
            <a:r>
              <a:rPr lang="en-US" baseline="30000" dirty="0">
                <a:latin typeface="Palatino Linotype" panose="02040502050505030304" pitchFamily="18" charset="0"/>
              </a:rPr>
              <a:t>-1</a:t>
            </a:r>
            <a:r>
              <a:rPr lang="en-US" dirty="0">
                <a:latin typeface="Palatino Linotype" panose="02040502050505030304" pitchFamily="18" charset="0"/>
              </a:rPr>
              <a:t> (for the first three sprays) and CaCl</a:t>
            </a:r>
            <a:r>
              <a:rPr lang="en-US" baseline="-25000" dirty="0">
                <a:latin typeface="Palatino Linotype" panose="02040502050505030304" pitchFamily="18" charset="0"/>
              </a:rPr>
              <a:t>2</a:t>
            </a:r>
            <a:r>
              <a:rPr lang="en-US" dirty="0">
                <a:latin typeface="Palatino Linotype" panose="02040502050505030304" pitchFamily="18" charset="0"/>
              </a:rPr>
              <a:t> 8 kg ha</a:t>
            </a:r>
            <a:r>
              <a:rPr lang="en-US" baseline="30000" dirty="0">
                <a:latin typeface="Palatino Linotype" panose="02040502050505030304" pitchFamily="18" charset="0"/>
              </a:rPr>
              <a:t>-1</a:t>
            </a:r>
            <a:r>
              <a:rPr lang="en-US" dirty="0">
                <a:latin typeface="Palatino Linotype" panose="02040502050505030304" pitchFamily="18" charset="0"/>
              </a:rPr>
              <a:t> (for the four remaining sprays)). At harvest, calcium levels increased about 12.2 - 38.3 %, whereas significant differences in physicochemical parameters occurred only in malic acid and total soluble solids. In conclusion, calcium levels increased in fruits after foliar spraying, but quality parameters only revealed minor changes, enabling the production of biofortified Rocha pears.</a:t>
            </a:r>
            <a:endParaRPr lang="pt-PT" dirty="0">
              <a:latin typeface="Palatino Linotype" panose="02040502050505030304" pitchFamily="18" charset="0"/>
            </a:endParaRPr>
          </a:p>
          <a:p>
            <a:pPr algn="just"/>
            <a:endParaRPr lang="en-US" dirty="0">
              <a:latin typeface="Palatino Linotype" panose="02040502050505030304" pitchFamily="18" charset="0"/>
            </a:endParaRPr>
          </a:p>
          <a:p>
            <a:endParaRPr lang="en-US" dirty="0">
              <a:latin typeface="Palatino Linotype" panose="02040502050505030304" pitchFamily="18" charset="0"/>
            </a:endParaRPr>
          </a:p>
          <a:p>
            <a:r>
              <a:rPr lang="fr-FR" b="1" dirty="0">
                <a:latin typeface="Palatino Linotype" panose="02040502050505030304" pitchFamily="18" charset="0"/>
              </a:rPr>
              <a:t>Keywords: </a:t>
            </a:r>
            <a:r>
              <a:rPr lang="en-US" dirty="0">
                <a:latin typeface="Palatino Linotype" panose="02040502050505030304" pitchFamily="18" charset="0"/>
              </a:rPr>
              <a:t>Biofortification; Calcium; </a:t>
            </a:r>
            <a:r>
              <a:rPr lang="en-US" i="1" dirty="0">
                <a:latin typeface="Palatino Linotype" panose="02040502050505030304" pitchFamily="18" charset="0"/>
              </a:rPr>
              <a:t>Pyrus communis</a:t>
            </a:r>
            <a:r>
              <a:rPr lang="en-US" dirty="0">
                <a:latin typeface="Palatino Linotype" panose="02040502050505030304" pitchFamily="18" charset="0"/>
              </a:rPr>
              <a:t> L.</a:t>
            </a:r>
            <a:endParaRPr lang="fr-FR" b="1"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2</a:t>
            </a:fld>
            <a:endParaRPr lang="fr-FR">
              <a:latin typeface="Palatino Linotype" panose="02040502050505030304" pitchFamily="18" charset="0"/>
            </a:endParaRPr>
          </a:p>
        </p:txBody>
      </p:sp>
      <p:pic>
        <p:nvPicPr>
          <p:cNvPr id="3" name="Picture 2">
            <a:extLst>
              <a:ext uri="{FF2B5EF4-FFF2-40B4-BE49-F238E27FC236}">
                <a16:creationId xmlns:a16="http://schemas.microsoft.com/office/drawing/2014/main" id="{5E083F8A-973C-44C7-B1D5-06EBD8DA84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1400" y="5133915"/>
            <a:ext cx="1752600" cy="1752600"/>
          </a:xfrm>
          <a:prstGeom prst="rect">
            <a:avLst/>
          </a:prstGeom>
        </p:spPr>
      </p:pic>
    </p:spTree>
    <p:extLst>
      <p:ext uri="{BB962C8B-B14F-4D97-AF65-F5344CB8AC3E}">
        <p14:creationId xmlns:p14="http://schemas.microsoft.com/office/powerpoint/2010/main" val="2099526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3</a:t>
            </a:fld>
            <a:endParaRPr lang="fr-FR">
              <a:latin typeface="Palatino Linotype" panose="02040502050505030304" pitchFamily="18" charset="0"/>
            </a:endParaRPr>
          </a:p>
        </p:txBody>
      </p:sp>
      <p:pic>
        <p:nvPicPr>
          <p:cNvPr id="3" name="Picture 2">
            <a:extLst>
              <a:ext uri="{FF2B5EF4-FFF2-40B4-BE49-F238E27FC236}">
                <a16:creationId xmlns:a16="http://schemas.microsoft.com/office/drawing/2014/main" id="{5E083F8A-973C-44C7-B1D5-06EBD8DA84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1400" y="5133915"/>
            <a:ext cx="1752600" cy="1752600"/>
          </a:xfrm>
          <a:prstGeom prst="rect">
            <a:avLst/>
          </a:prstGeom>
        </p:spPr>
      </p:pic>
      <p:sp>
        <p:nvSpPr>
          <p:cNvPr id="7" name="TextBox 6">
            <a:extLst>
              <a:ext uri="{FF2B5EF4-FFF2-40B4-BE49-F238E27FC236}">
                <a16:creationId xmlns:a16="http://schemas.microsoft.com/office/drawing/2014/main" id="{89002B9B-22F5-4BDC-BEFF-6702B8A8B395}"/>
              </a:ext>
            </a:extLst>
          </p:cNvPr>
          <p:cNvSpPr txBox="1"/>
          <p:nvPr/>
        </p:nvSpPr>
        <p:spPr>
          <a:xfrm>
            <a:off x="609600" y="483773"/>
            <a:ext cx="8153400" cy="461665"/>
          </a:xfrm>
          <a:prstGeom prst="rect">
            <a:avLst/>
          </a:prstGeom>
          <a:noFill/>
        </p:spPr>
        <p:txBody>
          <a:bodyPr wrap="square" rtlCol="0">
            <a:spAutoFit/>
          </a:bodyPr>
          <a:lstStyle/>
          <a:p>
            <a:r>
              <a:rPr lang="fr-FR" sz="2400" b="1" dirty="0">
                <a:latin typeface="Palatino Linotype" panose="02040502050505030304" pitchFamily="18" charset="0"/>
              </a:rPr>
              <a:t>Results and Discussion</a:t>
            </a:r>
          </a:p>
        </p:txBody>
      </p:sp>
      <p:sp>
        <p:nvSpPr>
          <p:cNvPr id="10" name="TextBox 9">
            <a:extLst>
              <a:ext uri="{FF2B5EF4-FFF2-40B4-BE49-F238E27FC236}">
                <a16:creationId xmlns:a16="http://schemas.microsoft.com/office/drawing/2014/main" id="{1CADA6F2-3FC1-4566-B743-58F07B6A36BB}"/>
              </a:ext>
            </a:extLst>
          </p:cNvPr>
          <p:cNvSpPr txBox="1"/>
          <p:nvPr/>
        </p:nvSpPr>
        <p:spPr>
          <a:xfrm>
            <a:off x="609599" y="3864208"/>
            <a:ext cx="6781801" cy="2816156"/>
          </a:xfrm>
          <a:prstGeom prst="rect">
            <a:avLst/>
          </a:prstGeom>
          <a:noFill/>
        </p:spPr>
        <p:txBody>
          <a:bodyPr wrap="square" rtlCol="0">
            <a:spAutoFit/>
          </a:bodyPr>
          <a:lstStyle/>
          <a:p>
            <a:pPr algn="just"/>
            <a:r>
              <a:rPr lang="fr-FR" sz="2400" b="1" dirty="0">
                <a:latin typeface="Palatino Linotype" panose="02040502050505030304" pitchFamily="18" charset="0"/>
              </a:rPr>
              <a:t>Conclusions</a:t>
            </a:r>
          </a:p>
          <a:p>
            <a:pPr algn="just"/>
            <a:r>
              <a:rPr lang="en-US" sz="1700" dirty="0">
                <a:latin typeface="Palatino Linotype" panose="02040502050505030304" pitchFamily="18" charset="0"/>
              </a:rPr>
              <a:t>Foliar sprays of CaCl</a:t>
            </a:r>
            <a:r>
              <a:rPr lang="en-US" sz="1700" baseline="-25000" dirty="0">
                <a:latin typeface="Palatino Linotype" panose="02040502050505030304" pitchFamily="18" charset="0"/>
              </a:rPr>
              <a:t>2</a:t>
            </a:r>
            <a:r>
              <a:rPr lang="en-US" sz="1700" dirty="0">
                <a:latin typeface="Palatino Linotype" panose="02040502050505030304" pitchFamily="18" charset="0"/>
              </a:rPr>
              <a:t> (8 kg ha</a:t>
            </a:r>
            <a:r>
              <a:rPr lang="en-US" sz="1700" baseline="30000" dirty="0">
                <a:latin typeface="Palatino Linotype" panose="02040502050505030304" pitchFamily="18" charset="0"/>
              </a:rPr>
              <a:t>-1</a:t>
            </a:r>
            <a:r>
              <a:rPr lang="en-US" sz="1700" dirty="0">
                <a:latin typeface="Palatino Linotype" panose="02040502050505030304" pitchFamily="18" charset="0"/>
              </a:rPr>
              <a:t>) increase Ca content in Rocha pear fruits. From the physicochemical parameters </a:t>
            </a:r>
            <a:r>
              <a:rPr lang="en-US" sz="1700" dirty="0" err="1">
                <a:latin typeface="Palatino Linotype" panose="02040502050505030304" pitchFamily="18" charset="0"/>
              </a:rPr>
              <a:t>analized</a:t>
            </a:r>
            <a:r>
              <a:rPr lang="en-US" sz="1700" dirty="0">
                <a:latin typeface="Palatino Linotype" panose="02040502050505030304" pitchFamily="18" charset="0"/>
              </a:rPr>
              <a:t>, only chemical parameters had minor changes. Morphological and colorimetric aspects of fruits were not affected, allowing commercialization to the consumer, storage or further processing by </a:t>
            </a:r>
            <a:r>
              <a:rPr lang="en-US" sz="1700" dirty="0" err="1">
                <a:latin typeface="Palatino Linotype" panose="02040502050505030304" pitchFamily="18" charset="0"/>
              </a:rPr>
              <a:t>agro</a:t>
            </a:r>
            <a:r>
              <a:rPr lang="en-US" sz="1700" dirty="0">
                <a:latin typeface="Palatino Linotype" panose="02040502050505030304" pitchFamily="18" charset="0"/>
              </a:rPr>
              <a:t>-industry to obtain new products with added value. Accordingly, agronomic biofortification of Rocha pear can be used to enrich Ca content, allowing its prophylactic consumption to face osteoporosis and other physiological diseases triggered by Ca malnutrition.</a:t>
            </a:r>
            <a:endParaRPr lang="pt-PT" sz="1700" dirty="0">
              <a:latin typeface="Palatino Linotype" panose="02040502050505030304" pitchFamily="18" charset="0"/>
            </a:endParaRPr>
          </a:p>
        </p:txBody>
      </p:sp>
      <p:graphicFrame>
        <p:nvGraphicFramePr>
          <p:cNvPr id="2" name="Tabela 1">
            <a:extLst>
              <a:ext uri="{FF2B5EF4-FFF2-40B4-BE49-F238E27FC236}">
                <a16:creationId xmlns:a16="http://schemas.microsoft.com/office/drawing/2014/main" id="{0E4A1A7B-13D6-41AD-81EA-3E98F26FC1D5}"/>
              </a:ext>
            </a:extLst>
          </p:cNvPr>
          <p:cNvGraphicFramePr>
            <a:graphicFrameLocks noGrp="1"/>
          </p:cNvGraphicFramePr>
          <p:nvPr>
            <p:extLst>
              <p:ext uri="{D42A27DB-BD31-4B8C-83A1-F6EECF244321}">
                <p14:modId xmlns:p14="http://schemas.microsoft.com/office/powerpoint/2010/main" val="3873138913"/>
              </p:ext>
            </p:extLst>
          </p:nvPr>
        </p:nvGraphicFramePr>
        <p:xfrm>
          <a:off x="-8873" y="1124577"/>
          <a:ext cx="6162785" cy="1068070"/>
        </p:xfrm>
        <a:graphic>
          <a:graphicData uri="http://schemas.openxmlformats.org/drawingml/2006/table">
            <a:tbl>
              <a:tblPr firstRow="1" firstCol="1" bandRow="1">
                <a:tableStyleId>{2D5ABB26-0587-4C30-8999-92F81FD0307C}</a:tableStyleId>
              </a:tblPr>
              <a:tblGrid>
                <a:gridCol w="926039">
                  <a:extLst>
                    <a:ext uri="{9D8B030D-6E8A-4147-A177-3AD203B41FA5}">
                      <a16:colId xmlns:a16="http://schemas.microsoft.com/office/drawing/2014/main" val="3239000205"/>
                    </a:ext>
                  </a:extLst>
                </a:gridCol>
                <a:gridCol w="662615">
                  <a:extLst>
                    <a:ext uri="{9D8B030D-6E8A-4147-A177-3AD203B41FA5}">
                      <a16:colId xmlns:a16="http://schemas.microsoft.com/office/drawing/2014/main" val="1675774947"/>
                    </a:ext>
                  </a:extLst>
                </a:gridCol>
                <a:gridCol w="576832">
                  <a:extLst>
                    <a:ext uri="{9D8B030D-6E8A-4147-A177-3AD203B41FA5}">
                      <a16:colId xmlns:a16="http://schemas.microsoft.com/office/drawing/2014/main" val="1146723462"/>
                    </a:ext>
                  </a:extLst>
                </a:gridCol>
                <a:gridCol w="539682">
                  <a:extLst>
                    <a:ext uri="{9D8B030D-6E8A-4147-A177-3AD203B41FA5}">
                      <a16:colId xmlns:a16="http://schemas.microsoft.com/office/drawing/2014/main" val="2996328219"/>
                    </a:ext>
                  </a:extLst>
                </a:gridCol>
                <a:gridCol w="422155">
                  <a:extLst>
                    <a:ext uri="{9D8B030D-6E8A-4147-A177-3AD203B41FA5}">
                      <a16:colId xmlns:a16="http://schemas.microsoft.com/office/drawing/2014/main" val="4251226772"/>
                    </a:ext>
                  </a:extLst>
                </a:gridCol>
                <a:gridCol w="539682">
                  <a:extLst>
                    <a:ext uri="{9D8B030D-6E8A-4147-A177-3AD203B41FA5}">
                      <a16:colId xmlns:a16="http://schemas.microsoft.com/office/drawing/2014/main" val="3345939771"/>
                    </a:ext>
                  </a:extLst>
                </a:gridCol>
                <a:gridCol w="404593">
                  <a:extLst>
                    <a:ext uri="{9D8B030D-6E8A-4147-A177-3AD203B41FA5}">
                      <a16:colId xmlns:a16="http://schemas.microsoft.com/office/drawing/2014/main" val="1618571050"/>
                    </a:ext>
                  </a:extLst>
                </a:gridCol>
                <a:gridCol w="584938">
                  <a:extLst>
                    <a:ext uri="{9D8B030D-6E8A-4147-A177-3AD203B41FA5}">
                      <a16:colId xmlns:a16="http://schemas.microsoft.com/office/drawing/2014/main" val="315479983"/>
                    </a:ext>
                  </a:extLst>
                </a:gridCol>
                <a:gridCol w="422155">
                  <a:extLst>
                    <a:ext uri="{9D8B030D-6E8A-4147-A177-3AD203B41FA5}">
                      <a16:colId xmlns:a16="http://schemas.microsoft.com/office/drawing/2014/main" val="3866966357"/>
                    </a:ext>
                  </a:extLst>
                </a:gridCol>
                <a:gridCol w="584938">
                  <a:extLst>
                    <a:ext uri="{9D8B030D-6E8A-4147-A177-3AD203B41FA5}">
                      <a16:colId xmlns:a16="http://schemas.microsoft.com/office/drawing/2014/main" val="4203773450"/>
                    </a:ext>
                  </a:extLst>
                </a:gridCol>
                <a:gridCol w="499156">
                  <a:extLst>
                    <a:ext uri="{9D8B030D-6E8A-4147-A177-3AD203B41FA5}">
                      <a16:colId xmlns:a16="http://schemas.microsoft.com/office/drawing/2014/main" val="4256048855"/>
                    </a:ext>
                  </a:extLst>
                </a:gridCol>
              </a:tblGrid>
              <a:tr h="356870">
                <a:tc>
                  <a:txBody>
                    <a:bodyPr/>
                    <a:lstStyle/>
                    <a:p>
                      <a:pPr algn="ctr"/>
                      <a:r>
                        <a:rPr lang="pt-PT" sz="1000">
                          <a:effectLst/>
                          <a:latin typeface="Palatino Linotype" panose="02040502050505030304" pitchFamily="18" charset="0"/>
                        </a:rPr>
                        <a:t>Treatments</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gridSpan="2">
                  <a:txBody>
                    <a:bodyPr/>
                    <a:lstStyle/>
                    <a:p>
                      <a:pPr algn="ctr"/>
                      <a:r>
                        <a:rPr lang="en-US" sz="1000" kern="1200" dirty="0">
                          <a:solidFill>
                            <a:schemeClr val="tx1"/>
                          </a:solidFill>
                          <a:effectLst/>
                          <a:latin typeface="Palatino Linotype" panose="02040502050505030304" pitchFamily="18" charset="0"/>
                          <a:ea typeface="+mn-ea"/>
                          <a:cs typeface="+mn-cs"/>
                        </a:rPr>
                        <a:t>Ca contents</a:t>
                      </a:r>
                      <a:endParaRPr lang="pt-PT" sz="1000" kern="1200" dirty="0">
                        <a:solidFill>
                          <a:schemeClr val="tx1"/>
                        </a:solidFill>
                        <a:effectLst/>
                        <a:latin typeface="Palatino Linotype" panose="02040502050505030304" pitchFamily="18" charset="0"/>
                        <a:ea typeface="+mn-ea"/>
                        <a:cs typeface="+mn-cs"/>
                      </a:endParaRPr>
                    </a:p>
                    <a:p>
                      <a:pPr algn="ctr"/>
                      <a:r>
                        <a:rPr lang="en-US" sz="1000" kern="1200" dirty="0">
                          <a:solidFill>
                            <a:schemeClr val="tx1"/>
                          </a:solidFill>
                          <a:effectLst/>
                          <a:latin typeface="Palatino Linotype" panose="02040502050505030304" pitchFamily="18" charset="0"/>
                          <a:ea typeface="+mn-ea"/>
                          <a:cs typeface="+mn-cs"/>
                        </a:rPr>
                        <a:t>(%</a:t>
                      </a:r>
                      <a:r>
                        <a:rPr lang="en-US" sz="1000" kern="1200" baseline="-25000" dirty="0" err="1">
                          <a:solidFill>
                            <a:schemeClr val="tx1"/>
                          </a:solidFill>
                          <a:effectLst/>
                          <a:latin typeface="Palatino Linotype" panose="02040502050505030304" pitchFamily="18" charset="0"/>
                          <a:ea typeface="+mn-ea"/>
                          <a:cs typeface="+mn-cs"/>
                        </a:rPr>
                        <a:t>Dw</a:t>
                      </a:r>
                      <a:r>
                        <a:rPr lang="en-US" sz="1000" kern="1200" dirty="0">
                          <a:solidFill>
                            <a:schemeClr val="tx1"/>
                          </a:solidFill>
                          <a:effectLst/>
                          <a:latin typeface="Palatino Linotype" panose="02040502050505030304" pitchFamily="18" charset="0"/>
                          <a:ea typeface="+mn-ea"/>
                          <a:cs typeface="+mn-cs"/>
                        </a:rPr>
                        <a:t>)</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pt-PT"/>
                    </a:p>
                  </a:txBody>
                  <a:tcPr/>
                </a:tc>
                <a:tc gridSpan="2">
                  <a:txBody>
                    <a:bodyPr/>
                    <a:lstStyle/>
                    <a:p>
                      <a:pPr algn="ctr"/>
                      <a:r>
                        <a:rPr lang="pt-PT" sz="1000" dirty="0" err="1">
                          <a:effectLst/>
                          <a:latin typeface="Palatino Linotype" panose="02040502050505030304" pitchFamily="18" charset="0"/>
                        </a:rPr>
                        <a:t>Diameter</a:t>
                      </a:r>
                      <a:r>
                        <a:rPr lang="pt-PT" sz="1000" dirty="0">
                          <a:effectLst/>
                          <a:latin typeface="Palatino Linotype" panose="02040502050505030304" pitchFamily="18" charset="0"/>
                        </a:rPr>
                        <a:t> (mm)</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pt-PT"/>
                    </a:p>
                  </a:txBody>
                  <a:tcPr/>
                </a:tc>
                <a:tc gridSpan="2">
                  <a:txBody>
                    <a:bodyPr/>
                    <a:lstStyle/>
                    <a:p>
                      <a:pPr algn="ctr"/>
                      <a:r>
                        <a:rPr lang="pt-PT" sz="1000" dirty="0" err="1">
                          <a:effectLst/>
                          <a:latin typeface="Palatino Linotype" panose="02040502050505030304" pitchFamily="18" charset="0"/>
                        </a:rPr>
                        <a:t>Dry</a:t>
                      </a:r>
                      <a:r>
                        <a:rPr lang="pt-PT" sz="1000" dirty="0">
                          <a:effectLst/>
                          <a:latin typeface="Palatino Linotype" panose="02040502050505030304" pitchFamily="18" charset="0"/>
                        </a:rPr>
                        <a:t> </a:t>
                      </a:r>
                      <a:r>
                        <a:rPr lang="pt-PT" sz="1000" dirty="0" err="1">
                          <a:effectLst/>
                          <a:latin typeface="Palatino Linotype" panose="02040502050505030304" pitchFamily="18" charset="0"/>
                        </a:rPr>
                        <a:t>weight</a:t>
                      </a:r>
                      <a:r>
                        <a:rPr lang="pt-PT" sz="1000" dirty="0">
                          <a:effectLst/>
                          <a:latin typeface="Palatino Linotype" panose="02040502050505030304" pitchFamily="18" charset="0"/>
                        </a:rPr>
                        <a:t> (%)</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pt-PT"/>
                    </a:p>
                  </a:txBody>
                  <a:tcPr/>
                </a:tc>
                <a:tc gridSpan="2">
                  <a:txBody>
                    <a:bodyPr/>
                    <a:lstStyle/>
                    <a:p>
                      <a:pPr algn="ctr"/>
                      <a:r>
                        <a:rPr lang="pt-PT" sz="1000">
                          <a:effectLst/>
                          <a:latin typeface="Palatino Linotype" panose="02040502050505030304" pitchFamily="18" charset="0"/>
                        </a:rPr>
                        <a:t>Total Soluble Solids (°Brix)</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pt-PT"/>
                    </a:p>
                  </a:txBody>
                  <a:tcPr/>
                </a:tc>
                <a:tc gridSpan="2">
                  <a:txBody>
                    <a:bodyPr/>
                    <a:lstStyle/>
                    <a:p>
                      <a:pPr algn="ctr"/>
                      <a:r>
                        <a:rPr lang="pt-PT" sz="1000" dirty="0" err="1">
                          <a:effectLst/>
                          <a:latin typeface="Palatino Linotype" panose="02040502050505030304" pitchFamily="18" charset="0"/>
                        </a:rPr>
                        <a:t>Malic</a:t>
                      </a:r>
                      <a:r>
                        <a:rPr lang="pt-PT" sz="1000" dirty="0">
                          <a:effectLst/>
                          <a:latin typeface="Palatino Linotype" panose="02040502050505030304" pitchFamily="18" charset="0"/>
                        </a:rPr>
                        <a:t> </a:t>
                      </a:r>
                      <a:r>
                        <a:rPr lang="pt-PT" sz="1000" dirty="0" err="1">
                          <a:effectLst/>
                          <a:latin typeface="Palatino Linotype" panose="02040502050505030304" pitchFamily="18" charset="0"/>
                        </a:rPr>
                        <a:t>acid</a:t>
                      </a:r>
                      <a:endParaRPr lang="pt-PT" sz="1000" dirty="0">
                        <a:effectLst/>
                        <a:latin typeface="Palatino Linotype" panose="02040502050505030304" pitchFamily="18" charset="0"/>
                      </a:endParaRPr>
                    </a:p>
                    <a:p>
                      <a:pPr algn="ctr"/>
                      <a:r>
                        <a:rPr lang="pt-PT" sz="1000" dirty="0">
                          <a:effectLst/>
                          <a:latin typeface="Palatino Linotype" panose="02040502050505030304" pitchFamily="18" charset="0"/>
                        </a:rPr>
                        <a:t>(g/L)</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pt-PT"/>
                    </a:p>
                  </a:txBody>
                  <a:tcPr/>
                </a:tc>
                <a:extLst>
                  <a:ext uri="{0D108BD9-81ED-4DB2-BD59-A6C34878D82A}">
                    <a16:rowId xmlns:a16="http://schemas.microsoft.com/office/drawing/2014/main" val="3669443927"/>
                  </a:ext>
                </a:extLst>
              </a:tr>
              <a:tr h="182245">
                <a:tc>
                  <a:txBody>
                    <a:bodyPr/>
                    <a:lstStyle/>
                    <a:p>
                      <a:pPr algn="ctr"/>
                      <a:r>
                        <a:rPr lang="pt-PT" sz="1000">
                          <a:effectLst/>
                          <a:latin typeface="Palatino Linotype" panose="02040502050505030304" pitchFamily="18" charset="0"/>
                        </a:rPr>
                        <a:t> </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Mean</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S.E.</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Mean</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S.E.</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Mean</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S.E.</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Mean</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S.E.</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dirty="0" err="1">
                          <a:effectLst/>
                          <a:latin typeface="Palatino Linotype" panose="02040502050505030304" pitchFamily="18" charset="0"/>
                        </a:rPr>
                        <a:t>Mean</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S.E.</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05057550"/>
                  </a:ext>
                </a:extLst>
              </a:tr>
              <a:tr h="173355">
                <a:tc>
                  <a:txBody>
                    <a:bodyPr/>
                    <a:lstStyle/>
                    <a:p>
                      <a:pPr algn="ctr"/>
                      <a:r>
                        <a:rPr lang="pt-PT" sz="1000">
                          <a:effectLst/>
                          <a:latin typeface="Palatino Linotype" panose="02040502050505030304" pitchFamily="18" charset="0"/>
                        </a:rPr>
                        <a:t>Ctr</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0.107b</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±0.010</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63.3a</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±1.9</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12.9a</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0.6</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9.9b</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±0.1</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dirty="0">
                          <a:effectLst/>
                          <a:latin typeface="Palatino Linotype" panose="02040502050505030304" pitchFamily="18" charset="0"/>
                        </a:rPr>
                        <a:t>1.53a</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±0.02</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98023281"/>
                  </a:ext>
                </a:extLst>
              </a:tr>
              <a:tr h="182245">
                <a:tc>
                  <a:txBody>
                    <a:bodyPr/>
                    <a:lstStyle/>
                    <a:p>
                      <a:pPr algn="ctr"/>
                      <a:r>
                        <a:rPr lang="pt-PT" sz="1000">
                          <a:effectLst/>
                          <a:latin typeface="Palatino Linotype" panose="02040502050505030304" pitchFamily="18" charset="0"/>
                        </a:rPr>
                        <a:t>4 %</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0.120ab</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±0.003</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63.5a</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±1.9</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14.4a</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0.4</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11.6a</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±0.6</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dirty="0">
                          <a:effectLst/>
                          <a:latin typeface="Palatino Linotype" panose="02040502050505030304" pitchFamily="18" charset="0"/>
                        </a:rPr>
                        <a:t>1.41ab</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dirty="0">
                          <a:effectLst/>
                          <a:latin typeface="Palatino Linotype" panose="02040502050505030304" pitchFamily="18" charset="0"/>
                        </a:rPr>
                        <a:t>±0.07</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74084667"/>
                  </a:ext>
                </a:extLst>
              </a:tr>
              <a:tr h="173355">
                <a:tc>
                  <a:txBody>
                    <a:bodyPr/>
                    <a:lstStyle/>
                    <a:p>
                      <a:pPr algn="ctr"/>
                      <a:r>
                        <a:rPr lang="pt-PT" sz="1000">
                          <a:effectLst/>
                          <a:latin typeface="Palatino Linotype" panose="02040502050505030304" pitchFamily="18" charset="0"/>
                        </a:rPr>
                        <a:t>8 %</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dirty="0">
                          <a:effectLst/>
                          <a:latin typeface="Palatino Linotype" panose="02040502050505030304" pitchFamily="18" charset="0"/>
                        </a:rPr>
                        <a:t>0.148a</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±0.008</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dirty="0">
                          <a:effectLst/>
                          <a:latin typeface="Palatino Linotype" panose="02040502050505030304" pitchFamily="18" charset="0"/>
                        </a:rPr>
                        <a:t>65.0a</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±1.1</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12.7a</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0.4</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11.1ab</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±0.2</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dirty="0">
                          <a:effectLst/>
                          <a:latin typeface="Palatino Linotype" panose="02040502050505030304" pitchFamily="18" charset="0"/>
                        </a:rPr>
                        <a:t>1.32b</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dirty="0">
                          <a:effectLst/>
                          <a:latin typeface="Palatino Linotype" panose="02040502050505030304" pitchFamily="18" charset="0"/>
                        </a:rPr>
                        <a:t>±0.06</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87345813"/>
                  </a:ext>
                </a:extLst>
              </a:tr>
            </a:tbl>
          </a:graphicData>
        </a:graphic>
      </p:graphicFrame>
      <p:graphicFrame>
        <p:nvGraphicFramePr>
          <p:cNvPr id="4" name="Tabela 3">
            <a:extLst>
              <a:ext uri="{FF2B5EF4-FFF2-40B4-BE49-F238E27FC236}">
                <a16:creationId xmlns:a16="http://schemas.microsoft.com/office/drawing/2014/main" id="{A50B0621-D18C-4BF9-92A8-34290996F0D3}"/>
              </a:ext>
            </a:extLst>
          </p:cNvPr>
          <p:cNvGraphicFramePr>
            <a:graphicFrameLocks noGrp="1"/>
          </p:cNvGraphicFramePr>
          <p:nvPr>
            <p:extLst>
              <p:ext uri="{D42A27DB-BD31-4B8C-83A1-F6EECF244321}">
                <p14:modId xmlns:p14="http://schemas.microsoft.com/office/powerpoint/2010/main" val="108379316"/>
              </p:ext>
            </p:extLst>
          </p:nvPr>
        </p:nvGraphicFramePr>
        <p:xfrm>
          <a:off x="6082048" y="1279263"/>
          <a:ext cx="2957195" cy="904240"/>
        </p:xfrm>
        <a:graphic>
          <a:graphicData uri="http://schemas.openxmlformats.org/drawingml/2006/table">
            <a:tbl>
              <a:tblPr firstRow="1" firstCol="1" bandRow="1">
                <a:tableStyleId>{2D5ABB26-0587-4C30-8999-92F81FD0307C}</a:tableStyleId>
              </a:tblPr>
              <a:tblGrid>
                <a:gridCol w="622935">
                  <a:extLst>
                    <a:ext uri="{9D8B030D-6E8A-4147-A177-3AD203B41FA5}">
                      <a16:colId xmlns:a16="http://schemas.microsoft.com/office/drawing/2014/main" val="2945349092"/>
                    </a:ext>
                  </a:extLst>
                </a:gridCol>
                <a:gridCol w="542290">
                  <a:extLst>
                    <a:ext uri="{9D8B030D-6E8A-4147-A177-3AD203B41FA5}">
                      <a16:colId xmlns:a16="http://schemas.microsoft.com/office/drawing/2014/main" val="784356321"/>
                    </a:ext>
                  </a:extLst>
                </a:gridCol>
                <a:gridCol w="507365">
                  <a:extLst>
                    <a:ext uri="{9D8B030D-6E8A-4147-A177-3AD203B41FA5}">
                      <a16:colId xmlns:a16="http://schemas.microsoft.com/office/drawing/2014/main" val="3243873492"/>
                    </a:ext>
                  </a:extLst>
                </a:gridCol>
                <a:gridCol w="396875">
                  <a:extLst>
                    <a:ext uri="{9D8B030D-6E8A-4147-A177-3AD203B41FA5}">
                      <a16:colId xmlns:a16="http://schemas.microsoft.com/office/drawing/2014/main" val="844591638"/>
                    </a:ext>
                  </a:extLst>
                </a:gridCol>
                <a:gridCol w="507365">
                  <a:extLst>
                    <a:ext uri="{9D8B030D-6E8A-4147-A177-3AD203B41FA5}">
                      <a16:colId xmlns:a16="http://schemas.microsoft.com/office/drawing/2014/main" val="2596474026"/>
                    </a:ext>
                  </a:extLst>
                </a:gridCol>
                <a:gridCol w="380365">
                  <a:extLst>
                    <a:ext uri="{9D8B030D-6E8A-4147-A177-3AD203B41FA5}">
                      <a16:colId xmlns:a16="http://schemas.microsoft.com/office/drawing/2014/main" val="1650197779"/>
                    </a:ext>
                  </a:extLst>
                </a:gridCol>
              </a:tblGrid>
              <a:tr h="193040">
                <a:tc gridSpan="2">
                  <a:txBody>
                    <a:bodyPr/>
                    <a:lstStyle/>
                    <a:p>
                      <a:pPr algn="ctr"/>
                      <a:r>
                        <a:rPr lang="pt-PT" sz="1000" dirty="0">
                          <a:effectLst/>
                          <a:latin typeface="Palatino Linotype" panose="02040502050505030304" pitchFamily="18" charset="0"/>
                        </a:rPr>
                        <a:t>L</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pt-PT"/>
                    </a:p>
                  </a:txBody>
                  <a:tcPr/>
                </a:tc>
                <a:tc gridSpan="2">
                  <a:txBody>
                    <a:bodyPr/>
                    <a:lstStyle/>
                    <a:p>
                      <a:pPr algn="ctr"/>
                      <a:r>
                        <a:rPr lang="pt-PT" sz="1000">
                          <a:effectLst/>
                          <a:latin typeface="Palatino Linotype" panose="02040502050505030304" pitchFamily="18" charset="0"/>
                        </a:rPr>
                        <a:t>a</a:t>
                      </a:r>
                      <a:r>
                        <a:rPr lang="pt-PT" sz="1100">
                          <a:effectLst/>
                          <a:latin typeface="Palatino Linotype" panose="02040502050505030304" pitchFamily="18" charset="0"/>
                        </a:rPr>
                        <a:t>*</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pt-PT"/>
                    </a:p>
                  </a:txBody>
                  <a:tcPr/>
                </a:tc>
                <a:tc gridSpan="2">
                  <a:txBody>
                    <a:bodyPr/>
                    <a:lstStyle/>
                    <a:p>
                      <a:pPr algn="ctr"/>
                      <a:r>
                        <a:rPr lang="pt-PT" sz="1000">
                          <a:effectLst/>
                          <a:latin typeface="Palatino Linotype" panose="02040502050505030304" pitchFamily="18" charset="0"/>
                        </a:rPr>
                        <a:t>b</a:t>
                      </a:r>
                      <a:r>
                        <a:rPr lang="pt-PT" sz="1100">
                          <a:effectLst/>
                          <a:latin typeface="Palatino Linotype" panose="02040502050505030304" pitchFamily="18" charset="0"/>
                        </a:rPr>
                        <a:t>*</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pt-PT"/>
                    </a:p>
                  </a:txBody>
                  <a:tcPr/>
                </a:tc>
                <a:extLst>
                  <a:ext uri="{0D108BD9-81ED-4DB2-BD59-A6C34878D82A}">
                    <a16:rowId xmlns:a16="http://schemas.microsoft.com/office/drawing/2014/main" val="970049471"/>
                  </a:ext>
                </a:extLst>
              </a:tr>
              <a:tr h="182245">
                <a:tc>
                  <a:txBody>
                    <a:bodyPr/>
                    <a:lstStyle/>
                    <a:p>
                      <a:pPr algn="ctr"/>
                      <a:r>
                        <a:rPr lang="pt-PT" sz="1000">
                          <a:effectLst/>
                          <a:latin typeface="Palatino Linotype" panose="02040502050505030304" pitchFamily="18" charset="0"/>
                        </a:rPr>
                        <a:t>Mean</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S.E.</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Mean</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S.E.</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Mean</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S.E.</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78769430"/>
                  </a:ext>
                </a:extLst>
              </a:tr>
              <a:tr h="173355">
                <a:tc>
                  <a:txBody>
                    <a:bodyPr/>
                    <a:lstStyle/>
                    <a:p>
                      <a:pPr algn="ctr"/>
                      <a:r>
                        <a:rPr lang="pt-PT" sz="1000">
                          <a:effectLst/>
                          <a:latin typeface="Palatino Linotype" panose="02040502050505030304" pitchFamily="18" charset="0"/>
                        </a:rPr>
                        <a:t>68.6a</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±0.8</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-16.7a</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±0.6</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44.8a</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±0.5</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512635461"/>
                  </a:ext>
                </a:extLst>
              </a:tr>
              <a:tr h="182245">
                <a:tc>
                  <a:txBody>
                    <a:bodyPr/>
                    <a:lstStyle/>
                    <a:p>
                      <a:pPr algn="ctr"/>
                      <a:r>
                        <a:rPr lang="pt-PT" sz="1000">
                          <a:effectLst/>
                          <a:latin typeface="Palatino Linotype" panose="02040502050505030304" pitchFamily="18" charset="0"/>
                        </a:rPr>
                        <a:t>70.3a</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±1.0</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-17.4a</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±0.6</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45.3a</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±0.5</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406872753"/>
                  </a:ext>
                </a:extLst>
              </a:tr>
              <a:tr h="173355">
                <a:tc>
                  <a:txBody>
                    <a:bodyPr/>
                    <a:lstStyle/>
                    <a:p>
                      <a:pPr algn="ctr"/>
                      <a:r>
                        <a:rPr lang="pt-PT" sz="1000" dirty="0">
                          <a:effectLst/>
                          <a:latin typeface="Palatino Linotype" panose="02040502050505030304" pitchFamily="18" charset="0"/>
                        </a:rPr>
                        <a:t>67.6a</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±0.6</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dirty="0">
                          <a:effectLst/>
                          <a:latin typeface="Palatino Linotype" panose="02040502050505030304" pitchFamily="18" charset="0"/>
                        </a:rPr>
                        <a:t>-17.6a</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dirty="0">
                          <a:effectLst/>
                          <a:latin typeface="Palatino Linotype" panose="02040502050505030304" pitchFamily="18" charset="0"/>
                        </a:rPr>
                        <a:t>±0.6</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a:effectLst/>
                          <a:latin typeface="Palatino Linotype" panose="02040502050505030304" pitchFamily="18" charset="0"/>
                        </a:rPr>
                        <a:t>43.0a</a:t>
                      </a:r>
                      <a:endParaRPr lang="pt-PT" sz="100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ctr"/>
                      <a:r>
                        <a:rPr lang="pt-PT" sz="1000" dirty="0">
                          <a:effectLst/>
                          <a:latin typeface="Palatino Linotype" panose="02040502050505030304" pitchFamily="18" charset="0"/>
                        </a:rPr>
                        <a:t>±0.4</a:t>
                      </a:r>
                      <a:endParaRPr lang="pt-PT" sz="1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78932953"/>
                  </a:ext>
                </a:extLst>
              </a:tr>
            </a:tbl>
          </a:graphicData>
        </a:graphic>
      </p:graphicFrame>
      <p:sp>
        <p:nvSpPr>
          <p:cNvPr id="6" name="Retângulo 5">
            <a:extLst>
              <a:ext uri="{FF2B5EF4-FFF2-40B4-BE49-F238E27FC236}">
                <a16:creationId xmlns:a16="http://schemas.microsoft.com/office/drawing/2014/main" id="{21440476-B8F2-453C-9873-01390EEC4ACD}"/>
              </a:ext>
            </a:extLst>
          </p:cNvPr>
          <p:cNvSpPr/>
          <p:nvPr/>
        </p:nvSpPr>
        <p:spPr>
          <a:xfrm>
            <a:off x="609600" y="2373976"/>
            <a:ext cx="8247321" cy="1200329"/>
          </a:xfrm>
          <a:prstGeom prst="rect">
            <a:avLst/>
          </a:prstGeom>
        </p:spPr>
        <p:txBody>
          <a:bodyPr wrap="square">
            <a:spAutoFit/>
          </a:bodyPr>
          <a:lstStyle/>
          <a:p>
            <a:pPr algn="just"/>
            <a:r>
              <a:rPr lang="en-US" dirty="0">
                <a:latin typeface="Palatino Linotype" panose="02040502050505030304" pitchFamily="18" charset="0"/>
              </a:rPr>
              <a:t>In the pre-harvest phase, CaCl</a:t>
            </a:r>
            <a:r>
              <a:rPr lang="en-US" baseline="-25000" dirty="0">
                <a:latin typeface="Palatino Linotype" panose="02040502050505030304" pitchFamily="18" charset="0"/>
              </a:rPr>
              <a:t>2</a:t>
            </a:r>
            <a:r>
              <a:rPr lang="en-US" dirty="0">
                <a:latin typeface="Palatino Linotype" panose="02040502050505030304" pitchFamily="18" charset="0"/>
              </a:rPr>
              <a:t> foliar sprays increased Ca content in all pulverized fruits, and an increase of concentration in the later sprays resulted in higher Ca values. Additionally, regarding physicochemical characteristics, chemical parameters were more affected than morphometric and colorimetric.</a:t>
            </a:r>
            <a:endParaRPr lang="pt-PT" dirty="0">
              <a:solidFill>
                <a:srgbClr val="FF0000"/>
              </a:solidFill>
              <a:latin typeface="Palatino Linotype" panose="02040502050505030304" pitchFamily="18" charset="0"/>
              <a:ea typeface="Times New Roman" panose="02020603050405020304" pitchFamily="18" charset="0"/>
              <a:cs typeface="Times New Roman" panose="02020603050405020304" pitchFamily="18" charset="0"/>
            </a:endParaRPr>
          </a:p>
        </p:txBody>
      </p:sp>
      <p:sp>
        <p:nvSpPr>
          <p:cNvPr id="8" name="CaixaDeTexto 7">
            <a:extLst>
              <a:ext uri="{FF2B5EF4-FFF2-40B4-BE49-F238E27FC236}">
                <a16:creationId xmlns:a16="http://schemas.microsoft.com/office/drawing/2014/main" id="{94ACF718-739C-4224-A5A6-0723F0ED6FCE}"/>
              </a:ext>
            </a:extLst>
          </p:cNvPr>
          <p:cNvSpPr txBox="1"/>
          <p:nvPr/>
        </p:nvSpPr>
        <p:spPr>
          <a:xfrm>
            <a:off x="6528683" y="1064370"/>
            <a:ext cx="2234317" cy="253916"/>
          </a:xfrm>
          <a:prstGeom prst="rect">
            <a:avLst/>
          </a:prstGeom>
          <a:noFill/>
        </p:spPr>
        <p:txBody>
          <a:bodyPr wrap="square" rtlCol="0">
            <a:spAutoFit/>
          </a:bodyPr>
          <a:lstStyle/>
          <a:p>
            <a:r>
              <a:rPr lang="pt-PT" sz="1000" dirty="0" err="1">
                <a:latin typeface="Palatino Linotype" panose="02040502050505030304" pitchFamily="18" charset="0"/>
              </a:rPr>
              <a:t>Colorimetric</a:t>
            </a:r>
            <a:r>
              <a:rPr lang="pt-PT" sz="1000" dirty="0">
                <a:latin typeface="Palatino Linotype" panose="02040502050505030304" pitchFamily="18" charset="0"/>
              </a:rPr>
              <a:t> </a:t>
            </a:r>
            <a:r>
              <a:rPr lang="pt-PT" sz="1000" dirty="0" err="1">
                <a:latin typeface="Palatino Linotype" panose="02040502050505030304" pitchFamily="18" charset="0"/>
              </a:rPr>
              <a:t>Parameters</a:t>
            </a:r>
            <a:r>
              <a:rPr lang="pt-PT" sz="1000" dirty="0">
                <a:latin typeface="Palatino Linotype" panose="02040502050505030304" pitchFamily="18" charset="0"/>
              </a:rPr>
              <a:t> (</a:t>
            </a:r>
            <a:r>
              <a:rPr lang="pt-PT" sz="1000" dirty="0" err="1">
                <a:latin typeface="Palatino Linotype" panose="02040502050505030304" pitchFamily="18" charset="0"/>
              </a:rPr>
              <a:t>CieLab</a:t>
            </a:r>
            <a:r>
              <a:rPr lang="pt-PT" sz="1000" dirty="0">
                <a:latin typeface="Palatino Linotype" panose="02040502050505030304" pitchFamily="18" charset="0"/>
              </a:rPr>
              <a:t>)</a:t>
            </a:r>
          </a:p>
        </p:txBody>
      </p:sp>
    </p:spTree>
    <p:extLst>
      <p:ext uri="{BB962C8B-B14F-4D97-AF65-F5344CB8AC3E}">
        <p14:creationId xmlns:p14="http://schemas.microsoft.com/office/powerpoint/2010/main" val="208300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4</a:t>
            </a:fld>
            <a:endParaRPr lang="fr-FR">
              <a:latin typeface="Palatino Linotype" panose="02040502050505030304" pitchFamily="18" charset="0"/>
            </a:endParaRPr>
          </a:p>
        </p:txBody>
      </p:sp>
      <p:pic>
        <p:nvPicPr>
          <p:cNvPr id="3" name="Picture 2">
            <a:extLst>
              <a:ext uri="{FF2B5EF4-FFF2-40B4-BE49-F238E27FC236}">
                <a16:creationId xmlns:a16="http://schemas.microsoft.com/office/drawing/2014/main" id="{5E083F8A-973C-44C7-B1D5-06EBD8DA84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91400" y="5133915"/>
            <a:ext cx="1752600" cy="1752600"/>
          </a:xfrm>
          <a:prstGeom prst="rect">
            <a:avLst/>
          </a:prstGeom>
        </p:spPr>
      </p:pic>
      <p:sp>
        <p:nvSpPr>
          <p:cNvPr id="2" name="Rectangle 1">
            <a:extLst>
              <a:ext uri="{FF2B5EF4-FFF2-40B4-BE49-F238E27FC236}">
                <a16:creationId xmlns:a16="http://schemas.microsoft.com/office/drawing/2014/main" id="{A9726944-0BF0-4225-81E3-6477EDC7A0A4}"/>
              </a:ext>
            </a:extLst>
          </p:cNvPr>
          <p:cNvSpPr/>
          <p:nvPr/>
        </p:nvSpPr>
        <p:spPr>
          <a:xfrm>
            <a:off x="875794" y="1486880"/>
            <a:ext cx="4227833" cy="3231654"/>
          </a:xfrm>
          <a:prstGeom prst="rect">
            <a:avLst/>
          </a:prstGeom>
        </p:spPr>
        <p:txBody>
          <a:bodyPr wrap="square">
            <a:spAutoFit/>
          </a:bodyPr>
          <a:lstStyle/>
          <a:p>
            <a:r>
              <a:rPr lang="fr-FR" sz="2400" b="1" dirty="0" err="1">
                <a:latin typeface="Palatino Linotype" panose="02040502050505030304" pitchFamily="18" charset="0"/>
              </a:rPr>
              <a:t>Acknowledgments</a:t>
            </a:r>
            <a:endParaRPr lang="fr-FR" sz="2400" b="1" dirty="0">
              <a:latin typeface="Palatino Linotype" panose="02040502050505030304" pitchFamily="18" charset="0"/>
            </a:endParaRPr>
          </a:p>
          <a:p>
            <a:pPr algn="just"/>
            <a:endParaRPr lang="fr-FR" dirty="0">
              <a:latin typeface="Palatino Linotype" panose="02040502050505030304" pitchFamily="18" charset="0"/>
            </a:endParaRPr>
          </a:p>
          <a:p>
            <a:pPr algn="just"/>
            <a:r>
              <a:rPr lang="en-GB" dirty="0">
                <a:latin typeface="Palatino Linotype" panose="02040502050505030304" pitchFamily="18" charset="0"/>
              </a:rPr>
              <a:t>The authors thanks to Tiago Peralta (</a:t>
            </a:r>
            <a:r>
              <a:rPr lang="en-GB" dirty="0" err="1">
                <a:latin typeface="Palatino Linotype" panose="02040502050505030304" pitchFamily="18" charset="0"/>
              </a:rPr>
              <a:t>Ribamaior</a:t>
            </a:r>
            <a:r>
              <a:rPr lang="en-GB" dirty="0">
                <a:latin typeface="Palatino Linotype" panose="02040502050505030304" pitchFamily="18" charset="0"/>
              </a:rPr>
              <a:t> – </a:t>
            </a:r>
            <a:r>
              <a:rPr lang="en-GB" dirty="0" err="1">
                <a:latin typeface="Palatino Linotype" panose="02040502050505030304" pitchFamily="18" charset="0"/>
              </a:rPr>
              <a:t>Produção</a:t>
            </a:r>
            <a:r>
              <a:rPr lang="en-GB" dirty="0">
                <a:latin typeface="Palatino Linotype" panose="02040502050505030304" pitchFamily="18" charset="0"/>
              </a:rPr>
              <a:t> e </a:t>
            </a:r>
            <a:r>
              <a:rPr lang="en-GB" dirty="0" err="1">
                <a:latin typeface="Palatino Linotype" panose="02040502050505030304" pitchFamily="18" charset="0"/>
              </a:rPr>
              <a:t>Comércio</a:t>
            </a:r>
            <a:r>
              <a:rPr lang="en-GB" dirty="0">
                <a:latin typeface="Palatino Linotype" panose="02040502050505030304" pitchFamily="18" charset="0"/>
              </a:rPr>
              <a:t> de </a:t>
            </a:r>
            <a:r>
              <a:rPr lang="en-GB" dirty="0" err="1">
                <a:latin typeface="Palatino Linotype" panose="02040502050505030304" pitchFamily="18" charset="0"/>
              </a:rPr>
              <a:t>Frutas</a:t>
            </a:r>
            <a:r>
              <a:rPr lang="en-GB" dirty="0">
                <a:latin typeface="Palatino Linotype" panose="02040502050505030304" pitchFamily="18" charset="0"/>
              </a:rPr>
              <a:t> </a:t>
            </a:r>
            <a:r>
              <a:rPr lang="en-GB" dirty="0" err="1">
                <a:latin typeface="Palatino Linotype" panose="02040502050505030304" pitchFamily="18" charset="0"/>
              </a:rPr>
              <a:t>Lda</a:t>
            </a:r>
            <a:r>
              <a:rPr lang="en-GB" dirty="0">
                <a:latin typeface="Palatino Linotype" panose="02040502050505030304" pitchFamily="18" charset="0"/>
              </a:rPr>
              <a:t>) for technical assistance in the orchards as well as to project PDR2020-101-030734 – for the financial support. We also thanks to the Research </a:t>
            </a:r>
            <a:r>
              <a:rPr lang="en-GB" dirty="0" err="1">
                <a:latin typeface="Palatino Linotype" panose="02040502050505030304" pitchFamily="18" charset="0"/>
              </a:rPr>
              <a:t>centers</a:t>
            </a:r>
            <a:r>
              <a:rPr lang="en-GB" dirty="0">
                <a:latin typeface="Palatino Linotype" panose="02040502050505030304" pitchFamily="18" charset="0"/>
              </a:rPr>
              <a:t> (</a:t>
            </a:r>
            <a:r>
              <a:rPr lang="en-GB" dirty="0" err="1">
                <a:latin typeface="Palatino Linotype" panose="02040502050505030304" pitchFamily="18" charset="0"/>
              </a:rPr>
              <a:t>GeoBioTec</a:t>
            </a:r>
            <a:r>
              <a:rPr lang="en-GB" dirty="0">
                <a:latin typeface="Palatino Linotype" panose="02040502050505030304" pitchFamily="18" charset="0"/>
              </a:rPr>
              <a:t>) </a:t>
            </a:r>
            <a:r>
              <a:rPr lang="en-US" dirty="0">
                <a:latin typeface="Palatino Linotype" panose="02040502050505030304" pitchFamily="18" charset="0"/>
              </a:rPr>
              <a:t>UIDB/04035/2020,</a:t>
            </a:r>
            <a:r>
              <a:rPr lang="en-US" b="1" dirty="0">
                <a:latin typeface="Palatino Linotype" panose="02040502050505030304" pitchFamily="18" charset="0"/>
              </a:rPr>
              <a:t> </a:t>
            </a:r>
            <a:r>
              <a:rPr lang="en-US" dirty="0">
                <a:latin typeface="Palatino Linotype" panose="02040502050505030304" pitchFamily="18" charset="0"/>
              </a:rPr>
              <a:t>and (CEF) UIDB/00239/2020 for support facilities.</a:t>
            </a:r>
            <a:endParaRPr lang="pt-PT" dirty="0">
              <a:latin typeface="Palatino Linotype" panose="02040502050505030304" pitchFamily="18" charset="0"/>
            </a:endParaRPr>
          </a:p>
        </p:txBody>
      </p:sp>
      <p:pic>
        <p:nvPicPr>
          <p:cNvPr id="6" name="Imagem 5">
            <a:extLst>
              <a:ext uri="{FF2B5EF4-FFF2-40B4-BE49-F238E27FC236}">
                <a16:creationId xmlns:a16="http://schemas.microsoft.com/office/drawing/2014/main" id="{9B6AEB79-0C6B-4E68-9013-FF01AACB1E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0972" y="870695"/>
            <a:ext cx="3015082" cy="680484"/>
          </a:xfrm>
          <a:prstGeom prst="rect">
            <a:avLst/>
          </a:prstGeom>
        </p:spPr>
      </p:pic>
      <p:pic>
        <p:nvPicPr>
          <p:cNvPr id="7" name="Picture 2" descr="Geobiociências, Geoengenharias e Geotecnologias | Faculdade de Ciências e  Tecnologia / Universidade Nova de Lisboa">
            <a:extLst>
              <a:ext uri="{FF2B5EF4-FFF2-40B4-BE49-F238E27FC236}">
                <a16:creationId xmlns:a16="http://schemas.microsoft.com/office/drawing/2014/main" id="{17CFDB42-FF98-4925-8341-CC5C2B6D4A8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70972" y="2120931"/>
            <a:ext cx="3015082" cy="128301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Repositório da Universidade de Lisboa: CEF - Centro de Estudos Florestais">
            <a:extLst>
              <a:ext uri="{FF2B5EF4-FFF2-40B4-BE49-F238E27FC236}">
                <a16:creationId xmlns:a16="http://schemas.microsoft.com/office/drawing/2014/main" id="{680F1538-35D7-4B5B-B0A8-A622C3C2829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54611" y="3663877"/>
            <a:ext cx="1617295" cy="16172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91933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626</TotalTime>
  <Words>773</Words>
  <Application>Microsoft Office PowerPoint</Application>
  <PresentationFormat>Apresentação no Ecrã (4:3)</PresentationFormat>
  <Paragraphs>105</Paragraphs>
  <Slides>4</Slides>
  <Notes>0</Notes>
  <HiddenSlides>0</HiddenSlides>
  <MMClips>0</MMClips>
  <ScaleCrop>false</ScaleCrop>
  <HeadingPairs>
    <vt:vector size="6" baseType="variant">
      <vt:variant>
        <vt:lpstr>Tipos de letra usados</vt:lpstr>
      </vt:variant>
      <vt:variant>
        <vt:i4>4</vt:i4>
      </vt:variant>
      <vt:variant>
        <vt:lpstr>Tema</vt:lpstr>
      </vt:variant>
      <vt:variant>
        <vt:i4>1</vt:i4>
      </vt:variant>
      <vt:variant>
        <vt:lpstr>Títulos dos diapositivos</vt:lpstr>
      </vt:variant>
      <vt:variant>
        <vt:i4>4</vt:i4>
      </vt:variant>
    </vt:vector>
  </HeadingPairs>
  <TitlesOfParts>
    <vt:vector size="9" baseType="lpstr">
      <vt:lpstr>Arial</vt:lpstr>
      <vt:lpstr>Calibri</vt:lpstr>
      <vt:lpstr>Calibri Light</vt:lpstr>
      <vt:lpstr>Palatino Linotype</vt:lpstr>
      <vt:lpstr>Office Theme</vt:lpstr>
      <vt:lpstr>Apresentação do PowerPoint</vt:lpstr>
      <vt:lpstr>Apresentação do PowerPoint</vt:lpstr>
      <vt:lpstr>Apresentação do PowerPoint</vt:lpstr>
      <vt:lpstr>Apresentação do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MDPI</dc:creator>
  <cp:lastModifiedBy>Cláudia</cp:lastModifiedBy>
  <cp:revision>64</cp:revision>
  <dcterms:created xsi:type="dcterms:W3CDTF">2017-05-27T02:37:01Z</dcterms:created>
  <dcterms:modified xsi:type="dcterms:W3CDTF">2020-11-09T15:54:03Z</dcterms:modified>
</cp:coreProperties>
</file>