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1" r:id="rId4"/>
    <p:sldId id="262"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4" d="100"/>
          <a:sy n="154" d="100"/>
        </p:scale>
        <p:origin x="2004"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11/16/2020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‹N›</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09E423CA-A2C7-4400-A8F8-E1E5DD859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9143997" cy="3717035"/>
          </a:xfrm>
          <a:prstGeom prst="rect">
            <a:avLst/>
          </a:prstGeom>
        </p:spPr>
      </p:pic>
      <p:sp>
        <p:nvSpPr>
          <p:cNvPr id="11" name="CasellaDiTesto 10">
            <a:extLst>
              <a:ext uri="{FF2B5EF4-FFF2-40B4-BE49-F238E27FC236}">
                <a16:creationId xmlns:a16="http://schemas.microsoft.com/office/drawing/2014/main" id="{9A97435F-3192-4979-AE22-E30C912F97CC}"/>
              </a:ext>
            </a:extLst>
          </p:cNvPr>
          <p:cNvSpPr txBox="1"/>
          <p:nvPr/>
        </p:nvSpPr>
        <p:spPr>
          <a:xfrm>
            <a:off x="188943" y="3726707"/>
            <a:ext cx="8955057" cy="830997"/>
          </a:xfrm>
          <a:prstGeom prst="rect">
            <a:avLst/>
          </a:prstGeom>
          <a:noFill/>
        </p:spPr>
        <p:txBody>
          <a:bodyPr wrap="square">
            <a:spAutoFit/>
          </a:bodyPr>
          <a:lstStyle/>
          <a:p>
            <a:r>
              <a:rPr lang="it-IT" b="1" dirty="0">
                <a:latin typeface="Palatino Linotype" panose="02040502050505030304" pitchFamily="18" charset="0"/>
                <a:cs typeface="Times New Roman" panose="02020603050405020304" pitchFamily="18" charset="0"/>
              </a:rPr>
              <a:t>Elisabetta Esposito</a:t>
            </a:r>
            <a:r>
              <a:rPr lang="it-IT" b="1" baseline="30000" dirty="0">
                <a:latin typeface="Palatino Linotype" panose="02040502050505030304" pitchFamily="18" charset="0"/>
                <a:cs typeface="Times New Roman" panose="02020603050405020304" pitchFamily="18" charset="0"/>
              </a:rPr>
              <a:t>1</a:t>
            </a:r>
            <a:r>
              <a:rPr lang="it-IT" b="1" dirty="0">
                <a:latin typeface="Palatino Linotype" panose="02040502050505030304" pitchFamily="18" charset="0"/>
                <a:cs typeface="Times New Roman" panose="02020603050405020304" pitchFamily="18" charset="0"/>
              </a:rPr>
              <a:t>*, Maddalena Sguizzato</a:t>
            </a:r>
            <a:r>
              <a:rPr lang="it-IT" b="1" baseline="30000" dirty="0">
                <a:latin typeface="Palatino Linotype" panose="02040502050505030304" pitchFamily="18" charset="0"/>
                <a:cs typeface="Times New Roman" panose="02020603050405020304" pitchFamily="18" charset="0"/>
              </a:rPr>
              <a:t>1</a:t>
            </a:r>
            <a:r>
              <a:rPr lang="it-IT" b="1" dirty="0">
                <a:latin typeface="Palatino Linotype" panose="02040502050505030304" pitchFamily="18" charset="0"/>
                <a:cs typeface="Times New Roman" panose="02020603050405020304" pitchFamily="18" charset="0"/>
              </a:rPr>
              <a:t>, Markus Drechsler</a:t>
            </a:r>
            <a:r>
              <a:rPr lang="it-IT" b="1" baseline="30000" dirty="0">
                <a:latin typeface="Palatino Linotype" panose="02040502050505030304" pitchFamily="18" charset="0"/>
                <a:cs typeface="Times New Roman" panose="02020603050405020304" pitchFamily="18" charset="0"/>
              </a:rPr>
              <a:t>2</a:t>
            </a:r>
            <a:r>
              <a:rPr lang="it-IT" b="1" dirty="0">
                <a:latin typeface="Palatino Linotype" panose="02040502050505030304" pitchFamily="18" charset="0"/>
                <a:cs typeface="Times New Roman" panose="02020603050405020304" pitchFamily="18" charset="0"/>
              </a:rPr>
              <a:t>, Paolo Mariani</a:t>
            </a:r>
            <a:r>
              <a:rPr lang="it-IT" b="1" baseline="30000" dirty="0">
                <a:latin typeface="Palatino Linotype" panose="02040502050505030304" pitchFamily="18" charset="0"/>
                <a:cs typeface="Times New Roman" panose="02020603050405020304" pitchFamily="18" charset="0"/>
              </a:rPr>
              <a:t>3</a:t>
            </a:r>
            <a:r>
              <a:rPr lang="it-IT" b="1" dirty="0">
                <a:latin typeface="Palatino Linotype" panose="02040502050505030304" pitchFamily="18" charset="0"/>
                <a:cs typeface="Times New Roman" panose="02020603050405020304" pitchFamily="18" charset="0"/>
              </a:rPr>
              <a:t>, Viviana Trezza</a:t>
            </a:r>
            <a:r>
              <a:rPr lang="it-IT" b="1" baseline="30000" dirty="0">
                <a:latin typeface="Palatino Linotype" panose="02040502050505030304" pitchFamily="18" charset="0"/>
                <a:cs typeface="Times New Roman" panose="02020603050405020304" pitchFamily="18" charset="0"/>
              </a:rPr>
              <a:t>4</a:t>
            </a:r>
            <a:r>
              <a:rPr lang="it-IT" b="1" dirty="0">
                <a:latin typeface="Palatino Linotype" panose="02040502050505030304" pitchFamily="18" charset="0"/>
                <a:cs typeface="Times New Roman" panose="02020603050405020304" pitchFamily="18" charset="0"/>
              </a:rPr>
              <a:t>, Rita Cortesi</a:t>
            </a:r>
            <a:r>
              <a:rPr lang="it-IT" b="1" baseline="30000" dirty="0">
                <a:latin typeface="Palatino Linotype" panose="02040502050505030304" pitchFamily="18" charset="0"/>
                <a:cs typeface="Times New Roman" panose="02020603050405020304" pitchFamily="18" charset="0"/>
              </a:rPr>
              <a:t>1</a:t>
            </a:r>
            <a:r>
              <a:rPr lang="it-IT" b="1" dirty="0">
                <a:latin typeface="Palatino Linotype" panose="02040502050505030304" pitchFamily="18" charset="0"/>
                <a:cs typeface="Times New Roman" panose="02020603050405020304" pitchFamily="18" charset="0"/>
              </a:rPr>
              <a:t> and Claudio Nastruzzi</a:t>
            </a:r>
            <a:r>
              <a:rPr lang="it-IT" b="1" baseline="30000" dirty="0">
                <a:latin typeface="Palatino Linotype" panose="02040502050505030304" pitchFamily="18" charset="0"/>
                <a:cs typeface="Times New Roman" panose="02020603050405020304" pitchFamily="18" charset="0"/>
              </a:rPr>
              <a:t>1</a:t>
            </a:r>
          </a:p>
          <a:p>
            <a:endParaRPr lang="it-IT" b="1" baseline="30000" dirty="0">
              <a:latin typeface="Palatino Linotype" panose="02040502050505030304" pitchFamily="18" charset="0"/>
              <a:cs typeface="Times New Roman" panose="02020603050405020304" pitchFamily="18" charset="0"/>
            </a:endParaRPr>
          </a:p>
        </p:txBody>
      </p:sp>
      <p:sp>
        <p:nvSpPr>
          <p:cNvPr id="13" name="CasellaDiTesto 12">
            <a:extLst>
              <a:ext uri="{FF2B5EF4-FFF2-40B4-BE49-F238E27FC236}">
                <a16:creationId xmlns:a16="http://schemas.microsoft.com/office/drawing/2014/main" id="{D107BEDE-C02C-4C90-BFE5-A225B3C17C24}"/>
              </a:ext>
            </a:extLst>
          </p:cNvPr>
          <p:cNvSpPr txBox="1"/>
          <p:nvPr/>
        </p:nvSpPr>
        <p:spPr>
          <a:xfrm>
            <a:off x="839754" y="1761167"/>
            <a:ext cx="7881258" cy="830997"/>
          </a:xfrm>
          <a:prstGeom prst="rect">
            <a:avLst/>
          </a:prstGeom>
          <a:noFill/>
        </p:spPr>
        <p:txBody>
          <a:bodyPr wrap="square">
            <a:spAutoFit/>
          </a:bodyPr>
          <a:lstStyle/>
          <a:p>
            <a:pPr algn="just"/>
            <a:r>
              <a:rPr lang="it-IT" sz="2400" b="1" dirty="0"/>
              <a:t>NANOTECHNOLOGICAL STRATEGIES FOR ADMINISTRATION OF POORLY SOLUBLE NEUROACTIVE DRUGS</a:t>
            </a:r>
          </a:p>
        </p:txBody>
      </p:sp>
      <p:pic>
        <p:nvPicPr>
          <p:cNvPr id="14" name="Immagine 13">
            <a:extLst>
              <a:ext uri="{FF2B5EF4-FFF2-40B4-BE49-F238E27FC236}">
                <a16:creationId xmlns:a16="http://schemas.microsoft.com/office/drawing/2014/main" id="{9B137893-7698-4DA1-85E8-2DBAB0374B5C}"/>
              </a:ext>
            </a:extLst>
          </p:cNvPr>
          <p:cNvPicPr>
            <a:picLocks noChangeAspect="1"/>
          </p:cNvPicPr>
          <p:nvPr/>
        </p:nvPicPr>
        <p:blipFill>
          <a:blip r:embed="rId3"/>
          <a:stretch>
            <a:fillRect/>
          </a:stretch>
        </p:blipFill>
        <p:spPr>
          <a:xfrm>
            <a:off x="7645463" y="5471574"/>
            <a:ext cx="1242138" cy="1249901"/>
          </a:xfrm>
          <a:prstGeom prst="rect">
            <a:avLst/>
          </a:prstGeom>
        </p:spPr>
      </p:pic>
      <p:sp>
        <p:nvSpPr>
          <p:cNvPr id="18" name="CasellaDiTesto 17">
            <a:extLst>
              <a:ext uri="{FF2B5EF4-FFF2-40B4-BE49-F238E27FC236}">
                <a16:creationId xmlns:a16="http://schemas.microsoft.com/office/drawing/2014/main" id="{832D687A-D639-4FDA-A28C-A968471AE388}"/>
              </a:ext>
            </a:extLst>
          </p:cNvPr>
          <p:cNvSpPr txBox="1"/>
          <p:nvPr/>
        </p:nvSpPr>
        <p:spPr>
          <a:xfrm>
            <a:off x="139180" y="4500018"/>
            <a:ext cx="7456520" cy="2031325"/>
          </a:xfrm>
          <a:prstGeom prst="rect">
            <a:avLst/>
          </a:prstGeom>
          <a:noFill/>
        </p:spPr>
        <p:txBody>
          <a:bodyPr wrap="square">
            <a:spAutoFit/>
          </a:bodyPr>
          <a:lstStyle/>
          <a:p>
            <a:pPr algn="just"/>
            <a:r>
              <a:rPr lang="it-IT" sz="1400" dirty="0">
                <a:latin typeface="Palatino Linotype" panose="02040502050505030304" pitchFamily="18" charset="0"/>
                <a:cs typeface="Times New Roman" panose="02020603050405020304" pitchFamily="18" charset="0"/>
              </a:rPr>
              <a:t>1: Department of Chemical and </a:t>
            </a:r>
            <a:r>
              <a:rPr lang="it-IT" sz="1400" dirty="0" err="1">
                <a:latin typeface="Palatino Linotype" panose="02040502050505030304" pitchFamily="18" charset="0"/>
                <a:cs typeface="Times New Roman" panose="02020603050405020304" pitchFamily="18" charset="0"/>
              </a:rPr>
              <a:t>Pharmaceutical</a:t>
            </a:r>
            <a:r>
              <a:rPr lang="it-IT" sz="1400" dirty="0">
                <a:latin typeface="Palatino Linotype" panose="02040502050505030304" pitchFamily="18" charset="0"/>
                <a:cs typeface="Times New Roman" panose="02020603050405020304" pitchFamily="18" charset="0"/>
              </a:rPr>
              <a:t> Sciences, University of Ferrara, </a:t>
            </a:r>
            <a:r>
              <a:rPr lang="it-IT" sz="1400" dirty="0" err="1">
                <a:latin typeface="Palatino Linotype" panose="02040502050505030304" pitchFamily="18" charset="0"/>
                <a:cs typeface="Times New Roman" panose="02020603050405020304" pitchFamily="18" charset="0"/>
              </a:rPr>
              <a:t>Italy</a:t>
            </a:r>
            <a:r>
              <a:rPr lang="it-IT" sz="1400" dirty="0">
                <a:latin typeface="Palatino Linotype" panose="02040502050505030304" pitchFamily="18" charset="0"/>
                <a:cs typeface="Times New Roman" panose="02020603050405020304" pitchFamily="18" charset="0"/>
              </a:rPr>
              <a:t>; ese@unife.it; sgzmdl@unife.it; crt@unife.it; nas@unife.it </a:t>
            </a:r>
          </a:p>
          <a:p>
            <a:pPr algn="just"/>
            <a:r>
              <a:rPr lang="it-IT" sz="1400" dirty="0">
                <a:latin typeface="Palatino Linotype" panose="02040502050505030304" pitchFamily="18" charset="0"/>
                <a:cs typeface="Times New Roman" panose="02020603050405020304" pitchFamily="18" charset="0"/>
              </a:rPr>
              <a:t>2: </a:t>
            </a:r>
            <a:r>
              <a:rPr lang="it-IT" sz="1400" dirty="0" err="1">
                <a:latin typeface="Palatino Linotype" panose="02040502050505030304" pitchFamily="18" charset="0"/>
                <a:cs typeface="Times New Roman" panose="02020603050405020304" pitchFamily="18" charset="0"/>
              </a:rPr>
              <a:t>Bavarian</a:t>
            </a:r>
            <a:r>
              <a:rPr lang="it-IT" sz="1400" dirty="0">
                <a:latin typeface="Palatino Linotype" panose="02040502050505030304" pitchFamily="18" charset="0"/>
                <a:cs typeface="Times New Roman" panose="02020603050405020304" pitchFamily="18" charset="0"/>
              </a:rPr>
              <a:t> </a:t>
            </a:r>
            <a:r>
              <a:rPr lang="it-IT" sz="1400" dirty="0" err="1">
                <a:latin typeface="Palatino Linotype" panose="02040502050505030304" pitchFamily="18" charset="0"/>
                <a:cs typeface="Times New Roman" panose="02020603050405020304" pitchFamily="18" charset="0"/>
              </a:rPr>
              <a:t>Polymer</a:t>
            </a:r>
            <a:r>
              <a:rPr lang="it-IT" sz="1400" dirty="0">
                <a:latin typeface="Palatino Linotype" panose="02040502050505030304" pitchFamily="18" charset="0"/>
                <a:cs typeface="Times New Roman" panose="02020603050405020304" pitchFamily="18" charset="0"/>
              </a:rPr>
              <a:t> Institute (BPI) </a:t>
            </a:r>
            <a:r>
              <a:rPr lang="it-IT" sz="1400" dirty="0" err="1">
                <a:latin typeface="Palatino Linotype" panose="02040502050505030304" pitchFamily="18" charset="0"/>
                <a:cs typeface="Times New Roman" panose="02020603050405020304" pitchFamily="18" charset="0"/>
              </a:rPr>
              <a:t>Keylab</a:t>
            </a:r>
            <a:r>
              <a:rPr lang="it-IT" sz="1400" dirty="0">
                <a:latin typeface="Palatino Linotype" panose="02040502050505030304" pitchFamily="18" charset="0"/>
                <a:cs typeface="Times New Roman" panose="02020603050405020304" pitchFamily="18" charset="0"/>
              </a:rPr>
              <a:t> “Electron and Optical </a:t>
            </a:r>
            <a:r>
              <a:rPr lang="it-IT" sz="1400" dirty="0" err="1">
                <a:latin typeface="Palatino Linotype" panose="02040502050505030304" pitchFamily="18" charset="0"/>
                <a:cs typeface="Times New Roman" panose="02020603050405020304" pitchFamily="18" charset="0"/>
              </a:rPr>
              <a:t>Microscopy</a:t>
            </a:r>
            <a:r>
              <a:rPr lang="it-IT" sz="1400" dirty="0">
                <a:latin typeface="Palatino Linotype" panose="02040502050505030304" pitchFamily="18" charset="0"/>
                <a:cs typeface="Times New Roman" panose="02020603050405020304" pitchFamily="18" charset="0"/>
              </a:rPr>
              <a:t>” University of Bayreuth, D-95440 Bayreuth, Germany; markus.drechsler@uni-bayreuth.de </a:t>
            </a:r>
          </a:p>
          <a:p>
            <a:pPr algn="just"/>
            <a:r>
              <a:rPr lang="it-IT" sz="1400" dirty="0">
                <a:latin typeface="Palatino Linotype" panose="02040502050505030304" pitchFamily="18" charset="0"/>
                <a:cs typeface="Times New Roman" panose="02020603050405020304" pitchFamily="18" charset="0"/>
              </a:rPr>
              <a:t>3: Department of Life and </a:t>
            </a:r>
            <a:r>
              <a:rPr lang="it-IT" sz="1400" dirty="0" err="1">
                <a:latin typeface="Palatino Linotype" panose="02040502050505030304" pitchFamily="18" charset="0"/>
                <a:cs typeface="Times New Roman" panose="02020603050405020304" pitchFamily="18" charset="0"/>
              </a:rPr>
              <a:t>Environmental</a:t>
            </a:r>
            <a:r>
              <a:rPr lang="it-IT" sz="1400" dirty="0">
                <a:latin typeface="Palatino Linotype" panose="02040502050505030304" pitchFamily="18" charset="0"/>
                <a:cs typeface="Times New Roman" panose="02020603050405020304" pitchFamily="18" charset="0"/>
              </a:rPr>
              <a:t> Sciences, </a:t>
            </a:r>
            <a:r>
              <a:rPr lang="it-IT" sz="1400" dirty="0" err="1">
                <a:latin typeface="Palatino Linotype" panose="02040502050505030304" pitchFamily="18" charset="0"/>
                <a:cs typeface="Times New Roman" panose="02020603050405020304" pitchFamily="18" charset="0"/>
              </a:rPr>
              <a:t>Polytechnic</a:t>
            </a:r>
            <a:r>
              <a:rPr lang="it-IT" sz="1400" dirty="0">
                <a:latin typeface="Palatino Linotype" panose="02040502050505030304" pitchFamily="18" charset="0"/>
                <a:cs typeface="Times New Roman" panose="02020603050405020304" pitchFamily="18" charset="0"/>
              </a:rPr>
              <a:t> University of Marche, I-60131 Ancona, </a:t>
            </a:r>
            <a:r>
              <a:rPr lang="it-IT" sz="1400" dirty="0" err="1">
                <a:latin typeface="Palatino Linotype" panose="02040502050505030304" pitchFamily="18" charset="0"/>
                <a:cs typeface="Times New Roman" panose="02020603050405020304" pitchFamily="18" charset="0"/>
              </a:rPr>
              <a:t>Italy</a:t>
            </a:r>
            <a:r>
              <a:rPr lang="it-IT" sz="1400" dirty="0">
                <a:latin typeface="Palatino Linotype" panose="02040502050505030304" pitchFamily="18" charset="0"/>
                <a:cs typeface="Times New Roman" panose="02020603050405020304" pitchFamily="18" charset="0"/>
              </a:rPr>
              <a:t>; p.mariani@staff.univpm.it </a:t>
            </a:r>
          </a:p>
          <a:p>
            <a:pPr algn="just"/>
            <a:r>
              <a:rPr lang="it-IT" sz="1400" dirty="0">
                <a:latin typeface="Palatino Linotype" panose="02040502050505030304" pitchFamily="18" charset="0"/>
                <a:cs typeface="Times New Roman" panose="02020603050405020304" pitchFamily="18" charset="0"/>
              </a:rPr>
              <a:t>4: Department of Science, Roma Tre University, 00146 Rome, </a:t>
            </a:r>
            <a:r>
              <a:rPr lang="it-IT" sz="1400" dirty="0" err="1">
                <a:latin typeface="Palatino Linotype" panose="02040502050505030304" pitchFamily="18" charset="0"/>
                <a:cs typeface="Times New Roman" panose="02020603050405020304" pitchFamily="18" charset="0"/>
              </a:rPr>
              <a:t>Italy</a:t>
            </a:r>
            <a:r>
              <a:rPr lang="it-IT" sz="1400" dirty="0">
                <a:latin typeface="Palatino Linotype" panose="02040502050505030304" pitchFamily="18" charset="0"/>
                <a:cs typeface="Times New Roman" panose="02020603050405020304" pitchFamily="18" charset="0"/>
              </a:rPr>
              <a:t>; viviana.trezza@uniroma3.it </a:t>
            </a:r>
          </a:p>
          <a:p>
            <a:pPr algn="just"/>
            <a:r>
              <a:rPr lang="it-IT" sz="1400" dirty="0">
                <a:latin typeface="Palatino Linotype" panose="02040502050505030304" pitchFamily="18" charset="0"/>
                <a:cs typeface="Times New Roman" panose="02020603050405020304" pitchFamily="18" charset="0"/>
              </a:rPr>
              <a:t>*</a:t>
            </a:r>
            <a:r>
              <a:rPr lang="it-IT" sz="1400" dirty="0" err="1">
                <a:latin typeface="Palatino Linotype" panose="02040502050505030304" pitchFamily="18" charset="0"/>
                <a:cs typeface="Times New Roman" panose="02020603050405020304" pitchFamily="18" charset="0"/>
              </a:rPr>
              <a:t>Correspondence</a:t>
            </a:r>
            <a:r>
              <a:rPr lang="it-IT" sz="1400" dirty="0">
                <a:latin typeface="Palatino Linotype" panose="02040502050505030304" pitchFamily="18" charset="0"/>
                <a:cs typeface="Times New Roman" panose="02020603050405020304" pitchFamily="18" charset="0"/>
              </a:rPr>
              <a:t>: ese@unife.it; Tel.: +39-0532-455230</a:t>
            </a:r>
          </a:p>
        </p:txBody>
      </p:sp>
    </p:spTree>
    <p:extLst>
      <p:ext uri="{BB962C8B-B14F-4D97-AF65-F5344CB8AC3E}">
        <p14:creationId xmlns:p14="http://schemas.microsoft.com/office/powerpoint/2010/main" val="200860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4759" y="142421"/>
            <a:ext cx="7831494" cy="6340197"/>
          </a:xfrm>
          <a:prstGeom prst="rect">
            <a:avLst/>
          </a:prstGeom>
          <a:noFill/>
        </p:spPr>
        <p:txBody>
          <a:bodyPr wrap="square" rtlCol="0">
            <a:spAutoFit/>
          </a:bodyPr>
          <a:lstStyle/>
          <a:p>
            <a:pPr algn="just"/>
            <a:r>
              <a:rPr lang="fr-FR" sz="1600" b="1" dirty="0">
                <a:latin typeface="Palatino Linotype" panose="02040502050505030304" pitchFamily="18" charset="0"/>
                <a:cs typeface="Times New Roman" panose="02020603050405020304" pitchFamily="18" charset="0"/>
              </a:rPr>
              <a:t>Abstract: </a:t>
            </a:r>
            <a:r>
              <a:rPr lang="en-US" sz="1600" dirty="0">
                <a:latin typeface="Palatino Linotype" panose="02040502050505030304" pitchFamily="18" charset="0"/>
                <a:cs typeface="Times New Roman" panose="02020603050405020304" pitchFamily="18" charset="0"/>
              </a:rPr>
              <a:t>Many neuroactive drugs are characterized by poor solubility, hampering their therapeutic potential and clinical research studies. For instance, the lipophilic molecules </a:t>
            </a:r>
            <a:r>
              <a:rPr lang="en-US" sz="1600" dirty="0" err="1">
                <a:latin typeface="Palatino Linotype" panose="02040502050505030304" pitchFamily="18" charset="0"/>
                <a:cs typeface="Times New Roman" panose="02020603050405020304" pitchFamily="18" charset="0"/>
              </a:rPr>
              <a:t>dimethylfumarate</a:t>
            </a:r>
            <a:r>
              <a:rPr lang="en-US" sz="1600" dirty="0">
                <a:latin typeface="Palatino Linotype" panose="02040502050505030304" pitchFamily="18" charset="0"/>
                <a:cs typeface="Times New Roman" panose="02020603050405020304" pitchFamily="18" charset="0"/>
              </a:rPr>
              <a:t>, retinyl palmitate, progesterone and URB597 can be employed in the treatment of relapsing remitting multiple, early brain injury, learning deficits and/or traumatic brain injuries. In this study the possibility to encapsulate these drugs in lipid nanoparticles is investigated. Solid lipid nanoparticles and nanostructured lipid carriers have been produced by melt and ultrasonication of stearic triglyceride or a mixture of stearic triglyceride and caprylic/capric triglycerides. Mean diameters and morphology of lipid particles were studied by photon correlation spectroscopy, cryo-transmission electron microscopy and x-ray diffraction, while encapsulation efficiency and in vitro drug release have been determined by HPLC. A behavioral study was conducted in rats to study the capability of lipid nanoparticles containing URB597 to alter behaviors relevant to psychiatric disorders after intranasal administration. The nanoparticle surface has been modified by polysorbate 80, in order to obtain “stealth” nanoparticles. The nanoencapsulation strategy allowed to increase drug solubility with respect to unphysiological solvent or solvent mixtures usually employed for animal and clinical studies. In particular, retinyl palmitate solubility in nanostructured lipid carriers has been increased up to 8-fold. Moreover rat behavioral effects observed by </a:t>
            </a:r>
            <a:r>
              <a:rPr lang="en-US" sz="1600" dirty="0" err="1">
                <a:latin typeface="Palatino Linotype" panose="02040502050505030304" pitchFamily="18" charset="0"/>
                <a:cs typeface="Times New Roman" panose="02020603050405020304" pitchFamily="18" charset="0"/>
              </a:rPr>
              <a:t>nanoencapsulated</a:t>
            </a:r>
            <a:r>
              <a:rPr lang="en-US" sz="1600" dirty="0">
                <a:latin typeface="Palatino Linotype" panose="02040502050505030304" pitchFamily="18" charset="0"/>
                <a:cs typeface="Times New Roman" panose="02020603050405020304" pitchFamily="18" charset="0"/>
              </a:rPr>
              <a:t> URB597 administered intranasally suggest the therapeutic potential of this non-invasive route to treat social dysfunctions, such as autism.</a:t>
            </a:r>
            <a:endParaRPr lang="fr-FR" sz="1600" dirty="0">
              <a:latin typeface="Palatino Linotype" panose="02040502050505030304" pitchFamily="18" charset="0"/>
              <a:cs typeface="Times New Roman" panose="02020603050405020304" pitchFamily="18" charset="0"/>
            </a:endParaRPr>
          </a:p>
          <a:p>
            <a:pPr algn="just"/>
            <a:endParaRPr lang="en-US" sz="1600" dirty="0">
              <a:latin typeface="Palatino Linotype" panose="02040502050505030304" pitchFamily="18" charset="0"/>
              <a:cs typeface="Times New Roman" panose="02020603050405020304" pitchFamily="18" charset="0"/>
            </a:endParaRPr>
          </a:p>
          <a:p>
            <a:pPr algn="just"/>
            <a:r>
              <a:rPr lang="fr-FR" sz="1600" b="1" dirty="0">
                <a:latin typeface="Palatino Linotype" panose="02040502050505030304" pitchFamily="18" charset="0"/>
                <a:cs typeface="Times New Roman" panose="02020603050405020304" pitchFamily="18" charset="0"/>
              </a:rPr>
              <a:t>Keywords and </a:t>
            </a:r>
            <a:r>
              <a:rPr lang="fr-FR" sz="1600" b="1" dirty="0" err="1">
                <a:latin typeface="Palatino Linotype" panose="02040502050505030304" pitchFamily="18" charset="0"/>
                <a:cs typeface="Times New Roman" panose="02020603050405020304" pitchFamily="18" charset="0"/>
              </a:rPr>
              <a:t>abbreviations</a:t>
            </a:r>
            <a:r>
              <a:rPr lang="fr-FR" sz="1600" b="1" dirty="0">
                <a:latin typeface="Palatino Linotype" panose="02040502050505030304" pitchFamily="18" charset="0"/>
                <a:cs typeface="Times New Roman" panose="02020603050405020304" pitchFamily="18" charset="0"/>
              </a:rPr>
              <a:t>: </a:t>
            </a:r>
            <a:r>
              <a:rPr lang="en-US" sz="1600"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solid lipid nanoparticles (SLN); </a:t>
            </a:r>
          </a:p>
          <a:p>
            <a:pPr algn="just"/>
            <a:r>
              <a:rPr lang="en-US" sz="1600"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nanostructured lipid carriers (NLC); URB597; dimethyl fumarate (DMF);</a:t>
            </a:r>
          </a:p>
          <a:p>
            <a:pPr algn="just"/>
            <a:r>
              <a:rPr lang="en-US" sz="1600" kern="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retynil</a:t>
            </a:r>
            <a:r>
              <a:rPr lang="en-US" sz="1600" kern="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palmitate (RP); progesterone (PRG).</a:t>
            </a:r>
            <a:endParaRPr lang="fr-FR" sz="1600" b="1" dirty="0">
              <a:latin typeface="Palatino Linotype" panose="02040502050505030304" pitchFamily="18" charset="0"/>
              <a:cs typeface="Times New Roman" panose="0202060305040502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6778" y="88504"/>
            <a:ext cx="35179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grpSp>
        <p:nvGrpSpPr>
          <p:cNvPr id="43" name="Gruppo 42">
            <a:extLst>
              <a:ext uri="{FF2B5EF4-FFF2-40B4-BE49-F238E27FC236}">
                <a16:creationId xmlns:a16="http://schemas.microsoft.com/office/drawing/2014/main" id="{41A60BF7-17D3-4117-84A6-CCEF2D324415}"/>
              </a:ext>
            </a:extLst>
          </p:cNvPr>
          <p:cNvGrpSpPr/>
          <p:nvPr/>
        </p:nvGrpSpPr>
        <p:grpSpPr>
          <a:xfrm>
            <a:off x="4688633" y="77376"/>
            <a:ext cx="4379167" cy="3848849"/>
            <a:chOff x="1480006" y="2507501"/>
            <a:chExt cx="4379167" cy="3848849"/>
          </a:xfrm>
        </p:grpSpPr>
        <p:grpSp>
          <p:nvGrpSpPr>
            <p:cNvPr id="42" name="Gruppo 41">
              <a:extLst>
                <a:ext uri="{FF2B5EF4-FFF2-40B4-BE49-F238E27FC236}">
                  <a16:creationId xmlns:a16="http://schemas.microsoft.com/office/drawing/2014/main" id="{342BF42F-6610-44A8-B1BD-B55D2BEC7CA8}"/>
                </a:ext>
              </a:extLst>
            </p:cNvPr>
            <p:cNvGrpSpPr/>
            <p:nvPr/>
          </p:nvGrpSpPr>
          <p:grpSpPr>
            <a:xfrm>
              <a:off x="1480006" y="2507501"/>
              <a:ext cx="4379167" cy="3848849"/>
              <a:chOff x="4572000" y="145644"/>
              <a:chExt cx="4379167" cy="3848849"/>
            </a:xfrm>
          </p:grpSpPr>
          <p:pic>
            <p:nvPicPr>
              <p:cNvPr id="2" name="Immagine 1">
                <a:extLst>
                  <a:ext uri="{FF2B5EF4-FFF2-40B4-BE49-F238E27FC236}">
                    <a16:creationId xmlns:a16="http://schemas.microsoft.com/office/drawing/2014/main" id="{A807A077-8DCB-4511-A674-0864B5ED48D1}"/>
                  </a:ext>
                </a:extLst>
              </p:cNvPr>
              <p:cNvPicPr>
                <a:picLocks noChangeAspect="1"/>
              </p:cNvPicPr>
              <p:nvPr/>
            </p:nvPicPr>
            <p:blipFill>
              <a:blip r:embed="rId3"/>
              <a:stretch>
                <a:fillRect/>
              </a:stretch>
            </p:blipFill>
            <p:spPr>
              <a:xfrm>
                <a:off x="4599658" y="145644"/>
                <a:ext cx="4260236" cy="3271861"/>
              </a:xfrm>
              <a:prstGeom prst="rect">
                <a:avLst/>
              </a:prstGeom>
            </p:spPr>
          </p:pic>
          <p:sp>
            <p:nvSpPr>
              <p:cNvPr id="37" name="CasellaDiTesto 36">
                <a:extLst>
                  <a:ext uri="{FF2B5EF4-FFF2-40B4-BE49-F238E27FC236}">
                    <a16:creationId xmlns:a16="http://schemas.microsoft.com/office/drawing/2014/main" id="{08E030DF-93BD-4644-A6B4-EE4332C527BF}"/>
                  </a:ext>
                </a:extLst>
              </p:cNvPr>
              <p:cNvSpPr txBox="1"/>
              <p:nvPr/>
            </p:nvSpPr>
            <p:spPr>
              <a:xfrm>
                <a:off x="4572000" y="3440495"/>
                <a:ext cx="4379167" cy="553998"/>
              </a:xfrm>
              <a:prstGeom prst="rect">
                <a:avLst/>
              </a:prstGeom>
              <a:noFill/>
            </p:spPr>
            <p:txBody>
              <a:bodyPr wrap="square">
                <a:spAutoFit/>
              </a:bodyPr>
              <a:lstStyle/>
              <a:p>
                <a:pPr algn="just"/>
                <a:r>
                  <a:rPr lang="it-IT" sz="1000" b="1" dirty="0">
                    <a:latin typeface="Palatino Linotype" panose="02040502050505030304" pitchFamily="18" charset="0"/>
                  </a:rPr>
                  <a:t>Figure 1. </a:t>
                </a:r>
                <a:r>
                  <a:rPr lang="it-IT" sz="1000" dirty="0" err="1">
                    <a:latin typeface="Palatino Linotype" panose="02040502050505030304" pitchFamily="18" charset="0"/>
                  </a:rPr>
                  <a:t>Cryo</a:t>
                </a:r>
                <a:r>
                  <a:rPr lang="it-IT" sz="1000" dirty="0">
                    <a:latin typeface="Palatino Linotype" panose="02040502050505030304" pitchFamily="18" charset="0"/>
                  </a:rPr>
                  <a:t>-TEM </a:t>
                </a:r>
                <a:r>
                  <a:rPr lang="it-IT" sz="1000" dirty="0" err="1">
                    <a:latin typeface="Palatino Linotype" panose="02040502050505030304" pitchFamily="18" charset="0"/>
                  </a:rPr>
                  <a:t>edge</a:t>
                </a:r>
                <a:r>
                  <a:rPr lang="it-IT" sz="1000" dirty="0">
                    <a:latin typeface="Palatino Linotype" panose="02040502050505030304" pitchFamily="18" charset="0"/>
                  </a:rPr>
                  <a:t>-on-</a:t>
                </a:r>
                <a:r>
                  <a:rPr lang="it-IT" sz="1000" dirty="0" err="1">
                    <a:latin typeface="Palatino Linotype" panose="02040502050505030304" pitchFamily="18" charset="0"/>
                  </a:rPr>
                  <a:t>viewed</a:t>
                </a:r>
                <a:r>
                  <a:rPr lang="it-IT" sz="1000" dirty="0">
                    <a:latin typeface="Palatino Linotype" panose="02040502050505030304" pitchFamily="18" charset="0"/>
                  </a:rPr>
                  <a:t> images of SLN (a-d) and NLC (e-h) </a:t>
                </a:r>
                <a:r>
                  <a:rPr lang="it-IT" sz="1000" dirty="0" err="1">
                    <a:latin typeface="Palatino Linotype" panose="02040502050505030304" pitchFamily="18" charset="0"/>
                  </a:rPr>
                  <a:t>containing</a:t>
                </a:r>
                <a:r>
                  <a:rPr lang="it-IT" sz="1000" dirty="0">
                    <a:latin typeface="Palatino Linotype" panose="02040502050505030304" pitchFamily="18" charset="0"/>
                  </a:rPr>
                  <a:t> </a:t>
                </a:r>
                <a:r>
                  <a:rPr lang="it-IT" sz="1000" dirty="0" err="1">
                    <a:latin typeface="Palatino Linotype" panose="02040502050505030304" pitchFamily="18" charset="0"/>
                  </a:rPr>
                  <a:t>different</a:t>
                </a:r>
                <a:r>
                  <a:rPr lang="it-IT" sz="1000" dirty="0">
                    <a:latin typeface="Palatino Linotype" panose="02040502050505030304" pitchFamily="18" charset="0"/>
                  </a:rPr>
                  <a:t> </a:t>
                </a:r>
                <a:r>
                  <a:rPr lang="it-IT" sz="1000" dirty="0" err="1">
                    <a:latin typeface="Palatino Linotype" panose="02040502050505030304" pitchFamily="18" charset="0"/>
                  </a:rPr>
                  <a:t>drugs</a:t>
                </a:r>
                <a:r>
                  <a:rPr lang="it-IT" sz="1000" dirty="0">
                    <a:latin typeface="Palatino Linotype" panose="02040502050505030304" pitchFamily="18" charset="0"/>
                  </a:rPr>
                  <a:t>, </a:t>
                </a:r>
                <a:r>
                  <a:rPr lang="it-IT" sz="1000" dirty="0" err="1">
                    <a:latin typeface="Palatino Linotype" panose="02040502050505030304" pitchFamily="18" charset="0"/>
                  </a:rPr>
                  <a:t>namely</a:t>
                </a:r>
                <a:r>
                  <a:rPr lang="it-IT" sz="1000" dirty="0">
                    <a:latin typeface="Palatino Linotype" panose="02040502050505030304" pitchFamily="18" charset="0"/>
                  </a:rPr>
                  <a:t> DMF (a, e), RP (b, f), PRG (c, g), URB597 (d, h). Bar </a:t>
                </a:r>
                <a:r>
                  <a:rPr lang="it-IT" sz="1000" dirty="0" err="1">
                    <a:latin typeface="Palatino Linotype" panose="02040502050505030304" pitchFamily="18" charset="0"/>
                  </a:rPr>
                  <a:t>corresponds</a:t>
                </a:r>
                <a:r>
                  <a:rPr lang="it-IT" sz="1000" dirty="0">
                    <a:latin typeface="Palatino Linotype" panose="02040502050505030304" pitchFamily="18" charset="0"/>
                  </a:rPr>
                  <a:t> to 150 nm. </a:t>
                </a:r>
              </a:p>
            </p:txBody>
          </p:sp>
        </p:grpSp>
        <p:cxnSp>
          <p:nvCxnSpPr>
            <p:cNvPr id="38" name="Connettore diritto 37">
              <a:extLst>
                <a:ext uri="{FF2B5EF4-FFF2-40B4-BE49-F238E27FC236}">
                  <a16:creationId xmlns:a16="http://schemas.microsoft.com/office/drawing/2014/main" id="{DFABC584-CEE0-4C31-82AD-4DD05F527745}"/>
                </a:ext>
              </a:extLst>
            </p:cNvPr>
            <p:cNvCxnSpPr>
              <a:cxnSpLocks/>
            </p:cNvCxnSpPr>
            <p:nvPr/>
          </p:nvCxnSpPr>
          <p:spPr>
            <a:xfrm>
              <a:off x="4478694" y="4811240"/>
              <a:ext cx="329682" cy="0"/>
            </a:xfrm>
            <a:prstGeom prst="line">
              <a:avLst/>
            </a:prstGeom>
            <a:ln w="19050"/>
          </p:spPr>
          <p:style>
            <a:lnRef idx="2">
              <a:schemeClr val="dk1"/>
            </a:lnRef>
            <a:fillRef idx="0">
              <a:schemeClr val="dk1"/>
            </a:fillRef>
            <a:effectRef idx="1">
              <a:schemeClr val="dk1"/>
            </a:effectRef>
            <a:fontRef idx="minor">
              <a:schemeClr val="tx1"/>
            </a:fontRef>
          </p:style>
        </p:cxnSp>
      </p:grpSp>
      <p:grpSp>
        <p:nvGrpSpPr>
          <p:cNvPr id="44" name="Gruppo 43">
            <a:extLst>
              <a:ext uri="{FF2B5EF4-FFF2-40B4-BE49-F238E27FC236}">
                <a16:creationId xmlns:a16="http://schemas.microsoft.com/office/drawing/2014/main" id="{0851B178-5266-4EB9-A63A-80A305BB81CE}"/>
              </a:ext>
            </a:extLst>
          </p:cNvPr>
          <p:cNvGrpSpPr/>
          <p:nvPr/>
        </p:nvGrpSpPr>
        <p:grpSpPr>
          <a:xfrm>
            <a:off x="4568434" y="3799564"/>
            <a:ext cx="2989362" cy="2818611"/>
            <a:chOff x="730899" y="417214"/>
            <a:chExt cx="2989362" cy="2818611"/>
          </a:xfrm>
        </p:grpSpPr>
        <p:pic>
          <p:nvPicPr>
            <p:cNvPr id="33" name="Immagine 32">
              <a:extLst>
                <a:ext uri="{FF2B5EF4-FFF2-40B4-BE49-F238E27FC236}">
                  <a16:creationId xmlns:a16="http://schemas.microsoft.com/office/drawing/2014/main" id="{914DDE83-199C-4873-94B5-9B2B394420C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74445" y="417214"/>
              <a:ext cx="2651598" cy="2478916"/>
            </a:xfrm>
            <a:prstGeom prst="rect">
              <a:avLst/>
            </a:prstGeom>
            <a:noFill/>
          </p:spPr>
        </p:pic>
        <p:sp>
          <p:nvSpPr>
            <p:cNvPr id="41" name="CasellaDiTesto 40">
              <a:extLst>
                <a:ext uri="{FF2B5EF4-FFF2-40B4-BE49-F238E27FC236}">
                  <a16:creationId xmlns:a16="http://schemas.microsoft.com/office/drawing/2014/main" id="{15E6A5BE-D17A-4BBF-80FA-06571829622E}"/>
                </a:ext>
              </a:extLst>
            </p:cNvPr>
            <p:cNvSpPr txBox="1"/>
            <p:nvPr/>
          </p:nvSpPr>
          <p:spPr>
            <a:xfrm>
              <a:off x="730899" y="2681827"/>
              <a:ext cx="2989362" cy="553998"/>
            </a:xfrm>
            <a:prstGeom prst="rect">
              <a:avLst/>
            </a:prstGeom>
            <a:noFill/>
          </p:spPr>
          <p:txBody>
            <a:bodyPr wrap="square">
              <a:spAutoFit/>
            </a:bodyPr>
            <a:lstStyle/>
            <a:p>
              <a:pPr algn="just"/>
              <a:r>
                <a:rPr lang="en-US" sz="1000" b="1" kern="0" dirty="0">
                  <a:solidFill>
                    <a:srgbClr val="000000"/>
                  </a:solidFill>
                  <a:effectLst/>
                  <a:latin typeface="Palatino Linotype" panose="02040502050505030304" pitchFamily="18" charset="0"/>
                  <a:ea typeface="Times New Roman" panose="02020603050405020304" pitchFamily="18" charset="0"/>
                </a:rPr>
                <a:t>Figure 2.</a:t>
              </a:r>
              <a:r>
                <a:rPr lang="en-US" sz="1000" kern="0" dirty="0">
                  <a:solidFill>
                    <a:srgbClr val="000000"/>
                  </a:solidFill>
                  <a:effectLst/>
                  <a:latin typeface="Palatino Linotype" panose="02040502050505030304" pitchFamily="18" charset="0"/>
                  <a:ea typeface="Times New Roman" panose="02020603050405020304" pitchFamily="18" charset="0"/>
                </a:rPr>
                <a:t> Comparative analysis of drug solubility in SLN (blue), NLC (light blue) and PEG 400/P80/saline 5:5:90 (v/v/v) (</a:t>
              </a:r>
              <a:r>
                <a:rPr lang="en-US" sz="1000" kern="0" dirty="0" err="1">
                  <a:solidFill>
                    <a:srgbClr val="000000"/>
                  </a:solidFill>
                  <a:effectLst/>
                  <a:latin typeface="Palatino Linotype" panose="02040502050505030304" pitchFamily="18" charset="0"/>
                  <a:ea typeface="Times New Roman" panose="02020603050405020304" pitchFamily="18" charset="0"/>
                </a:rPr>
                <a:t>criss-cross</a:t>
              </a:r>
              <a:r>
                <a:rPr lang="en-US" sz="1000" kern="0" dirty="0">
                  <a:solidFill>
                    <a:srgbClr val="000000"/>
                  </a:solidFill>
                  <a:effectLst/>
                  <a:latin typeface="Palatino Linotype" panose="02040502050505030304" pitchFamily="18" charset="0"/>
                  <a:ea typeface="Times New Roman" panose="02020603050405020304" pitchFamily="18" charset="0"/>
                </a:rPr>
                <a:t>). </a:t>
              </a:r>
              <a:endParaRPr lang="it-IT" sz="1000" dirty="0">
                <a:latin typeface="Palatino Linotype" panose="02040502050505030304" pitchFamily="18" charset="0"/>
              </a:endParaRPr>
            </a:p>
          </p:txBody>
        </p:sp>
      </p:grpSp>
      <p:sp>
        <p:nvSpPr>
          <p:cNvPr id="48" name="CasellaDiTesto 47">
            <a:extLst>
              <a:ext uri="{FF2B5EF4-FFF2-40B4-BE49-F238E27FC236}">
                <a16:creationId xmlns:a16="http://schemas.microsoft.com/office/drawing/2014/main" id="{1D3FE94F-6D9D-4D1E-843B-D551718DDD00}"/>
              </a:ext>
            </a:extLst>
          </p:cNvPr>
          <p:cNvSpPr txBox="1"/>
          <p:nvPr/>
        </p:nvSpPr>
        <p:spPr>
          <a:xfrm>
            <a:off x="272766" y="3610206"/>
            <a:ext cx="4362038" cy="830997"/>
          </a:xfrm>
          <a:prstGeom prst="rect">
            <a:avLst/>
          </a:prstGeom>
          <a:noFill/>
        </p:spPr>
        <p:txBody>
          <a:bodyPr wrap="square">
            <a:spAutoFit/>
          </a:bodyPr>
          <a:lstStyle/>
          <a:p>
            <a:pPr algn="just"/>
            <a:r>
              <a:rPr lang="en-US" sz="1200" kern="0" dirty="0">
                <a:solidFill>
                  <a:srgbClr val="000000"/>
                </a:solidFill>
                <a:effectLst/>
                <a:latin typeface="Palatino Linotype" panose="02040502050505030304" pitchFamily="18" charset="0"/>
                <a:ea typeface="Times New Roman" panose="02020603050405020304" pitchFamily="18" charset="0"/>
              </a:rPr>
              <a:t>The shape of nanoparticles was in general discoid, both for SLN and NLC, they appear as low electron density ellipses when viewed from the top and electron-dense rods when edge-on viewed (Fig. 1)</a:t>
            </a:r>
            <a:endParaRPr lang="it-IT" sz="1200" dirty="0">
              <a:latin typeface="Palatino Linotype" panose="02040502050505030304" pitchFamily="18" charset="0"/>
            </a:endParaRPr>
          </a:p>
        </p:txBody>
      </p:sp>
      <p:sp>
        <p:nvSpPr>
          <p:cNvPr id="50" name="CasellaDiTesto 49">
            <a:extLst>
              <a:ext uri="{FF2B5EF4-FFF2-40B4-BE49-F238E27FC236}">
                <a16:creationId xmlns:a16="http://schemas.microsoft.com/office/drawing/2014/main" id="{B0DCBB5B-3741-479C-82F1-1EB556EEE4B1}"/>
              </a:ext>
            </a:extLst>
          </p:cNvPr>
          <p:cNvSpPr txBox="1"/>
          <p:nvPr/>
        </p:nvSpPr>
        <p:spPr>
          <a:xfrm>
            <a:off x="252833" y="4494517"/>
            <a:ext cx="4362038" cy="2123658"/>
          </a:xfrm>
          <a:prstGeom prst="rect">
            <a:avLst/>
          </a:prstGeom>
          <a:noFill/>
        </p:spPr>
        <p:txBody>
          <a:bodyPr wrap="square">
            <a:spAutoFit/>
          </a:bodyPr>
          <a:lstStyle/>
          <a:p>
            <a:pPr algn="just"/>
            <a:r>
              <a:rPr lang="en-US" sz="1200" kern="0" dirty="0">
                <a:solidFill>
                  <a:srgbClr val="000000"/>
                </a:solidFill>
                <a:effectLst/>
                <a:latin typeface="Palatino Linotype" panose="02040502050505030304" pitchFamily="18" charset="0"/>
                <a:ea typeface="Times New Roman" panose="02020603050405020304" pitchFamily="18" charset="0"/>
              </a:rPr>
              <a:t>The solubility of drugs in SLN and NLC was compared to solubility in PEG 400/P80/saline, a standard vehicle often used in clinical and preclinical studies. As summarized in Figure 2, nanoparticles increased the solubility of drugs with respect to PEG400/P80/saline</a:t>
            </a:r>
            <a:r>
              <a:rPr lang="en-US" sz="1200" kern="0" dirty="0">
                <a:solidFill>
                  <a:srgbClr val="000000"/>
                </a:solidFill>
                <a:latin typeface="Palatino Linotype" panose="02040502050505030304" pitchFamily="18" charset="0"/>
                <a:ea typeface="Times New Roman" panose="02020603050405020304" pitchFamily="18" charset="0"/>
              </a:rPr>
              <a:t>, </a:t>
            </a:r>
            <a:r>
              <a:rPr lang="en-US" sz="1200" kern="0" dirty="0">
                <a:solidFill>
                  <a:srgbClr val="000000"/>
                </a:solidFill>
                <a:effectLst/>
                <a:latin typeface="Palatino Linotype" panose="02040502050505030304" pitchFamily="18" charset="0"/>
                <a:ea typeface="Times New Roman" panose="02020603050405020304" pitchFamily="18" charset="0"/>
              </a:rPr>
              <a:t>particularly in the case of RP and PRG. Indeed RP solubility in SLN and NLC increased 8/8.5-fold with respect to PEG400/P80/saline, while PRG solubility underwent a 4.3/4.3-fold increase in SLN and NLC respectively. URB597 solubility was the lowest, passing from 0.12 mg/ml in PEG 400/P80/saline to 0.18 mg/ml upon nano-encapsulation (1.5-fold increase). </a:t>
            </a:r>
            <a:endParaRPr lang="it-IT" sz="1200" dirty="0">
              <a:latin typeface="Palatino Linotype" panose="02040502050505030304" pitchFamily="18" charset="0"/>
            </a:endParaRPr>
          </a:p>
        </p:txBody>
      </p:sp>
      <p:sp>
        <p:nvSpPr>
          <p:cNvPr id="53" name="CasellaDiTesto 52">
            <a:extLst>
              <a:ext uri="{FF2B5EF4-FFF2-40B4-BE49-F238E27FC236}">
                <a16:creationId xmlns:a16="http://schemas.microsoft.com/office/drawing/2014/main" id="{745DF991-8A15-42DB-B334-D52C9678EA9C}"/>
              </a:ext>
            </a:extLst>
          </p:cNvPr>
          <p:cNvSpPr txBox="1"/>
          <p:nvPr/>
        </p:nvSpPr>
        <p:spPr>
          <a:xfrm>
            <a:off x="269200" y="602238"/>
            <a:ext cx="4365604" cy="3046988"/>
          </a:xfrm>
          <a:prstGeom prst="rect">
            <a:avLst/>
          </a:prstGeom>
          <a:noFill/>
        </p:spPr>
        <p:txBody>
          <a:bodyPr wrap="square">
            <a:spAutoFit/>
          </a:bodyPr>
          <a:lstStyle/>
          <a:p>
            <a:pPr algn="just"/>
            <a:r>
              <a:rPr lang="en-US" sz="1200" kern="0" dirty="0">
                <a:solidFill>
                  <a:srgbClr val="000000"/>
                </a:solidFill>
                <a:latin typeface="Palatino Linotype" panose="02040502050505030304" pitchFamily="18" charset="0"/>
                <a:ea typeface="Times New Roman" panose="02020603050405020304" pitchFamily="18" charset="0"/>
              </a:rPr>
              <a:t>    F</a:t>
            </a:r>
            <a:r>
              <a:rPr lang="en-US" sz="1200" kern="0" dirty="0">
                <a:solidFill>
                  <a:srgbClr val="000000"/>
                </a:solidFill>
                <a:effectLst/>
                <a:latin typeface="Palatino Linotype" panose="02040502050505030304" pitchFamily="18" charset="0"/>
                <a:ea typeface="Times New Roman" panose="02020603050405020304" pitchFamily="18" charset="0"/>
              </a:rPr>
              <a:t>our neuroactive drugs have been considered: DMF and PRG employed to treat early or traumatic brain injuries; RP for multiple sclerosis and URB597 for animal models of anxiety, depression, and autism spectrum disorders were studied. All drugs are poor soluble in water and slight soluble in ethanol (log P: 0.72, 11.62, 3.87 and 4.03 for DMF, RP, PRG and URB597 respectively). Since the use of ethanol solutions can induce acute intravenous toxicity in animals and behavioral effects in humans by inhalation, lipid nanoparticles were designed as alternative strategies to administer the drugs. </a:t>
            </a:r>
            <a:r>
              <a:rPr lang="en-US" sz="1200" dirty="0">
                <a:latin typeface="Palatino Linotype" panose="02040502050505030304" pitchFamily="18" charset="0"/>
              </a:rPr>
              <a:t>Mean diameters measured 130-262 nm, dispersity was &lt; 0.3, indicating homogeneous size distribution, both for SLN and NLC. The X-ray analysis suggested a lamellar morphology with an expanded packing of nanoparticle matrix occurring in the presence of </a:t>
            </a:r>
            <a:r>
              <a:rPr lang="en-US" sz="1200" dirty="0" err="1">
                <a:latin typeface="Palatino Linotype" panose="02040502050505030304" pitchFamily="18" charset="0"/>
              </a:rPr>
              <a:t>miglyol</a:t>
            </a:r>
            <a:r>
              <a:rPr lang="en-US" sz="1200" dirty="0">
                <a:latin typeface="Palatino Linotype" panose="02040502050505030304" pitchFamily="18" charset="0"/>
              </a:rPr>
              <a:t>, characterized by a liquid consistency, in the case of NLC.</a:t>
            </a:r>
            <a:endParaRPr lang="it-IT" sz="1200" dirty="0">
              <a:latin typeface="Palatino Linotype" panose="02040502050505030304" pitchFamily="18" charset="0"/>
            </a:endParaRPr>
          </a:p>
        </p:txBody>
      </p:sp>
    </p:spTree>
    <p:extLst>
      <p:ext uri="{BB962C8B-B14F-4D97-AF65-F5344CB8AC3E}">
        <p14:creationId xmlns:p14="http://schemas.microsoft.com/office/powerpoint/2010/main" val="88561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8D9A0C7F-0FC4-45C1-B52D-03C8F3600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TextBox 6">
            <a:extLst>
              <a:ext uri="{FF2B5EF4-FFF2-40B4-BE49-F238E27FC236}">
                <a16:creationId xmlns:a16="http://schemas.microsoft.com/office/drawing/2014/main" id="{BE75D9A3-1125-439F-899F-41DA89563946}"/>
              </a:ext>
            </a:extLst>
          </p:cNvPr>
          <p:cNvSpPr txBox="1"/>
          <p:nvPr/>
        </p:nvSpPr>
        <p:spPr>
          <a:xfrm>
            <a:off x="495300" y="3637352"/>
            <a:ext cx="8153400" cy="461665"/>
          </a:xfrm>
          <a:prstGeom prst="rect">
            <a:avLst/>
          </a:prstGeom>
          <a:noFill/>
        </p:spPr>
        <p:txBody>
          <a:bodyPr wrap="square" rtlCol="0">
            <a:spAutoFit/>
          </a:bodyPr>
          <a:lstStyle/>
          <a:p>
            <a:r>
              <a:rPr lang="fr-FR" sz="2400" b="1" dirty="0">
                <a:latin typeface="Palatino Linotype" panose="02040502050505030304" pitchFamily="18" charset="0"/>
              </a:rPr>
              <a:t>Conclusions</a:t>
            </a:r>
          </a:p>
        </p:txBody>
      </p:sp>
      <p:sp>
        <p:nvSpPr>
          <p:cNvPr id="10" name="CasellaDiTesto 9">
            <a:extLst>
              <a:ext uri="{FF2B5EF4-FFF2-40B4-BE49-F238E27FC236}">
                <a16:creationId xmlns:a16="http://schemas.microsoft.com/office/drawing/2014/main" id="{CA3CEB84-D818-476F-95B4-67E178942D79}"/>
              </a:ext>
            </a:extLst>
          </p:cNvPr>
          <p:cNvSpPr txBox="1"/>
          <p:nvPr/>
        </p:nvSpPr>
        <p:spPr>
          <a:xfrm>
            <a:off x="356897" y="4279936"/>
            <a:ext cx="7087377" cy="1815882"/>
          </a:xfrm>
          <a:prstGeom prst="rect">
            <a:avLst/>
          </a:prstGeom>
          <a:noFill/>
        </p:spPr>
        <p:txBody>
          <a:bodyPr wrap="square">
            <a:spAutoFit/>
          </a:bodyPr>
          <a:lstStyle/>
          <a:p>
            <a:pPr algn="just"/>
            <a:r>
              <a:rPr lang="en-US" sz="1600" dirty="0">
                <a:latin typeface="Palatino Linotype" panose="02040502050505030304" pitchFamily="18" charset="0"/>
              </a:rPr>
              <a:t>The present study suggests the suitability of lipid nanoparticles for solubilization and administration of poorly soluble drugs, avoiding unphysiological solvents or solvent mixtures. Notably, lipid nanoparticles enable to 4- and 8-fold increase RP and PRG solubility with respect to PEG400/P80/saline, usually employed for in vivo preclinical studies. Moreover, SLN/P80-URB597 administered by </a:t>
            </a:r>
            <a:r>
              <a:rPr lang="en-US" sz="1600" dirty="0" err="1">
                <a:latin typeface="Palatino Linotype" panose="02040502050505030304" pitchFamily="18" charset="0"/>
              </a:rPr>
              <a:t>i.n.</a:t>
            </a:r>
            <a:r>
              <a:rPr lang="en-US" sz="1600" dirty="0">
                <a:latin typeface="Palatino Linotype" panose="02040502050505030304" pitchFamily="18" charset="0"/>
              </a:rPr>
              <a:t> route appears a not- invasive effective strategy to treat social dysfunctions.</a:t>
            </a:r>
            <a:endParaRPr lang="it-IT" sz="1600" dirty="0">
              <a:latin typeface="Palatino Linotype" panose="02040502050505030304" pitchFamily="18" charset="0"/>
            </a:endParaRPr>
          </a:p>
        </p:txBody>
      </p:sp>
      <p:grpSp>
        <p:nvGrpSpPr>
          <p:cNvPr id="11" name="Gruppo 10">
            <a:extLst>
              <a:ext uri="{FF2B5EF4-FFF2-40B4-BE49-F238E27FC236}">
                <a16:creationId xmlns:a16="http://schemas.microsoft.com/office/drawing/2014/main" id="{D97A1E5F-3B88-4EC6-8365-5018AA16F62B}"/>
              </a:ext>
            </a:extLst>
          </p:cNvPr>
          <p:cNvGrpSpPr/>
          <p:nvPr/>
        </p:nvGrpSpPr>
        <p:grpSpPr>
          <a:xfrm>
            <a:off x="4887683" y="-174945"/>
            <a:ext cx="3484986" cy="3370327"/>
            <a:chOff x="5428060" y="2472170"/>
            <a:chExt cx="3484986" cy="3370327"/>
          </a:xfrm>
        </p:grpSpPr>
        <p:pic>
          <p:nvPicPr>
            <p:cNvPr id="12" name="Immagine 11">
              <a:extLst>
                <a:ext uri="{FF2B5EF4-FFF2-40B4-BE49-F238E27FC236}">
                  <a16:creationId xmlns:a16="http://schemas.microsoft.com/office/drawing/2014/main" id="{08BFD5AC-1761-48EA-9B48-73485D34A7E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0515" y="2472170"/>
              <a:ext cx="2520076" cy="2478916"/>
            </a:xfrm>
            <a:prstGeom prst="rect">
              <a:avLst/>
            </a:prstGeom>
            <a:noFill/>
            <a:ln>
              <a:noFill/>
            </a:ln>
          </p:spPr>
        </p:pic>
        <p:sp>
          <p:nvSpPr>
            <p:cNvPr id="13" name="CasellaDiTesto 12">
              <a:extLst>
                <a:ext uri="{FF2B5EF4-FFF2-40B4-BE49-F238E27FC236}">
                  <a16:creationId xmlns:a16="http://schemas.microsoft.com/office/drawing/2014/main" id="{8F4065D2-A98C-4CDF-8012-48DE7CD62882}"/>
                </a:ext>
              </a:extLst>
            </p:cNvPr>
            <p:cNvSpPr txBox="1"/>
            <p:nvPr/>
          </p:nvSpPr>
          <p:spPr>
            <a:xfrm>
              <a:off x="5428060" y="4980723"/>
              <a:ext cx="3484986" cy="861774"/>
            </a:xfrm>
            <a:prstGeom prst="rect">
              <a:avLst/>
            </a:prstGeom>
            <a:noFill/>
          </p:spPr>
          <p:txBody>
            <a:bodyPr wrap="square">
              <a:spAutoFit/>
            </a:bodyPr>
            <a:lstStyle/>
            <a:p>
              <a:pPr algn="just"/>
              <a:r>
                <a:rPr lang="en-US" sz="1000" b="1" kern="0" dirty="0">
                  <a:solidFill>
                    <a:srgbClr val="000000"/>
                  </a:solidFill>
                  <a:effectLst/>
                  <a:latin typeface="Palatino Linotype" panose="02040502050505030304" pitchFamily="18" charset="0"/>
                  <a:ea typeface="Times New Roman" panose="02020603050405020304" pitchFamily="18" charset="0"/>
                </a:rPr>
                <a:t>Figure 3.</a:t>
              </a:r>
              <a:r>
                <a:rPr lang="en-US" sz="1000" kern="0" dirty="0">
                  <a:solidFill>
                    <a:srgbClr val="000000"/>
                  </a:solidFill>
                  <a:effectLst/>
                  <a:latin typeface="Palatino Linotype" panose="02040502050505030304" pitchFamily="18" charset="0"/>
                  <a:ea typeface="Times New Roman" panose="02020603050405020304" pitchFamily="18" charset="0"/>
                </a:rPr>
                <a:t> In vitro release kinetics of URB597 from SLN/P80-URB597 (blue circles), poloxamer 188  (2.5% w/w) (white circle) and PEG 400/P80/water 5:5:90 (v/v/v) (pink square). Experiments were performed by dialysis method. Data are the mean of 6 experiments </a:t>
              </a:r>
              <a:r>
                <a:rPr lang="en-US" sz="1000" kern="0" dirty="0">
                  <a:solidFill>
                    <a:srgbClr val="000000"/>
                  </a:solidFill>
                  <a:effectLst/>
                  <a:latin typeface="Palatino Linotype" panose="02040502050505030304" pitchFamily="18" charset="0"/>
                  <a:ea typeface="Times New Roman" panose="02020603050405020304" pitchFamily="18" charset="0"/>
                  <a:cs typeface="Palatino Linotype" panose="02040502050505030304" pitchFamily="18" charset="0"/>
                </a:rPr>
                <a:t>±</a:t>
              </a:r>
              <a:r>
                <a:rPr lang="en-US" sz="1000" kern="0" dirty="0">
                  <a:solidFill>
                    <a:srgbClr val="000000"/>
                  </a:solidFill>
                  <a:effectLst/>
                  <a:latin typeface="Palatino Linotype" panose="02040502050505030304" pitchFamily="18" charset="0"/>
                  <a:ea typeface="Times New Roman" panose="02020603050405020304" pitchFamily="18" charset="0"/>
                </a:rPr>
                <a:t> S.D. </a:t>
              </a:r>
              <a:endParaRPr lang="it-IT" sz="1000" dirty="0">
                <a:latin typeface="Palatino Linotype" panose="02040502050505030304" pitchFamily="18" charset="0"/>
              </a:endParaRPr>
            </a:p>
          </p:txBody>
        </p:sp>
      </p:grpSp>
      <p:sp>
        <p:nvSpPr>
          <p:cNvPr id="19" name="CasellaDiTesto 18">
            <a:extLst>
              <a:ext uri="{FF2B5EF4-FFF2-40B4-BE49-F238E27FC236}">
                <a16:creationId xmlns:a16="http://schemas.microsoft.com/office/drawing/2014/main" id="{F05D5878-BF75-47B6-842E-5FFB033FBCFA}"/>
              </a:ext>
            </a:extLst>
          </p:cNvPr>
          <p:cNvSpPr txBox="1"/>
          <p:nvPr/>
        </p:nvSpPr>
        <p:spPr>
          <a:xfrm>
            <a:off x="257768" y="228344"/>
            <a:ext cx="4314232" cy="1938992"/>
          </a:xfrm>
          <a:prstGeom prst="rect">
            <a:avLst/>
          </a:prstGeom>
          <a:noFill/>
        </p:spPr>
        <p:txBody>
          <a:bodyPr wrap="square">
            <a:spAutoFit/>
          </a:bodyPr>
          <a:lstStyle/>
          <a:p>
            <a:pPr algn="just"/>
            <a:r>
              <a:rPr lang="en-US" sz="1200" dirty="0">
                <a:latin typeface="Palatino Linotype" panose="02040502050505030304" pitchFamily="18" charset="0"/>
              </a:rPr>
              <a:t> The potential of SLN/P80 as delivery systems of URB597 was investigated with respect to a drug solution in PEG 400/P80/saline and a drug suspension in poloxamer 188 (2.5% w/w), taken as controls. To this aim, the in vitro drug release profiles from SLN/P80-URB597 was determined by a dialysis method. As reported in Figure 3, the URB597 release kinetic from SLN/P80 was almost superposable to that from PEG 400/P80/ saline, while, as expected, the release of URB597 in the suspension form was reduced, especially in the slower phase, occurring 3 h after starting the experiment.</a:t>
            </a:r>
            <a:endParaRPr lang="it-IT" sz="1200" dirty="0">
              <a:latin typeface="Palatino Linotype" panose="02040502050505030304" pitchFamily="18" charset="0"/>
            </a:endParaRPr>
          </a:p>
        </p:txBody>
      </p:sp>
    </p:spTree>
    <p:extLst>
      <p:ext uri="{BB962C8B-B14F-4D97-AF65-F5344CB8AC3E}">
        <p14:creationId xmlns:p14="http://schemas.microsoft.com/office/powerpoint/2010/main" val="1235145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830997"/>
          </a:xfrm>
          <a:prstGeom prst="rect">
            <a:avLst/>
          </a:prstGeom>
          <a:noFill/>
        </p:spPr>
        <p:txBody>
          <a:bodyPr wrap="square" rtlCol="0">
            <a:spAutoFit/>
          </a:bodyPr>
          <a:lstStyle/>
          <a:p>
            <a:r>
              <a:rPr lang="fr-FR" sz="2400" b="1" dirty="0" err="1">
                <a:latin typeface="Palatino Linotype" panose="02040502050505030304" pitchFamily="18" charset="0"/>
              </a:rPr>
              <a:t>Acknowledgments</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6EDDC88E-74FE-4B4E-802D-50142AF30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2" name="Immagine 1">
            <a:extLst>
              <a:ext uri="{FF2B5EF4-FFF2-40B4-BE49-F238E27FC236}">
                <a16:creationId xmlns:a16="http://schemas.microsoft.com/office/drawing/2014/main" id="{622A7C3E-89D6-4106-B8AC-812AD05D8499}"/>
              </a:ext>
            </a:extLst>
          </p:cNvPr>
          <p:cNvPicPr>
            <a:picLocks noChangeAspect="1"/>
          </p:cNvPicPr>
          <p:nvPr/>
        </p:nvPicPr>
        <p:blipFill>
          <a:blip r:embed="rId3"/>
          <a:stretch>
            <a:fillRect/>
          </a:stretch>
        </p:blipFill>
        <p:spPr>
          <a:xfrm>
            <a:off x="3451158" y="2611216"/>
            <a:ext cx="1861070" cy="1872701"/>
          </a:xfrm>
          <a:prstGeom prst="rect">
            <a:avLst/>
          </a:prstGeom>
        </p:spPr>
      </p:pic>
      <p:sp>
        <p:nvSpPr>
          <p:cNvPr id="8" name="CasellaDiTesto 7">
            <a:extLst>
              <a:ext uri="{FF2B5EF4-FFF2-40B4-BE49-F238E27FC236}">
                <a16:creationId xmlns:a16="http://schemas.microsoft.com/office/drawing/2014/main" id="{34577E5A-8D4A-491B-8563-FEA1F615B6C7}"/>
              </a:ext>
            </a:extLst>
          </p:cNvPr>
          <p:cNvSpPr txBox="1"/>
          <p:nvPr/>
        </p:nvSpPr>
        <p:spPr>
          <a:xfrm>
            <a:off x="609599" y="1198993"/>
            <a:ext cx="7458269" cy="923330"/>
          </a:xfrm>
          <a:prstGeom prst="rect">
            <a:avLst/>
          </a:prstGeom>
          <a:noFill/>
        </p:spPr>
        <p:txBody>
          <a:bodyPr wrap="square">
            <a:spAutoFit/>
          </a:bodyPr>
          <a:lstStyle/>
          <a:p>
            <a:pPr algn="just"/>
            <a:r>
              <a:rPr lang="en-US" sz="1800" kern="0" dirty="0">
                <a:solidFill>
                  <a:srgbClr val="000000"/>
                </a:solidFill>
                <a:effectLst/>
                <a:latin typeface="Times New Roman" panose="02020603050405020304" pitchFamily="18" charset="0"/>
                <a:ea typeface="Times New Roman" panose="02020603050405020304" pitchFamily="18" charset="0"/>
              </a:rPr>
              <a:t>This study was funded his work was funded by "FIRB 2010. </a:t>
            </a:r>
            <a:r>
              <a:rPr lang="en-US" sz="1800" kern="0" dirty="0" err="1">
                <a:solidFill>
                  <a:srgbClr val="000000"/>
                </a:solidFill>
                <a:effectLst/>
                <a:latin typeface="Times New Roman" panose="02020603050405020304" pitchFamily="18" charset="0"/>
                <a:ea typeface="Times New Roman" panose="02020603050405020304" pitchFamily="18" charset="0"/>
              </a:rPr>
              <a:t>Fondo</a:t>
            </a:r>
            <a:r>
              <a:rPr lang="en-US" sz="1800" kern="0" dirty="0">
                <a:solidFill>
                  <a:srgbClr val="000000"/>
                </a:solidFill>
                <a:effectLst/>
                <a:latin typeface="Times New Roman" panose="02020603050405020304" pitchFamily="18" charset="0"/>
                <a:ea typeface="Times New Roman" panose="02020603050405020304" pitchFamily="18" charset="0"/>
              </a:rPr>
              <a:t> per </a:t>
            </a:r>
            <a:r>
              <a:rPr lang="en-US" sz="1800" kern="0" dirty="0" err="1">
                <a:solidFill>
                  <a:srgbClr val="000000"/>
                </a:solidFill>
                <a:effectLst/>
                <a:latin typeface="Times New Roman" panose="02020603050405020304" pitchFamily="18" charset="0"/>
                <a:ea typeface="Times New Roman" panose="02020603050405020304" pitchFamily="18" charset="0"/>
              </a:rPr>
              <a:t>gli</a:t>
            </a:r>
            <a:r>
              <a:rPr lang="en-US" sz="1800" kern="0" dirty="0">
                <a:solidFill>
                  <a:srgbClr val="000000"/>
                </a:solidFill>
                <a:effectLst/>
                <a:latin typeface="Times New Roman" panose="02020603050405020304" pitchFamily="18" charset="0"/>
                <a:ea typeface="Times New Roman" panose="02020603050405020304" pitchFamily="18" charset="0"/>
              </a:rPr>
              <a:t> </a:t>
            </a:r>
            <a:r>
              <a:rPr lang="en-US" sz="1800" kern="0" dirty="0" err="1">
                <a:solidFill>
                  <a:srgbClr val="000000"/>
                </a:solidFill>
                <a:effectLst/>
                <a:latin typeface="Times New Roman" panose="02020603050405020304" pitchFamily="18" charset="0"/>
                <a:ea typeface="Times New Roman" panose="02020603050405020304" pitchFamily="18" charset="0"/>
              </a:rPr>
              <a:t>Investimenti</a:t>
            </a:r>
            <a:r>
              <a:rPr lang="en-US" sz="1800" kern="0" dirty="0">
                <a:solidFill>
                  <a:srgbClr val="000000"/>
                </a:solidFill>
                <a:effectLst/>
                <a:latin typeface="Times New Roman" panose="02020603050405020304" pitchFamily="18" charset="0"/>
                <a:ea typeface="Times New Roman" panose="02020603050405020304" pitchFamily="18" charset="0"/>
              </a:rPr>
              <a:t> </a:t>
            </a:r>
            <a:r>
              <a:rPr lang="en-US" sz="1800" kern="0" dirty="0" err="1">
                <a:solidFill>
                  <a:srgbClr val="000000"/>
                </a:solidFill>
                <a:effectLst/>
                <a:latin typeface="Times New Roman" panose="02020603050405020304" pitchFamily="18" charset="0"/>
                <a:ea typeface="Times New Roman" panose="02020603050405020304" pitchFamily="18" charset="0"/>
              </a:rPr>
              <a:t>della</a:t>
            </a:r>
            <a:r>
              <a:rPr lang="en-US" sz="1800" kern="0" dirty="0">
                <a:solidFill>
                  <a:srgbClr val="000000"/>
                </a:solidFill>
                <a:effectLst/>
                <a:latin typeface="Times New Roman" panose="02020603050405020304" pitchFamily="18" charset="0"/>
                <a:ea typeface="Times New Roman" panose="02020603050405020304" pitchFamily="18" charset="0"/>
              </a:rPr>
              <a:t> </a:t>
            </a:r>
            <a:r>
              <a:rPr lang="en-US" sz="1800" kern="0" dirty="0" err="1">
                <a:solidFill>
                  <a:srgbClr val="000000"/>
                </a:solidFill>
                <a:effectLst/>
                <a:latin typeface="Times New Roman" panose="02020603050405020304" pitchFamily="18" charset="0"/>
                <a:ea typeface="Times New Roman" panose="02020603050405020304" pitchFamily="18" charset="0"/>
              </a:rPr>
              <a:t>Ricerca</a:t>
            </a:r>
            <a:r>
              <a:rPr lang="en-US" sz="1800" kern="0" dirty="0">
                <a:solidFill>
                  <a:srgbClr val="000000"/>
                </a:solidFill>
                <a:effectLst/>
                <a:latin typeface="Times New Roman" panose="02020603050405020304" pitchFamily="18" charset="0"/>
                <a:ea typeface="Times New Roman" panose="02020603050405020304" pitchFamily="18" charset="0"/>
              </a:rPr>
              <a:t> di Base" from the Ministry of the University and Research of Italy (code RBFR10XKHS) and by </a:t>
            </a:r>
            <a:r>
              <a:rPr lang="en-US" sz="1800" kern="0" dirty="0" err="1">
                <a:solidFill>
                  <a:srgbClr val="000000"/>
                </a:solidFill>
                <a:effectLst/>
                <a:latin typeface="Times New Roman" panose="02020603050405020304" pitchFamily="18" charset="0"/>
                <a:ea typeface="Times New Roman" panose="02020603050405020304" pitchFamily="18" charset="0"/>
              </a:rPr>
              <a:t>Unife</a:t>
            </a:r>
            <a:r>
              <a:rPr lang="en-US" sz="1800" kern="0" dirty="0">
                <a:solidFill>
                  <a:srgbClr val="000000"/>
                </a:solidFill>
                <a:effectLst/>
                <a:latin typeface="Times New Roman" panose="02020603050405020304" pitchFamily="18" charset="0"/>
                <a:ea typeface="Times New Roman" panose="02020603050405020304" pitchFamily="18" charset="0"/>
              </a:rPr>
              <a:t> FIR2018</a:t>
            </a:r>
            <a:endParaRPr lang="it-IT" dirty="0"/>
          </a:p>
        </p:txBody>
      </p:sp>
    </p:spTree>
    <p:extLst>
      <p:ext uri="{BB962C8B-B14F-4D97-AF65-F5344CB8AC3E}">
        <p14:creationId xmlns:p14="http://schemas.microsoft.com/office/powerpoint/2010/main" val="35929829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539</TotalTime>
  <Words>1173</Words>
  <Application>Microsoft Office PowerPoint</Application>
  <PresentationFormat>Presentazione su schermo (4:3)</PresentationFormat>
  <Paragraphs>29</Paragraphs>
  <Slides>5</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vt:i4>
      </vt:variant>
    </vt:vector>
  </HeadingPairs>
  <TitlesOfParts>
    <vt:vector size="11" baseType="lpstr">
      <vt:lpstr>Arial</vt:lpstr>
      <vt:lpstr>Calibri</vt:lpstr>
      <vt:lpstr>Calibri Light</vt:lpstr>
      <vt:lpstr>Palatino Linotype</vt:lpstr>
      <vt:lpstr>Times New Roman</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Elisabetta Esposito</cp:lastModifiedBy>
  <cp:revision>53</cp:revision>
  <dcterms:created xsi:type="dcterms:W3CDTF">2017-05-27T02:37:01Z</dcterms:created>
  <dcterms:modified xsi:type="dcterms:W3CDTF">2020-11-16T11:45:44Z</dcterms:modified>
</cp:coreProperties>
</file>