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
  </p:notesMasterIdLst>
  <p:sldIdLst>
    <p:sldId id="259" r:id="rId2"/>
  </p:sldIdLst>
  <p:sldSz cx="30275213" cy="42800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0" userDrawn="1">
          <p15:clr>
            <a:srgbClr val="A4A3A4"/>
          </p15:clr>
        </p15:guide>
        <p15:guide id="2" pos="95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B" initials="U" lastIdx="14" clrIdx="0">
    <p:extLst>
      <p:ext uri="{19B8F6BF-5375-455C-9EA6-DF929625EA0E}">
        <p15:presenceInfo xmlns:p15="http://schemas.microsoft.com/office/powerpoint/2012/main" userId="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08" autoAdjust="0"/>
    <p:restoredTop sz="94660"/>
  </p:normalViewPr>
  <p:slideViewPr>
    <p:cSldViewPr snapToGrid="0">
      <p:cViewPr>
        <p:scale>
          <a:sx n="10" d="100"/>
          <a:sy n="10" d="100"/>
        </p:scale>
        <p:origin x="2556" y="220"/>
      </p:cViewPr>
      <p:guideLst>
        <p:guide orient="horz" pos="13480"/>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6DBC7-B438-47EC-851F-6F8AA7C6C127}" type="datetimeFigureOut">
              <a:rPr lang="es-ES" smtClean="0"/>
              <a:t>14/11/2020</a:t>
            </a:fld>
            <a:endParaRPr lang="es-ES"/>
          </a:p>
        </p:txBody>
      </p:sp>
      <p:sp>
        <p:nvSpPr>
          <p:cNvPr id="4" name="Marcador de imagen de diapositiva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1D973-82F1-4B07-99E1-6CBAF3732393}" type="slidenum">
              <a:rPr lang="es-ES" smtClean="0"/>
              <a:t>‹Nº›</a:t>
            </a:fld>
            <a:endParaRPr lang="es-ES"/>
          </a:p>
        </p:txBody>
      </p:sp>
    </p:spTree>
    <p:extLst>
      <p:ext uri="{BB962C8B-B14F-4D97-AF65-F5344CB8AC3E}">
        <p14:creationId xmlns:p14="http://schemas.microsoft.com/office/powerpoint/2010/main" val="323222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1753430" rtl="0" eaLnBrk="1" fontAlgn="auto" latinLnBrk="0" hangingPunct="1">
              <a:lnSpc>
                <a:spcPct val="100000"/>
              </a:lnSpc>
              <a:spcBef>
                <a:spcPts val="0"/>
              </a:spcBef>
              <a:spcAft>
                <a:spcPts val="0"/>
              </a:spcAft>
              <a:buClrTx/>
              <a:buSzTx/>
              <a:buFontTx/>
              <a:buNone/>
              <a:tabLst/>
              <a:defRPr/>
            </a:pPr>
            <a:fld id="{4F5844C5-0AEA-45F5-9DC6-E75B2570010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75343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56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18161"/>
            <a:ext cx="22706410" cy="14900945"/>
          </a:xfrm>
        </p:spPr>
        <p:txBody>
          <a:bodyPr anchor="b">
            <a:normAutofit/>
          </a:bodyPr>
          <a:lstStyle>
            <a:lvl1pPr algn="ctr">
              <a:defRPr sz="14899"/>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784402" y="22480219"/>
            <a:ext cx="22706410" cy="10333565"/>
          </a:xfrm>
        </p:spPr>
        <p:txBody>
          <a:bodyPr>
            <a:normAutofit/>
          </a:bodyPr>
          <a:lstStyle>
            <a:lvl1pPr marL="0" indent="0" algn="ctr">
              <a:buNone/>
              <a:defRPr sz="5960">
                <a:solidFill>
                  <a:schemeClr val="tx1">
                    <a:lumMod val="75000"/>
                    <a:lumOff val="25000"/>
                  </a:schemeClr>
                </a:solidFill>
              </a:defRPr>
            </a:lvl1pPr>
            <a:lvl2pPr marL="1135319" indent="0" algn="ctr">
              <a:buNone/>
              <a:defRPr sz="6953"/>
            </a:lvl2pPr>
            <a:lvl3pPr marL="2270638" indent="0" algn="ctr">
              <a:buNone/>
              <a:defRPr sz="5960"/>
            </a:lvl3pPr>
            <a:lvl4pPr marL="3405957" indent="0" algn="ctr">
              <a:buNone/>
              <a:defRPr sz="4966"/>
            </a:lvl4pPr>
            <a:lvl5pPr marL="4541276" indent="0" algn="ctr">
              <a:buNone/>
              <a:defRPr sz="4966"/>
            </a:lvl5pPr>
            <a:lvl6pPr marL="5676595" indent="0" algn="ctr">
              <a:buNone/>
              <a:defRPr sz="4966"/>
            </a:lvl6pPr>
            <a:lvl7pPr marL="6811914" indent="0" algn="ctr">
              <a:buNone/>
              <a:defRPr sz="4966"/>
            </a:lvl7pPr>
            <a:lvl8pPr marL="7947233" indent="0" algn="ctr">
              <a:buNone/>
              <a:defRPr sz="4966"/>
            </a:lvl8pPr>
            <a:lvl9pPr marL="9082552" indent="0" algn="ctr">
              <a:buNone/>
              <a:defRPr sz="4966"/>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699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451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699" y="2249009"/>
            <a:ext cx="6528093" cy="36271520"/>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2081421" y="2249012"/>
            <a:ext cx="19205838" cy="362715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2269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6939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65653" y="10687185"/>
            <a:ext cx="26112371" cy="17794310"/>
          </a:xfrm>
        </p:spPr>
        <p:txBody>
          <a:bodyPr anchor="b">
            <a:normAutofit/>
          </a:bodyPr>
          <a:lstStyle>
            <a:lvl1pPr>
              <a:defRPr sz="14899"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65653" y="28412859"/>
            <a:ext cx="26112371" cy="9362626"/>
          </a:xfrm>
        </p:spPr>
        <p:txBody>
          <a:bodyPr anchor="t">
            <a:normAutofit/>
          </a:bodyPr>
          <a:lstStyle>
            <a:lvl1pPr marL="0" indent="0">
              <a:buNone/>
              <a:defRPr sz="5960">
                <a:solidFill>
                  <a:schemeClr val="tx1">
                    <a:lumMod val="75000"/>
                    <a:lumOff val="25000"/>
                  </a:schemeClr>
                </a:solidFill>
              </a:defRPr>
            </a:lvl1pPr>
            <a:lvl2pPr marL="1135319" indent="0">
              <a:buNone/>
              <a:defRPr sz="4470">
                <a:solidFill>
                  <a:schemeClr val="tx1">
                    <a:tint val="75000"/>
                  </a:schemeClr>
                </a:solidFill>
              </a:defRPr>
            </a:lvl2pPr>
            <a:lvl3pPr marL="2270638" indent="0">
              <a:buNone/>
              <a:defRPr sz="3973">
                <a:solidFill>
                  <a:schemeClr val="tx1">
                    <a:tint val="75000"/>
                  </a:schemeClr>
                </a:solidFill>
              </a:defRPr>
            </a:lvl3pPr>
            <a:lvl4pPr marL="3405957" indent="0">
              <a:buNone/>
              <a:defRPr sz="3476">
                <a:solidFill>
                  <a:schemeClr val="tx1">
                    <a:tint val="75000"/>
                  </a:schemeClr>
                </a:solidFill>
              </a:defRPr>
            </a:lvl4pPr>
            <a:lvl5pPr marL="4541276" indent="0">
              <a:buNone/>
              <a:defRPr sz="3476">
                <a:solidFill>
                  <a:schemeClr val="tx1">
                    <a:tint val="75000"/>
                  </a:schemeClr>
                </a:solidFill>
              </a:defRPr>
            </a:lvl5pPr>
            <a:lvl6pPr marL="5676595" indent="0">
              <a:buNone/>
              <a:defRPr sz="3476">
                <a:solidFill>
                  <a:schemeClr val="tx1">
                    <a:tint val="75000"/>
                  </a:schemeClr>
                </a:solidFill>
              </a:defRPr>
            </a:lvl6pPr>
            <a:lvl7pPr marL="6811914" indent="0">
              <a:buNone/>
              <a:defRPr sz="3476">
                <a:solidFill>
                  <a:schemeClr val="tx1">
                    <a:tint val="75000"/>
                  </a:schemeClr>
                </a:solidFill>
              </a:defRPr>
            </a:lvl7pPr>
            <a:lvl8pPr marL="7947233" indent="0">
              <a:buNone/>
              <a:defRPr sz="3476">
                <a:solidFill>
                  <a:schemeClr val="tx1">
                    <a:tint val="75000"/>
                  </a:schemeClr>
                </a:solidFill>
              </a:defRPr>
            </a:lvl8pPr>
            <a:lvl9pPr marL="9082552" indent="0">
              <a:buNone/>
              <a:defRPr sz="3476">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1139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098622" y="11413493"/>
            <a:ext cx="12866966" cy="2715657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5326826" y="11413493"/>
            <a:ext cx="12866966" cy="2715657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1404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98622" y="10496382"/>
            <a:ext cx="12803892" cy="5153165"/>
          </a:xfrm>
        </p:spPr>
        <p:txBody>
          <a:bodyPr anchor="b">
            <a:normAutofit/>
          </a:bodyPr>
          <a:lstStyle>
            <a:lvl1pPr marL="0" indent="0">
              <a:spcBef>
                <a:spcPts val="0"/>
              </a:spcBef>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s-ES" smtClean="0"/>
              <a:t>Haga clic para modificar el estilo de texto del patrón</a:t>
            </a:r>
          </a:p>
        </p:txBody>
      </p:sp>
      <p:sp>
        <p:nvSpPr>
          <p:cNvPr id="4" name="Content Placeholder 3"/>
          <p:cNvSpPr>
            <a:spLocks noGrp="1"/>
          </p:cNvSpPr>
          <p:nvPr>
            <p:ph sz="half" idx="2"/>
          </p:nvPr>
        </p:nvSpPr>
        <p:spPr>
          <a:xfrm>
            <a:off x="2098622" y="15649553"/>
            <a:ext cx="12803892" cy="2297005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5326828" y="10496386"/>
            <a:ext cx="12866968" cy="5153158"/>
          </a:xfrm>
        </p:spPr>
        <p:txBody>
          <a:bodyPr anchor="b"/>
          <a:lstStyle>
            <a:lvl1pPr marL="0" indent="0">
              <a:spcBef>
                <a:spcPts val="0"/>
              </a:spcBef>
              <a:buNone/>
              <a:defRPr sz="5960" b="1"/>
            </a:lvl1pPr>
            <a:lvl2pPr marL="1135319" indent="0">
              <a:buNone/>
              <a:defRPr sz="4966" b="1"/>
            </a:lvl2pPr>
            <a:lvl3pPr marL="2270638" indent="0">
              <a:buNone/>
              <a:defRPr sz="4470" b="1"/>
            </a:lvl3pPr>
            <a:lvl4pPr marL="3405957" indent="0">
              <a:buNone/>
              <a:defRPr sz="3973" b="1"/>
            </a:lvl4pPr>
            <a:lvl5pPr marL="4541276" indent="0">
              <a:buNone/>
              <a:defRPr sz="3973" b="1"/>
            </a:lvl5pPr>
            <a:lvl6pPr marL="5676595" indent="0">
              <a:buNone/>
              <a:defRPr sz="3973" b="1"/>
            </a:lvl6pPr>
            <a:lvl7pPr marL="6811914" indent="0">
              <a:buNone/>
              <a:defRPr sz="3973" b="1"/>
            </a:lvl7pPr>
            <a:lvl8pPr marL="7947233" indent="0">
              <a:buNone/>
              <a:defRPr sz="3973" b="1"/>
            </a:lvl8pPr>
            <a:lvl9pPr marL="9082552" indent="0">
              <a:buNone/>
              <a:defRPr sz="3973"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5326828" y="15649553"/>
            <a:ext cx="12866968" cy="2297005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50179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156082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8891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8990" y="2853376"/>
            <a:ext cx="9763756" cy="9986785"/>
          </a:xfrm>
        </p:spPr>
        <p:txBody>
          <a:bodyPr anchor="b">
            <a:normAutofit/>
          </a:bodyPr>
          <a:lstStyle>
            <a:lvl1pPr>
              <a:defRPr sz="7946"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866965" y="6182307"/>
            <a:ext cx="15326827" cy="30435974"/>
          </a:xfrm>
        </p:spPr>
        <p:txBody>
          <a:bodyPr/>
          <a:lstStyle>
            <a:lvl1pPr>
              <a:defRPr sz="7946"/>
            </a:lvl1pPr>
            <a:lvl2pPr>
              <a:defRPr sz="6953"/>
            </a:lvl2pPr>
            <a:lvl3pPr>
              <a:defRPr sz="5960"/>
            </a:lvl3pPr>
            <a:lvl4pPr>
              <a:defRPr sz="4966"/>
            </a:lvl4pPr>
            <a:lvl5pPr>
              <a:defRPr sz="4966"/>
            </a:lvl5pPr>
            <a:lvl6pPr>
              <a:defRPr sz="4966"/>
            </a:lvl6pPr>
            <a:lvl7pPr>
              <a:defRPr sz="4966"/>
            </a:lvl7pPr>
            <a:lvl8pPr>
              <a:defRPr sz="4966"/>
            </a:lvl8pPr>
            <a:lvl9pPr>
              <a:defRPr sz="4966"/>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088990" y="12840173"/>
            <a:ext cx="9763756" cy="23778111"/>
          </a:xfrm>
        </p:spPr>
        <p:txBody>
          <a:bodyPr>
            <a:normAutofit/>
          </a:bodyPr>
          <a:lstStyle>
            <a:lvl1pPr marL="0" indent="0">
              <a:lnSpc>
                <a:spcPct val="90000"/>
              </a:lnSpc>
              <a:buNone/>
              <a:defRPr sz="3973"/>
            </a:lvl1pPr>
            <a:lvl2pPr marL="1135319" indent="0">
              <a:buNone/>
              <a:defRPr sz="2980"/>
            </a:lvl2pPr>
            <a:lvl3pPr marL="2270638" indent="0">
              <a:buNone/>
              <a:defRPr sz="2483"/>
            </a:lvl3pPr>
            <a:lvl4pPr marL="3405957" indent="0">
              <a:buNone/>
              <a:defRPr sz="2235"/>
            </a:lvl4pPr>
            <a:lvl5pPr marL="4541276" indent="0">
              <a:buNone/>
              <a:defRPr sz="2235"/>
            </a:lvl5pPr>
            <a:lvl6pPr marL="5676595" indent="0">
              <a:buNone/>
              <a:defRPr sz="2235"/>
            </a:lvl6pPr>
            <a:lvl7pPr marL="6811914" indent="0">
              <a:buNone/>
              <a:defRPr sz="2235"/>
            </a:lvl7pPr>
            <a:lvl8pPr marL="7947233" indent="0">
              <a:buNone/>
              <a:defRPr sz="2235"/>
            </a:lvl8pPr>
            <a:lvl9pPr marL="9082552" indent="0">
              <a:buNone/>
              <a:defRPr sz="223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493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088990" y="2853372"/>
            <a:ext cx="9763756" cy="9986804"/>
          </a:xfrm>
        </p:spPr>
        <p:txBody>
          <a:bodyPr anchor="b">
            <a:normAutofit/>
          </a:bodyPr>
          <a:lstStyle>
            <a:lvl1pPr>
              <a:defRPr sz="7946"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2866965" y="6182307"/>
            <a:ext cx="15326827" cy="30435974"/>
          </a:xfrm>
        </p:spPr>
        <p:txBody>
          <a:bodyPr/>
          <a:lstStyle>
            <a:lvl1pPr marL="0" indent="0">
              <a:buNone/>
              <a:defRPr sz="7946"/>
            </a:lvl1pPr>
            <a:lvl2pPr marL="1135319" indent="0">
              <a:buNone/>
              <a:defRPr sz="6953"/>
            </a:lvl2pPr>
            <a:lvl3pPr marL="2270638" indent="0">
              <a:buNone/>
              <a:defRPr sz="5960"/>
            </a:lvl3pPr>
            <a:lvl4pPr marL="3405957" indent="0">
              <a:buNone/>
              <a:defRPr sz="4966"/>
            </a:lvl4pPr>
            <a:lvl5pPr marL="4541276" indent="0">
              <a:buNone/>
              <a:defRPr sz="4966"/>
            </a:lvl5pPr>
            <a:lvl6pPr marL="5676595" indent="0">
              <a:buNone/>
              <a:defRPr sz="4966"/>
            </a:lvl6pPr>
            <a:lvl7pPr marL="6811914" indent="0">
              <a:buNone/>
              <a:defRPr sz="4966"/>
            </a:lvl7pPr>
            <a:lvl8pPr marL="7947233" indent="0">
              <a:buNone/>
              <a:defRPr sz="4966"/>
            </a:lvl8pPr>
            <a:lvl9pPr marL="9082552" indent="0">
              <a:buNone/>
              <a:defRPr sz="4966"/>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088990" y="12840177"/>
            <a:ext cx="9763756" cy="23778104"/>
          </a:xfrm>
        </p:spPr>
        <p:txBody>
          <a:bodyPr>
            <a:normAutofit/>
          </a:bodyPr>
          <a:lstStyle>
            <a:lvl1pPr marL="0" indent="0">
              <a:lnSpc>
                <a:spcPct val="90000"/>
              </a:lnSpc>
              <a:buNone/>
              <a:defRPr sz="3973"/>
            </a:lvl1pPr>
            <a:lvl2pPr marL="1135319" indent="0">
              <a:buNone/>
              <a:defRPr sz="2980"/>
            </a:lvl2pPr>
            <a:lvl3pPr marL="2270638" indent="0">
              <a:buNone/>
              <a:defRPr sz="2483"/>
            </a:lvl3pPr>
            <a:lvl4pPr marL="3405957" indent="0">
              <a:buNone/>
              <a:defRPr sz="2235"/>
            </a:lvl4pPr>
            <a:lvl5pPr marL="4541276" indent="0">
              <a:buNone/>
              <a:defRPr sz="2235"/>
            </a:lvl5pPr>
            <a:lvl6pPr marL="5676595" indent="0">
              <a:buNone/>
              <a:defRPr sz="2235"/>
            </a:lvl6pPr>
            <a:lvl7pPr marL="6811914" indent="0">
              <a:buNone/>
              <a:defRPr sz="2235"/>
            </a:lvl7pPr>
            <a:lvl8pPr marL="7947233" indent="0">
              <a:buNone/>
              <a:defRPr sz="2235"/>
            </a:lvl8pPr>
            <a:lvl9pPr marL="9082552" indent="0">
              <a:buNone/>
              <a:defRPr sz="223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205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8622" y="2282698"/>
            <a:ext cx="26112371" cy="827279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98622" y="11413493"/>
            <a:ext cx="26112371" cy="2715657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081421" y="39669807"/>
            <a:ext cx="6811923" cy="2278735"/>
          </a:xfrm>
          <a:prstGeom prst="rect">
            <a:avLst/>
          </a:prstGeom>
        </p:spPr>
        <p:txBody>
          <a:bodyPr vert="horz" lIns="91440" tIns="45720" rIns="91440" bIns="45720" rtlCol="0" anchor="ctr"/>
          <a:lstStyle>
            <a:lvl1pPr algn="l">
              <a:defRPr sz="2732">
                <a:solidFill>
                  <a:schemeClr val="tx1">
                    <a:lumMod val="65000"/>
                    <a:lumOff val="35000"/>
                  </a:schemeClr>
                </a:solidFill>
              </a:defRPr>
            </a:lvl1pPr>
          </a:lstStyle>
          <a:p>
            <a:fld id="{B61BEF0D-F0BB-DE4B-95CE-6DB70DBA9567}" type="datetimeFigureOut">
              <a:rPr lang="en-US" smtClean="0"/>
              <a:pPr/>
              <a:t>11/14/2020</a:t>
            </a:fld>
            <a:endParaRPr lang="en-US" dirty="0"/>
          </a:p>
        </p:txBody>
      </p:sp>
      <p:sp>
        <p:nvSpPr>
          <p:cNvPr id="5" name="Footer Placeholder 4"/>
          <p:cNvSpPr>
            <a:spLocks noGrp="1"/>
          </p:cNvSpPr>
          <p:nvPr>
            <p:ph type="ftr" sz="quarter" idx="3"/>
          </p:nvPr>
        </p:nvSpPr>
        <p:spPr>
          <a:xfrm>
            <a:off x="10028665" y="39669807"/>
            <a:ext cx="10217884" cy="2278735"/>
          </a:xfrm>
          <a:prstGeom prst="rect">
            <a:avLst/>
          </a:prstGeom>
        </p:spPr>
        <p:txBody>
          <a:bodyPr vert="horz" lIns="91440" tIns="45720" rIns="91440" bIns="45720" rtlCol="0" anchor="ctr"/>
          <a:lstStyle>
            <a:lvl1pPr algn="ctr">
              <a:defRPr sz="2732">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21399070" y="39669807"/>
            <a:ext cx="6811923" cy="2278735"/>
          </a:xfrm>
          <a:prstGeom prst="rect">
            <a:avLst/>
          </a:prstGeom>
        </p:spPr>
        <p:txBody>
          <a:bodyPr vert="horz" lIns="91440" tIns="45720" rIns="91440" bIns="45720" rtlCol="0" anchor="ctr"/>
          <a:lstStyle>
            <a:lvl1pPr algn="r">
              <a:defRPr sz="2732">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074186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2270638" rtl="0" eaLnBrk="1" latinLnBrk="0" hangingPunct="1">
        <a:lnSpc>
          <a:spcPct val="90000"/>
        </a:lnSpc>
        <a:spcBef>
          <a:spcPct val="0"/>
        </a:spcBef>
        <a:buNone/>
        <a:defRPr sz="10926" kern="1200">
          <a:solidFill>
            <a:schemeClr val="tx1"/>
          </a:solidFill>
          <a:latin typeface="+mj-lt"/>
          <a:ea typeface="+mj-ea"/>
          <a:cs typeface="+mj-cs"/>
        </a:defRPr>
      </a:lvl1pPr>
    </p:titleStyle>
    <p:bodyStyle>
      <a:lvl1pPr marL="567660" indent="-567660" algn="l" defTabSz="2270638" rtl="0" eaLnBrk="1" latinLnBrk="0" hangingPunct="1">
        <a:lnSpc>
          <a:spcPct val="90000"/>
        </a:lnSpc>
        <a:spcBef>
          <a:spcPts val="2483"/>
        </a:spcBef>
        <a:buFont typeface="Wingdings 2" pitchFamily="18" charset="2"/>
        <a:buChar char=""/>
        <a:defRPr sz="6953" kern="1200">
          <a:solidFill>
            <a:schemeClr val="tx1"/>
          </a:solidFill>
          <a:latin typeface="+mn-lt"/>
          <a:ea typeface="+mn-ea"/>
          <a:cs typeface="+mn-cs"/>
        </a:defRPr>
      </a:lvl1pPr>
      <a:lvl2pPr marL="1702979" indent="-567660" algn="l" defTabSz="2270638" rtl="0" eaLnBrk="1" latinLnBrk="0" hangingPunct="1">
        <a:lnSpc>
          <a:spcPct val="90000"/>
        </a:lnSpc>
        <a:spcBef>
          <a:spcPts val="1242"/>
        </a:spcBef>
        <a:buFont typeface="Wingdings 2" pitchFamily="18" charset="2"/>
        <a:buChar char=""/>
        <a:defRPr sz="5960" kern="1200">
          <a:solidFill>
            <a:schemeClr val="tx1"/>
          </a:solidFill>
          <a:latin typeface="+mn-lt"/>
          <a:ea typeface="+mn-ea"/>
          <a:cs typeface="+mn-cs"/>
        </a:defRPr>
      </a:lvl2pPr>
      <a:lvl3pPr marL="2838298" indent="-567660" algn="l" defTabSz="2270638" rtl="0" eaLnBrk="1" latinLnBrk="0" hangingPunct="1">
        <a:lnSpc>
          <a:spcPct val="90000"/>
        </a:lnSpc>
        <a:spcBef>
          <a:spcPts val="1242"/>
        </a:spcBef>
        <a:buFont typeface="Wingdings 2" pitchFamily="18" charset="2"/>
        <a:buChar char=""/>
        <a:defRPr sz="4966" kern="1200">
          <a:solidFill>
            <a:schemeClr val="tx1"/>
          </a:solidFill>
          <a:latin typeface="+mn-lt"/>
          <a:ea typeface="+mn-ea"/>
          <a:cs typeface="+mn-cs"/>
        </a:defRPr>
      </a:lvl3pPr>
      <a:lvl4pPr marL="3973617" indent="-567660" algn="l" defTabSz="2270638" rtl="0" eaLnBrk="1" latinLnBrk="0" hangingPunct="1">
        <a:lnSpc>
          <a:spcPct val="90000"/>
        </a:lnSpc>
        <a:spcBef>
          <a:spcPts val="1242"/>
        </a:spcBef>
        <a:buFont typeface="Wingdings 2" pitchFamily="18" charset="2"/>
        <a:buChar char=""/>
        <a:defRPr sz="4470" kern="1200">
          <a:solidFill>
            <a:schemeClr val="tx1"/>
          </a:solidFill>
          <a:latin typeface="+mn-lt"/>
          <a:ea typeface="+mn-ea"/>
          <a:cs typeface="+mn-cs"/>
        </a:defRPr>
      </a:lvl4pPr>
      <a:lvl5pPr marL="5108936" indent="-567660" algn="l" defTabSz="2270638" rtl="0" eaLnBrk="1" latinLnBrk="0" hangingPunct="1">
        <a:lnSpc>
          <a:spcPct val="90000"/>
        </a:lnSpc>
        <a:spcBef>
          <a:spcPts val="1242"/>
        </a:spcBef>
        <a:buFont typeface="Wingdings 2" pitchFamily="18" charset="2"/>
        <a:buChar char=""/>
        <a:defRPr sz="4470" kern="1200">
          <a:solidFill>
            <a:schemeClr val="tx1"/>
          </a:solidFill>
          <a:latin typeface="+mn-lt"/>
          <a:ea typeface="+mn-ea"/>
          <a:cs typeface="+mn-cs"/>
        </a:defRPr>
      </a:lvl5pPr>
      <a:lvl6pPr marL="6244255" indent="-567660" algn="l" defTabSz="2270638" rtl="0" eaLnBrk="1" latinLnBrk="0" hangingPunct="1">
        <a:spcBef>
          <a:spcPct val="20000"/>
        </a:spcBef>
        <a:buFont typeface="Wingdings 2" pitchFamily="18" charset="2"/>
        <a:buChar char=""/>
        <a:defRPr sz="4470" kern="1200">
          <a:solidFill>
            <a:schemeClr val="tx1"/>
          </a:solidFill>
          <a:latin typeface="+mn-lt"/>
          <a:ea typeface="+mn-ea"/>
          <a:cs typeface="+mn-cs"/>
        </a:defRPr>
      </a:lvl6pPr>
      <a:lvl7pPr marL="7379574" indent="-567660" algn="l" defTabSz="2270638" rtl="0" eaLnBrk="1" latinLnBrk="0" hangingPunct="1">
        <a:spcBef>
          <a:spcPct val="20000"/>
        </a:spcBef>
        <a:buFont typeface="Wingdings 2" pitchFamily="18" charset="2"/>
        <a:buChar char=""/>
        <a:defRPr sz="4470" kern="1200">
          <a:solidFill>
            <a:schemeClr val="tx1"/>
          </a:solidFill>
          <a:latin typeface="+mn-lt"/>
          <a:ea typeface="+mn-ea"/>
          <a:cs typeface="+mn-cs"/>
        </a:defRPr>
      </a:lvl7pPr>
      <a:lvl8pPr marL="8514893" indent="-567660" algn="l" defTabSz="2270638" rtl="0" eaLnBrk="1" latinLnBrk="0" hangingPunct="1">
        <a:spcBef>
          <a:spcPct val="20000"/>
        </a:spcBef>
        <a:buFont typeface="Wingdings 2" pitchFamily="18" charset="2"/>
        <a:buChar char=""/>
        <a:defRPr sz="4470" kern="1200">
          <a:solidFill>
            <a:schemeClr val="tx1"/>
          </a:solidFill>
          <a:latin typeface="+mn-lt"/>
          <a:ea typeface="+mn-ea"/>
          <a:cs typeface="+mn-cs"/>
        </a:defRPr>
      </a:lvl8pPr>
      <a:lvl9pPr marL="9650212" indent="-567660" algn="l" defTabSz="2270638" rtl="0" eaLnBrk="1" latinLnBrk="0" hangingPunct="1">
        <a:spcBef>
          <a:spcPct val="20000"/>
        </a:spcBef>
        <a:buFont typeface="Wingdings 2" pitchFamily="18" charset="2"/>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0.emf"/><Relationship Id="rId7" Type="http://schemas.openxmlformats.org/officeDocument/2006/relationships/image" Target="../media/image5.png"/><Relationship Id="rId17" Type="http://schemas.openxmlformats.org/officeDocument/2006/relationships/image" Target="../media/image6.png"/><Relationship Id="rId25"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4.png"/><Relationship Id="rId24" Type="http://schemas.openxmlformats.org/officeDocument/2006/relationships/image" Target="../media/image13.png"/><Relationship Id="rId5" Type="http://schemas.openxmlformats.org/officeDocument/2006/relationships/image" Target="../media/image3.jpeg"/><Relationship Id="rId23" Type="http://schemas.openxmlformats.org/officeDocument/2006/relationships/image" Target="../media/image12.emf"/><Relationship Id="rId19" Type="http://schemas.openxmlformats.org/officeDocument/2006/relationships/image" Target="../media/image8.jpeg"/><Relationship Id="rId4" Type="http://schemas.openxmlformats.org/officeDocument/2006/relationships/image" Target="../media/image2.gif"/><Relationship Id="rId22" Type="http://schemas.openxmlformats.org/officeDocument/2006/relationships/image" Target="../media/image11.emf"/><Relationship Id="rId2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15000"/>
          </a:schemeClr>
        </a:solidFill>
        <a:effectLst/>
      </p:bgPr>
    </p:bg>
    <p:spTree>
      <p:nvGrpSpPr>
        <p:cNvPr id="1" name=""/>
        <p:cNvGrpSpPr/>
        <p:nvPr/>
      </p:nvGrpSpPr>
      <p:grpSpPr>
        <a:xfrm>
          <a:off x="0" y="0"/>
          <a:ext cx="0" cy="0"/>
          <a:chOff x="0" y="0"/>
          <a:chExt cx="0" cy="0"/>
        </a:xfrm>
      </p:grpSpPr>
      <p:sp>
        <p:nvSpPr>
          <p:cNvPr id="81" name="Rectángulo redondeado 80"/>
          <p:cNvSpPr/>
          <p:nvPr/>
        </p:nvSpPr>
        <p:spPr>
          <a:xfrm>
            <a:off x="278502" y="7890143"/>
            <a:ext cx="14644790" cy="7325495"/>
          </a:xfrm>
          <a:prstGeom prst="roundRect">
            <a:avLst>
              <a:gd name="adj" fmla="val 0"/>
            </a:avLst>
          </a:prstGeom>
          <a:solidFill>
            <a:schemeClr val="bg1">
              <a:lumMod val="85000"/>
              <a:alpha val="7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prstClr val="white"/>
              </a:solidFill>
              <a:effectLst/>
              <a:uLnTx/>
              <a:uFillTx/>
              <a:latin typeface="Calibri"/>
              <a:ea typeface="+mn-ea"/>
              <a:cs typeface="+mn-cs"/>
            </a:endParaRPr>
          </a:p>
        </p:txBody>
      </p:sp>
      <p:sp>
        <p:nvSpPr>
          <p:cNvPr id="71" name="70 Rectángulo"/>
          <p:cNvSpPr/>
          <p:nvPr/>
        </p:nvSpPr>
        <p:spPr>
          <a:xfrm>
            <a:off x="-7251" y="4147267"/>
            <a:ext cx="30282463" cy="270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66" name="65 Rectángulo"/>
          <p:cNvSpPr/>
          <p:nvPr/>
        </p:nvSpPr>
        <p:spPr>
          <a:xfrm>
            <a:off x="-1" y="397522"/>
            <a:ext cx="30275213" cy="656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8" name="CuadroTexto 7"/>
          <p:cNvSpPr txBox="1"/>
          <p:nvPr/>
        </p:nvSpPr>
        <p:spPr>
          <a:xfrm>
            <a:off x="601805" y="1651422"/>
            <a:ext cx="28823401" cy="1938992"/>
          </a:xfrm>
          <a:prstGeom prst="rect">
            <a:avLst/>
          </a:prstGeom>
          <a:noFill/>
        </p:spPr>
        <p:txBody>
          <a:bodyPr wrap="square" rtlCol="0">
            <a:spAutoFit/>
          </a:bodyPr>
          <a:lstStyle/>
          <a:p>
            <a:pPr algn="ctr"/>
            <a:r>
              <a:rPr lang="en-US" sz="6000" b="1" cap="all" dirty="0" err="1" smtClean="0"/>
              <a:t>Galenic</a:t>
            </a:r>
            <a:r>
              <a:rPr lang="en-US" sz="6000" b="1" cap="all" dirty="0" smtClean="0"/>
              <a:t> </a:t>
            </a:r>
            <a:r>
              <a:rPr lang="en-US" sz="6000" b="1" cap="all" dirty="0"/>
              <a:t>and biopharmaceutical </a:t>
            </a:r>
            <a:r>
              <a:rPr lang="en-US" sz="6000" b="1" cap="all"/>
              <a:t>study </a:t>
            </a:r>
            <a:r>
              <a:rPr lang="en-US" sz="6000" b="1" cap="all" smtClean="0"/>
              <a:t>of </a:t>
            </a:r>
            <a:r>
              <a:rPr lang="en-US" sz="6000" b="1" cap="all" dirty="0"/>
              <a:t>triamcinolone </a:t>
            </a:r>
            <a:r>
              <a:rPr lang="en-US" sz="6000" b="1" cap="all" dirty="0" err="1"/>
              <a:t>acetonide</a:t>
            </a:r>
            <a:r>
              <a:rPr lang="en-US" sz="6000" b="1" cap="all" dirty="0"/>
              <a:t> and lidocaine hydrochloride semisolid formulations for buccal administration</a:t>
            </a:r>
            <a:endParaRPr lang="es-ES" sz="6000" b="1" cap="all" dirty="0"/>
          </a:p>
        </p:txBody>
      </p:sp>
      <p:sp>
        <p:nvSpPr>
          <p:cNvPr id="19" name="Rectangle 4"/>
          <p:cNvSpPr>
            <a:spLocks noChangeArrowheads="1"/>
          </p:cNvSpPr>
          <p:nvPr/>
        </p:nvSpPr>
        <p:spPr bwMode="auto">
          <a:xfrm>
            <a:off x="1508990" y="4380615"/>
            <a:ext cx="27481815" cy="22313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25146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5146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5146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5146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5146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5146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5146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5146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514600" algn="l"/>
              </a:tabLst>
              <a:defRPr>
                <a:solidFill>
                  <a:schemeClr val="tx1"/>
                </a:solidFill>
                <a:latin typeface="Arial" panose="020B0604020202020204" pitchFamily="34" charset="0"/>
              </a:defRPr>
            </a:lvl9pPr>
          </a:lstStyle>
          <a:p>
            <a:pPr algn="ctr"/>
            <a:r>
              <a:rPr lang="es-ES" sz="3200" dirty="0"/>
              <a:t>Marta Márquez </a:t>
            </a:r>
            <a:r>
              <a:rPr lang="es-ES" sz="3200" dirty="0" smtClean="0"/>
              <a:t>Valls </a:t>
            </a:r>
            <a:r>
              <a:rPr lang="es-ES" sz="3200" baseline="30000" dirty="0" smtClean="0"/>
              <a:t>1</a:t>
            </a:r>
            <a:r>
              <a:rPr lang="es-ES" sz="3200" dirty="0" smtClean="0"/>
              <a:t>, </a:t>
            </a:r>
            <a:r>
              <a:rPr lang="es-ES" sz="3200" dirty="0"/>
              <a:t>Alejandra Martínez Labrador </a:t>
            </a:r>
            <a:r>
              <a:rPr lang="es-ES" sz="3200" baseline="30000" dirty="0"/>
              <a:t>1</a:t>
            </a:r>
            <a:r>
              <a:rPr lang="es-ES" sz="3200" dirty="0" smtClean="0"/>
              <a:t>, </a:t>
            </a:r>
            <a:r>
              <a:rPr lang="es-ES" sz="3200" dirty="0" err="1"/>
              <a:t>Lyda</a:t>
            </a:r>
            <a:r>
              <a:rPr lang="es-ES" sz="3200" dirty="0"/>
              <a:t> </a:t>
            </a:r>
            <a:r>
              <a:rPr lang="es-ES" sz="3200" dirty="0" err="1"/>
              <a:t>Halbaut</a:t>
            </a:r>
            <a:r>
              <a:rPr lang="es-ES" sz="3200" dirty="0"/>
              <a:t> </a:t>
            </a:r>
            <a:r>
              <a:rPr lang="es-ES" sz="3200" dirty="0" err="1" smtClean="0"/>
              <a:t>Bellowa</a:t>
            </a:r>
            <a:r>
              <a:rPr lang="es-ES" sz="3200" dirty="0" smtClean="0"/>
              <a:t> </a:t>
            </a:r>
            <a:r>
              <a:rPr lang="es-ES" sz="3200" baseline="30000" dirty="0" smtClean="0"/>
              <a:t>1</a:t>
            </a:r>
            <a:r>
              <a:rPr lang="es-ES" sz="3200" dirty="0" smtClean="0"/>
              <a:t>, </a:t>
            </a:r>
            <a:r>
              <a:rPr lang="es-ES" sz="3200" dirty="0" err="1" smtClean="0"/>
              <a:t>Doménica</a:t>
            </a:r>
            <a:r>
              <a:rPr lang="es-ES" sz="3200" dirty="0" smtClean="0"/>
              <a:t> </a:t>
            </a:r>
            <a:r>
              <a:rPr lang="es-ES" sz="3200" dirty="0"/>
              <a:t>Bravo </a:t>
            </a:r>
            <a:r>
              <a:rPr lang="es-ES" sz="3200" dirty="0" smtClean="0"/>
              <a:t>Torres </a:t>
            </a:r>
            <a:r>
              <a:rPr lang="es-ES" sz="3200" baseline="30000" dirty="0"/>
              <a:t>1</a:t>
            </a:r>
            <a:r>
              <a:rPr lang="es-ES" sz="3200" dirty="0" smtClean="0"/>
              <a:t>,</a:t>
            </a:r>
            <a:r>
              <a:rPr lang="en-US" sz="3200" dirty="0" smtClean="0"/>
              <a:t> </a:t>
            </a:r>
          </a:p>
          <a:p>
            <a:pPr algn="ctr"/>
            <a:r>
              <a:rPr lang="en-US" sz="3200" dirty="0" smtClean="0"/>
              <a:t>Paulo </a:t>
            </a:r>
            <a:r>
              <a:rPr lang="en-US" sz="3200" dirty="0" err="1" smtClean="0"/>
              <a:t>Sarango-Granda</a:t>
            </a:r>
            <a:r>
              <a:rPr lang="en-US" sz="3200" dirty="0" smtClean="0"/>
              <a:t> </a:t>
            </a:r>
            <a:r>
              <a:rPr lang="es-ES" sz="3200" baseline="30000" dirty="0"/>
              <a:t>1</a:t>
            </a:r>
            <a:r>
              <a:rPr lang="es-ES" sz="3200" dirty="0"/>
              <a:t>,</a:t>
            </a:r>
            <a:r>
              <a:rPr lang="en-US" sz="3200" dirty="0" smtClean="0"/>
              <a:t> David </a:t>
            </a:r>
            <a:r>
              <a:rPr lang="en-US" sz="3200" dirty="0"/>
              <a:t>Limón </a:t>
            </a:r>
            <a:r>
              <a:rPr lang="en-US" sz="3200" dirty="0" err="1" smtClean="0"/>
              <a:t>Magaña</a:t>
            </a:r>
            <a:r>
              <a:rPr lang="en-US" sz="3200" dirty="0" smtClean="0"/>
              <a:t> </a:t>
            </a:r>
            <a:r>
              <a:rPr lang="es-ES" sz="3200" baseline="30000" dirty="0" smtClean="0"/>
              <a:t>1</a:t>
            </a:r>
            <a:r>
              <a:rPr lang="es-ES" sz="3200" dirty="0" smtClean="0"/>
              <a:t>,</a:t>
            </a:r>
            <a:r>
              <a:rPr lang="en-US" sz="3200" dirty="0"/>
              <a:t> </a:t>
            </a:r>
            <a:r>
              <a:rPr lang="es-ES" sz="3200" dirty="0" smtClean="0"/>
              <a:t>Ana </a:t>
            </a:r>
            <a:r>
              <a:rPr lang="es-ES" sz="3200" dirty="0" err="1"/>
              <a:t>Calpena-Campmany</a:t>
            </a:r>
            <a:r>
              <a:rPr lang="es-ES" sz="3200" dirty="0"/>
              <a:t> </a:t>
            </a:r>
            <a:r>
              <a:rPr lang="es-ES" sz="3200" baseline="30000" dirty="0" smtClean="0"/>
              <a:t>1</a:t>
            </a:r>
            <a:r>
              <a:rPr lang="es-ES" sz="3200" dirty="0"/>
              <a:t>*</a:t>
            </a:r>
          </a:p>
          <a:p>
            <a:pPr marL="0" marR="0" lvl="0" indent="0" algn="just" defTabSz="914400" rtl="0" eaLnBrk="0" fontAlgn="base" latinLnBrk="0" hangingPunct="0">
              <a:lnSpc>
                <a:spcPct val="100000"/>
              </a:lnSpc>
              <a:spcBef>
                <a:spcPct val="0"/>
              </a:spcBef>
              <a:spcAft>
                <a:spcPct val="0"/>
              </a:spcAft>
              <a:buClrTx/>
              <a:buSzTx/>
              <a:buFontTx/>
              <a:buNone/>
              <a:tabLst>
                <a:tab pos="2514600" algn="l"/>
              </a:tabLst>
              <a:defRPr/>
            </a:pPr>
            <a:endParaRPr kumimoji="0" lang="es-ES" altLang="en-US"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defTabSz="914400"/>
            <a:r>
              <a:rPr kumimoji="0" lang="es-ES" altLang="en-US" sz="2800" b="1" i="0" u="none" strike="noStrike" kern="1200" cap="none" spc="0" normalizeH="0" baseline="3000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altLang="en-US" sz="25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Department of Pharmacy, Pharmaceutical Technology, and Physical</a:t>
            </a:r>
            <a:r>
              <a:rPr kumimoji="0" lang="en-US" altLang="en-US" sz="25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altLang="en-US" sz="2500" dirty="0">
                <a:solidFill>
                  <a:prstClr val="black"/>
                </a:solidFill>
                <a:ea typeface="Times New Roman" panose="02020603050405020304" pitchFamily="18" charset="0"/>
                <a:cs typeface="Arial" panose="020B0604020202020204" pitchFamily="34" charset="0"/>
              </a:rPr>
              <a:t>C</a:t>
            </a:r>
            <a:r>
              <a:rPr kumimoji="0" lang="en-US" altLang="en-US" sz="25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hemistry</a:t>
            </a:r>
            <a:r>
              <a:rPr kumimoji="0" lang="en-US" altLang="en-US" sz="25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Faculty of Pharmacy and Food Sciences, University of Barcelona, </a:t>
            </a:r>
            <a:r>
              <a:rPr lang="sv-SE" altLang="en-US" sz="2500" dirty="0">
                <a:solidFill>
                  <a:prstClr val="black"/>
                </a:solidFill>
                <a:ea typeface="Times New Roman" panose="02020603050405020304" pitchFamily="18" charset="0"/>
                <a:cs typeface="Arial" panose="020B0604020202020204" pitchFamily="34" charset="0"/>
              </a:rPr>
              <a:t>Av. Joan XXIII 29-31, </a:t>
            </a:r>
            <a:r>
              <a:rPr lang="sv-SE" altLang="en-US" sz="2500" dirty="0" smtClean="0">
                <a:solidFill>
                  <a:prstClr val="black"/>
                </a:solidFill>
                <a:ea typeface="Times New Roman" panose="02020603050405020304" pitchFamily="18" charset="0"/>
                <a:cs typeface="Arial" panose="020B0604020202020204" pitchFamily="34" charset="0"/>
              </a:rPr>
              <a:t>08028 Barcelona, Spain</a:t>
            </a:r>
          </a:p>
          <a:p>
            <a:pPr lvl="0" defTabSz="914400"/>
            <a:r>
              <a:rPr lang="sv-SE" altLang="en-US" sz="2500" b="1" dirty="0" smtClean="0">
                <a:solidFill>
                  <a:prstClr val="black"/>
                </a:solidFill>
                <a:ea typeface="Times New Roman" panose="02020603050405020304" pitchFamily="18" charset="0"/>
                <a:cs typeface="Arial" panose="020B0604020202020204" pitchFamily="34" charset="0"/>
              </a:rPr>
              <a:t>* </a:t>
            </a:r>
            <a:r>
              <a:rPr lang="sv-SE" altLang="en-US" sz="2500" dirty="0" smtClean="0">
                <a:solidFill>
                  <a:prstClr val="black"/>
                </a:solidFill>
                <a:ea typeface="Times New Roman" panose="02020603050405020304" pitchFamily="18" charset="0"/>
                <a:cs typeface="Arial" panose="020B0604020202020204" pitchFamily="34" charset="0"/>
              </a:rPr>
              <a:t>Correspondence</a:t>
            </a:r>
            <a:r>
              <a:rPr lang="sv-SE" altLang="en-US" sz="2500" dirty="0">
                <a:solidFill>
                  <a:prstClr val="black"/>
                </a:solidFill>
                <a:ea typeface="Times New Roman" panose="02020603050405020304" pitchFamily="18" charset="0"/>
                <a:cs typeface="Arial" panose="020B0604020202020204" pitchFamily="34" charset="0"/>
              </a:rPr>
              <a:t>: anacalpena@ub.edu</a:t>
            </a:r>
          </a:p>
        </p:txBody>
      </p:sp>
      <p:sp>
        <p:nvSpPr>
          <p:cNvPr id="82" name="81 CuadroTexto"/>
          <p:cNvSpPr txBox="1"/>
          <p:nvPr/>
        </p:nvSpPr>
        <p:spPr>
          <a:xfrm>
            <a:off x="778567" y="8590503"/>
            <a:ext cx="13573220" cy="6494085"/>
          </a:xfrm>
          <a:prstGeom prst="rect">
            <a:avLst/>
          </a:prstGeom>
          <a:noFill/>
        </p:spPr>
        <p:txBody>
          <a:bodyPr wrap="square" rtlCol="0">
            <a:spAutoFit/>
          </a:bodyPr>
          <a:lstStyle/>
          <a:p>
            <a:pPr lvl="0" algn="just" defTabSz="1753430"/>
            <a:r>
              <a:rPr lang="en-US" sz="3200" dirty="0">
                <a:solidFill>
                  <a:prstClr val="black"/>
                </a:solidFill>
              </a:rPr>
              <a:t>The mouth is affected by localized and, also systemic diseases such as diabetes, AIDS and leukemia. The main problems that manifest in the mouth are various types of sores, such as canker sores and lichen planus, pathologies that present inflammation and pain [1]. </a:t>
            </a:r>
            <a:r>
              <a:rPr lang="en-US" sz="3200" dirty="0" smtClean="0">
                <a:solidFill>
                  <a:prstClr val="black"/>
                </a:solidFill>
              </a:rPr>
              <a:t>The </a:t>
            </a:r>
            <a:r>
              <a:rPr lang="en-US" sz="3200" dirty="0">
                <a:solidFill>
                  <a:prstClr val="black"/>
                </a:solidFill>
              </a:rPr>
              <a:t>present work revolves around 4 semisolid formulations for administration in the buccal mucosa with the aim of treating painful processes symptomatically in this cavity. These formulations have  one or two Active Pharmaceutical Ingredients (APIs), triamcinolone </a:t>
            </a:r>
            <a:r>
              <a:rPr lang="en-US" sz="3200" dirty="0" err="1">
                <a:solidFill>
                  <a:prstClr val="black"/>
                </a:solidFill>
              </a:rPr>
              <a:t>acetonide</a:t>
            </a:r>
            <a:r>
              <a:rPr lang="en-US" sz="3200" dirty="0">
                <a:solidFill>
                  <a:prstClr val="black"/>
                </a:solidFill>
              </a:rPr>
              <a:t> (TA) and lidocaine </a:t>
            </a:r>
            <a:r>
              <a:rPr lang="en-US" sz="3200" dirty="0" smtClean="0">
                <a:solidFill>
                  <a:prstClr val="black"/>
                </a:solidFill>
              </a:rPr>
              <a:t>hydrochloride </a:t>
            </a:r>
            <a:r>
              <a:rPr lang="en-US" sz="3200" dirty="0">
                <a:solidFill>
                  <a:prstClr val="black"/>
                </a:solidFill>
              </a:rPr>
              <a:t>(LIDO)</a:t>
            </a:r>
            <a:r>
              <a:rPr lang="en-US" sz="3200" dirty="0" smtClean="0">
                <a:solidFill>
                  <a:prstClr val="black"/>
                </a:solidFill>
              </a:rPr>
              <a:t>. </a:t>
            </a:r>
            <a:r>
              <a:rPr lang="en-US" sz="3200" dirty="0">
                <a:solidFill>
                  <a:prstClr val="black"/>
                </a:solidFill>
              </a:rPr>
              <a:t>The formulations contain as well, </a:t>
            </a:r>
            <a:r>
              <a:rPr lang="en-US" sz="3200" dirty="0" err="1">
                <a:solidFill>
                  <a:prstClr val="black"/>
                </a:solidFill>
              </a:rPr>
              <a:t>Orabase</a:t>
            </a:r>
            <a:r>
              <a:rPr lang="en-US" sz="3200" dirty="0">
                <a:solidFill>
                  <a:prstClr val="black"/>
                </a:solidFill>
              </a:rPr>
              <a:t>® as an excipient, which is a protective adhesive vehicle, hydrophobic and anhydrous, used to retain or facilitate the application of APIs in buccal mucosa [2</a:t>
            </a:r>
            <a:r>
              <a:rPr lang="en-US" sz="3200" dirty="0" smtClean="0">
                <a:solidFill>
                  <a:prstClr val="black"/>
                </a:solidFill>
              </a:rPr>
              <a:t>]. TA </a:t>
            </a:r>
            <a:r>
              <a:rPr lang="en-US" sz="3200" dirty="0">
                <a:solidFill>
                  <a:prstClr val="black"/>
                </a:solidFill>
              </a:rPr>
              <a:t>is a synthetic </a:t>
            </a:r>
            <a:r>
              <a:rPr lang="en-US" sz="3200" dirty="0" err="1">
                <a:solidFill>
                  <a:prstClr val="black"/>
                </a:solidFill>
              </a:rPr>
              <a:t>glucocorticosteroid</a:t>
            </a:r>
            <a:r>
              <a:rPr lang="en-US" sz="3200" dirty="0">
                <a:solidFill>
                  <a:prstClr val="black"/>
                </a:solidFill>
              </a:rPr>
              <a:t> with immunosuppressive and anti-inflammatory activity [3] and lidocaine hydrochloride </a:t>
            </a:r>
            <a:r>
              <a:rPr lang="en-US" sz="3200" dirty="0" smtClean="0">
                <a:solidFill>
                  <a:prstClr val="black"/>
                </a:solidFill>
              </a:rPr>
              <a:t>is </a:t>
            </a:r>
            <a:r>
              <a:rPr lang="en-US" sz="3200" dirty="0">
                <a:solidFill>
                  <a:prstClr val="black"/>
                </a:solidFill>
              </a:rPr>
              <a:t>a local </a:t>
            </a:r>
            <a:r>
              <a:rPr lang="en-US" sz="3200" dirty="0" smtClean="0">
                <a:solidFill>
                  <a:prstClr val="black"/>
                </a:solidFill>
              </a:rPr>
              <a:t>anesthetic </a:t>
            </a:r>
            <a:r>
              <a:rPr lang="en-US" sz="3200" dirty="0">
                <a:solidFill>
                  <a:prstClr val="black"/>
                </a:solidFill>
              </a:rPr>
              <a:t>that blocks sodium ion channels.</a:t>
            </a:r>
            <a:endParaRPr kumimoji="0" lang="es-ES" sz="3200" b="0" i="0" u="none" strike="noStrike" kern="1200" cap="none" spc="0" normalizeH="0" baseline="0" noProof="0" dirty="0">
              <a:ln>
                <a:noFill/>
              </a:ln>
              <a:solidFill>
                <a:prstClr val="black"/>
              </a:solidFill>
              <a:effectLst/>
              <a:uLnTx/>
              <a:uFillTx/>
              <a:latin typeface="Calibri"/>
            </a:endParaRPr>
          </a:p>
        </p:txBody>
      </p:sp>
      <p:sp>
        <p:nvSpPr>
          <p:cNvPr id="83" name="82 Flecha derecha"/>
          <p:cNvSpPr/>
          <p:nvPr/>
        </p:nvSpPr>
        <p:spPr>
          <a:xfrm>
            <a:off x="285751" y="7443404"/>
            <a:ext cx="14637540" cy="928694"/>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16" name="CuadroTexto 15"/>
          <p:cNvSpPr txBox="1"/>
          <p:nvPr/>
        </p:nvSpPr>
        <p:spPr>
          <a:xfrm>
            <a:off x="794808" y="7514842"/>
            <a:ext cx="6270303" cy="795966"/>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INTRODUCTION</a:t>
            </a:r>
          </a:p>
        </p:txBody>
      </p:sp>
      <p:sp>
        <p:nvSpPr>
          <p:cNvPr id="84" name="Rectángulo redondeado 80"/>
          <p:cNvSpPr/>
          <p:nvPr/>
        </p:nvSpPr>
        <p:spPr>
          <a:xfrm>
            <a:off x="278502" y="16115859"/>
            <a:ext cx="14644790" cy="2639309"/>
          </a:xfrm>
          <a:prstGeom prst="roundRect">
            <a:avLst>
              <a:gd name="adj" fmla="val 0"/>
            </a:avLst>
          </a:prstGeom>
          <a:solidFill>
            <a:schemeClr val="bg1">
              <a:lumMod val="85000"/>
              <a:alpha val="6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prstClr val="white"/>
              </a:solidFill>
              <a:effectLst/>
              <a:uLnTx/>
              <a:uFillTx/>
              <a:latin typeface="Calibri"/>
              <a:ea typeface="+mn-ea"/>
              <a:cs typeface="+mn-cs"/>
            </a:endParaRPr>
          </a:p>
        </p:txBody>
      </p:sp>
      <p:sp>
        <p:nvSpPr>
          <p:cNvPr id="85" name="84 CuadroTexto"/>
          <p:cNvSpPr txBox="1"/>
          <p:nvPr/>
        </p:nvSpPr>
        <p:spPr>
          <a:xfrm>
            <a:off x="778567" y="16867410"/>
            <a:ext cx="13573220" cy="1569660"/>
          </a:xfrm>
          <a:prstGeom prst="rect">
            <a:avLst/>
          </a:prstGeom>
          <a:noFill/>
        </p:spPr>
        <p:txBody>
          <a:bodyPr wrap="square" rtlCol="0">
            <a:spAutoFit/>
          </a:bodyPr>
          <a:lstStyle/>
          <a:p>
            <a:pPr lvl="0" algn="just" defTabSz="1753430"/>
            <a:r>
              <a:rPr lang="en-US" sz="3200" dirty="0">
                <a:solidFill>
                  <a:prstClr val="black"/>
                </a:solidFill>
              </a:rPr>
              <a:t>The aim of this research was the determination of the physical and biopharmaceutical properties of the semisolid formulations and stablish if there are differences between them. </a:t>
            </a:r>
            <a:endParaRPr kumimoji="0" lang="es-ES" sz="3200" b="0" i="0" u="none" strike="noStrike" kern="1200" cap="none" spc="0" normalizeH="0" baseline="0" noProof="0" dirty="0">
              <a:ln>
                <a:noFill/>
              </a:ln>
              <a:solidFill>
                <a:prstClr val="black"/>
              </a:solidFill>
              <a:effectLst/>
              <a:uLnTx/>
              <a:uFillTx/>
              <a:latin typeface="Calibri"/>
            </a:endParaRPr>
          </a:p>
        </p:txBody>
      </p:sp>
      <p:sp>
        <p:nvSpPr>
          <p:cNvPr id="89" name="88 Flecha derecha"/>
          <p:cNvSpPr/>
          <p:nvPr/>
        </p:nvSpPr>
        <p:spPr>
          <a:xfrm>
            <a:off x="285750" y="15661946"/>
            <a:ext cx="14637541" cy="928694"/>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90" name="CuadroTexto 15"/>
          <p:cNvSpPr txBox="1"/>
          <p:nvPr/>
        </p:nvSpPr>
        <p:spPr>
          <a:xfrm>
            <a:off x="794808" y="15733384"/>
            <a:ext cx="6270303" cy="795966"/>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AIM</a:t>
            </a:r>
          </a:p>
        </p:txBody>
      </p:sp>
      <p:sp>
        <p:nvSpPr>
          <p:cNvPr id="106" name="105 Rectángulo"/>
          <p:cNvSpPr/>
          <p:nvPr/>
        </p:nvSpPr>
        <p:spPr>
          <a:xfrm>
            <a:off x="15293927" y="7931625"/>
            <a:ext cx="14559905" cy="1568399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pic>
        <p:nvPicPr>
          <p:cNvPr id="1034" name="Picture 10" descr="C:\Users\pc\Downloads\1523029571124100570hplc-system-500x500.png"/>
          <p:cNvPicPr>
            <a:picLocks noChangeAspect="1" noChangeArrowheads="1"/>
          </p:cNvPicPr>
          <p:nvPr/>
        </p:nvPicPr>
        <p:blipFill>
          <a:blip r:embed="rId3">
            <a:duotone>
              <a:schemeClr val="bg2">
                <a:shade val="45000"/>
                <a:satMod val="135000"/>
              </a:schemeClr>
              <a:prstClr val="white"/>
            </a:duotone>
            <a:lum bright="10000" contrast="-10000"/>
          </a:blip>
          <a:srcRect/>
          <a:stretch>
            <a:fillRect/>
          </a:stretch>
        </p:blipFill>
        <p:spPr bwMode="auto">
          <a:xfrm>
            <a:off x="17693738" y="11609795"/>
            <a:ext cx="4786345" cy="5082888"/>
          </a:xfrm>
          <a:prstGeom prst="rect">
            <a:avLst/>
          </a:prstGeom>
          <a:noFill/>
        </p:spPr>
      </p:pic>
      <p:sp>
        <p:nvSpPr>
          <p:cNvPr id="97" name="96 CuadroTexto"/>
          <p:cNvSpPr txBox="1"/>
          <p:nvPr/>
        </p:nvSpPr>
        <p:spPr>
          <a:xfrm>
            <a:off x="15689350" y="8891619"/>
            <a:ext cx="7000924" cy="7048083"/>
          </a:xfrm>
          <a:prstGeom prst="rect">
            <a:avLst/>
          </a:prstGeom>
          <a:noFill/>
        </p:spPr>
        <p:txBody>
          <a:bodyPr wrap="square" rtlCol="0">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000" b="1" i="1" u="none" strike="noStrike" kern="1200" cap="none" spc="0" normalizeH="0" baseline="0" noProof="0" dirty="0" smtClean="0">
                <a:ln>
                  <a:noFill/>
                </a:ln>
                <a:solidFill>
                  <a:prstClr val="black"/>
                </a:solidFill>
                <a:effectLst/>
                <a:uLnTx/>
                <a:uFillTx/>
                <a:latin typeface="Calibri"/>
                <a:ea typeface="+mn-ea"/>
                <a:cs typeface="+mn-cs"/>
              </a:rPr>
              <a:t>Analytical method validation</a:t>
            </a:r>
          </a:p>
          <a:p>
            <a:pPr marL="0" marR="0" lvl="0" indent="0" algn="just" defTabSz="17534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ctr" defTabSz="175343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Calibri"/>
                <a:ea typeface="+mn-ea"/>
                <a:cs typeface="+mn-cs"/>
              </a:rPr>
              <a:t>HPLC system consisting of a Waters 1525 pump and a UV-VIS 2487 detector. </a:t>
            </a:r>
          </a:p>
          <a:p>
            <a:pPr marL="0" marR="0" lvl="0" indent="0" algn="just" defTabSz="17534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black"/>
              </a:solidFill>
              <a:effectLst/>
              <a:uLnTx/>
              <a:uFillTx/>
              <a:latin typeface="Calibri"/>
              <a:ea typeface="+mn-ea"/>
              <a:cs typeface="+mn-cs"/>
            </a:endParaRPr>
          </a:p>
          <a:p>
            <a:pPr lvl="0" algn="just" defTabSz="1753430"/>
            <a:r>
              <a:rPr kumimoji="0" lang="en-US" sz="3000" b="1" i="0" u="none" strike="noStrike" kern="1200" cap="none" spc="0" normalizeH="0" baseline="0" noProof="0" dirty="0" smtClean="0">
                <a:ln>
                  <a:noFill/>
                </a:ln>
                <a:solidFill>
                  <a:prstClr val="black"/>
                </a:solidFill>
                <a:effectLst/>
                <a:uLnTx/>
                <a:uFillTx/>
                <a:latin typeface="Calibri"/>
                <a:ea typeface="+mn-ea"/>
                <a:cs typeface="+mn-cs"/>
              </a:rPr>
              <a:t>Column:</a:t>
            </a:r>
            <a:r>
              <a:rPr kumimoji="0" lang="en-US" sz="3000" b="1" i="0" u="none" strike="noStrike" kern="1200" cap="none" spc="0" normalizeH="0" noProof="0" dirty="0" smtClean="0">
                <a:ln>
                  <a:noFill/>
                </a:ln>
                <a:solidFill>
                  <a:prstClr val="black"/>
                </a:solidFill>
                <a:effectLst/>
                <a:uLnTx/>
                <a:uFillTx/>
                <a:latin typeface="Calibri"/>
                <a:ea typeface="+mn-ea"/>
                <a:cs typeface="+mn-cs"/>
              </a:rPr>
              <a:t> </a:t>
            </a:r>
            <a:r>
              <a:rPr kumimoji="0" lang="en-US" sz="3000" b="0" i="0" u="none" strike="noStrike" kern="1200" cap="none" spc="0" normalizeH="0" baseline="0" noProof="0" dirty="0" err="1" smtClean="0">
                <a:ln>
                  <a:noFill/>
                </a:ln>
                <a:solidFill>
                  <a:prstClr val="black"/>
                </a:solidFill>
                <a:effectLst>
                  <a:glow rad="228600">
                    <a:prstClr val="white">
                      <a:alpha val="40000"/>
                    </a:prstClr>
                  </a:glow>
                </a:effectLst>
                <a:uLnTx/>
                <a:uFillTx/>
                <a:latin typeface="Calibri"/>
                <a:ea typeface="+mn-ea"/>
                <a:cs typeface="+mn-cs"/>
              </a:rPr>
              <a:t>Supercosil</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 </a:t>
            </a:r>
            <a:r>
              <a:rPr lang="en-US" sz="3000" dirty="0">
                <a:solidFill>
                  <a:prstClr val="black"/>
                </a:solidFill>
                <a:effectLst>
                  <a:glow rad="228600">
                    <a:prstClr val="white">
                      <a:alpha val="40000"/>
                    </a:prstClr>
                  </a:glow>
                </a:effectLst>
              </a:rPr>
              <a:t>LC-ABZ (15cm; 4.6mm and 5 </a:t>
            </a:r>
            <a:r>
              <a:rPr lang="en-US" sz="3000" dirty="0" smtClean="0">
                <a:solidFill>
                  <a:prstClr val="black"/>
                </a:solidFill>
                <a:effectLst>
                  <a:glow rad="228600">
                    <a:prstClr val="white">
                      <a:alpha val="40000"/>
                    </a:prstClr>
                  </a:glow>
                </a:effectLst>
              </a:rPr>
              <a:t>µm)</a:t>
            </a:r>
          </a:p>
          <a:p>
            <a:pPr lvl="0" algn="just" defTabSz="1753430"/>
            <a:r>
              <a:rPr kumimoji="0" lang="en-US" sz="3000" b="1" i="0" u="none" strike="noStrike" kern="1200" cap="none" spc="0" normalizeH="0" baseline="0" noProof="0" dirty="0" smtClean="0">
                <a:ln>
                  <a:noFill/>
                </a:ln>
                <a:solidFill>
                  <a:prstClr val="black"/>
                </a:solidFill>
                <a:effectLst/>
                <a:uLnTx/>
                <a:uFillTx/>
                <a:latin typeface="Calibri"/>
                <a:ea typeface="+mn-ea"/>
                <a:cs typeface="+mn-cs"/>
              </a:rPr>
              <a:t>Mobile phase:  </a:t>
            </a:r>
            <a:r>
              <a:rPr lang="en-US" sz="3000" dirty="0" err="1" smtClean="0">
                <a:solidFill>
                  <a:prstClr val="black"/>
                </a:solidFill>
                <a:effectLst>
                  <a:glow rad="228600">
                    <a:prstClr val="white">
                      <a:alpha val="40000"/>
                    </a:prstClr>
                  </a:glow>
                </a:effectLst>
                <a:latin typeface="Calibri"/>
              </a:rPr>
              <a:t>MeOH</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 H</a:t>
            </a:r>
            <a:r>
              <a:rPr kumimoji="0" lang="en-US" sz="3000" b="0" i="0" u="none" strike="noStrike" kern="1200" cap="none" spc="0" normalizeH="0" baseline="-25000" noProof="0" dirty="0" smtClean="0">
                <a:ln>
                  <a:noFill/>
                </a:ln>
                <a:solidFill>
                  <a:prstClr val="black"/>
                </a:solidFill>
                <a:effectLst>
                  <a:glow rad="228600">
                    <a:prstClr val="white">
                      <a:alpha val="40000"/>
                    </a:prstClr>
                  </a:glow>
                </a:effectLst>
                <a:uLnTx/>
                <a:uFillTx/>
                <a:latin typeface="Calibri"/>
                <a:ea typeface="+mn-ea"/>
                <a:cs typeface="+mn-cs"/>
              </a:rPr>
              <a:t>2</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O (50:50 </a:t>
            </a:r>
            <a:r>
              <a:rPr kumimoji="0" lang="en-US" sz="3000" b="0" i="1"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v/v</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 </a:t>
            </a:r>
          </a:p>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Calibri"/>
                <a:ea typeface="+mn-ea"/>
                <a:cs typeface="+mn-cs"/>
              </a:rPr>
              <a:t>Flow:</a:t>
            </a:r>
            <a:r>
              <a:rPr kumimoji="0" lang="en-US" sz="3000" b="1" i="0" u="none" strike="noStrike" kern="1200" cap="none" spc="0" normalizeH="0" noProof="0" dirty="0" smtClean="0">
                <a:ln>
                  <a:noFill/>
                </a:ln>
                <a:solidFill>
                  <a:prstClr val="black"/>
                </a:solidFill>
                <a:effectLst/>
                <a:uLnTx/>
                <a:uFillTx/>
                <a:latin typeface="Calibri"/>
                <a:ea typeface="+mn-ea"/>
                <a:cs typeface="+mn-cs"/>
              </a:rPr>
              <a:t> </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1 ml / min. </a:t>
            </a:r>
          </a:p>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Calibri"/>
                <a:ea typeface="+mn-ea"/>
                <a:cs typeface="+mn-cs"/>
              </a:rPr>
              <a:t>Injection vol.:</a:t>
            </a:r>
            <a:r>
              <a:rPr kumimoji="0" lang="en-US" sz="3000" b="1" i="0" u="none" strike="noStrike" kern="1200" cap="none" spc="0" normalizeH="0" noProof="0" dirty="0" smtClean="0">
                <a:ln>
                  <a:noFill/>
                </a:ln>
                <a:solidFill>
                  <a:prstClr val="black"/>
                </a:solidFill>
                <a:effectLst/>
                <a:uLnTx/>
                <a:uFillTx/>
                <a:latin typeface="Calibri"/>
                <a:ea typeface="+mn-ea"/>
                <a:cs typeface="+mn-cs"/>
              </a:rPr>
              <a:t> </a:t>
            </a:r>
            <a:r>
              <a:rPr lang="en-US" sz="3000" dirty="0" smtClean="0">
                <a:solidFill>
                  <a:prstClr val="black"/>
                </a:solidFill>
                <a:effectLst>
                  <a:glow rad="228600">
                    <a:prstClr val="white">
                      <a:alpha val="40000"/>
                    </a:prstClr>
                  </a:glow>
                </a:effectLst>
                <a:latin typeface="Calibri"/>
              </a:rPr>
              <a:t>1</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0 </a:t>
            </a:r>
            <a:r>
              <a:rPr kumimoji="0" lang="el-GR"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μ</a:t>
            </a:r>
            <a:r>
              <a:rPr lang="en-US" sz="3000" dirty="0">
                <a:solidFill>
                  <a:prstClr val="black"/>
                </a:solidFill>
                <a:effectLst>
                  <a:glow rad="228600">
                    <a:prstClr val="white">
                      <a:alpha val="40000"/>
                    </a:prstClr>
                  </a:glow>
                </a:effectLst>
                <a:latin typeface="Calibri"/>
              </a:rPr>
              <a:t>L</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 </a:t>
            </a:r>
          </a:p>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black"/>
                </a:solidFill>
                <a:effectLst/>
                <a:uLnTx/>
                <a:uFillTx/>
                <a:latin typeface="Calibri"/>
                <a:ea typeface="+mn-ea"/>
                <a:cs typeface="+mn-cs"/>
              </a:rPr>
              <a:t>Wavelength ʎ:</a:t>
            </a:r>
            <a:r>
              <a:rPr kumimoji="0" lang="en-US" sz="3000" b="1" i="0" u="none" strike="noStrike" kern="1200" cap="none" spc="0" normalizeH="0" noProof="0" dirty="0" smtClean="0">
                <a:ln>
                  <a:noFill/>
                </a:ln>
                <a:solidFill>
                  <a:prstClr val="black"/>
                </a:solidFill>
                <a:effectLst/>
                <a:uLnTx/>
                <a:uFillTx/>
                <a:latin typeface="Calibri"/>
                <a:ea typeface="+mn-ea"/>
                <a:cs typeface="+mn-cs"/>
              </a:rPr>
              <a:t> </a:t>
            </a:r>
            <a:r>
              <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232 nm.</a:t>
            </a:r>
          </a:p>
          <a:p>
            <a:pPr marL="0" marR="0" lvl="0" indent="0" algn="just" defTabSz="1753430" rtl="0" eaLnBrk="1" fontAlgn="auto" latinLnBrk="0" hangingPunct="1">
              <a:lnSpc>
                <a:spcPct val="100000"/>
              </a:lnSpc>
              <a:spcBef>
                <a:spcPts val="0"/>
              </a:spcBef>
              <a:spcAft>
                <a:spcPts val="0"/>
              </a:spcAft>
              <a:buClrTx/>
              <a:buSzTx/>
              <a:buFontTx/>
              <a:buNone/>
              <a:tabLst/>
              <a:defRPr/>
            </a:pPr>
            <a:endParaRPr lang="en-US" sz="3000" dirty="0">
              <a:solidFill>
                <a:prstClr val="black"/>
              </a:solidFill>
              <a:effectLst>
                <a:glow rad="228600">
                  <a:prstClr val="white">
                    <a:alpha val="40000"/>
                  </a:prstClr>
                </a:glow>
              </a:effectLst>
              <a:latin typeface="Calibri"/>
            </a:endParaRPr>
          </a:p>
          <a:p>
            <a:pPr marL="0" marR="0" lvl="0" indent="0" algn="ctr" defTabSz="1753430" rtl="0" eaLnBrk="1" fontAlgn="auto" latinLnBrk="0" hangingPunct="1">
              <a:lnSpc>
                <a:spcPct val="100000"/>
              </a:lnSpc>
              <a:spcBef>
                <a:spcPts val="0"/>
              </a:spcBef>
              <a:spcAft>
                <a:spcPts val="0"/>
              </a:spcAft>
              <a:buClrTx/>
              <a:buSzTx/>
              <a:buFontTx/>
              <a:buNone/>
              <a:tabLst/>
              <a:defRPr/>
            </a:pPr>
            <a:r>
              <a:rPr kumimoji="0" lang="en-US" sz="3000" b="1" i="0" u="sng"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rPr>
              <a:t>Parameters</a:t>
            </a:r>
            <a:r>
              <a:rPr kumimoji="0" lang="en-US" sz="3000" b="1" i="0" u="sng" strike="noStrike" kern="1200" cap="none" spc="0" normalizeH="0" noProof="0" dirty="0" smtClean="0">
                <a:ln>
                  <a:noFill/>
                </a:ln>
                <a:solidFill>
                  <a:prstClr val="black"/>
                </a:solidFill>
                <a:effectLst>
                  <a:glow rad="228600">
                    <a:prstClr val="white">
                      <a:alpha val="40000"/>
                    </a:prstClr>
                  </a:glow>
                </a:effectLst>
                <a:uLnTx/>
                <a:uFillTx/>
                <a:latin typeface="Calibri"/>
                <a:ea typeface="+mn-ea"/>
                <a:cs typeface="+mn-cs"/>
              </a:rPr>
              <a:t> of validation</a:t>
            </a:r>
          </a:p>
          <a:p>
            <a:pPr marL="0" marR="0" lvl="0" indent="0" algn="ctr" defTabSz="1753430" rtl="0" eaLnBrk="1" fontAlgn="auto" latinLnBrk="0" hangingPunct="1">
              <a:lnSpc>
                <a:spcPct val="100000"/>
              </a:lnSpc>
              <a:spcBef>
                <a:spcPts val="0"/>
              </a:spcBef>
              <a:spcAft>
                <a:spcPts val="0"/>
              </a:spcAft>
              <a:buClrTx/>
              <a:buSzTx/>
              <a:buFontTx/>
              <a:buNone/>
              <a:tabLst/>
              <a:defRPr/>
            </a:pPr>
            <a:r>
              <a:rPr lang="en-US" sz="3000" baseline="0" dirty="0" smtClean="0">
                <a:solidFill>
                  <a:prstClr val="black"/>
                </a:solidFill>
                <a:effectLst>
                  <a:glow rad="228600">
                    <a:prstClr val="white">
                      <a:alpha val="40000"/>
                    </a:prstClr>
                  </a:glow>
                </a:effectLst>
                <a:latin typeface="Calibri"/>
              </a:rPr>
              <a:t>Linearity,</a:t>
            </a:r>
            <a:r>
              <a:rPr lang="en-US" sz="3000" dirty="0" smtClean="0">
                <a:solidFill>
                  <a:prstClr val="black"/>
                </a:solidFill>
                <a:effectLst>
                  <a:glow rad="228600">
                    <a:prstClr val="white">
                      <a:alpha val="40000"/>
                    </a:prstClr>
                  </a:glow>
                </a:effectLst>
                <a:latin typeface="Calibri"/>
              </a:rPr>
              <a:t> range, accuracy, precision, limits of quantification and detection.</a:t>
            </a:r>
            <a:endParaRPr kumimoji="0" lang="en-US" sz="3000" b="0" i="0" u="none" strike="noStrike" kern="1200" cap="none" spc="0" normalizeH="0" baseline="0" noProof="0" dirty="0" smtClean="0">
              <a:ln>
                <a:noFill/>
              </a:ln>
              <a:solidFill>
                <a:prstClr val="black"/>
              </a:solidFill>
              <a:effectLst>
                <a:glow rad="228600">
                  <a:prstClr val="white">
                    <a:alpha val="40000"/>
                  </a:prstClr>
                </a:glow>
              </a:effectLst>
              <a:uLnTx/>
              <a:uFillTx/>
              <a:latin typeface="Calibri"/>
              <a:ea typeface="+mn-ea"/>
              <a:cs typeface="+mn-cs"/>
            </a:endParaRPr>
          </a:p>
        </p:txBody>
      </p:sp>
      <p:sp>
        <p:nvSpPr>
          <p:cNvPr id="115" name="Rectángulo redondeado 80"/>
          <p:cNvSpPr/>
          <p:nvPr/>
        </p:nvSpPr>
        <p:spPr>
          <a:xfrm>
            <a:off x="275002" y="24293805"/>
            <a:ext cx="29578830" cy="18254978"/>
          </a:xfrm>
          <a:prstGeom prst="roundRect">
            <a:avLst>
              <a:gd name="adj" fmla="val 0"/>
            </a:avLst>
          </a:prstGeom>
          <a:solidFill>
            <a:schemeClr val="bg1">
              <a:lumMod val="85000"/>
              <a:alpha val="6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115 Flecha derecha"/>
          <p:cNvSpPr/>
          <p:nvPr/>
        </p:nvSpPr>
        <p:spPr>
          <a:xfrm>
            <a:off x="278502" y="23855765"/>
            <a:ext cx="29575331" cy="928694"/>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117" name="CuadroTexto 15"/>
          <p:cNvSpPr txBox="1"/>
          <p:nvPr/>
        </p:nvSpPr>
        <p:spPr>
          <a:xfrm>
            <a:off x="850006" y="23927204"/>
            <a:ext cx="27217878" cy="769441"/>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RESULTS</a:t>
            </a:r>
          </a:p>
        </p:txBody>
      </p:sp>
      <p:pic>
        <p:nvPicPr>
          <p:cNvPr id="118" name="Picture 5" descr="C:\Users\pc\Downloads\cellswithstands.gif"/>
          <p:cNvPicPr>
            <a:picLocks noChangeAspect="1" noChangeArrowheads="1"/>
          </p:cNvPicPr>
          <p:nvPr/>
        </p:nvPicPr>
        <p:blipFill>
          <a:blip r:embed="rId4">
            <a:duotone>
              <a:schemeClr val="accent3">
                <a:shade val="45000"/>
                <a:satMod val="135000"/>
              </a:schemeClr>
              <a:prstClr val="white"/>
            </a:duotone>
          </a:blip>
          <a:srcRect r="54593"/>
          <a:stretch>
            <a:fillRect/>
          </a:stretch>
        </p:blipFill>
        <p:spPr bwMode="auto">
          <a:xfrm>
            <a:off x="19159358" y="19626719"/>
            <a:ext cx="3304931" cy="3768356"/>
          </a:xfrm>
          <a:prstGeom prst="rect">
            <a:avLst/>
          </a:prstGeom>
          <a:noFill/>
        </p:spPr>
      </p:pic>
      <p:sp>
        <p:nvSpPr>
          <p:cNvPr id="113" name="112 CuadroTexto"/>
          <p:cNvSpPr txBox="1"/>
          <p:nvPr/>
        </p:nvSpPr>
        <p:spPr>
          <a:xfrm>
            <a:off x="15572735" y="16957339"/>
            <a:ext cx="7000924" cy="3785652"/>
          </a:xfrm>
          <a:prstGeom prst="rect">
            <a:avLst/>
          </a:prstGeom>
          <a:noFill/>
        </p:spPr>
        <p:txBody>
          <a:bodyPr wrap="square" rtlCol="0">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0" i="0" u="none" strike="noStrike" kern="1200" cap="none" spc="0" normalizeH="0" baseline="0" noProof="0" dirty="0" smtClean="0">
                <a:ln>
                  <a:noFill/>
                </a:ln>
                <a:solidFill>
                  <a:prstClr val="black"/>
                </a:solidFill>
                <a:effectLst/>
                <a:uLnTx/>
                <a:uFillTx/>
                <a:latin typeface="Calibri"/>
                <a:ea typeface="+mn-ea"/>
                <a:cs typeface="+mn-cs"/>
              </a:rPr>
              <a:t> </a:t>
            </a:r>
            <a:r>
              <a:rPr lang="en-US" sz="3000" b="1" i="1" dirty="0" smtClean="0">
                <a:solidFill>
                  <a:prstClr val="black"/>
                </a:solidFill>
                <a:latin typeface="Calibri"/>
              </a:rPr>
              <a:t>Release studies</a:t>
            </a:r>
          </a:p>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endParaRPr kumimoji="0" lang="en-US" sz="3000" b="0" i="1" u="none" strike="noStrike" kern="1200" cap="none" spc="0" normalizeH="0" baseline="0" dirty="0" smtClean="0">
              <a:ln>
                <a:noFill/>
              </a:ln>
              <a:solidFill>
                <a:prstClr val="black"/>
              </a:solidFill>
              <a:effectLst/>
              <a:uLnTx/>
              <a:uFillTx/>
              <a:latin typeface="Calibri"/>
            </a:endParaRPr>
          </a:p>
          <a:p>
            <a:pPr marL="0" marR="0" lvl="0" indent="0" algn="ctr" defTabSz="1753430" rtl="0" eaLnBrk="1" fontAlgn="auto" latinLnBrk="0" hangingPunct="1">
              <a:lnSpc>
                <a:spcPct val="100000"/>
              </a:lnSpc>
              <a:spcBef>
                <a:spcPts val="0"/>
              </a:spcBef>
              <a:spcAft>
                <a:spcPts val="0"/>
              </a:spcAft>
              <a:buClrTx/>
              <a:buSzTx/>
              <a:tabLst/>
              <a:defRPr/>
            </a:pPr>
            <a:r>
              <a:rPr lang="en-US" sz="3000" b="1" i="1" u="sng" dirty="0" smtClean="0">
                <a:solidFill>
                  <a:prstClr val="black"/>
                </a:solidFill>
                <a:latin typeface="Calibri"/>
              </a:rPr>
              <a:t>Franz-type diffusion cells</a:t>
            </a:r>
          </a:p>
          <a:p>
            <a:pPr lvl="0" defTabSz="1753430"/>
            <a:endParaRPr lang="en-US" sz="3000" b="1" dirty="0" smtClean="0">
              <a:solidFill>
                <a:prstClr val="black"/>
              </a:solidFill>
              <a:latin typeface="Calibri"/>
            </a:endParaRPr>
          </a:p>
          <a:p>
            <a:pPr lvl="0" defTabSz="1753430"/>
            <a:r>
              <a:rPr lang="en-US" sz="3000" b="1" dirty="0" smtClean="0">
                <a:solidFill>
                  <a:prstClr val="black"/>
                </a:solidFill>
                <a:effectLst>
                  <a:glow rad="228600">
                    <a:schemeClr val="bg1">
                      <a:alpha val="40000"/>
                    </a:schemeClr>
                  </a:glow>
                </a:effectLst>
                <a:latin typeface="Calibri"/>
              </a:rPr>
              <a:t>Membrane: </a:t>
            </a:r>
            <a:r>
              <a:rPr lang="en-US" sz="3000" dirty="0" smtClean="0">
                <a:solidFill>
                  <a:prstClr val="black"/>
                </a:solidFill>
                <a:effectLst>
                  <a:glow rad="228600">
                    <a:schemeClr val="bg1">
                      <a:alpha val="40000"/>
                    </a:schemeClr>
                  </a:glow>
                </a:effectLst>
                <a:latin typeface="Calibri"/>
              </a:rPr>
              <a:t>Nylon (NY41, 41 </a:t>
            </a:r>
            <a:r>
              <a:rPr lang="el-GR" sz="3000" dirty="0" smtClean="0">
                <a:solidFill>
                  <a:prstClr val="black"/>
                </a:solidFill>
                <a:effectLst>
                  <a:glow rad="228600">
                    <a:schemeClr val="bg1">
                      <a:alpha val="40000"/>
                    </a:schemeClr>
                  </a:glow>
                </a:effectLst>
              </a:rPr>
              <a:t>μ</a:t>
            </a:r>
            <a:r>
              <a:rPr lang="en-US" sz="3000" dirty="0" smtClean="0">
                <a:solidFill>
                  <a:prstClr val="black"/>
                </a:solidFill>
                <a:effectLst>
                  <a:glow rad="228600">
                    <a:schemeClr val="bg1">
                      <a:alpha val="40000"/>
                    </a:schemeClr>
                  </a:glow>
                </a:effectLst>
              </a:rPr>
              <a:t>m).</a:t>
            </a:r>
            <a:endParaRPr lang="en-US" sz="3000" dirty="0">
              <a:solidFill>
                <a:prstClr val="black"/>
              </a:solidFill>
              <a:effectLst>
                <a:glow rad="228600">
                  <a:schemeClr val="bg1">
                    <a:alpha val="40000"/>
                  </a:schemeClr>
                </a:glow>
              </a:effectLst>
            </a:endParaRPr>
          </a:p>
          <a:p>
            <a:pPr lvl="0" defTabSz="1753430"/>
            <a:r>
              <a:rPr lang="en-US" sz="3000" b="1" dirty="0" smtClean="0">
                <a:solidFill>
                  <a:prstClr val="black"/>
                </a:solidFill>
                <a:effectLst>
                  <a:glow rad="228600">
                    <a:schemeClr val="bg1">
                      <a:alpha val="40000"/>
                    </a:schemeClr>
                  </a:glow>
                </a:effectLst>
                <a:latin typeface="Calibri"/>
              </a:rPr>
              <a:t>Receptor fluid: </a:t>
            </a:r>
            <a:r>
              <a:rPr lang="en-US" sz="3000" dirty="0" smtClean="0">
                <a:solidFill>
                  <a:prstClr val="black"/>
                </a:solidFill>
                <a:effectLst>
                  <a:glow rad="228600">
                    <a:schemeClr val="bg1">
                      <a:alpha val="40000"/>
                    </a:schemeClr>
                  </a:glow>
                </a:effectLst>
                <a:latin typeface="Calibri"/>
              </a:rPr>
              <a:t>ACN</a:t>
            </a:r>
            <a:r>
              <a:rPr lang="en-US" sz="3000" dirty="0" smtClean="0">
                <a:effectLst>
                  <a:glow rad="228600">
                    <a:schemeClr val="bg1">
                      <a:alpha val="40000"/>
                    </a:schemeClr>
                  </a:glow>
                </a:effectLst>
                <a:latin typeface="Calibri"/>
              </a:rPr>
              <a:t>: Ammonium </a:t>
            </a:r>
            <a:r>
              <a:rPr lang="en-US" sz="3000" dirty="0" smtClean="0">
                <a:solidFill>
                  <a:prstClr val="black"/>
                </a:solidFill>
                <a:effectLst>
                  <a:glow rad="228600">
                    <a:schemeClr val="bg1">
                      <a:alpha val="40000"/>
                    </a:schemeClr>
                  </a:glow>
                </a:effectLst>
                <a:latin typeface="Calibri"/>
              </a:rPr>
              <a:t>acetate (10:90 </a:t>
            </a:r>
            <a:r>
              <a:rPr lang="en-US" sz="3000" i="1" dirty="0" smtClean="0">
                <a:solidFill>
                  <a:prstClr val="black"/>
                </a:solidFill>
                <a:effectLst>
                  <a:glow rad="228600">
                    <a:schemeClr val="bg1">
                      <a:alpha val="40000"/>
                    </a:schemeClr>
                  </a:glow>
                </a:effectLst>
                <a:latin typeface="Calibri"/>
              </a:rPr>
              <a:t>v/v</a:t>
            </a:r>
            <a:r>
              <a:rPr lang="en-US" sz="3000" dirty="0" smtClean="0">
                <a:solidFill>
                  <a:prstClr val="black"/>
                </a:solidFill>
                <a:effectLst>
                  <a:glow rad="228600">
                    <a:schemeClr val="bg1">
                      <a:alpha val="40000"/>
                    </a:schemeClr>
                  </a:glow>
                </a:effectLst>
                <a:latin typeface="Calibri"/>
              </a:rPr>
              <a:t>): </a:t>
            </a:r>
            <a:r>
              <a:rPr lang="en-US" sz="3000" dirty="0" err="1" smtClean="0">
                <a:solidFill>
                  <a:prstClr val="black"/>
                </a:solidFill>
                <a:effectLst>
                  <a:glow rad="228600">
                    <a:schemeClr val="bg1">
                      <a:alpha val="40000"/>
                    </a:schemeClr>
                  </a:glow>
                </a:effectLst>
                <a:latin typeface="Calibri"/>
              </a:rPr>
              <a:t>Transcutol</a:t>
            </a:r>
            <a:r>
              <a:rPr lang="en-US" sz="3000" dirty="0" smtClean="0">
                <a:solidFill>
                  <a:prstClr val="black"/>
                </a:solidFill>
                <a:effectLst>
                  <a:glow rad="228600">
                    <a:schemeClr val="bg1">
                      <a:alpha val="40000"/>
                    </a:schemeClr>
                  </a:glow>
                </a:effectLst>
                <a:latin typeface="Calibri"/>
              </a:rPr>
              <a:t>.</a:t>
            </a:r>
          </a:p>
          <a:p>
            <a:pPr lvl="0" defTabSz="1753430"/>
            <a:r>
              <a:rPr lang="en-US" sz="3000" b="1" dirty="0" smtClean="0">
                <a:solidFill>
                  <a:prstClr val="black"/>
                </a:solidFill>
                <a:effectLst>
                  <a:glow rad="228600">
                    <a:schemeClr val="bg1">
                      <a:alpha val="40000"/>
                    </a:schemeClr>
                  </a:glow>
                </a:effectLst>
                <a:latin typeface="Calibri"/>
              </a:rPr>
              <a:t>Temperature:</a:t>
            </a:r>
            <a:r>
              <a:rPr lang="en-US" sz="3000" dirty="0" smtClean="0">
                <a:solidFill>
                  <a:prstClr val="black"/>
                </a:solidFill>
                <a:effectLst>
                  <a:glow rad="228600">
                    <a:schemeClr val="bg1">
                      <a:alpha val="40000"/>
                    </a:schemeClr>
                  </a:glow>
                </a:effectLst>
                <a:latin typeface="Calibri"/>
              </a:rPr>
              <a:t> 37 ºC.</a:t>
            </a:r>
            <a:endParaRPr lang="en-US" sz="3000" b="1" dirty="0" smtClean="0">
              <a:solidFill>
                <a:prstClr val="black"/>
              </a:solidFill>
              <a:effectLst>
                <a:glow rad="228600">
                  <a:schemeClr val="bg1">
                    <a:alpha val="40000"/>
                  </a:schemeClr>
                </a:glow>
              </a:effectLst>
              <a:latin typeface="Calibri"/>
            </a:endParaRPr>
          </a:p>
        </p:txBody>
      </p:sp>
      <p:sp>
        <p:nvSpPr>
          <p:cNvPr id="174" name="173 Hexágono"/>
          <p:cNvSpPr/>
          <p:nvPr/>
        </p:nvSpPr>
        <p:spPr>
          <a:xfrm>
            <a:off x="15709110" y="37055708"/>
            <a:ext cx="3786214" cy="1143008"/>
          </a:xfrm>
          <a:prstGeom prst="hexagon">
            <a:avLst>
              <a:gd name="adj" fmla="val 11162"/>
              <a:gd name="vf" fmla="val 115470"/>
            </a:avLst>
          </a:prstGeom>
          <a:solidFill>
            <a:schemeClr val="bg1">
              <a:lumMod val="95000"/>
              <a:alpha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pic>
        <p:nvPicPr>
          <p:cNvPr id="3077" name="Picture 5" descr="Thermo Scientific HAAKE RheoStress 600 – Sensor Systems | Rheology Solutions"/>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6700550" y="11773776"/>
            <a:ext cx="2877543" cy="4757538"/>
          </a:xfrm>
          <a:prstGeom prst="rect">
            <a:avLst/>
          </a:prstGeom>
          <a:noFill/>
          <a:extLst>
            <a:ext uri="{909E8E84-426E-40DD-AFC4-6F175D3DCCD1}">
              <a14:hiddenFill xmlns:a14="http://schemas.microsoft.com/office/drawing/2010/main">
                <a:solidFill>
                  <a:srgbClr val="FFFFFF"/>
                </a:solidFill>
              </a14:hiddenFill>
            </a:ext>
          </a:extLst>
        </p:spPr>
      </p:pic>
      <p:sp>
        <p:nvSpPr>
          <p:cNvPr id="105" name="104 CuadroTexto"/>
          <p:cNvSpPr txBox="1"/>
          <p:nvPr/>
        </p:nvSpPr>
        <p:spPr>
          <a:xfrm>
            <a:off x="22716413" y="8891619"/>
            <a:ext cx="6708793" cy="7017306"/>
          </a:xfrm>
          <a:prstGeom prst="rect">
            <a:avLst/>
          </a:prstGeom>
          <a:noFill/>
        </p:spPr>
        <p:txBody>
          <a:bodyPr wrap="square" rtlCol="0">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000" b="1" i="1" u="none" strike="noStrike" kern="1200" cap="none" spc="0" normalizeH="0" baseline="0" dirty="0" smtClean="0">
                <a:ln>
                  <a:noFill/>
                </a:ln>
                <a:solidFill>
                  <a:prstClr val="black"/>
                </a:solidFill>
                <a:effectLst/>
                <a:uLnTx/>
                <a:uFillTx/>
                <a:latin typeface="Calibri"/>
                <a:ea typeface="+mn-ea"/>
                <a:cs typeface="+mn-cs"/>
              </a:rPr>
              <a:t>Rheological</a:t>
            </a:r>
            <a:r>
              <a:rPr kumimoji="0" lang="es-ES" sz="3000" b="1" i="1" u="none" strike="noStrike" kern="1200" cap="none" spc="0" normalizeH="0" noProof="0" dirty="0" smtClean="0">
                <a:ln>
                  <a:noFill/>
                </a:ln>
                <a:solidFill>
                  <a:prstClr val="black"/>
                </a:solidFill>
                <a:effectLst/>
                <a:uLnTx/>
                <a:uFillTx/>
                <a:latin typeface="Calibri"/>
                <a:ea typeface="+mn-ea"/>
                <a:cs typeface="+mn-cs"/>
              </a:rPr>
              <a:t> </a:t>
            </a:r>
            <a:r>
              <a:rPr kumimoji="0" lang="en-US" sz="3000" b="1" i="1" u="none" strike="noStrike" kern="1200" cap="none" spc="0" normalizeH="0" dirty="0" smtClean="0">
                <a:ln>
                  <a:noFill/>
                </a:ln>
                <a:solidFill>
                  <a:prstClr val="black"/>
                </a:solidFill>
                <a:effectLst/>
                <a:uLnTx/>
                <a:uFillTx/>
                <a:latin typeface="Calibri"/>
                <a:ea typeface="+mn-ea"/>
                <a:cs typeface="+mn-cs"/>
              </a:rPr>
              <a:t>properties</a:t>
            </a:r>
          </a:p>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endParaRPr lang="en-US" sz="3000" i="1" baseline="0" dirty="0">
              <a:solidFill>
                <a:prstClr val="black"/>
              </a:solidFill>
              <a:latin typeface="Calibri"/>
            </a:endParaRPr>
          </a:p>
          <a:p>
            <a:pPr lvl="0" algn="ctr" defTabSz="1753430"/>
            <a:r>
              <a:rPr lang="en-US" sz="3000" dirty="0" err="1"/>
              <a:t>Thermo</a:t>
            </a:r>
            <a:r>
              <a:rPr lang="en-US" sz="3000" dirty="0"/>
              <a:t> Scientific </a:t>
            </a:r>
            <a:r>
              <a:rPr lang="en-US" sz="3000" dirty="0" err="1"/>
              <a:t>Haake</a:t>
            </a:r>
            <a:r>
              <a:rPr lang="en-US" sz="3000" dirty="0"/>
              <a:t> </a:t>
            </a:r>
            <a:r>
              <a:rPr lang="en-US" sz="3000" dirty="0" err="1"/>
              <a:t>Rheostress</a:t>
            </a:r>
            <a:r>
              <a:rPr lang="en-US" sz="3000" dirty="0"/>
              <a:t> 1 </a:t>
            </a:r>
            <a:r>
              <a:rPr lang="en-US" sz="3000" dirty="0" err="1" smtClean="0"/>
              <a:t>rheometer</a:t>
            </a:r>
            <a:r>
              <a:rPr lang="en-US" sz="3000" dirty="0" smtClean="0"/>
              <a:t> with </a:t>
            </a:r>
            <a:r>
              <a:rPr lang="en-US" sz="3000" dirty="0"/>
              <a:t>a </a:t>
            </a:r>
            <a:r>
              <a:rPr lang="en-US" sz="3000" dirty="0" smtClean="0"/>
              <a:t>cone (C60/2º) – plate. </a:t>
            </a:r>
            <a:endParaRPr lang="ca-ES" sz="3200" i="1" dirty="0" smtClean="0"/>
          </a:p>
          <a:p>
            <a:pPr lvl="0" algn="just" defTabSz="1753430"/>
            <a:endParaRPr kumimoji="0" lang="en-US" sz="3000" b="0" i="0" u="none" strike="noStrike" kern="1200" cap="none" spc="0" normalizeH="0" baseline="0" dirty="0">
              <a:ln>
                <a:noFill/>
              </a:ln>
              <a:solidFill>
                <a:prstClr val="black"/>
              </a:solidFill>
              <a:effectLst/>
              <a:uLnTx/>
              <a:uFillTx/>
              <a:latin typeface="Calibri"/>
            </a:endParaRPr>
          </a:p>
          <a:p>
            <a:pPr lvl="0" algn="just" defTabSz="1753430"/>
            <a:r>
              <a:rPr lang="en-US" sz="3000" b="1" dirty="0">
                <a:solidFill>
                  <a:prstClr val="black"/>
                </a:solidFill>
              </a:rPr>
              <a:t>A</a:t>
            </a:r>
            <a:r>
              <a:rPr lang="en-US" sz="3000" b="1" dirty="0" smtClean="0">
                <a:solidFill>
                  <a:prstClr val="black"/>
                </a:solidFill>
              </a:rPr>
              <a:t>scendant shear velocity:</a:t>
            </a:r>
            <a:r>
              <a:rPr lang="en-US" sz="3000" dirty="0" smtClean="0">
                <a:solidFill>
                  <a:prstClr val="black"/>
                </a:solidFill>
              </a:rPr>
              <a:t> 0 </a:t>
            </a:r>
            <a:r>
              <a:rPr lang="en-US" sz="3000" dirty="0">
                <a:solidFill>
                  <a:prstClr val="black"/>
                </a:solidFill>
              </a:rPr>
              <a:t>to 100 s</a:t>
            </a:r>
            <a:r>
              <a:rPr lang="en-US" sz="3000" baseline="30000" dirty="0">
                <a:solidFill>
                  <a:prstClr val="black"/>
                </a:solidFill>
              </a:rPr>
              <a:t>-1</a:t>
            </a:r>
            <a:r>
              <a:rPr lang="en-US" sz="3000" dirty="0">
                <a:solidFill>
                  <a:prstClr val="black"/>
                </a:solidFill>
              </a:rPr>
              <a:t> for 3 </a:t>
            </a:r>
            <a:r>
              <a:rPr lang="en-US" sz="3000" dirty="0" smtClean="0">
                <a:solidFill>
                  <a:prstClr val="black"/>
                </a:solidFill>
              </a:rPr>
              <a:t>min. </a:t>
            </a:r>
          </a:p>
          <a:p>
            <a:pPr lvl="0" algn="just" defTabSz="1753430"/>
            <a:r>
              <a:rPr lang="en-US" sz="3000" b="1" dirty="0" smtClean="0">
                <a:solidFill>
                  <a:prstClr val="black"/>
                </a:solidFill>
              </a:rPr>
              <a:t>Constant velocity:</a:t>
            </a:r>
            <a:r>
              <a:rPr lang="en-US" sz="3000" dirty="0" smtClean="0">
                <a:solidFill>
                  <a:prstClr val="black"/>
                </a:solidFill>
              </a:rPr>
              <a:t> 100 </a:t>
            </a:r>
            <a:r>
              <a:rPr lang="en-US" sz="3000" dirty="0">
                <a:solidFill>
                  <a:prstClr val="black"/>
                </a:solidFill>
              </a:rPr>
              <a:t>s</a:t>
            </a:r>
            <a:r>
              <a:rPr lang="en-US" sz="3000" baseline="30000" dirty="0">
                <a:solidFill>
                  <a:prstClr val="black"/>
                </a:solidFill>
              </a:rPr>
              <a:t>-1</a:t>
            </a:r>
            <a:r>
              <a:rPr lang="en-US" sz="3000" dirty="0">
                <a:solidFill>
                  <a:prstClr val="black"/>
                </a:solidFill>
              </a:rPr>
              <a:t> during 1 </a:t>
            </a:r>
            <a:r>
              <a:rPr lang="en-US" sz="3000" dirty="0" smtClean="0">
                <a:solidFill>
                  <a:prstClr val="black"/>
                </a:solidFill>
              </a:rPr>
              <a:t>min. </a:t>
            </a:r>
            <a:r>
              <a:rPr lang="en-US" sz="3000" b="1" dirty="0">
                <a:solidFill>
                  <a:prstClr val="black"/>
                </a:solidFill>
              </a:rPr>
              <a:t>D</a:t>
            </a:r>
            <a:r>
              <a:rPr lang="en-US" sz="3000" b="1" dirty="0" smtClean="0">
                <a:solidFill>
                  <a:prstClr val="black"/>
                </a:solidFill>
              </a:rPr>
              <a:t>escendant section:</a:t>
            </a:r>
            <a:r>
              <a:rPr lang="en-US" sz="3000" dirty="0" smtClean="0">
                <a:solidFill>
                  <a:prstClr val="black"/>
                </a:solidFill>
              </a:rPr>
              <a:t> </a:t>
            </a:r>
            <a:r>
              <a:rPr lang="en-US" sz="3000" dirty="0">
                <a:solidFill>
                  <a:prstClr val="black"/>
                </a:solidFill>
              </a:rPr>
              <a:t>from 100 s</a:t>
            </a:r>
            <a:r>
              <a:rPr lang="en-US" sz="3000" baseline="30000" dirty="0">
                <a:solidFill>
                  <a:prstClr val="black"/>
                </a:solidFill>
              </a:rPr>
              <a:t>-1</a:t>
            </a:r>
            <a:r>
              <a:rPr lang="en-US" sz="3000" dirty="0">
                <a:solidFill>
                  <a:prstClr val="black"/>
                </a:solidFill>
              </a:rPr>
              <a:t> to 0 s</a:t>
            </a:r>
            <a:r>
              <a:rPr lang="en-US" sz="3000" baseline="30000" dirty="0">
                <a:solidFill>
                  <a:prstClr val="black"/>
                </a:solidFill>
              </a:rPr>
              <a:t>-1</a:t>
            </a:r>
            <a:r>
              <a:rPr lang="en-US" sz="3000" dirty="0">
                <a:solidFill>
                  <a:prstClr val="black"/>
                </a:solidFill>
              </a:rPr>
              <a:t> for 3 </a:t>
            </a:r>
            <a:r>
              <a:rPr lang="en-US" sz="3000" dirty="0" smtClean="0">
                <a:solidFill>
                  <a:prstClr val="black"/>
                </a:solidFill>
              </a:rPr>
              <a:t>min.</a:t>
            </a:r>
          </a:p>
          <a:p>
            <a:pPr lvl="0" algn="just" defTabSz="1753430"/>
            <a:endParaRPr kumimoji="0" lang="en-US" sz="3000" b="0" i="0" u="none" strike="noStrike" kern="1200" cap="none" spc="0" normalizeH="0" baseline="0" dirty="0">
              <a:ln>
                <a:noFill/>
              </a:ln>
              <a:solidFill>
                <a:prstClr val="black"/>
              </a:solidFill>
              <a:effectLst/>
              <a:uLnTx/>
              <a:uFillTx/>
              <a:latin typeface="Calibri"/>
            </a:endParaRPr>
          </a:p>
          <a:p>
            <a:pPr lvl="0" algn="ctr" defTabSz="1753430"/>
            <a:endParaRPr lang="en-US" sz="3000" b="1" u="sng" dirty="0" smtClean="0">
              <a:solidFill>
                <a:prstClr val="black"/>
              </a:solidFill>
              <a:latin typeface="Calibri"/>
            </a:endParaRPr>
          </a:p>
          <a:p>
            <a:pPr lvl="0" algn="ctr" defTabSz="1753430"/>
            <a:r>
              <a:rPr lang="en-US" sz="3000" b="1" u="sng" dirty="0" smtClean="0">
                <a:solidFill>
                  <a:prstClr val="black"/>
                </a:solidFill>
                <a:latin typeface="Calibri"/>
              </a:rPr>
              <a:t>Mathematical model adjusted</a:t>
            </a:r>
          </a:p>
          <a:p>
            <a:pPr lvl="0" algn="ctr" defTabSz="1753430"/>
            <a:r>
              <a:rPr lang="en-US" sz="3000" dirty="0">
                <a:solidFill>
                  <a:prstClr val="black"/>
                </a:solidFill>
              </a:rPr>
              <a:t>Newton, Bingham, </a:t>
            </a:r>
            <a:r>
              <a:rPr lang="en-US" sz="3000" dirty="0" err="1">
                <a:solidFill>
                  <a:prstClr val="black"/>
                </a:solidFill>
              </a:rPr>
              <a:t>Casson</a:t>
            </a:r>
            <a:r>
              <a:rPr lang="en-US" sz="3000" dirty="0">
                <a:solidFill>
                  <a:prstClr val="black"/>
                </a:solidFill>
              </a:rPr>
              <a:t>, Ostwald, Herschel-</a:t>
            </a:r>
            <a:r>
              <a:rPr lang="en-US" sz="3000" dirty="0" err="1">
                <a:solidFill>
                  <a:prstClr val="black"/>
                </a:solidFill>
              </a:rPr>
              <a:t>Bulkley</a:t>
            </a:r>
            <a:r>
              <a:rPr lang="en-US" sz="3000" dirty="0">
                <a:solidFill>
                  <a:prstClr val="black"/>
                </a:solidFill>
              </a:rPr>
              <a:t> and Cross.</a:t>
            </a:r>
            <a:endParaRPr kumimoji="0" lang="en-US" sz="3000" i="0" u="none" strike="noStrike" kern="1200" cap="none" spc="0" normalizeH="0" baseline="0" dirty="0" smtClean="0">
              <a:ln>
                <a:noFill/>
              </a:ln>
              <a:solidFill>
                <a:prstClr val="black"/>
              </a:solidFill>
              <a:effectLst/>
              <a:uLnTx/>
              <a:uFillTx/>
              <a:latin typeface="Calibri"/>
            </a:endParaRPr>
          </a:p>
        </p:txBody>
      </p:sp>
      <p:sp>
        <p:nvSpPr>
          <p:cNvPr id="98" name="97 Flecha derecha"/>
          <p:cNvSpPr/>
          <p:nvPr/>
        </p:nvSpPr>
        <p:spPr>
          <a:xfrm>
            <a:off x="15287731" y="7443404"/>
            <a:ext cx="14637540" cy="928694"/>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99" name="CuadroTexto 15"/>
          <p:cNvSpPr txBox="1"/>
          <p:nvPr/>
        </p:nvSpPr>
        <p:spPr>
          <a:xfrm>
            <a:off x="15796788" y="7514842"/>
            <a:ext cx="12342534" cy="769441"/>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MATERIALS AND METHODS</a:t>
            </a:r>
          </a:p>
        </p:txBody>
      </p:sp>
      <p:pic>
        <p:nvPicPr>
          <p:cNvPr id="107" name="Imagen 106">
            <a:extLst>
              <a:ext uri="{FF2B5EF4-FFF2-40B4-BE49-F238E27FC236}">
                <a16:creationId xmlns:a16="http://schemas.microsoft.com/office/drawing/2014/main" id="{079075C7-FAD4-4DE7-9EBA-F62C87D0D7CB}"/>
              </a:ext>
            </a:extLst>
          </p:cNvPr>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49501" t="17050" r="27535" b="11166"/>
          <a:stretch/>
        </p:blipFill>
        <p:spPr bwMode="auto">
          <a:xfrm>
            <a:off x="26719712" y="18956242"/>
            <a:ext cx="2745501" cy="4370758"/>
          </a:xfrm>
          <a:prstGeom prst="rect">
            <a:avLst/>
          </a:prstGeom>
          <a:ln>
            <a:noFill/>
          </a:ln>
          <a:extLst>
            <a:ext uri="{53640926-AAD7-44D8-BBD7-CCE9431645EC}">
              <a14:shadowObscured xmlns:a14="http://schemas.microsoft.com/office/drawing/2010/main"/>
            </a:ext>
          </a:extLst>
        </p:spPr>
      </p:pic>
      <p:sp>
        <p:nvSpPr>
          <p:cNvPr id="102" name="112 CuadroTexto"/>
          <p:cNvSpPr txBox="1"/>
          <p:nvPr/>
        </p:nvSpPr>
        <p:spPr>
          <a:xfrm>
            <a:off x="22638596" y="16959907"/>
            <a:ext cx="7000924" cy="4708981"/>
          </a:xfrm>
          <a:prstGeom prst="rect">
            <a:avLst/>
          </a:prstGeom>
          <a:noFill/>
          <a:effectLst>
            <a:glow rad="228600">
              <a:schemeClr val="accent6">
                <a:satMod val="175000"/>
                <a:alpha val="40000"/>
              </a:schemeClr>
            </a:glow>
          </a:effectLst>
        </p:spPr>
        <p:txBody>
          <a:bodyPr wrap="square" rtlCol="0">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0" i="0" u="none" strike="noStrike" kern="1200" cap="none" spc="0" normalizeH="0" baseline="0" noProof="0" dirty="0" smtClean="0">
                <a:ln>
                  <a:noFill/>
                </a:ln>
                <a:solidFill>
                  <a:prstClr val="black"/>
                </a:solidFill>
                <a:effectLst/>
                <a:uLnTx/>
                <a:uFillTx/>
                <a:latin typeface="Calibri"/>
                <a:ea typeface="+mn-ea"/>
                <a:cs typeface="+mn-cs"/>
              </a:rPr>
              <a:t> </a:t>
            </a:r>
            <a:r>
              <a:rPr lang="en-US" sz="3000" b="1" i="1" dirty="0" smtClean="0">
                <a:solidFill>
                  <a:prstClr val="black"/>
                </a:solidFill>
                <a:latin typeface="Calibri"/>
              </a:rPr>
              <a:t>Permeation and retention studies</a:t>
            </a:r>
          </a:p>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endParaRPr kumimoji="0" lang="en-US" sz="3000" b="0" i="1" u="none" strike="noStrike" kern="1200" cap="none" spc="0" normalizeH="0" baseline="0" dirty="0" smtClean="0">
              <a:ln>
                <a:noFill/>
              </a:ln>
              <a:solidFill>
                <a:prstClr val="black"/>
              </a:solidFill>
              <a:effectLst/>
              <a:uLnTx/>
              <a:uFillTx/>
              <a:latin typeface="Calibri"/>
            </a:endParaRPr>
          </a:p>
          <a:p>
            <a:pPr marL="0" marR="0" lvl="0" indent="0" algn="ctr" defTabSz="1753430" rtl="0" eaLnBrk="1" fontAlgn="auto" latinLnBrk="0" hangingPunct="1">
              <a:lnSpc>
                <a:spcPct val="100000"/>
              </a:lnSpc>
              <a:spcBef>
                <a:spcPts val="0"/>
              </a:spcBef>
              <a:spcAft>
                <a:spcPts val="0"/>
              </a:spcAft>
              <a:buClrTx/>
              <a:buSzTx/>
              <a:tabLst/>
              <a:defRPr/>
            </a:pPr>
            <a:r>
              <a:rPr lang="en-US" sz="3000" b="1" i="1" u="sng" dirty="0" smtClean="0">
                <a:solidFill>
                  <a:prstClr val="black"/>
                </a:solidFill>
                <a:latin typeface="Calibri"/>
              </a:rPr>
              <a:t>Franz-type diffusion cells</a:t>
            </a:r>
          </a:p>
          <a:p>
            <a:pPr lvl="0" defTabSz="1753430"/>
            <a:endParaRPr lang="en-US" sz="3000" b="1" dirty="0" smtClean="0">
              <a:solidFill>
                <a:prstClr val="black"/>
              </a:solidFill>
              <a:latin typeface="Calibri"/>
            </a:endParaRPr>
          </a:p>
          <a:p>
            <a:pPr lvl="0" defTabSz="1753430"/>
            <a:r>
              <a:rPr lang="en-US" sz="3000" b="1" dirty="0" smtClean="0">
                <a:solidFill>
                  <a:prstClr val="black"/>
                </a:solidFill>
                <a:effectLst>
                  <a:glow rad="228600">
                    <a:schemeClr val="bg1">
                      <a:alpha val="40000"/>
                    </a:schemeClr>
                  </a:glow>
                </a:effectLst>
                <a:latin typeface="Calibri"/>
              </a:rPr>
              <a:t>Membrane: </a:t>
            </a:r>
            <a:r>
              <a:rPr lang="en-US" sz="3000" dirty="0" smtClean="0">
                <a:solidFill>
                  <a:prstClr val="black"/>
                </a:solidFill>
                <a:effectLst>
                  <a:glow rad="228600">
                    <a:schemeClr val="bg1">
                      <a:alpha val="40000"/>
                    </a:schemeClr>
                  </a:glow>
                </a:effectLst>
                <a:latin typeface="Calibri"/>
              </a:rPr>
              <a:t>Porcine</a:t>
            </a:r>
            <a:r>
              <a:rPr lang="es-ES" sz="3000" dirty="0" smtClean="0">
                <a:solidFill>
                  <a:prstClr val="black"/>
                </a:solidFill>
                <a:effectLst>
                  <a:glow rad="228600">
                    <a:schemeClr val="bg1">
                      <a:alpha val="40000"/>
                    </a:schemeClr>
                  </a:glow>
                </a:effectLst>
                <a:latin typeface="Calibri"/>
              </a:rPr>
              <a:t> sublingual and </a:t>
            </a:r>
            <a:r>
              <a:rPr lang="en-US" sz="3000" dirty="0" smtClean="0">
                <a:solidFill>
                  <a:prstClr val="black"/>
                </a:solidFill>
                <a:effectLst>
                  <a:glow rad="228600">
                    <a:schemeClr val="bg1">
                      <a:alpha val="40000"/>
                    </a:schemeClr>
                  </a:glow>
                </a:effectLst>
                <a:latin typeface="Calibri"/>
              </a:rPr>
              <a:t>buccal</a:t>
            </a:r>
            <a:r>
              <a:rPr lang="es-ES" sz="3000" dirty="0" smtClean="0">
                <a:solidFill>
                  <a:prstClr val="black"/>
                </a:solidFill>
                <a:effectLst>
                  <a:glow rad="228600">
                    <a:schemeClr val="bg1">
                      <a:alpha val="40000"/>
                    </a:schemeClr>
                  </a:glow>
                </a:effectLst>
                <a:latin typeface="Calibri"/>
              </a:rPr>
              <a:t> mucosa.</a:t>
            </a:r>
          </a:p>
          <a:p>
            <a:pPr lvl="0" defTabSz="1753430"/>
            <a:r>
              <a:rPr lang="en-US" sz="3000" b="1" dirty="0" err="1" smtClean="0">
                <a:solidFill>
                  <a:prstClr val="black"/>
                </a:solidFill>
                <a:effectLst>
                  <a:glow rad="228600">
                    <a:schemeClr val="bg1">
                      <a:alpha val="40000"/>
                    </a:schemeClr>
                  </a:glow>
                </a:effectLst>
              </a:rPr>
              <a:t>Dermatomized</a:t>
            </a:r>
            <a:r>
              <a:rPr lang="es-ES" sz="3000" b="1" dirty="0" smtClean="0">
                <a:solidFill>
                  <a:prstClr val="black"/>
                </a:solidFill>
                <a:effectLst>
                  <a:glow rad="228600">
                    <a:schemeClr val="bg1">
                      <a:alpha val="40000"/>
                    </a:schemeClr>
                  </a:glow>
                </a:effectLst>
              </a:rPr>
              <a:t> </a:t>
            </a:r>
            <a:r>
              <a:rPr lang="es-ES" sz="3000" b="1" dirty="0" smtClean="0">
                <a:solidFill>
                  <a:prstClr val="black"/>
                </a:solidFill>
                <a:effectLst>
                  <a:glow rad="228600">
                    <a:schemeClr val="bg1">
                      <a:alpha val="40000"/>
                    </a:schemeClr>
                  </a:glow>
                </a:effectLst>
                <a:latin typeface="Calibri"/>
              </a:rPr>
              <a:t>mucosa:  </a:t>
            </a:r>
            <a:r>
              <a:rPr lang="es-ES" sz="3000" dirty="0" smtClean="0">
                <a:solidFill>
                  <a:prstClr val="black"/>
                </a:solidFill>
                <a:effectLst>
                  <a:glow rad="228600">
                    <a:schemeClr val="bg1">
                      <a:alpha val="40000"/>
                    </a:schemeClr>
                  </a:glow>
                </a:effectLst>
                <a:latin typeface="Calibri"/>
              </a:rPr>
              <a:t>700 </a:t>
            </a:r>
            <a:r>
              <a:rPr lang="el-GR" sz="3000" dirty="0">
                <a:solidFill>
                  <a:prstClr val="black"/>
                </a:solidFill>
                <a:effectLst>
                  <a:glow rad="228600">
                    <a:schemeClr val="bg1">
                      <a:alpha val="40000"/>
                    </a:schemeClr>
                  </a:glow>
                </a:effectLst>
              </a:rPr>
              <a:t>μ</a:t>
            </a:r>
            <a:r>
              <a:rPr lang="en-US" sz="3000" dirty="0" smtClean="0">
                <a:solidFill>
                  <a:prstClr val="black"/>
                </a:solidFill>
                <a:effectLst>
                  <a:glow rad="228600">
                    <a:schemeClr val="bg1">
                      <a:alpha val="40000"/>
                    </a:schemeClr>
                  </a:glow>
                </a:effectLst>
              </a:rPr>
              <a:t>m thickness</a:t>
            </a:r>
            <a:endParaRPr lang="en-US" sz="3000" dirty="0">
              <a:solidFill>
                <a:prstClr val="black"/>
              </a:solidFill>
              <a:effectLst>
                <a:glow rad="228600">
                  <a:schemeClr val="bg1">
                    <a:alpha val="40000"/>
                  </a:schemeClr>
                </a:glow>
              </a:effectLst>
            </a:endParaRPr>
          </a:p>
          <a:p>
            <a:pPr lvl="0" defTabSz="1753430"/>
            <a:r>
              <a:rPr lang="en-US" sz="3000" b="1" dirty="0" smtClean="0">
                <a:solidFill>
                  <a:prstClr val="black"/>
                </a:solidFill>
                <a:effectLst>
                  <a:glow rad="228600">
                    <a:schemeClr val="bg1">
                      <a:alpha val="40000"/>
                    </a:schemeClr>
                  </a:glow>
                </a:effectLst>
                <a:latin typeface="Calibri"/>
              </a:rPr>
              <a:t>Receptor fluid: </a:t>
            </a:r>
            <a:r>
              <a:rPr lang="en-US" sz="3000" dirty="0" smtClean="0">
                <a:effectLst>
                  <a:glow rad="228600">
                    <a:schemeClr val="bg1">
                      <a:alpha val="40000"/>
                    </a:schemeClr>
                  </a:glow>
                </a:effectLst>
                <a:latin typeface="Calibri"/>
              </a:rPr>
              <a:t>ACN: Ammonium </a:t>
            </a:r>
            <a:r>
              <a:rPr lang="en-US" sz="3000" dirty="0" smtClean="0">
                <a:solidFill>
                  <a:prstClr val="black"/>
                </a:solidFill>
                <a:effectLst>
                  <a:glow rad="228600">
                    <a:schemeClr val="bg1">
                      <a:alpha val="40000"/>
                    </a:schemeClr>
                  </a:glow>
                </a:effectLst>
                <a:latin typeface="Calibri"/>
              </a:rPr>
              <a:t>acetate (10:90 </a:t>
            </a:r>
            <a:r>
              <a:rPr lang="en-US" sz="3000" i="1" dirty="0" smtClean="0">
                <a:solidFill>
                  <a:prstClr val="black"/>
                </a:solidFill>
                <a:effectLst>
                  <a:glow rad="228600">
                    <a:schemeClr val="bg1">
                      <a:alpha val="40000"/>
                    </a:schemeClr>
                  </a:glow>
                </a:effectLst>
                <a:latin typeface="Calibri"/>
              </a:rPr>
              <a:t>v/v</a:t>
            </a:r>
            <a:r>
              <a:rPr lang="en-US" sz="3000" dirty="0" smtClean="0">
                <a:solidFill>
                  <a:prstClr val="black"/>
                </a:solidFill>
                <a:effectLst>
                  <a:glow rad="228600">
                    <a:schemeClr val="bg1">
                      <a:alpha val="40000"/>
                    </a:schemeClr>
                  </a:glow>
                </a:effectLst>
                <a:latin typeface="Calibri"/>
              </a:rPr>
              <a:t>): </a:t>
            </a:r>
            <a:r>
              <a:rPr lang="en-US" sz="3000" dirty="0" err="1" smtClean="0">
                <a:solidFill>
                  <a:prstClr val="black"/>
                </a:solidFill>
                <a:effectLst>
                  <a:glow rad="228600">
                    <a:schemeClr val="bg1">
                      <a:alpha val="40000"/>
                    </a:schemeClr>
                  </a:glow>
                </a:effectLst>
                <a:latin typeface="Calibri"/>
              </a:rPr>
              <a:t>Transcutol</a:t>
            </a:r>
            <a:r>
              <a:rPr lang="en-US" sz="3000" dirty="0" smtClean="0">
                <a:solidFill>
                  <a:prstClr val="black"/>
                </a:solidFill>
                <a:effectLst>
                  <a:glow rad="228600">
                    <a:schemeClr val="bg1">
                      <a:alpha val="40000"/>
                    </a:schemeClr>
                  </a:glow>
                </a:effectLst>
                <a:latin typeface="Calibri"/>
              </a:rPr>
              <a:t>.</a:t>
            </a:r>
          </a:p>
          <a:p>
            <a:pPr lvl="0" algn="just" defTabSz="1753430"/>
            <a:r>
              <a:rPr lang="en-US" sz="3000" b="1" dirty="0" smtClean="0">
                <a:solidFill>
                  <a:prstClr val="black"/>
                </a:solidFill>
                <a:effectLst>
                  <a:glow rad="228600">
                    <a:schemeClr val="bg1">
                      <a:alpha val="40000"/>
                    </a:schemeClr>
                  </a:glow>
                </a:effectLst>
                <a:latin typeface="Calibri"/>
              </a:rPr>
              <a:t>Temperature:</a:t>
            </a:r>
            <a:r>
              <a:rPr lang="en-US" sz="3000" dirty="0" smtClean="0">
                <a:solidFill>
                  <a:prstClr val="black"/>
                </a:solidFill>
                <a:effectLst>
                  <a:glow rad="228600">
                    <a:schemeClr val="bg1">
                      <a:alpha val="40000"/>
                    </a:schemeClr>
                  </a:glow>
                </a:effectLst>
                <a:latin typeface="Calibri"/>
              </a:rPr>
              <a:t> 37 ºC.</a:t>
            </a:r>
            <a:endParaRPr lang="en-US" sz="3000" b="1" dirty="0" smtClean="0">
              <a:solidFill>
                <a:prstClr val="black"/>
              </a:solidFill>
              <a:effectLst>
                <a:glow rad="228600">
                  <a:schemeClr val="bg1">
                    <a:alpha val="40000"/>
                  </a:schemeClr>
                </a:glow>
              </a:effectLst>
              <a:latin typeface="Calibri"/>
            </a:endParaRPr>
          </a:p>
        </p:txBody>
      </p:sp>
      <p:sp>
        <p:nvSpPr>
          <p:cNvPr id="128" name="Rectángulo redondeado 80"/>
          <p:cNvSpPr/>
          <p:nvPr/>
        </p:nvSpPr>
        <p:spPr>
          <a:xfrm>
            <a:off x="303902" y="19638473"/>
            <a:ext cx="14644790" cy="3916753"/>
          </a:xfrm>
          <a:prstGeom prst="roundRect">
            <a:avLst>
              <a:gd name="adj" fmla="val 0"/>
            </a:avLst>
          </a:prstGeom>
          <a:solidFill>
            <a:schemeClr val="bg1">
              <a:lumMod val="85000"/>
              <a:alpha val="6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prstClr val="white"/>
              </a:solidFill>
              <a:effectLst/>
              <a:uLnTx/>
              <a:uFillTx/>
              <a:latin typeface="Calibri"/>
              <a:ea typeface="+mn-ea"/>
              <a:cs typeface="+mn-cs"/>
            </a:endParaRPr>
          </a:p>
        </p:txBody>
      </p:sp>
      <p:sp>
        <p:nvSpPr>
          <p:cNvPr id="134" name="88 Flecha derecha"/>
          <p:cNvSpPr/>
          <p:nvPr/>
        </p:nvSpPr>
        <p:spPr>
          <a:xfrm>
            <a:off x="311150" y="19167146"/>
            <a:ext cx="14637541" cy="928694"/>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145" name="CuadroTexto 15"/>
          <p:cNvSpPr txBox="1"/>
          <p:nvPr/>
        </p:nvSpPr>
        <p:spPr>
          <a:xfrm>
            <a:off x="820208" y="19238584"/>
            <a:ext cx="6270303" cy="795966"/>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lang="es-MX" sz="4400" b="1" dirty="0" smtClean="0">
                <a:solidFill>
                  <a:prstClr val="black"/>
                </a:solidFill>
                <a:latin typeface="Arial" panose="020B0604020202020204" pitchFamily="34" charset="0"/>
                <a:cs typeface="Arial" panose="020B0604020202020204" pitchFamily="34" charset="0"/>
              </a:rPr>
              <a:t>TEST FORMULATIONS</a:t>
            </a:r>
            <a:endParaRPr kumimoji="0" lang="es-MX"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688932220"/>
              </p:ext>
            </p:extLst>
          </p:nvPr>
        </p:nvGraphicFramePr>
        <p:xfrm>
          <a:off x="956662" y="20783279"/>
          <a:ext cx="13317305" cy="2549080"/>
        </p:xfrm>
        <a:graphic>
          <a:graphicData uri="http://schemas.openxmlformats.org/drawingml/2006/table">
            <a:tbl>
              <a:tblPr firstRow="1" bandRow="1">
                <a:tableStyleId>{0505E3EF-67EA-436B-97B2-0124C06EBD24}</a:tableStyleId>
              </a:tblPr>
              <a:tblGrid>
                <a:gridCol w="2663461">
                  <a:extLst>
                    <a:ext uri="{9D8B030D-6E8A-4147-A177-3AD203B41FA5}">
                      <a16:colId xmlns:a16="http://schemas.microsoft.com/office/drawing/2014/main" val="543139088"/>
                    </a:ext>
                  </a:extLst>
                </a:gridCol>
                <a:gridCol w="2663461">
                  <a:extLst>
                    <a:ext uri="{9D8B030D-6E8A-4147-A177-3AD203B41FA5}">
                      <a16:colId xmlns:a16="http://schemas.microsoft.com/office/drawing/2014/main" val="1158558000"/>
                    </a:ext>
                  </a:extLst>
                </a:gridCol>
                <a:gridCol w="2663461">
                  <a:extLst>
                    <a:ext uri="{9D8B030D-6E8A-4147-A177-3AD203B41FA5}">
                      <a16:colId xmlns:a16="http://schemas.microsoft.com/office/drawing/2014/main" val="2781309617"/>
                    </a:ext>
                  </a:extLst>
                </a:gridCol>
                <a:gridCol w="2663461">
                  <a:extLst>
                    <a:ext uri="{9D8B030D-6E8A-4147-A177-3AD203B41FA5}">
                      <a16:colId xmlns:a16="http://schemas.microsoft.com/office/drawing/2014/main" val="3613851969"/>
                    </a:ext>
                  </a:extLst>
                </a:gridCol>
                <a:gridCol w="2663461">
                  <a:extLst>
                    <a:ext uri="{9D8B030D-6E8A-4147-A177-3AD203B41FA5}">
                      <a16:colId xmlns:a16="http://schemas.microsoft.com/office/drawing/2014/main" val="168829095"/>
                    </a:ext>
                  </a:extLst>
                </a:gridCol>
              </a:tblGrid>
              <a:tr h="509816">
                <a:tc>
                  <a:txBody>
                    <a:bodyPr/>
                    <a:lstStyle/>
                    <a:p>
                      <a:r>
                        <a:rPr lang="es-ES" sz="2900" dirty="0" err="1" smtClean="0"/>
                        <a:t>Composition</a:t>
                      </a:r>
                      <a:endParaRPr lang="es-ES" sz="2900" dirty="0"/>
                    </a:p>
                  </a:txBody>
                  <a:tcPr marL="60333" marR="60333" marT="30167" marB="30167"/>
                </a:tc>
                <a:tc>
                  <a:txBody>
                    <a:bodyPr/>
                    <a:lstStyle/>
                    <a:p>
                      <a:pPr algn="ctr"/>
                      <a:r>
                        <a:rPr lang="es-ES" sz="2900" dirty="0" smtClean="0"/>
                        <a:t>TA 0.05%</a:t>
                      </a:r>
                      <a:endParaRPr lang="es-ES" sz="2900" dirty="0"/>
                    </a:p>
                  </a:txBody>
                  <a:tcPr marL="60333" marR="60333" marT="30167" marB="30167"/>
                </a:tc>
                <a:tc>
                  <a:txBody>
                    <a:bodyPr/>
                    <a:lstStyle/>
                    <a:p>
                      <a:pPr algn="ctr"/>
                      <a:r>
                        <a:rPr lang="es-ES" sz="2900" dirty="0" smtClean="0"/>
                        <a:t>TA 0.05% + LIDO</a:t>
                      </a:r>
                      <a:endParaRPr lang="es-ES" sz="2900" dirty="0"/>
                    </a:p>
                  </a:txBody>
                  <a:tcPr marL="60333" marR="60333" marT="30167" marB="30167"/>
                </a:tc>
                <a:tc>
                  <a:txBody>
                    <a:bodyPr/>
                    <a:lstStyle/>
                    <a:p>
                      <a:pPr algn="ctr"/>
                      <a:r>
                        <a:rPr lang="es-ES" sz="2900" dirty="0" smtClean="0"/>
                        <a:t>TA 0.1%</a:t>
                      </a:r>
                      <a:endParaRPr lang="es-ES" sz="2900" dirty="0"/>
                    </a:p>
                  </a:txBody>
                  <a:tcPr marL="60333" marR="60333" marT="30167" marB="30167"/>
                </a:tc>
                <a:tc>
                  <a:txBody>
                    <a:bodyPr/>
                    <a:lstStyle/>
                    <a:p>
                      <a:pPr algn="ctr"/>
                      <a:r>
                        <a:rPr lang="es-ES" sz="2900" dirty="0" smtClean="0"/>
                        <a:t>TA 0.1% + LIDO</a:t>
                      </a:r>
                      <a:endParaRPr lang="es-ES" sz="2900" dirty="0"/>
                    </a:p>
                  </a:txBody>
                  <a:tcPr marL="60333" marR="60333" marT="30167" marB="30167"/>
                </a:tc>
                <a:extLst>
                  <a:ext uri="{0D108BD9-81ED-4DB2-BD59-A6C34878D82A}">
                    <a16:rowId xmlns:a16="http://schemas.microsoft.com/office/drawing/2014/main" val="2489659297"/>
                  </a:ext>
                </a:extLst>
              </a:tr>
              <a:tr h="509816">
                <a:tc>
                  <a:txBody>
                    <a:bodyPr/>
                    <a:lstStyle/>
                    <a:p>
                      <a:r>
                        <a:rPr lang="es-ES" sz="2900" dirty="0" smtClean="0"/>
                        <a:t>TA</a:t>
                      </a:r>
                      <a:endParaRPr lang="es-ES" sz="2900" dirty="0"/>
                    </a:p>
                  </a:txBody>
                  <a:tcPr marL="60333" marR="60333" marT="30167" marB="30167"/>
                </a:tc>
                <a:tc>
                  <a:txBody>
                    <a:bodyPr/>
                    <a:lstStyle/>
                    <a:p>
                      <a:pPr algn="ctr"/>
                      <a:r>
                        <a:rPr lang="es-ES" sz="2900" dirty="0" smtClean="0"/>
                        <a:t>0.05%</a:t>
                      </a:r>
                      <a:endParaRPr lang="es-ES" sz="2900" dirty="0"/>
                    </a:p>
                  </a:txBody>
                  <a:tcPr marL="60333" marR="60333" marT="30167" marB="30167"/>
                </a:tc>
                <a:tc>
                  <a:txBody>
                    <a:bodyPr/>
                    <a:lstStyle/>
                    <a:p>
                      <a:pPr algn="ctr"/>
                      <a:r>
                        <a:rPr lang="es-ES" sz="2900" dirty="0" smtClean="0"/>
                        <a:t>0.05%</a:t>
                      </a:r>
                      <a:endParaRPr lang="es-ES" sz="2900" dirty="0"/>
                    </a:p>
                  </a:txBody>
                  <a:tcPr marL="60333" marR="60333" marT="30167" marB="30167"/>
                </a:tc>
                <a:tc>
                  <a:txBody>
                    <a:bodyPr/>
                    <a:lstStyle/>
                    <a:p>
                      <a:pPr algn="ctr"/>
                      <a:r>
                        <a:rPr lang="es-ES" sz="2900" dirty="0" smtClean="0"/>
                        <a:t>0.1%</a:t>
                      </a:r>
                      <a:endParaRPr lang="es-ES" sz="2900" dirty="0"/>
                    </a:p>
                  </a:txBody>
                  <a:tcPr marL="60333" marR="60333" marT="30167" marB="30167"/>
                </a:tc>
                <a:tc>
                  <a:txBody>
                    <a:bodyPr/>
                    <a:lstStyle/>
                    <a:p>
                      <a:pPr algn="ctr"/>
                      <a:r>
                        <a:rPr lang="es-ES" sz="2900" dirty="0" smtClean="0"/>
                        <a:t>0.1%</a:t>
                      </a:r>
                      <a:endParaRPr lang="es-ES" sz="2900" dirty="0"/>
                    </a:p>
                  </a:txBody>
                  <a:tcPr marL="60333" marR="60333" marT="30167" marB="30167"/>
                </a:tc>
                <a:extLst>
                  <a:ext uri="{0D108BD9-81ED-4DB2-BD59-A6C34878D82A}">
                    <a16:rowId xmlns:a16="http://schemas.microsoft.com/office/drawing/2014/main" val="3851961908"/>
                  </a:ext>
                </a:extLst>
              </a:tr>
              <a:tr h="509816">
                <a:tc>
                  <a:txBody>
                    <a:bodyPr/>
                    <a:lstStyle/>
                    <a:p>
                      <a:r>
                        <a:rPr lang="es-ES" sz="2900" dirty="0" smtClean="0"/>
                        <a:t>LIDO</a:t>
                      </a:r>
                      <a:endParaRPr lang="es-ES" sz="2900" dirty="0"/>
                    </a:p>
                  </a:txBody>
                  <a:tcPr marL="60333" marR="60333" marT="30167" marB="30167"/>
                </a:tc>
                <a:tc>
                  <a:txBody>
                    <a:bodyPr/>
                    <a:lstStyle/>
                    <a:p>
                      <a:pPr algn="ctr"/>
                      <a:r>
                        <a:rPr lang="es-ES" sz="2900" dirty="0" smtClean="0"/>
                        <a:t>-</a:t>
                      </a:r>
                      <a:endParaRPr lang="es-ES" sz="2900" dirty="0"/>
                    </a:p>
                  </a:txBody>
                  <a:tcPr marL="60333" marR="60333" marT="30167" marB="30167"/>
                </a:tc>
                <a:tc>
                  <a:txBody>
                    <a:bodyPr/>
                    <a:lstStyle/>
                    <a:p>
                      <a:pPr algn="ctr"/>
                      <a:r>
                        <a:rPr lang="es-ES" sz="2900" dirty="0" smtClean="0"/>
                        <a:t>2%</a:t>
                      </a:r>
                      <a:endParaRPr lang="es-ES" sz="2900" dirty="0"/>
                    </a:p>
                  </a:txBody>
                  <a:tcPr marL="60333" marR="60333" marT="30167" marB="30167"/>
                </a:tc>
                <a:tc>
                  <a:txBody>
                    <a:bodyPr/>
                    <a:lstStyle/>
                    <a:p>
                      <a:pPr algn="ctr"/>
                      <a:r>
                        <a:rPr lang="es-ES" sz="2900" dirty="0" smtClean="0"/>
                        <a:t>-</a:t>
                      </a:r>
                      <a:endParaRPr lang="es-ES" sz="2900" dirty="0"/>
                    </a:p>
                  </a:txBody>
                  <a:tcPr marL="60333" marR="60333" marT="30167" marB="30167"/>
                </a:tc>
                <a:tc>
                  <a:txBody>
                    <a:bodyPr/>
                    <a:lstStyle/>
                    <a:p>
                      <a:pPr algn="ctr"/>
                      <a:r>
                        <a:rPr lang="es-ES" sz="2900" dirty="0" smtClean="0"/>
                        <a:t>2%</a:t>
                      </a:r>
                      <a:endParaRPr lang="es-ES" sz="2900" dirty="0"/>
                    </a:p>
                  </a:txBody>
                  <a:tcPr marL="60333" marR="60333" marT="30167" marB="30167"/>
                </a:tc>
                <a:extLst>
                  <a:ext uri="{0D108BD9-81ED-4DB2-BD59-A6C34878D82A}">
                    <a16:rowId xmlns:a16="http://schemas.microsoft.com/office/drawing/2014/main" val="4265310086"/>
                  </a:ext>
                </a:extLst>
              </a:tr>
              <a:tr h="509816">
                <a:tc>
                  <a:txBody>
                    <a:bodyPr/>
                    <a:lstStyle/>
                    <a:p>
                      <a:r>
                        <a:rPr lang="es-ES" sz="2900" dirty="0" err="1" smtClean="0">
                          <a:solidFill>
                            <a:srgbClr val="FF0000"/>
                          </a:solidFill>
                        </a:rPr>
                        <a:t>Liquid</a:t>
                      </a:r>
                      <a:r>
                        <a:rPr lang="es-ES" sz="2900" dirty="0" smtClean="0">
                          <a:solidFill>
                            <a:srgbClr val="FF0000"/>
                          </a:solidFill>
                        </a:rPr>
                        <a:t> </a:t>
                      </a:r>
                      <a:r>
                        <a:rPr lang="es-ES" sz="2900" dirty="0" err="1" smtClean="0">
                          <a:solidFill>
                            <a:srgbClr val="FF0000"/>
                          </a:solidFill>
                        </a:rPr>
                        <a:t>paraffin</a:t>
                      </a:r>
                      <a:endParaRPr lang="es-ES" sz="2900" dirty="0">
                        <a:solidFill>
                          <a:srgbClr val="FF0000"/>
                        </a:solidFill>
                      </a:endParaRPr>
                    </a:p>
                  </a:txBody>
                  <a:tcPr marL="60333" marR="60333" marT="30167" marB="30167"/>
                </a:tc>
                <a:tc>
                  <a:txBody>
                    <a:bodyPr/>
                    <a:lstStyle/>
                    <a:p>
                      <a:pPr algn="ctr"/>
                      <a:r>
                        <a:rPr lang="es-ES" sz="2900" dirty="0" smtClean="0"/>
                        <a:t>5%</a:t>
                      </a:r>
                      <a:endParaRPr lang="es-ES" sz="2900" dirty="0"/>
                    </a:p>
                  </a:txBody>
                  <a:tcPr marL="60333" marR="60333" marT="30167" marB="30167"/>
                </a:tc>
                <a:tc>
                  <a:txBody>
                    <a:bodyPr/>
                    <a:lstStyle/>
                    <a:p>
                      <a:pPr algn="ctr"/>
                      <a:r>
                        <a:rPr lang="es-ES" sz="2900" dirty="0" smtClean="0"/>
                        <a:t>5%</a:t>
                      </a:r>
                      <a:endParaRPr lang="es-ES" sz="2900" dirty="0"/>
                    </a:p>
                  </a:txBody>
                  <a:tcPr marL="60333" marR="60333" marT="30167" marB="30167"/>
                </a:tc>
                <a:tc>
                  <a:txBody>
                    <a:bodyPr/>
                    <a:lstStyle/>
                    <a:p>
                      <a:pPr algn="ctr"/>
                      <a:r>
                        <a:rPr lang="es-ES" sz="2900" dirty="0" smtClean="0"/>
                        <a:t>5%</a:t>
                      </a:r>
                      <a:endParaRPr lang="es-ES" sz="2900" dirty="0"/>
                    </a:p>
                  </a:txBody>
                  <a:tcPr marL="60333" marR="60333" marT="30167" marB="30167"/>
                </a:tc>
                <a:tc>
                  <a:txBody>
                    <a:bodyPr/>
                    <a:lstStyle/>
                    <a:p>
                      <a:pPr algn="ctr"/>
                      <a:r>
                        <a:rPr lang="es-ES" sz="2900" dirty="0" smtClean="0"/>
                        <a:t>5%</a:t>
                      </a:r>
                      <a:endParaRPr lang="es-ES" sz="2900" dirty="0"/>
                    </a:p>
                  </a:txBody>
                  <a:tcPr marL="60333" marR="60333" marT="30167" marB="30167"/>
                </a:tc>
                <a:extLst>
                  <a:ext uri="{0D108BD9-81ED-4DB2-BD59-A6C34878D82A}">
                    <a16:rowId xmlns:a16="http://schemas.microsoft.com/office/drawing/2014/main" val="1393075162"/>
                  </a:ext>
                </a:extLst>
              </a:tr>
              <a:tr h="509816">
                <a:tc>
                  <a:txBody>
                    <a:bodyPr/>
                    <a:lstStyle/>
                    <a:p>
                      <a:r>
                        <a:rPr lang="es-ES" sz="2900" dirty="0" err="1" smtClean="0"/>
                        <a:t>Orabase</a:t>
                      </a:r>
                      <a:r>
                        <a:rPr lang="es-ES" sz="2900" dirty="0" smtClean="0"/>
                        <a:t>®</a:t>
                      </a:r>
                      <a:endParaRPr lang="es-ES" sz="2900" dirty="0"/>
                    </a:p>
                  </a:txBody>
                  <a:tcPr marL="60333" marR="60333" marT="30167" marB="30167"/>
                </a:tc>
                <a:tc>
                  <a:txBody>
                    <a:bodyPr/>
                    <a:lstStyle/>
                    <a:p>
                      <a:pPr algn="ctr"/>
                      <a:r>
                        <a:rPr lang="es-ES" sz="2900" dirty="0" smtClean="0"/>
                        <a:t>Q.S</a:t>
                      </a:r>
                      <a:endParaRPr lang="es-ES" sz="2900" dirty="0"/>
                    </a:p>
                  </a:txBody>
                  <a:tcPr marL="60333" marR="60333" marT="30167" marB="30167"/>
                </a:tc>
                <a:tc>
                  <a:txBody>
                    <a:bodyPr/>
                    <a:lstStyle/>
                    <a:p>
                      <a:pPr algn="ctr"/>
                      <a:r>
                        <a:rPr lang="es-ES" sz="2900" dirty="0" smtClean="0"/>
                        <a:t>Q.S</a:t>
                      </a:r>
                      <a:endParaRPr lang="es-ES" sz="2900" dirty="0"/>
                    </a:p>
                  </a:txBody>
                  <a:tcPr marL="60333" marR="60333" marT="30167" marB="30167"/>
                </a:tc>
                <a:tc>
                  <a:txBody>
                    <a:bodyPr/>
                    <a:lstStyle/>
                    <a:p>
                      <a:pPr algn="ctr"/>
                      <a:r>
                        <a:rPr lang="es-ES" sz="2900" dirty="0" smtClean="0"/>
                        <a:t>Q.S</a:t>
                      </a:r>
                      <a:endParaRPr lang="es-ES" sz="2900" dirty="0"/>
                    </a:p>
                  </a:txBody>
                  <a:tcPr marL="60333" marR="60333" marT="30167" marB="30167"/>
                </a:tc>
                <a:tc>
                  <a:txBody>
                    <a:bodyPr/>
                    <a:lstStyle/>
                    <a:p>
                      <a:pPr algn="ctr"/>
                      <a:r>
                        <a:rPr lang="es-ES" sz="2900" dirty="0" smtClean="0"/>
                        <a:t>Q.S</a:t>
                      </a:r>
                      <a:endParaRPr lang="es-ES" sz="2900" dirty="0"/>
                    </a:p>
                  </a:txBody>
                  <a:tcPr marL="60333" marR="60333" marT="30167" marB="30167"/>
                </a:tc>
                <a:extLst>
                  <a:ext uri="{0D108BD9-81ED-4DB2-BD59-A6C34878D82A}">
                    <a16:rowId xmlns:a16="http://schemas.microsoft.com/office/drawing/2014/main" val="3560663854"/>
                  </a:ext>
                </a:extLst>
              </a:tr>
            </a:tbl>
          </a:graphicData>
        </a:graphic>
      </p:graphicFrame>
      <p:sp>
        <p:nvSpPr>
          <p:cNvPr id="148" name="137 CuadroTexto"/>
          <p:cNvSpPr txBox="1"/>
          <p:nvPr/>
        </p:nvSpPr>
        <p:spPr>
          <a:xfrm>
            <a:off x="4296370" y="20318368"/>
            <a:ext cx="5969135" cy="400110"/>
          </a:xfrm>
          <a:prstGeom prst="rect">
            <a:avLst/>
          </a:prstGeom>
          <a:noFill/>
        </p:spPr>
        <p:txBody>
          <a:bodyPr wrap="none" rtlCol="0">
            <a:spAutoFit/>
          </a:bodyPr>
          <a:lstStyle/>
          <a:p>
            <a:pPr lvl="0" defTabSz="1753430"/>
            <a:r>
              <a:rPr lang="en-US" sz="2000" b="1" dirty="0" smtClean="0">
                <a:solidFill>
                  <a:srgbClr val="002060"/>
                </a:solidFill>
                <a:latin typeface="Calibri"/>
              </a:rPr>
              <a:t>Table</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1. </a:t>
            </a:r>
            <a:r>
              <a:rPr lang="en-US" sz="2000" dirty="0">
                <a:solidFill>
                  <a:srgbClr val="002060"/>
                </a:solidFill>
              </a:rPr>
              <a:t>Composition of the four different formulations.</a:t>
            </a:r>
            <a:endParaRPr kumimoji="0" lang="es-ES" sz="2000" b="0" i="0" u="none" strike="noStrike" kern="1200" cap="none" spc="0" normalizeH="0" baseline="0" noProof="0" dirty="0">
              <a:ln>
                <a:noFill/>
              </a:ln>
              <a:solidFill>
                <a:srgbClr val="002060"/>
              </a:solidFill>
              <a:effectLst/>
              <a:uLnTx/>
              <a:uFillTx/>
              <a:latin typeface="Calibri"/>
            </a:endParaRPr>
          </a:p>
        </p:txBody>
      </p:sp>
      <p:sp>
        <p:nvSpPr>
          <p:cNvPr id="14" name="Rectángulo 13"/>
          <p:cNvSpPr/>
          <p:nvPr/>
        </p:nvSpPr>
        <p:spPr>
          <a:xfrm>
            <a:off x="350999" y="24976788"/>
            <a:ext cx="29288521" cy="1547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 name="137 CuadroTexto"/>
          <p:cNvSpPr txBox="1"/>
          <p:nvPr/>
        </p:nvSpPr>
        <p:spPr>
          <a:xfrm>
            <a:off x="2019160" y="33116411"/>
            <a:ext cx="6609053" cy="400110"/>
          </a:xfrm>
          <a:prstGeom prst="rect">
            <a:avLst/>
          </a:prstGeom>
          <a:noFill/>
        </p:spPr>
        <p:txBody>
          <a:bodyPr wrap="none" rtlCol="0">
            <a:spAutoFit/>
          </a:bodyPr>
          <a:lstStyle/>
          <a:p>
            <a:pPr marL="0" marR="0" lvl="0" indent="0" algn="l" defTabSz="175343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Figure 1.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Triamcinolone </a:t>
            </a:r>
            <a:r>
              <a:rPr kumimoji="0" lang="en-US" sz="2000" b="0" i="0" u="none" strike="noStrike" kern="1200" cap="none" spc="0" normalizeH="0" baseline="0" noProof="0" dirty="0" err="1" smtClean="0">
                <a:ln>
                  <a:noFill/>
                </a:ln>
                <a:solidFill>
                  <a:srgbClr val="002060"/>
                </a:solidFill>
                <a:effectLst/>
                <a:uLnTx/>
                <a:uFillTx/>
                <a:latin typeface="Calibri"/>
                <a:ea typeface="+mn-ea"/>
                <a:cs typeface="+mn-cs"/>
              </a:rPr>
              <a:t>acetonnido</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 chromatogram, 50 µg/ml.</a:t>
            </a:r>
            <a:endParaRPr kumimoji="0" lang="es-ES" sz="20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124" name="Imagen 123">
            <a:extLst>
              <a:ext uri="{FF2B5EF4-FFF2-40B4-BE49-F238E27FC236}">
                <a16:creationId xmlns:a16="http://schemas.microsoft.com/office/drawing/2014/main" id="{8A3FC4BC-F270-4E36-954E-28DDF1B7A916}"/>
              </a:ext>
            </a:extLst>
          </p:cNvPr>
          <p:cNvPicPr>
            <a:picLocks noChangeAspect="1"/>
          </p:cNvPicPr>
          <p:nvPr/>
        </p:nvPicPr>
        <p:blipFill rotWithShape="1">
          <a:blip r:embed="rId7"/>
          <a:srcRect l="21052" t="30045" r="23416" b="23743"/>
          <a:stretch/>
        </p:blipFill>
        <p:spPr>
          <a:xfrm>
            <a:off x="723006" y="29005035"/>
            <a:ext cx="8895125" cy="3871487"/>
          </a:xfrm>
          <a:prstGeom prst="rect">
            <a:avLst/>
          </a:prstGeom>
        </p:spPr>
      </p:pic>
      <p:sp>
        <p:nvSpPr>
          <p:cNvPr id="183" name="137 CuadroTexto"/>
          <p:cNvSpPr txBox="1"/>
          <p:nvPr/>
        </p:nvSpPr>
        <p:spPr>
          <a:xfrm>
            <a:off x="10376991" y="34420761"/>
            <a:ext cx="9513977" cy="707886"/>
          </a:xfrm>
          <a:prstGeom prst="rect">
            <a:avLst/>
          </a:prstGeom>
          <a:noFill/>
        </p:spPr>
        <p:txBody>
          <a:bodyPr wrap="square" rtlCol="0">
            <a:spAutoFit/>
          </a:bodyPr>
          <a:lstStyle/>
          <a:p>
            <a:pPr lvl="0" algn="ctr" defTabSz="1753430"/>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Figure 2. </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Rheological behavior of formulations. </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(A)</a:t>
            </a:r>
            <a:r>
              <a:rPr kumimoji="0" lang="en-US" sz="2000" i="0" u="none" strike="noStrike" kern="1200" cap="none" spc="0" normalizeH="0" baseline="0" noProof="0" dirty="0" smtClean="0">
                <a:ln>
                  <a:noFill/>
                </a:ln>
                <a:solidFill>
                  <a:srgbClr val="002060"/>
                </a:solidFill>
                <a:effectLst/>
                <a:uLnTx/>
                <a:uFillTx/>
                <a:latin typeface="Calibri"/>
                <a:ea typeface="+mn-ea"/>
                <a:cs typeface="+mn-cs"/>
              </a:rPr>
              <a:t> </a:t>
            </a:r>
            <a:r>
              <a:rPr lang="en-US" sz="2000" dirty="0">
                <a:solidFill>
                  <a:srgbClr val="002060"/>
                </a:solidFill>
              </a:rPr>
              <a:t>TA 0.05</a:t>
            </a:r>
            <a:r>
              <a:rPr lang="en-US" sz="2000" dirty="0" smtClean="0">
                <a:solidFill>
                  <a:srgbClr val="002060"/>
                </a:solidFill>
              </a:rPr>
              <a:t>%</a:t>
            </a:r>
            <a:r>
              <a:rPr kumimoji="0" lang="en-US" sz="2000" i="0" u="none" strike="noStrike" kern="1200" cap="none" spc="0" normalizeH="0" baseline="0" noProof="0" dirty="0" smtClean="0">
                <a:ln>
                  <a:noFill/>
                </a:ln>
                <a:solidFill>
                  <a:srgbClr val="002060"/>
                </a:solidFill>
                <a:effectLst/>
                <a:uLnTx/>
                <a:uFillTx/>
                <a:latin typeface="Calibri"/>
                <a:ea typeface="+mn-ea"/>
                <a:cs typeface="+mn-cs"/>
              </a:rPr>
              <a:t>; </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(B) </a:t>
            </a:r>
            <a:r>
              <a:rPr kumimoji="0" lang="en-US" sz="2000" i="0" u="none" strike="noStrike" kern="1200" cap="none" spc="0" normalizeH="0" baseline="0" noProof="0" dirty="0" smtClean="0">
                <a:ln>
                  <a:noFill/>
                </a:ln>
                <a:solidFill>
                  <a:srgbClr val="002060"/>
                </a:solidFill>
                <a:effectLst/>
                <a:uLnTx/>
                <a:uFillTx/>
                <a:latin typeface="Calibri"/>
                <a:ea typeface="+mn-ea"/>
                <a:cs typeface="+mn-cs"/>
              </a:rPr>
              <a:t>TA</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a:t>
            </a:r>
            <a:r>
              <a:rPr kumimoji="0" lang="en-US" sz="2000" i="0" u="none" strike="noStrike" kern="1200" cap="none" spc="0" normalizeH="0" baseline="0" noProof="0" dirty="0" smtClean="0">
                <a:ln>
                  <a:noFill/>
                </a:ln>
                <a:solidFill>
                  <a:srgbClr val="002060"/>
                </a:solidFill>
                <a:effectLst/>
                <a:uLnTx/>
                <a:uFillTx/>
                <a:latin typeface="Calibri"/>
                <a:ea typeface="+mn-ea"/>
                <a:cs typeface="+mn-cs"/>
              </a:rPr>
              <a:t>0.05% </a:t>
            </a:r>
            <a:r>
              <a:rPr kumimoji="0" lang="en-US" sz="2000" i="0" u="none" strike="noStrike" kern="1200" cap="none" spc="0" normalizeH="0" noProof="0" dirty="0" smtClean="0">
                <a:ln>
                  <a:noFill/>
                </a:ln>
                <a:solidFill>
                  <a:srgbClr val="002060"/>
                </a:solidFill>
                <a:effectLst/>
                <a:uLnTx/>
                <a:uFillTx/>
                <a:latin typeface="Calibri"/>
                <a:ea typeface="+mn-ea"/>
                <a:cs typeface="+mn-cs"/>
              </a:rPr>
              <a:t>+ LIDO; </a:t>
            </a:r>
            <a:endParaRPr kumimoji="0" lang="en-US" sz="2000" i="0" u="none" strike="noStrike" kern="1200" cap="none" spc="0" normalizeH="0" noProof="0" dirty="0" smtClean="0">
              <a:ln>
                <a:noFill/>
              </a:ln>
              <a:solidFill>
                <a:srgbClr val="002060"/>
              </a:solidFill>
              <a:effectLst/>
              <a:uLnTx/>
              <a:uFillTx/>
              <a:latin typeface="Calibri"/>
              <a:ea typeface="+mn-ea"/>
              <a:cs typeface="+mn-cs"/>
            </a:endParaRPr>
          </a:p>
          <a:p>
            <a:pPr lvl="0" algn="ctr" defTabSz="1753430"/>
            <a:r>
              <a:rPr kumimoji="0" lang="en-US" sz="2000" b="1" i="0" u="none" strike="noStrike" kern="1200" cap="none" spc="0" normalizeH="0" noProof="0" dirty="0" smtClean="0">
                <a:ln>
                  <a:noFill/>
                </a:ln>
                <a:solidFill>
                  <a:srgbClr val="002060"/>
                </a:solidFill>
                <a:effectLst/>
                <a:uLnTx/>
                <a:uFillTx/>
                <a:latin typeface="Calibri"/>
                <a:ea typeface="+mn-ea"/>
                <a:cs typeface="+mn-cs"/>
              </a:rPr>
              <a:t>(</a:t>
            </a:r>
            <a:r>
              <a:rPr kumimoji="0" lang="en-US" sz="2000" b="1" i="0" u="none" strike="noStrike" kern="1200" cap="none" spc="0" normalizeH="0" noProof="0" dirty="0" smtClean="0">
                <a:ln>
                  <a:noFill/>
                </a:ln>
                <a:solidFill>
                  <a:srgbClr val="002060"/>
                </a:solidFill>
                <a:effectLst/>
                <a:uLnTx/>
                <a:uFillTx/>
                <a:latin typeface="Calibri"/>
                <a:ea typeface="+mn-ea"/>
                <a:cs typeface="+mn-cs"/>
              </a:rPr>
              <a:t>C)</a:t>
            </a:r>
            <a:r>
              <a:rPr kumimoji="0" lang="en-US" sz="2000" i="0" u="none" strike="noStrike" kern="1200" cap="none" spc="0" normalizeH="0" noProof="0" dirty="0" smtClean="0">
                <a:ln>
                  <a:noFill/>
                </a:ln>
                <a:solidFill>
                  <a:srgbClr val="002060"/>
                </a:solidFill>
                <a:effectLst/>
                <a:uLnTx/>
                <a:uFillTx/>
                <a:latin typeface="Calibri"/>
                <a:ea typeface="+mn-ea"/>
                <a:cs typeface="+mn-cs"/>
              </a:rPr>
              <a:t> TA 0.1%; and </a:t>
            </a:r>
            <a:r>
              <a:rPr kumimoji="0" lang="en-US" sz="2000" b="1" i="0" u="none" strike="noStrike" kern="1200" cap="none" spc="0" normalizeH="0" noProof="0" dirty="0" smtClean="0">
                <a:ln>
                  <a:noFill/>
                </a:ln>
                <a:solidFill>
                  <a:srgbClr val="002060"/>
                </a:solidFill>
                <a:effectLst/>
                <a:uLnTx/>
                <a:uFillTx/>
                <a:latin typeface="Calibri"/>
                <a:ea typeface="+mn-ea"/>
                <a:cs typeface="+mn-cs"/>
              </a:rPr>
              <a:t>(D</a:t>
            </a:r>
            <a:r>
              <a:rPr kumimoji="0" lang="en-US" sz="2000" b="1" i="0" u="none" strike="noStrike" kern="1200" cap="none" spc="0" normalizeH="0" noProof="0" dirty="0" smtClean="0">
                <a:ln>
                  <a:noFill/>
                </a:ln>
                <a:solidFill>
                  <a:srgbClr val="002060"/>
                </a:solidFill>
                <a:effectLst/>
                <a:uLnTx/>
                <a:uFillTx/>
                <a:latin typeface="Calibri"/>
                <a:ea typeface="+mn-ea"/>
                <a:cs typeface="+mn-cs"/>
              </a:rPr>
              <a:t>)</a:t>
            </a:r>
            <a:r>
              <a:rPr lang="en-US" sz="2000" dirty="0">
                <a:solidFill>
                  <a:srgbClr val="002060"/>
                </a:solidFill>
                <a:latin typeface="Calibri"/>
              </a:rPr>
              <a:t> </a:t>
            </a:r>
            <a:r>
              <a:rPr lang="en-US" sz="2000" dirty="0">
                <a:solidFill>
                  <a:srgbClr val="002060"/>
                </a:solidFill>
              </a:rPr>
              <a:t>TA 0.1% + LIDO</a:t>
            </a:r>
            <a:endParaRPr kumimoji="0" lang="es-ES"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2" name="Rectángulo 11"/>
          <p:cNvSpPr/>
          <p:nvPr/>
        </p:nvSpPr>
        <p:spPr>
          <a:xfrm>
            <a:off x="1538915" y="34439722"/>
            <a:ext cx="7216558" cy="1015663"/>
          </a:xfrm>
          <a:prstGeom prst="rect">
            <a:avLst/>
          </a:prstGeom>
        </p:spPr>
        <p:txBody>
          <a:bodyPr wrap="square">
            <a:spAutoFit/>
          </a:bodyPr>
          <a:lstStyle/>
          <a:p>
            <a:pPr algn="ctr"/>
            <a:r>
              <a:rPr lang="en-US" sz="3000" dirty="0">
                <a:solidFill>
                  <a:schemeClr val="bg2">
                    <a:lumMod val="10000"/>
                  </a:schemeClr>
                </a:solidFill>
                <a:latin typeface="Palatino Linotype" panose="02040502050505030304" pitchFamily="18" charset="0"/>
                <a:cs typeface="Times New Roman" panose="02020603050405020304" pitchFamily="18" charset="0"/>
              </a:rPr>
              <a:t>The range for Triamcinolone </a:t>
            </a:r>
            <a:r>
              <a:rPr lang="en-US" sz="3000" dirty="0" err="1">
                <a:solidFill>
                  <a:schemeClr val="bg2">
                    <a:lumMod val="10000"/>
                  </a:schemeClr>
                </a:solidFill>
                <a:latin typeface="Palatino Linotype" panose="02040502050505030304" pitchFamily="18" charset="0"/>
                <a:cs typeface="Times New Roman" panose="02020603050405020304" pitchFamily="18" charset="0"/>
              </a:rPr>
              <a:t>acetonide</a:t>
            </a:r>
            <a:r>
              <a:rPr lang="es-ES" sz="3000" dirty="0">
                <a:solidFill>
                  <a:schemeClr val="bg2">
                    <a:lumMod val="10000"/>
                  </a:schemeClr>
                </a:solidFill>
                <a:latin typeface="Palatino Linotype" panose="02040502050505030304" pitchFamily="18" charset="0"/>
                <a:cs typeface="Times New Roman" panose="02020603050405020304" pitchFamily="18" charset="0"/>
              </a:rPr>
              <a:t>:</a:t>
            </a:r>
          </a:p>
          <a:p>
            <a:pPr algn="ctr"/>
            <a:r>
              <a:rPr lang="es-ES" sz="3000" b="1" dirty="0">
                <a:solidFill>
                  <a:schemeClr val="bg2">
                    <a:lumMod val="10000"/>
                  </a:schemeClr>
                </a:solidFill>
                <a:latin typeface="Palatino Linotype" panose="02040502050505030304" pitchFamily="18" charset="0"/>
                <a:cs typeface="Times New Roman" panose="02020603050405020304" pitchFamily="18" charset="0"/>
              </a:rPr>
              <a:t>3.125 - 100 µg/ml.</a:t>
            </a:r>
          </a:p>
        </p:txBody>
      </p:sp>
      <p:cxnSp>
        <p:nvCxnSpPr>
          <p:cNvPr id="17" name="Conector recto 16"/>
          <p:cNvCxnSpPr/>
          <p:nvPr/>
        </p:nvCxnSpPr>
        <p:spPr>
          <a:xfrm>
            <a:off x="10167388" y="24996243"/>
            <a:ext cx="0" cy="1547771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9995388" y="24996243"/>
            <a:ext cx="0" cy="1547771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4" name="Tabla 183"/>
          <p:cNvGraphicFramePr>
            <a:graphicFrameLocks noGrp="1"/>
          </p:cNvGraphicFramePr>
          <p:nvPr>
            <p:extLst>
              <p:ext uri="{D42A27DB-BD31-4B8C-83A1-F6EECF244321}">
                <p14:modId xmlns:p14="http://schemas.microsoft.com/office/powerpoint/2010/main" val="1900827641"/>
              </p:ext>
            </p:extLst>
          </p:nvPr>
        </p:nvGraphicFramePr>
        <p:xfrm>
          <a:off x="11974148" y="36032831"/>
          <a:ext cx="6718521" cy="2549080"/>
        </p:xfrm>
        <a:graphic>
          <a:graphicData uri="http://schemas.openxmlformats.org/drawingml/2006/table">
            <a:tbl>
              <a:tblPr firstRow="1" bandRow="1">
                <a:tableStyleId>{0505E3EF-67EA-436B-97B2-0124C06EBD24}</a:tableStyleId>
              </a:tblPr>
              <a:tblGrid>
                <a:gridCol w="2713056">
                  <a:extLst>
                    <a:ext uri="{9D8B030D-6E8A-4147-A177-3AD203B41FA5}">
                      <a16:colId xmlns:a16="http://schemas.microsoft.com/office/drawing/2014/main" val="543139088"/>
                    </a:ext>
                  </a:extLst>
                </a:gridCol>
                <a:gridCol w="4005465">
                  <a:extLst>
                    <a:ext uri="{9D8B030D-6E8A-4147-A177-3AD203B41FA5}">
                      <a16:colId xmlns:a16="http://schemas.microsoft.com/office/drawing/2014/main" val="1158558000"/>
                    </a:ext>
                  </a:extLst>
                </a:gridCol>
              </a:tblGrid>
              <a:tr h="509816">
                <a:tc>
                  <a:txBody>
                    <a:bodyPr/>
                    <a:lstStyle/>
                    <a:p>
                      <a:r>
                        <a:rPr lang="en-US" sz="2500" noProof="0" dirty="0" smtClean="0"/>
                        <a:t>Formulation</a:t>
                      </a:r>
                      <a:endParaRPr lang="en-US" sz="2500" noProof="0" dirty="0"/>
                    </a:p>
                  </a:txBody>
                  <a:tcPr marL="60333" marR="60333" marT="30167" marB="30167"/>
                </a:tc>
                <a:tc>
                  <a:txBody>
                    <a:bodyPr/>
                    <a:lstStyle/>
                    <a:p>
                      <a:pPr algn="ctr"/>
                      <a:r>
                        <a:rPr lang="en-US" sz="2500" dirty="0" smtClean="0"/>
                        <a:t>Viscosity (</a:t>
                      </a:r>
                      <a:r>
                        <a:rPr lang="en-US" sz="2500" dirty="0" err="1" smtClean="0"/>
                        <a:t>mPa·s</a:t>
                      </a:r>
                      <a:r>
                        <a:rPr lang="en-US" sz="2500" dirty="0" smtClean="0"/>
                        <a:t>) at 100 s</a:t>
                      </a:r>
                      <a:r>
                        <a:rPr lang="en-US" sz="2500" baseline="30000" dirty="0" smtClean="0"/>
                        <a:t>-1</a:t>
                      </a:r>
                      <a:endParaRPr lang="es-ES" sz="2500" baseline="30000" dirty="0"/>
                    </a:p>
                  </a:txBody>
                  <a:tcPr marL="60333" marR="60333" marT="30167" marB="30167"/>
                </a:tc>
                <a:extLst>
                  <a:ext uri="{0D108BD9-81ED-4DB2-BD59-A6C34878D82A}">
                    <a16:rowId xmlns:a16="http://schemas.microsoft.com/office/drawing/2014/main" val="2489659297"/>
                  </a:ext>
                </a:extLst>
              </a:tr>
              <a:tr h="509816">
                <a:tc>
                  <a:txBody>
                    <a:bodyPr/>
                    <a:lstStyle/>
                    <a:p>
                      <a:r>
                        <a:rPr lang="es-ES" sz="2500" dirty="0" smtClean="0"/>
                        <a:t>TA 0.05%</a:t>
                      </a:r>
                      <a:endParaRPr lang="es-ES" sz="2500" dirty="0"/>
                    </a:p>
                  </a:txBody>
                  <a:tcPr marL="60333" marR="60333" marT="30167" marB="30167"/>
                </a:tc>
                <a:tc>
                  <a:txBody>
                    <a:bodyPr/>
                    <a:lstStyle/>
                    <a:p>
                      <a:pPr algn="ctr">
                        <a:spcAft>
                          <a:spcPts val="0"/>
                        </a:spcAft>
                      </a:pPr>
                      <a:r>
                        <a:rPr lang="en-US" sz="2500" dirty="0" smtClean="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3890 </a:t>
                      </a:r>
                      <a:r>
                        <a:rPr lang="en-US" sz="2500" dirty="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 39.80  </a:t>
                      </a:r>
                      <a:endParaRPr lang="es-ES" sz="25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1961908"/>
                  </a:ext>
                </a:extLst>
              </a:tr>
              <a:tr h="509816">
                <a:tc>
                  <a:txBody>
                    <a:bodyPr/>
                    <a:lstStyle/>
                    <a:p>
                      <a:r>
                        <a:rPr lang="es-ES" sz="2500" dirty="0" smtClean="0"/>
                        <a:t>TA 0.05%</a:t>
                      </a:r>
                      <a:r>
                        <a:rPr lang="es-ES" sz="2500" baseline="0" dirty="0" smtClean="0"/>
                        <a:t> + LIDO</a:t>
                      </a:r>
                      <a:endParaRPr lang="es-ES" sz="2500" dirty="0"/>
                    </a:p>
                  </a:txBody>
                  <a:tcPr marL="60333" marR="60333" marT="30167" marB="30167"/>
                </a:tc>
                <a:tc>
                  <a:txBody>
                    <a:bodyPr/>
                    <a:lstStyle/>
                    <a:p>
                      <a:pPr algn="ctr">
                        <a:spcAft>
                          <a:spcPts val="0"/>
                        </a:spcAft>
                      </a:pPr>
                      <a:r>
                        <a:rPr lang="en-US" sz="2500" dirty="0" smtClean="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3833 </a:t>
                      </a:r>
                      <a:r>
                        <a:rPr lang="en-US" sz="2500" dirty="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 27.95  </a:t>
                      </a:r>
                      <a:endParaRPr lang="es-ES" sz="25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5310086"/>
                  </a:ext>
                </a:extLst>
              </a:tr>
              <a:tr h="509816">
                <a:tc>
                  <a:txBody>
                    <a:bodyPr/>
                    <a:lstStyle/>
                    <a:p>
                      <a:r>
                        <a:rPr lang="es-ES" sz="2500" dirty="0" smtClean="0"/>
                        <a:t>TA 0.1%</a:t>
                      </a:r>
                      <a:endParaRPr lang="es-ES" sz="2500" dirty="0"/>
                    </a:p>
                  </a:txBody>
                  <a:tcPr marL="60333" marR="60333" marT="30167" marB="30167"/>
                </a:tc>
                <a:tc>
                  <a:txBody>
                    <a:bodyPr/>
                    <a:lstStyle/>
                    <a:p>
                      <a:pPr algn="ctr">
                        <a:lnSpc>
                          <a:spcPts val="1500"/>
                        </a:lnSpc>
                        <a:spcAft>
                          <a:spcPts val="0"/>
                        </a:spcAft>
                      </a:pPr>
                      <a:r>
                        <a:rPr lang="en-US" sz="2500" dirty="0" smtClean="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3662 </a:t>
                      </a:r>
                      <a:r>
                        <a:rPr lang="en-US" sz="2500" dirty="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 42.33  </a:t>
                      </a:r>
                      <a:endParaRPr lang="es-ES" sz="25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3075162"/>
                  </a:ext>
                </a:extLst>
              </a:tr>
              <a:tr h="509816">
                <a:tc>
                  <a:txBody>
                    <a:bodyPr/>
                    <a:lstStyle/>
                    <a:p>
                      <a:r>
                        <a:rPr lang="es-ES" sz="2500" dirty="0" smtClean="0"/>
                        <a:t>TA 0.1%</a:t>
                      </a:r>
                      <a:r>
                        <a:rPr lang="es-ES" sz="2500" baseline="0" dirty="0" smtClean="0"/>
                        <a:t> + LIDO</a:t>
                      </a:r>
                      <a:endParaRPr lang="es-ES" sz="2500" dirty="0"/>
                    </a:p>
                  </a:txBody>
                  <a:tcPr marL="60333" marR="60333" marT="30167" marB="30167"/>
                </a:tc>
                <a:tc>
                  <a:txBody>
                    <a:bodyPr/>
                    <a:lstStyle/>
                    <a:p>
                      <a:pPr algn="ctr">
                        <a:lnSpc>
                          <a:spcPts val="1500"/>
                        </a:lnSpc>
                        <a:spcAft>
                          <a:spcPts val="0"/>
                        </a:spcAft>
                      </a:pPr>
                      <a:r>
                        <a:rPr lang="en-US" sz="2500" dirty="0" smtClean="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3819 </a:t>
                      </a:r>
                      <a:r>
                        <a:rPr lang="en-US" sz="2500" dirty="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 39.77  </a:t>
                      </a:r>
                      <a:endParaRPr lang="es-ES" sz="25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0663854"/>
                  </a:ext>
                </a:extLst>
              </a:tr>
            </a:tbl>
          </a:graphicData>
        </a:graphic>
      </p:graphicFrame>
      <p:sp>
        <p:nvSpPr>
          <p:cNvPr id="185" name="137 CuadroTexto"/>
          <p:cNvSpPr txBox="1"/>
          <p:nvPr/>
        </p:nvSpPr>
        <p:spPr>
          <a:xfrm>
            <a:off x="12369944" y="35503597"/>
            <a:ext cx="6147965" cy="400110"/>
          </a:xfrm>
          <a:prstGeom prst="rect">
            <a:avLst/>
          </a:prstGeom>
          <a:noFill/>
        </p:spPr>
        <p:txBody>
          <a:bodyPr wrap="none" rtlCol="0">
            <a:spAutoFit/>
          </a:bodyPr>
          <a:lstStyle/>
          <a:p>
            <a:pPr lvl="0" defTabSz="1753430"/>
            <a:r>
              <a:rPr lang="en-US" sz="2000" b="1" dirty="0" smtClean="0">
                <a:solidFill>
                  <a:srgbClr val="002060"/>
                </a:solidFill>
                <a:latin typeface="Calibri"/>
              </a:rPr>
              <a:t>Table</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1. </a:t>
            </a:r>
            <a:r>
              <a:rPr lang="en-US" sz="2000" dirty="0">
                <a:solidFill>
                  <a:srgbClr val="002060"/>
                </a:solidFill>
              </a:rPr>
              <a:t>Viscosity of the different formulations at 100 s</a:t>
            </a:r>
            <a:r>
              <a:rPr lang="en-US" sz="2000" baseline="30000" dirty="0">
                <a:solidFill>
                  <a:srgbClr val="002060"/>
                </a:solidFill>
              </a:rPr>
              <a:t>-1</a:t>
            </a:r>
            <a:r>
              <a:rPr lang="en-US" sz="2000" dirty="0">
                <a:solidFill>
                  <a:srgbClr val="002060"/>
                </a:solidFill>
              </a:rPr>
              <a:t>.</a:t>
            </a:r>
            <a:endParaRPr kumimoji="0" lang="es-ES" sz="2000" b="0" i="0" u="none" strike="noStrike" kern="1200" cap="none" spc="0" normalizeH="0" baseline="0" noProof="0" dirty="0">
              <a:ln>
                <a:noFill/>
              </a:ln>
              <a:solidFill>
                <a:srgbClr val="002060"/>
              </a:solidFill>
              <a:effectLst/>
              <a:uLnTx/>
              <a:uFillTx/>
              <a:latin typeface="Calibri"/>
            </a:endParaRPr>
          </a:p>
        </p:txBody>
      </p:sp>
      <p:sp>
        <p:nvSpPr>
          <p:cNvPr id="187" name="137 CuadroTexto"/>
          <p:cNvSpPr txBox="1"/>
          <p:nvPr/>
        </p:nvSpPr>
        <p:spPr>
          <a:xfrm>
            <a:off x="20372327" y="31245700"/>
            <a:ext cx="5595030" cy="400110"/>
          </a:xfrm>
          <a:prstGeom prst="rect">
            <a:avLst/>
          </a:prstGeom>
          <a:noFill/>
        </p:spPr>
        <p:txBody>
          <a:bodyPr wrap="square" rtlCol="0">
            <a:spAutoFit/>
          </a:bodyPr>
          <a:lstStyle/>
          <a:p>
            <a:pPr lvl="0" algn="ctr" defTabSz="1753430"/>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Figure 3. </a:t>
            </a:r>
            <a:r>
              <a:rPr lang="en-US" sz="2000" dirty="0" smtClean="0">
                <a:solidFill>
                  <a:srgbClr val="002060"/>
                </a:solidFill>
                <a:latin typeface="Calibri"/>
              </a:rPr>
              <a:t>Release kinetics of the formulations</a:t>
            </a:r>
            <a:r>
              <a:rPr kumimoji="0" lang="en-US" sz="2000" b="0" i="0" u="none" strike="noStrike" kern="1200" cap="none" spc="0" normalizeH="0" baseline="0" noProof="0" dirty="0" smtClean="0">
                <a:ln>
                  <a:noFill/>
                </a:ln>
                <a:solidFill>
                  <a:srgbClr val="002060"/>
                </a:solidFill>
                <a:effectLst/>
                <a:uLnTx/>
                <a:uFillTx/>
                <a:latin typeface="Calibri"/>
                <a:ea typeface="+mn-ea"/>
                <a:cs typeface="+mn-cs"/>
              </a:rPr>
              <a:t>.</a:t>
            </a:r>
            <a:endParaRPr kumimoji="0" lang="es-ES" sz="20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4" name="Rectángulo 23"/>
          <p:cNvSpPr/>
          <p:nvPr/>
        </p:nvSpPr>
        <p:spPr>
          <a:xfrm>
            <a:off x="25923012" y="29160144"/>
            <a:ext cx="3780623" cy="1754326"/>
          </a:xfrm>
          <a:prstGeom prst="rect">
            <a:avLst/>
          </a:prstGeom>
        </p:spPr>
        <p:txBody>
          <a:bodyPr wrap="square">
            <a:spAutoFit/>
          </a:bodyPr>
          <a:lstStyle/>
          <a:p>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Cumulative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release </a:t>
            </a: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amount: 76.2h</a:t>
            </a:r>
          </a:p>
          <a:p>
            <a:endPar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0.1% + </a:t>
            </a: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LIDO: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1154.33 </a:t>
            </a:r>
            <a:r>
              <a:rPr lang="en-GB"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µ</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a:t>
            </a: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0.1</a:t>
            </a: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609.11 </a:t>
            </a:r>
            <a:r>
              <a:rPr lang="en-GB"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µ</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a:t>
            </a:r>
            <a:endPar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0.05% + </a:t>
            </a: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LIDO: </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546.33 </a:t>
            </a:r>
            <a:r>
              <a:rPr lang="en-GB"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µ</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 </a:t>
            </a:r>
            <a:endPar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 0.05%: 190.78</a:t>
            </a:r>
            <a:r>
              <a:rPr lang="en-GB" dirty="0" smtClean="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 </a:t>
            </a:r>
            <a:r>
              <a:rPr lang="en-GB"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µ</a:t>
            </a:r>
            <a:r>
              <a:rPr lang="en-GB"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g</a:t>
            </a:r>
            <a:endParaRPr lang="es-ES" dirty="0"/>
          </a:p>
        </p:txBody>
      </p:sp>
      <p:sp>
        <p:nvSpPr>
          <p:cNvPr id="192" name="137 CuadroTexto"/>
          <p:cNvSpPr txBox="1"/>
          <p:nvPr/>
        </p:nvSpPr>
        <p:spPr>
          <a:xfrm>
            <a:off x="20122185" y="35677788"/>
            <a:ext cx="4541215" cy="707886"/>
          </a:xfrm>
          <a:prstGeom prst="rect">
            <a:avLst/>
          </a:prstGeom>
          <a:noFill/>
        </p:spPr>
        <p:txBody>
          <a:bodyPr wrap="square" rtlCol="0">
            <a:spAutoFit/>
          </a:bodyPr>
          <a:lstStyle/>
          <a:p>
            <a:pPr lvl="0" defTabSz="1753430"/>
            <a:r>
              <a:rPr lang="en-US" sz="2000" b="1" dirty="0" smtClean="0">
                <a:solidFill>
                  <a:srgbClr val="002060"/>
                </a:solidFill>
                <a:latin typeface="Calibri"/>
              </a:rPr>
              <a:t>Figure</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4. </a:t>
            </a:r>
            <a:r>
              <a:rPr lang="en-US" sz="2000" dirty="0">
                <a:solidFill>
                  <a:srgbClr val="002060"/>
                </a:solidFill>
              </a:rPr>
              <a:t>Sublingual permeation kinetics of TA for the different formulations. </a:t>
            </a:r>
            <a:endParaRPr kumimoji="0" lang="es-ES" sz="2000" b="0" i="0" u="none" strike="noStrike" kern="1200" cap="none" spc="0" normalizeH="0" baseline="0" noProof="0" dirty="0">
              <a:ln>
                <a:noFill/>
              </a:ln>
              <a:solidFill>
                <a:srgbClr val="002060"/>
              </a:solidFill>
              <a:effectLst/>
              <a:uLnTx/>
              <a:uFillTx/>
              <a:latin typeface="Calibri"/>
            </a:endParaRPr>
          </a:p>
        </p:txBody>
      </p:sp>
      <p:sp>
        <p:nvSpPr>
          <p:cNvPr id="193" name="137 CuadroTexto"/>
          <p:cNvSpPr txBox="1"/>
          <p:nvPr/>
        </p:nvSpPr>
        <p:spPr>
          <a:xfrm>
            <a:off x="25013570" y="35654648"/>
            <a:ext cx="4541215" cy="707886"/>
          </a:xfrm>
          <a:prstGeom prst="rect">
            <a:avLst/>
          </a:prstGeom>
          <a:noFill/>
        </p:spPr>
        <p:txBody>
          <a:bodyPr wrap="square" rtlCol="0">
            <a:spAutoFit/>
          </a:bodyPr>
          <a:lstStyle/>
          <a:p>
            <a:pPr lvl="0" defTabSz="1753430"/>
            <a:r>
              <a:rPr lang="en-US" sz="2000" b="1" dirty="0" smtClean="0">
                <a:solidFill>
                  <a:srgbClr val="002060"/>
                </a:solidFill>
                <a:latin typeface="Calibri"/>
              </a:rPr>
              <a:t>Figure</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5. </a:t>
            </a:r>
            <a:r>
              <a:rPr lang="en-US" sz="2000" noProof="0" dirty="0" smtClean="0">
                <a:solidFill>
                  <a:srgbClr val="002060"/>
                </a:solidFill>
              </a:rPr>
              <a:t>Buccal</a:t>
            </a:r>
            <a:r>
              <a:rPr lang="en-US" sz="2000" dirty="0" smtClean="0">
                <a:solidFill>
                  <a:srgbClr val="002060"/>
                </a:solidFill>
              </a:rPr>
              <a:t> </a:t>
            </a:r>
            <a:r>
              <a:rPr lang="en-US" sz="2000" dirty="0">
                <a:solidFill>
                  <a:srgbClr val="002060"/>
                </a:solidFill>
              </a:rPr>
              <a:t>permeation kinetics of TA for the different formulations. </a:t>
            </a:r>
          </a:p>
        </p:txBody>
      </p:sp>
      <p:sp>
        <p:nvSpPr>
          <p:cNvPr id="194" name="137 CuadroTexto"/>
          <p:cNvSpPr txBox="1"/>
          <p:nvPr/>
        </p:nvSpPr>
        <p:spPr>
          <a:xfrm>
            <a:off x="21871634" y="39634499"/>
            <a:ext cx="6677448" cy="400110"/>
          </a:xfrm>
          <a:prstGeom prst="rect">
            <a:avLst/>
          </a:prstGeom>
          <a:noFill/>
        </p:spPr>
        <p:txBody>
          <a:bodyPr wrap="square" rtlCol="0">
            <a:spAutoFit/>
          </a:bodyPr>
          <a:lstStyle/>
          <a:p>
            <a:pPr lvl="0" defTabSz="1753430"/>
            <a:r>
              <a:rPr lang="en-US" sz="2000" b="1" dirty="0" smtClean="0">
                <a:solidFill>
                  <a:srgbClr val="002060"/>
                </a:solidFill>
                <a:latin typeface="Calibri"/>
              </a:rPr>
              <a:t>Figure</a:t>
            </a:r>
            <a:r>
              <a:rPr kumimoji="0" lang="en-US" sz="2000" b="1" i="0" u="none" strike="noStrike" kern="1200" cap="none" spc="0" normalizeH="0" baseline="0" noProof="0" dirty="0" smtClean="0">
                <a:ln>
                  <a:noFill/>
                </a:ln>
                <a:solidFill>
                  <a:srgbClr val="002060"/>
                </a:solidFill>
                <a:effectLst/>
                <a:uLnTx/>
                <a:uFillTx/>
                <a:latin typeface="Calibri"/>
                <a:ea typeface="+mn-ea"/>
                <a:cs typeface="+mn-cs"/>
              </a:rPr>
              <a:t> 6. </a:t>
            </a:r>
            <a:r>
              <a:rPr lang="en-US" sz="2000" dirty="0">
                <a:solidFill>
                  <a:srgbClr val="002060"/>
                </a:solidFill>
              </a:rPr>
              <a:t>Buccal retained amount of TA for each </a:t>
            </a:r>
            <a:r>
              <a:rPr lang="en-US" sz="2000" dirty="0" smtClean="0">
                <a:solidFill>
                  <a:srgbClr val="002060"/>
                </a:solidFill>
              </a:rPr>
              <a:t>formulation.</a:t>
            </a:r>
            <a:endParaRPr lang="en-US" sz="2000" dirty="0">
              <a:solidFill>
                <a:srgbClr val="002060"/>
              </a:solidFill>
            </a:endParaRPr>
          </a:p>
        </p:txBody>
      </p:sp>
      <p:sp>
        <p:nvSpPr>
          <p:cNvPr id="125" name="Marcador de contenido 6">
            <a:extLst>
              <a:ext uri="{FF2B5EF4-FFF2-40B4-BE49-F238E27FC236}">
                <a16:creationId xmlns:a16="http://schemas.microsoft.com/office/drawing/2014/main" id="{7DD15351-3B39-4052-AFAD-8E26E8F8A719}"/>
              </a:ext>
            </a:extLst>
          </p:cNvPr>
          <p:cNvSpPr txBox="1">
            <a:spLocks/>
          </p:cNvSpPr>
          <p:nvPr/>
        </p:nvSpPr>
        <p:spPr>
          <a:xfrm>
            <a:off x="977200" y="26011851"/>
            <a:ext cx="8895125" cy="18967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ES" sz="3000" dirty="0" smtClean="0">
                <a:solidFill>
                  <a:schemeClr val="bg2">
                    <a:lumMod val="10000"/>
                  </a:schemeClr>
                </a:solidFill>
                <a:latin typeface="Palatino Linotype" panose="02040502050505030304" pitchFamily="18" charset="0"/>
                <a:cs typeface="Times New Roman" panose="02020603050405020304" pitchFamily="18" charset="0"/>
                <a:sym typeface="Bookshelf Symbol 7" panose="05010101010101010101" pitchFamily="2" charset="2"/>
              </a:rPr>
              <a:t> </a:t>
            </a:r>
            <a:r>
              <a:rPr lang="es-ES" sz="3000" dirty="0" smtClean="0">
                <a:solidFill>
                  <a:schemeClr val="bg2">
                    <a:lumMod val="10000"/>
                  </a:schemeClr>
                </a:solidFill>
                <a:latin typeface="Palatino Linotype" panose="02040502050505030304" pitchFamily="18" charset="0"/>
                <a:cs typeface="Times New Roman" panose="02020603050405020304" pitchFamily="18" charset="0"/>
              </a:rPr>
              <a:t>LINEAR </a:t>
            </a:r>
            <a:r>
              <a:rPr lang="es-ES" sz="3000" dirty="0" smtClean="0">
                <a:solidFill>
                  <a:schemeClr val="bg2">
                    <a:lumMod val="10000"/>
                  </a:schemeClr>
                </a:solidFill>
                <a:latin typeface="Palatino Linotype" panose="02040502050505030304" pitchFamily="18" charset="0"/>
                <a:cs typeface="Times New Roman" panose="02020603050405020304" pitchFamily="18" charset="0"/>
              </a:rPr>
              <a:t>(Ratios </a:t>
            </a:r>
            <a:r>
              <a:rPr lang="en-US" sz="3000" dirty="0">
                <a:solidFill>
                  <a:schemeClr val="bg2">
                    <a:lumMod val="10000"/>
                  </a:schemeClr>
                </a:solidFill>
                <a:latin typeface="Palatino Linotype" panose="02040502050505030304" pitchFamily="18" charset="0"/>
                <a:cs typeface="Times New Roman" panose="02020603050405020304" pitchFamily="18" charset="0"/>
              </a:rPr>
              <a:t>a</a:t>
            </a:r>
            <a:r>
              <a:rPr lang="en-US" sz="3000" dirty="0" smtClean="0">
                <a:solidFill>
                  <a:schemeClr val="bg2">
                    <a:lumMod val="10000"/>
                  </a:schemeClr>
                </a:solidFill>
                <a:latin typeface="Palatino Linotype" panose="02040502050505030304" pitchFamily="18" charset="0"/>
                <a:cs typeface="Times New Roman" panose="02020603050405020304" pitchFamily="18" charset="0"/>
              </a:rPr>
              <a:t>rea</a:t>
            </a:r>
            <a:r>
              <a:rPr lang="es-ES" sz="3000" dirty="0" smtClean="0">
                <a:solidFill>
                  <a:schemeClr val="bg2">
                    <a:lumMod val="10000"/>
                  </a:schemeClr>
                </a:solidFill>
                <a:latin typeface="Palatino Linotype" panose="02040502050505030304" pitchFamily="18" charset="0"/>
                <a:cs typeface="Times New Roman" panose="02020603050405020304" pitchFamily="18" charset="0"/>
              </a:rPr>
              <a:t> </a:t>
            </a:r>
            <a:r>
              <a:rPr lang="es-ES" sz="3000" dirty="0">
                <a:solidFill>
                  <a:schemeClr val="bg2">
                    <a:lumMod val="10000"/>
                  </a:schemeClr>
                </a:solidFill>
                <a:latin typeface="Palatino Linotype" panose="02040502050505030304" pitchFamily="18" charset="0"/>
                <a:cs typeface="Times New Roman" panose="02020603050405020304" pitchFamily="18" charset="0"/>
              </a:rPr>
              <a:t>vs. </a:t>
            </a:r>
            <a:r>
              <a:rPr lang="en-US" sz="3000" dirty="0" smtClean="0">
                <a:solidFill>
                  <a:schemeClr val="bg2">
                    <a:lumMod val="10000"/>
                  </a:schemeClr>
                </a:solidFill>
                <a:latin typeface="Palatino Linotype" panose="02040502050505030304" pitchFamily="18" charset="0"/>
                <a:cs typeface="Times New Roman" panose="02020603050405020304" pitchFamily="18" charset="0"/>
              </a:rPr>
              <a:t>concentration</a:t>
            </a:r>
            <a:r>
              <a:rPr lang="es-ES" sz="3000" dirty="0" smtClean="0">
                <a:solidFill>
                  <a:schemeClr val="bg2">
                    <a:lumMod val="10000"/>
                  </a:schemeClr>
                </a:solidFill>
                <a:latin typeface="Palatino Linotype" panose="02040502050505030304" pitchFamily="18" charset="0"/>
                <a:cs typeface="Times New Roman" panose="02020603050405020304" pitchFamily="18" charset="0"/>
              </a:rPr>
              <a:t>)</a:t>
            </a:r>
            <a:endParaRPr lang="es-ES" sz="3000" dirty="0">
              <a:solidFill>
                <a:schemeClr val="bg2">
                  <a:lumMod val="10000"/>
                </a:schemeClr>
              </a:solidFill>
              <a:latin typeface="Palatino Linotype" panose="02040502050505030304" pitchFamily="18" charset="0"/>
              <a:cs typeface="Times New Roman" panose="02020603050405020304" pitchFamily="18" charset="0"/>
            </a:endParaRPr>
          </a:p>
          <a:p>
            <a:pPr marL="457200" indent="-457200" algn="just">
              <a:buFont typeface="Bookshelf Symbol 7" panose="05010101010101010101" pitchFamily="2" charset="2"/>
              <a:buChar char="p"/>
            </a:pPr>
            <a:r>
              <a:rPr lang="es-ES" sz="3000" dirty="0" smtClean="0">
                <a:solidFill>
                  <a:schemeClr val="bg2">
                    <a:lumMod val="10000"/>
                  </a:schemeClr>
                </a:solidFill>
                <a:latin typeface="Palatino Linotype" panose="02040502050505030304" pitchFamily="18" charset="0"/>
                <a:cs typeface="Times New Roman" panose="02020603050405020304" pitchFamily="18" charset="0"/>
              </a:rPr>
              <a:t>PRECISE (</a:t>
            </a:r>
            <a:r>
              <a:rPr lang="en-US" sz="3000" dirty="0" smtClean="0">
                <a:solidFill>
                  <a:schemeClr val="tx1"/>
                </a:solidFill>
                <a:latin typeface="Palatino Linotype" panose="02040502050505030304" pitchFamily="18" charset="0"/>
                <a:cs typeface="Times New Roman" panose="02020603050405020304" pitchFamily="18" charset="0"/>
              </a:rPr>
              <a:t>Coefficient of variation </a:t>
            </a:r>
            <a:r>
              <a:rPr lang="es-ES" sz="3000" dirty="0" smtClean="0">
                <a:solidFill>
                  <a:schemeClr val="tx1"/>
                </a:solidFill>
                <a:latin typeface="Palatino Linotype" panose="02040502050505030304" pitchFamily="18" charset="0"/>
                <a:cs typeface="Times New Roman" panose="02020603050405020304" pitchFamily="18" charset="0"/>
              </a:rPr>
              <a:t>%)</a:t>
            </a:r>
            <a:endParaRPr lang="es-ES" sz="3000" dirty="0">
              <a:solidFill>
                <a:schemeClr val="tx1"/>
              </a:solidFill>
              <a:latin typeface="Palatino Linotype" panose="02040502050505030304" pitchFamily="18" charset="0"/>
              <a:cs typeface="Times New Roman" panose="02020603050405020304" pitchFamily="18" charset="0"/>
            </a:endParaRPr>
          </a:p>
          <a:p>
            <a:pPr algn="just"/>
            <a:r>
              <a:rPr lang="es-ES" sz="3000" dirty="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rPr>
              <a:t> </a:t>
            </a:r>
            <a:r>
              <a:rPr lang="es-ES" sz="3000" dirty="0" smtClean="0">
                <a:solidFill>
                  <a:schemeClr val="tx1"/>
                </a:solidFill>
                <a:latin typeface="Palatino Linotype" panose="02040502050505030304" pitchFamily="18" charset="0"/>
                <a:cs typeface="Times New Roman" panose="02020603050405020304" pitchFamily="18" charset="0"/>
              </a:rPr>
              <a:t>EXACT </a:t>
            </a:r>
            <a:r>
              <a:rPr lang="es-ES" sz="3000" dirty="0" smtClean="0">
                <a:solidFill>
                  <a:schemeClr val="tx1"/>
                </a:solidFill>
                <a:latin typeface="Palatino Linotype" panose="02040502050505030304" pitchFamily="18" charset="0"/>
                <a:cs typeface="Times New Roman" panose="02020603050405020304" pitchFamily="18" charset="0"/>
              </a:rPr>
              <a:t>(</a:t>
            </a:r>
            <a:r>
              <a:rPr lang="en-US" sz="3000" dirty="0" smtClean="0">
                <a:solidFill>
                  <a:schemeClr val="tx1"/>
                </a:solidFill>
                <a:latin typeface="Palatino Linotype" panose="02040502050505030304" pitchFamily="18" charset="0"/>
                <a:cs typeface="Times New Roman" panose="02020603050405020304" pitchFamily="18" charset="0"/>
              </a:rPr>
              <a:t>Relative</a:t>
            </a:r>
            <a:r>
              <a:rPr lang="es-ES" sz="3000" dirty="0" smtClean="0">
                <a:solidFill>
                  <a:schemeClr val="tx1"/>
                </a:solidFill>
                <a:latin typeface="Palatino Linotype" panose="02040502050505030304" pitchFamily="18" charset="0"/>
                <a:cs typeface="Times New Roman" panose="02020603050405020304" pitchFamily="18" charset="0"/>
              </a:rPr>
              <a:t> </a:t>
            </a:r>
            <a:r>
              <a:rPr lang="es-ES" sz="3000" dirty="0" smtClean="0">
                <a:solidFill>
                  <a:schemeClr val="tx1"/>
                </a:solidFill>
                <a:latin typeface="Palatino Linotype" panose="02040502050505030304" pitchFamily="18" charset="0"/>
                <a:cs typeface="Times New Roman" panose="02020603050405020304" pitchFamily="18" charset="0"/>
              </a:rPr>
              <a:t>error %)</a:t>
            </a:r>
            <a:endParaRPr lang="es-ES" sz="3000" dirty="0">
              <a:solidFill>
                <a:schemeClr val="tx1"/>
              </a:solidFill>
              <a:latin typeface="Palatino Linotype" panose="02040502050505030304" pitchFamily="18" charset="0"/>
              <a:cs typeface="Times New Roman" panose="02020603050405020304" pitchFamily="18" charset="0"/>
            </a:endParaRPr>
          </a:p>
        </p:txBody>
      </p:sp>
      <p:sp>
        <p:nvSpPr>
          <p:cNvPr id="127" name="126 Rectángulo"/>
          <p:cNvSpPr/>
          <p:nvPr/>
        </p:nvSpPr>
        <p:spPr>
          <a:xfrm>
            <a:off x="973430" y="25157314"/>
            <a:ext cx="6264728" cy="553998"/>
          </a:xfrm>
          <a:prstGeom prst="rect">
            <a:avLst/>
          </a:prstGeom>
        </p:spPr>
        <p:txBody>
          <a:bodyPr wrap="none">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3000" b="1" i="1" u="none" strike="noStrike" kern="1200" cap="none" spc="0" normalizeH="0" baseline="0" noProof="0" dirty="0" smtClean="0">
                <a:ln>
                  <a:noFill/>
                </a:ln>
                <a:solidFill>
                  <a:prstClr val="black"/>
                </a:solidFill>
                <a:effectLst/>
                <a:uLnTx/>
                <a:uFillTx/>
                <a:latin typeface="Calibri"/>
                <a:ea typeface="+mn-ea"/>
                <a:cs typeface="+mn-cs"/>
              </a:rPr>
              <a:t>Validation of the analytical method</a:t>
            </a:r>
          </a:p>
        </p:txBody>
      </p:sp>
      <p:sp>
        <p:nvSpPr>
          <p:cNvPr id="170" name="169 Rectángulo"/>
          <p:cNvSpPr/>
          <p:nvPr/>
        </p:nvSpPr>
        <p:spPr>
          <a:xfrm>
            <a:off x="10977258" y="25163719"/>
            <a:ext cx="8072494" cy="553998"/>
          </a:xfrm>
          <a:prstGeom prst="rect">
            <a:avLst/>
          </a:prstGeom>
        </p:spPr>
        <p:txBody>
          <a:bodyPr wrap="square">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3000" b="1" i="1" u="none" strike="noStrike" kern="1200" cap="none" spc="0" normalizeH="0" baseline="0" dirty="0" smtClean="0">
                <a:ln>
                  <a:noFill/>
                </a:ln>
                <a:solidFill>
                  <a:prstClr val="black"/>
                </a:solidFill>
                <a:effectLst/>
                <a:uLnTx/>
                <a:uFillTx/>
                <a:latin typeface="Calibri"/>
                <a:ea typeface="+mn-ea"/>
                <a:cs typeface="+mn-cs"/>
              </a:rPr>
              <a:t>Rheological</a:t>
            </a:r>
            <a:r>
              <a:rPr kumimoji="0" lang="es-ES" sz="3000" b="1" i="1" u="none" strike="noStrike" kern="1200" cap="none" spc="0" normalizeH="0" baseline="0" noProof="0" dirty="0" smtClean="0">
                <a:ln>
                  <a:noFill/>
                </a:ln>
                <a:solidFill>
                  <a:prstClr val="black"/>
                </a:solidFill>
                <a:effectLst/>
                <a:uLnTx/>
                <a:uFillTx/>
                <a:latin typeface="Calibri"/>
                <a:ea typeface="+mn-ea"/>
                <a:cs typeface="+mn-cs"/>
              </a:rPr>
              <a:t> </a:t>
            </a:r>
            <a:r>
              <a:rPr kumimoji="0" lang="en-US" sz="3000" b="1" i="1" u="none" strike="noStrike" kern="1200" cap="none" spc="0" normalizeH="0" baseline="0" dirty="0" smtClean="0">
                <a:ln>
                  <a:noFill/>
                </a:ln>
                <a:solidFill>
                  <a:prstClr val="black"/>
                </a:solidFill>
                <a:effectLst/>
                <a:uLnTx/>
                <a:uFillTx/>
                <a:latin typeface="Calibri"/>
                <a:ea typeface="+mn-ea"/>
                <a:cs typeface="+mn-cs"/>
              </a:rPr>
              <a:t>properties</a:t>
            </a:r>
          </a:p>
        </p:txBody>
      </p:sp>
      <p:sp>
        <p:nvSpPr>
          <p:cNvPr id="149" name="Marcador de contenido 6">
            <a:extLst>
              <a:ext uri="{FF2B5EF4-FFF2-40B4-BE49-F238E27FC236}">
                <a16:creationId xmlns:a16="http://schemas.microsoft.com/office/drawing/2014/main" id="{7DD15351-3B39-4052-AFAD-8E26E8F8A719}"/>
              </a:ext>
            </a:extLst>
          </p:cNvPr>
          <p:cNvSpPr txBox="1">
            <a:spLocks/>
          </p:cNvSpPr>
          <p:nvPr/>
        </p:nvSpPr>
        <p:spPr>
          <a:xfrm>
            <a:off x="10219978" y="26008896"/>
            <a:ext cx="9828002" cy="12590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000" dirty="0" smtClean="0">
                <a:solidFill>
                  <a:schemeClr val="bg2">
                    <a:lumMod val="10000"/>
                  </a:schemeClr>
                </a:solidFill>
                <a:latin typeface="Palatino Linotype" panose="02040502050505030304" pitchFamily="18" charset="0"/>
                <a:cs typeface="Times New Roman" panose="02020603050405020304" pitchFamily="18" charset="0"/>
                <a:sym typeface="Bookshelf Symbol 7" panose="05010101010101010101" pitchFamily="2" charset="2"/>
              </a:rPr>
              <a:t>The </a:t>
            </a:r>
            <a:r>
              <a:rPr lang="en-US" sz="3000" dirty="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rPr>
              <a:t>formulations </a:t>
            </a:r>
            <a:r>
              <a:rPr lang="en-US" sz="3000" dirty="0" smtClean="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rPr>
              <a:t>show a shear thinning </a:t>
            </a:r>
            <a:r>
              <a:rPr lang="en-US" sz="3000" dirty="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rPr>
              <a:t>and </a:t>
            </a:r>
            <a:endParaRPr lang="en-US" sz="3000" dirty="0" smtClean="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endParaRPr>
          </a:p>
          <a:p>
            <a:pPr algn="ctr"/>
            <a:r>
              <a:rPr lang="en-US" sz="3000" dirty="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rPr>
              <a:t>a</a:t>
            </a:r>
            <a:r>
              <a:rPr lang="en-US" sz="3000" dirty="0" smtClean="0">
                <a:solidFill>
                  <a:schemeClr val="tx1"/>
                </a:solidFill>
                <a:latin typeface="Palatino Linotype" panose="02040502050505030304" pitchFamily="18" charset="0"/>
                <a:cs typeface="Times New Roman" panose="02020603050405020304" pitchFamily="18" charset="0"/>
                <a:sym typeface="Bookshelf Symbol 7" panose="05010101010101010101" pitchFamily="2" charset="2"/>
              </a:rPr>
              <a:t>pparent thixotropic behavior </a:t>
            </a:r>
          </a:p>
          <a:p>
            <a:pPr algn="ctr"/>
            <a:endParaRPr lang="en-US" sz="3000" dirty="0">
              <a:solidFill>
                <a:schemeClr val="bg2">
                  <a:lumMod val="10000"/>
                </a:schemeClr>
              </a:solidFill>
              <a:latin typeface="Palatino Linotype" panose="02040502050505030304" pitchFamily="18" charset="0"/>
              <a:cs typeface="Times New Roman" panose="02020603050405020304" pitchFamily="18" charset="0"/>
              <a:sym typeface="Bookshelf Symbol 7" panose="05010101010101010101" pitchFamily="2" charset="2"/>
            </a:endParaRPr>
          </a:p>
          <a:p>
            <a:pPr algn="ctr"/>
            <a:r>
              <a:rPr lang="en-US" sz="3000" dirty="0" smtClean="0">
                <a:solidFill>
                  <a:schemeClr val="bg2">
                    <a:lumMod val="10000"/>
                  </a:schemeClr>
                </a:solidFill>
                <a:latin typeface="Palatino Linotype" panose="02040502050505030304" pitchFamily="18" charset="0"/>
                <a:cs typeface="Times New Roman" panose="02020603050405020304" pitchFamily="18" charset="0"/>
                <a:sym typeface="Bookshelf Symbol 7" panose="05010101010101010101" pitchFamily="2" charset="2"/>
              </a:rPr>
              <a:t> </a:t>
            </a:r>
            <a:endParaRPr lang="en-US" sz="3000" dirty="0" smtClean="0">
              <a:solidFill>
                <a:schemeClr val="bg2">
                  <a:lumMod val="10000"/>
                </a:schemeClr>
              </a:solidFill>
              <a:latin typeface="Palatino Linotype" panose="02040502050505030304" pitchFamily="18" charset="0"/>
              <a:cs typeface="Times New Roman" panose="02020603050405020304" pitchFamily="18" charset="0"/>
            </a:endParaRPr>
          </a:p>
          <a:p>
            <a:endParaRPr lang="es-ES" sz="3000" dirty="0" smtClean="0">
              <a:latin typeface="Times New Roman" panose="02020603050405020304" pitchFamily="18" charset="0"/>
              <a:cs typeface="Times New Roman" panose="02020603050405020304" pitchFamily="18" charset="0"/>
            </a:endParaRPr>
          </a:p>
          <a:p>
            <a:endParaRPr lang="es-ES" sz="3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2" name="CuadroTexto 161">
                <a:extLst>
                  <a:ext uri="{FF2B5EF4-FFF2-40B4-BE49-F238E27FC236}">
                    <a16:creationId xmlns:a16="http://schemas.microsoft.com/office/drawing/2014/main" id="{860E6206-BA2E-4F69-ACCE-941BA5D0B508}"/>
                  </a:ext>
                </a:extLst>
              </p:cNvPr>
              <p:cNvSpPr txBox="1"/>
              <p:nvPr/>
            </p:nvSpPr>
            <p:spPr>
              <a:xfrm>
                <a:off x="10167388" y="26914937"/>
                <a:ext cx="9828001" cy="1328633"/>
              </a:xfrm>
              <a:prstGeom prst="rect">
                <a:avLst/>
              </a:prstGeom>
              <a:noFill/>
            </p:spPr>
            <p:txBody>
              <a:bodyPr wrap="square">
                <a:spAutoFit/>
              </a:bodyPr>
              <a:lstStyle/>
              <a:p>
                <a:pPr algn="ctr">
                  <a:lnSpc>
                    <a:spcPct val="150000"/>
                  </a:lnSpc>
                  <a:spcAft>
                    <a:spcPts val="800"/>
                  </a:spcAft>
                </a:pPr>
                <a:r>
                  <a:rPr lang="en-GB" sz="2400" b="1" dirty="0" smtClean="0">
                    <a:solidFill>
                      <a:schemeClr val="tx1"/>
                    </a:solidFill>
                    <a:effectLst/>
                    <a:latin typeface="Palatino Linotype" panose="02040502050505030304" pitchFamily="18" charset="0"/>
                    <a:ea typeface="Times New Roman" panose="02020603050405020304" pitchFamily="18" charset="0"/>
                    <a:cs typeface="Calibri" panose="020F0502020204030204" pitchFamily="34" charset="0"/>
                  </a:rPr>
                  <a:t>Cross equation: </a:t>
                </a:r>
                <a14:m>
                  <m:oMath xmlns:m="http://schemas.openxmlformats.org/officeDocument/2006/math">
                    <m:r>
                      <a:rPr lang="es-ES"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𝜏</m:t>
                    </m:r>
                    <m:r>
                      <a:rPr lang="en-GB"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acc>
                      <m:accPr>
                        <m:chr m:val="̇"/>
                        <m:ctrlPr>
                          <a:rPr lang="es-ES"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accPr>
                      <m:e>
                        <m:r>
                          <a:rPr lang="en-GB" sz="2400" i="1">
                            <a:latin typeface="Cambria Math" panose="02040503050406030204" pitchFamily="18" charset="0"/>
                            <a:ea typeface="Calibri" panose="020F0502020204030204" pitchFamily="34" charset="0"/>
                            <a:cs typeface="Calibri" panose="020F0502020204030204" pitchFamily="34" charset="0"/>
                          </a:rPr>
                          <m:t>ɣ</m:t>
                        </m:r>
                      </m:e>
                    </m:acc>
                    <m:r>
                      <a:rPr lang="en-GB"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m:t>
                    </m:r>
                    <m:f>
                      <m:f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s-ES" sz="2400" i="1">
                                <a:latin typeface="Cambria Math" panose="02040503050406030204" pitchFamily="18" charset="0"/>
                                <a:ea typeface="Calibri" panose="020F0502020204030204" pitchFamily="34" charset="0"/>
                                <a:cs typeface="Calibri" panose="020F0502020204030204" pitchFamily="34" charset="0"/>
                              </a:rPr>
                            </m:ctrlPr>
                          </m:sSubPr>
                          <m:e>
                            <m:r>
                              <a:rPr lang="es-ES" sz="2400" i="1">
                                <a:latin typeface="Cambria Math" panose="02040503050406030204" pitchFamily="18" charset="0"/>
                                <a:ea typeface="Calibri" panose="020F0502020204030204" pitchFamily="34" charset="0"/>
                                <a:cs typeface="Calibri" panose="020F0502020204030204" pitchFamily="34" charset="0"/>
                              </a:rPr>
                              <m:t>𝜂</m:t>
                            </m:r>
                          </m:e>
                          <m:sub>
                            <m:r>
                              <a:rPr lang="en-GB" sz="2400" i="1">
                                <a:latin typeface="Cambria Math" panose="02040503050406030204" pitchFamily="18" charset="0"/>
                                <a:ea typeface="Calibri" panose="020F0502020204030204" pitchFamily="34" charset="0"/>
                                <a:cs typeface="Calibri" panose="020F0502020204030204" pitchFamily="34" charset="0"/>
                              </a:rPr>
                              <m:t>∞</m:t>
                            </m:r>
                          </m:sub>
                        </m:sSub>
                        <m:r>
                          <a:rPr lang="en-GB"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m:t>
                        </m:r>
                        <m:d>
                          <m:d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𝜂</m:t>
                                </m:r>
                              </m:e>
                              <m:sub>
                                <m:r>
                                  <a:rPr lang="en-GB"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0</m:t>
                                </m:r>
                              </m:sub>
                            </m:sSub>
                            <m:r>
                              <a:rPr lang="en-GB"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 </m:t>
                            </m:r>
                            <m:sSub>
                              <m:sSubPr>
                                <m:ctrlPr>
                                  <a:rPr lang="es-ES"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sSubPr>
                              <m:e>
                                <m:r>
                                  <a:rPr lang="es-ES"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𝜂</m:t>
                                </m:r>
                              </m:e>
                              <m:sub>
                                <m:r>
                                  <a:rPr lang="en-GB"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m:t>
                                </m:r>
                              </m:sub>
                            </m:sSub>
                          </m:e>
                        </m:d>
                      </m:num>
                      <m:den>
                        <m:r>
                          <a:rPr lang="en-GB"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1+</m:t>
                        </m:r>
                        <m:sSup>
                          <m:sSup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sSupPr>
                          <m:e>
                            <m:d>
                              <m:d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dPr>
                              <m:e>
                                <m:f>
                                  <m:f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fPr>
                                  <m:num>
                                    <m:acc>
                                      <m:accPr>
                                        <m:chr m:val="̇"/>
                                        <m:ctrlPr>
                                          <a:rPr lang="es-ES"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ctrlPr>
                                      </m:accPr>
                                      <m:e>
                                        <m:r>
                                          <a:rPr lang="en-GB"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ɣ</m:t>
                                        </m:r>
                                      </m:e>
                                    </m:acc>
                                  </m:num>
                                  <m:den>
                                    <m:sSub>
                                      <m:sSubPr>
                                        <m:ctrlP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en-GB" sz="2400" i="1">
                                            <a:solidFill>
                                              <a:schemeClr val="tx1"/>
                                            </a:solidFill>
                                            <a:effectLst/>
                                            <a:latin typeface="Cambria Math" panose="02040503050406030204" pitchFamily="18" charset="0"/>
                                            <a:ea typeface="Calibri" panose="020F0502020204030204" pitchFamily="34" charset="0"/>
                                            <a:cs typeface="Calibri" panose="020F0502020204030204" pitchFamily="34" charset="0"/>
                                          </a:rPr>
                                          <m:t>ɣ</m:t>
                                        </m:r>
                                      </m:e>
                                      <m:sub>
                                        <m:r>
                                          <a:rPr lang="en-GB"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0</m:t>
                                        </m:r>
                                      </m:sub>
                                    </m:sSub>
                                  </m:den>
                                </m:f>
                              </m:e>
                            </m:d>
                          </m:e>
                          <m:sup>
                            <m: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𝑛</m:t>
                            </m:r>
                          </m:sup>
                        </m:sSup>
                        <m:r>
                          <a:rPr lang="es-ES" sz="2400" i="1">
                            <a:solidFill>
                              <a:schemeClr val="tx1"/>
                            </a:solidFill>
                            <a:effectLst/>
                            <a:latin typeface="Cambria Math" panose="02040503050406030204" pitchFamily="18" charset="0"/>
                            <a:ea typeface="Times New Roman" panose="02020603050405020304" pitchFamily="18" charset="0"/>
                            <a:cs typeface="Calibri" panose="020F0502020204030204" pitchFamily="34" charset="0"/>
                          </a:rPr>
                          <m:t> </m:t>
                        </m:r>
                      </m:den>
                    </m:f>
                  </m:oMath>
                </a14:m>
                <a:endParaRPr lang="es-ES" sz="140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p:txBody>
          </p:sp>
        </mc:Choice>
        <mc:Fallback xmlns="">
          <p:sp>
            <p:nvSpPr>
              <p:cNvPr id="162" name="CuadroTexto 161">
                <a:extLst>
                  <a:ext uri="{FF2B5EF4-FFF2-40B4-BE49-F238E27FC236}">
                    <a16:creationId xmlns:a16="http://schemas.microsoft.com/office/drawing/2014/main" id="{860E6206-BA2E-4F69-ACCE-941BA5D0B508}"/>
                  </a:ext>
                </a:extLst>
              </p:cNvPr>
              <p:cNvSpPr txBox="1">
                <a:spLocks noRot="1" noChangeAspect="1" noMove="1" noResize="1" noEditPoints="1" noAdjustHandles="1" noChangeArrowheads="1" noChangeShapeType="1" noTextEdit="1"/>
              </p:cNvSpPr>
              <p:nvPr/>
            </p:nvSpPr>
            <p:spPr>
              <a:xfrm>
                <a:off x="10167388" y="26914937"/>
                <a:ext cx="9828001" cy="1328633"/>
              </a:xfrm>
              <a:prstGeom prst="rect">
                <a:avLst/>
              </a:prstGeom>
              <a:blipFill>
                <a:blip r:embed="rId16"/>
                <a:stretch>
                  <a:fillRect/>
                </a:stretch>
              </a:blipFill>
            </p:spPr>
            <p:txBody>
              <a:bodyPr/>
              <a:lstStyle/>
              <a:p>
                <a:r>
                  <a:rPr lang="es-ES">
                    <a:noFill/>
                  </a:rPr>
                  <a:t> </a:t>
                </a:r>
              </a:p>
            </p:txBody>
          </p:sp>
        </mc:Fallback>
      </mc:AlternateContent>
      <p:sp>
        <p:nvSpPr>
          <p:cNvPr id="186" name="169 Rectángulo"/>
          <p:cNvSpPr/>
          <p:nvPr/>
        </p:nvSpPr>
        <p:spPr>
          <a:xfrm>
            <a:off x="20565488" y="25161862"/>
            <a:ext cx="8072494" cy="553998"/>
          </a:xfrm>
          <a:prstGeom prst="rect">
            <a:avLst/>
          </a:prstGeom>
        </p:spPr>
        <p:txBody>
          <a:bodyPr wrap="square">
            <a:spAutoFit/>
          </a:bodyPr>
          <a:lstStyle/>
          <a:p>
            <a:pPr marL="0" marR="0" lvl="0" indent="0" algn="just" defTabSz="1753430" rtl="0" eaLnBrk="1" fontAlgn="auto" latinLnBrk="0" hangingPunct="1">
              <a:lnSpc>
                <a:spcPct val="100000"/>
              </a:lnSpc>
              <a:spcBef>
                <a:spcPts val="0"/>
              </a:spcBef>
              <a:spcAft>
                <a:spcPts val="0"/>
              </a:spcAft>
              <a:buClrTx/>
              <a:buSzTx/>
              <a:buFont typeface="Wingdings" pitchFamily="2" charset="2"/>
              <a:buChar char="q"/>
              <a:tabLst/>
              <a:defRPr/>
            </a:pPr>
            <a:r>
              <a:rPr kumimoji="0" lang="en-US" sz="3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3000" b="1" i="1" u="none" strike="noStrike" kern="1200" cap="none" spc="0" normalizeH="0" baseline="0" dirty="0" smtClean="0">
                <a:ln>
                  <a:noFill/>
                </a:ln>
                <a:solidFill>
                  <a:prstClr val="black"/>
                </a:solidFill>
                <a:effectLst/>
                <a:uLnTx/>
                <a:uFillTx/>
                <a:latin typeface="Calibri"/>
                <a:ea typeface="+mn-ea"/>
                <a:cs typeface="+mn-cs"/>
              </a:rPr>
              <a:t>Release,</a:t>
            </a:r>
            <a:r>
              <a:rPr kumimoji="0" lang="en-US" sz="3000" b="1" i="1" u="none" strike="noStrike" kern="1200" cap="none" spc="0" normalizeH="0" dirty="0" smtClean="0">
                <a:ln>
                  <a:noFill/>
                </a:ln>
                <a:solidFill>
                  <a:prstClr val="black"/>
                </a:solidFill>
                <a:effectLst/>
                <a:uLnTx/>
                <a:uFillTx/>
                <a:latin typeface="Calibri"/>
                <a:ea typeface="+mn-ea"/>
                <a:cs typeface="+mn-cs"/>
              </a:rPr>
              <a:t> permeation and retention studies</a:t>
            </a:r>
            <a:endParaRPr kumimoji="0" lang="en-US" sz="3000" b="1" i="1" u="none" strike="noStrike" kern="1200" cap="none" spc="0" normalizeH="0" baseline="0" dirty="0" smtClean="0">
              <a:ln>
                <a:noFill/>
              </a:ln>
              <a:solidFill>
                <a:prstClr val="black"/>
              </a:solidFill>
              <a:effectLst/>
              <a:uLnTx/>
              <a:uFillTx/>
              <a:latin typeface="Calibri"/>
              <a:ea typeface="+mn-ea"/>
              <a:cs typeface="+mn-cs"/>
            </a:endParaRPr>
          </a:p>
        </p:txBody>
      </p:sp>
      <p:sp>
        <p:nvSpPr>
          <p:cNvPr id="23" name="Rectángulo 22"/>
          <p:cNvSpPr/>
          <p:nvPr/>
        </p:nvSpPr>
        <p:spPr>
          <a:xfrm>
            <a:off x="20647218" y="26256744"/>
            <a:ext cx="8777988" cy="1477328"/>
          </a:xfrm>
          <a:prstGeom prst="rect">
            <a:avLst/>
          </a:prstGeom>
        </p:spPr>
        <p:txBody>
          <a:bodyPr wrap="square">
            <a:spAutoFit/>
          </a:bodyPr>
          <a:lstStyle/>
          <a:p>
            <a:pPr algn="ctr"/>
            <a:r>
              <a:rPr lang="en-GB" sz="3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Cumulative </a:t>
            </a:r>
            <a:r>
              <a:rPr lang="en-GB" sz="3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released amount of TA (µg) – time (hours) obtained corresponds to a Boltzmann sigmoidal trend with a </a:t>
            </a:r>
            <a:r>
              <a:rPr lang="en-GB" sz="3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a:t>
            </a:r>
            <a:r>
              <a:rPr lang="en-GB" sz="3000" baseline="30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2</a:t>
            </a:r>
            <a:r>
              <a:rPr lang="en-GB" sz="3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 </a:t>
            </a:r>
            <a:r>
              <a:rPr lang="en-GB" sz="30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0.99</a:t>
            </a:r>
            <a:endParaRPr lang="es-ES" sz="3000" dirty="0"/>
          </a:p>
        </p:txBody>
      </p:sp>
      <p:sp>
        <p:nvSpPr>
          <p:cNvPr id="195" name="Rectángulo redondeado 80"/>
          <p:cNvSpPr/>
          <p:nvPr/>
        </p:nvSpPr>
        <p:spPr>
          <a:xfrm>
            <a:off x="306857" y="36598936"/>
            <a:ext cx="9838298" cy="5156631"/>
          </a:xfrm>
          <a:prstGeom prst="roundRect">
            <a:avLst>
              <a:gd name="adj" fmla="val 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prstClr val="white"/>
              </a:solidFill>
              <a:effectLst/>
              <a:uLnTx/>
              <a:uFillTx/>
              <a:latin typeface="Calibri"/>
              <a:ea typeface="+mn-ea"/>
              <a:cs typeface="+mn-cs"/>
            </a:endParaRPr>
          </a:p>
        </p:txBody>
      </p:sp>
      <p:sp>
        <p:nvSpPr>
          <p:cNvPr id="155" name="154 CuadroTexto"/>
          <p:cNvSpPr txBox="1"/>
          <p:nvPr/>
        </p:nvSpPr>
        <p:spPr>
          <a:xfrm>
            <a:off x="349940" y="37307371"/>
            <a:ext cx="9702262" cy="4247317"/>
          </a:xfrm>
          <a:prstGeom prst="rect">
            <a:avLst/>
          </a:prstGeom>
          <a:noFill/>
        </p:spPr>
        <p:txBody>
          <a:bodyPr wrap="square" rtlCol="0">
            <a:spAutoFit/>
          </a:bodyPr>
          <a:lstStyle/>
          <a:p>
            <a:pPr lvl="0" algn="just" defTabSz="1753430"/>
            <a:r>
              <a:rPr lang="en-US" sz="3000" dirty="0">
                <a:solidFill>
                  <a:prstClr val="black"/>
                </a:solidFill>
              </a:rPr>
              <a:t>Based on the obtained results, the treatment with TA and lidocaine hydrochloride can be useful to treat painful processes in the buccal mucosa, such as sores. Nevertheless, this treatment should be used punctually due to the existence of permeation processes for TA. Future studies would be useful to characterize the release and permeation processes for lidocaine hydrochloride, and it would be interesting to assess the stability of these topical formulations. </a:t>
            </a:r>
            <a:endParaRPr kumimoji="0" lang="es-ES"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155 Flecha derecha"/>
          <p:cNvSpPr/>
          <p:nvPr/>
        </p:nvSpPr>
        <p:spPr>
          <a:xfrm>
            <a:off x="304978" y="36147644"/>
            <a:ext cx="9810200" cy="928694"/>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157" name="CuadroTexto 15"/>
          <p:cNvSpPr txBox="1"/>
          <p:nvPr/>
        </p:nvSpPr>
        <p:spPr>
          <a:xfrm>
            <a:off x="347742" y="36231780"/>
            <a:ext cx="6270303" cy="795966"/>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CONCLUSIONS</a:t>
            </a:r>
          </a:p>
        </p:txBody>
      </p:sp>
      <p:sp>
        <p:nvSpPr>
          <p:cNvPr id="196" name="Rectángulo redondeado 80"/>
          <p:cNvSpPr/>
          <p:nvPr/>
        </p:nvSpPr>
        <p:spPr>
          <a:xfrm>
            <a:off x="10153278" y="39411639"/>
            <a:ext cx="9838298" cy="2372403"/>
          </a:xfrm>
          <a:prstGeom prst="roundRect">
            <a:avLst>
              <a:gd name="adj" fmla="val 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n-US" sz="6900" b="0" i="0" u="none" strike="noStrike" kern="1200" cap="none" spc="0" normalizeH="0" baseline="0" noProof="0">
              <a:ln>
                <a:noFill/>
              </a:ln>
              <a:solidFill>
                <a:prstClr val="white"/>
              </a:solidFill>
              <a:effectLst/>
              <a:uLnTx/>
              <a:uFillTx/>
              <a:latin typeface="Calibri"/>
              <a:ea typeface="+mn-ea"/>
              <a:cs typeface="+mn-cs"/>
            </a:endParaRPr>
          </a:p>
        </p:txBody>
      </p:sp>
      <p:sp>
        <p:nvSpPr>
          <p:cNvPr id="160" name="159 Flecha derecha"/>
          <p:cNvSpPr/>
          <p:nvPr/>
        </p:nvSpPr>
        <p:spPr>
          <a:xfrm>
            <a:off x="10206900" y="39003258"/>
            <a:ext cx="9754644" cy="772139"/>
          </a:xfrm>
          <a:prstGeom prst="rightArrow">
            <a:avLst>
              <a:gd name="adj1" fmla="val 100000"/>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3430" rtl="0" eaLnBrk="1" fontAlgn="auto" latinLnBrk="0" hangingPunct="1">
              <a:lnSpc>
                <a:spcPct val="100000"/>
              </a:lnSpc>
              <a:spcBef>
                <a:spcPts val="0"/>
              </a:spcBef>
              <a:spcAft>
                <a:spcPts val="0"/>
              </a:spcAft>
              <a:buClrTx/>
              <a:buSzTx/>
              <a:buFontTx/>
              <a:buNone/>
              <a:tabLst/>
              <a:defRPr/>
            </a:pPr>
            <a:endParaRPr kumimoji="0" lang="es-ES" sz="6900" b="0" i="0" u="none" strike="noStrike" kern="1200" cap="none" spc="0" normalizeH="0" baseline="0" noProof="0">
              <a:ln>
                <a:noFill/>
              </a:ln>
              <a:solidFill>
                <a:prstClr val="white"/>
              </a:solidFill>
              <a:effectLst/>
              <a:uLnTx/>
              <a:uFillTx/>
              <a:latin typeface="Calibri"/>
              <a:ea typeface="+mn-ea"/>
              <a:cs typeface="+mn-cs"/>
            </a:endParaRPr>
          </a:p>
        </p:txBody>
      </p:sp>
      <p:sp>
        <p:nvSpPr>
          <p:cNvPr id="161" name="CuadroTexto 15"/>
          <p:cNvSpPr txBox="1"/>
          <p:nvPr/>
        </p:nvSpPr>
        <p:spPr>
          <a:xfrm>
            <a:off x="10339902" y="39124843"/>
            <a:ext cx="6270303" cy="523220"/>
          </a:xfrm>
          <a:prstGeom prst="rect">
            <a:avLst/>
          </a:prstGeom>
          <a:noFill/>
        </p:spPr>
        <p:txBody>
          <a:bodyPr wrap="square" numCol="1" rtlCol="0">
            <a:spAutoFit/>
          </a:bodyPr>
          <a:lstStyle/>
          <a:p>
            <a:pPr marL="0" marR="0" lvl="0" indent="0" algn="just" defTabSz="175343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REFERENCES</a:t>
            </a:r>
          </a:p>
        </p:txBody>
      </p:sp>
      <p:sp>
        <p:nvSpPr>
          <p:cNvPr id="159" name="158 CuadroTexto"/>
          <p:cNvSpPr txBox="1"/>
          <p:nvPr/>
        </p:nvSpPr>
        <p:spPr>
          <a:xfrm>
            <a:off x="10243386" y="39972515"/>
            <a:ext cx="9636815" cy="1508105"/>
          </a:xfrm>
          <a:prstGeom prst="rect">
            <a:avLst/>
          </a:prstGeom>
          <a:noFill/>
        </p:spPr>
        <p:txBody>
          <a:bodyPr wrap="square" rtlCol="0">
            <a:spAutoFit/>
          </a:bodyPr>
          <a:lstStyle/>
          <a:p>
            <a:pPr lvl="0" defTabSz="1753430"/>
            <a:r>
              <a:rPr lang="en-US" sz="1600" dirty="0" smtClean="0">
                <a:solidFill>
                  <a:prstClr val="black"/>
                </a:solidFill>
              </a:rPr>
              <a:t>1. </a:t>
            </a:r>
            <a:r>
              <a:rPr lang="en-US" sz="1600" dirty="0" err="1" smtClean="0">
                <a:solidFill>
                  <a:prstClr val="black"/>
                </a:solidFill>
              </a:rPr>
              <a:t>Álvarez</a:t>
            </a:r>
            <a:r>
              <a:rPr lang="en-US" sz="1600" dirty="0">
                <a:solidFill>
                  <a:prstClr val="black"/>
                </a:solidFill>
              </a:rPr>
              <a:t>, M. </a:t>
            </a:r>
            <a:r>
              <a:rPr lang="en-US" sz="1600" dirty="0" err="1">
                <a:solidFill>
                  <a:prstClr val="black"/>
                </a:solidFill>
              </a:rPr>
              <a:t>Tratamiento</a:t>
            </a:r>
            <a:r>
              <a:rPr lang="en-US" sz="1600" dirty="0">
                <a:solidFill>
                  <a:prstClr val="black"/>
                </a:solidFill>
              </a:rPr>
              <a:t> de las </a:t>
            </a:r>
            <a:r>
              <a:rPr lang="en-US" sz="1600" dirty="0" err="1">
                <a:solidFill>
                  <a:prstClr val="black"/>
                </a:solidFill>
              </a:rPr>
              <a:t>enfermedades</a:t>
            </a:r>
            <a:r>
              <a:rPr lang="en-US" sz="1600" dirty="0">
                <a:solidFill>
                  <a:prstClr val="black"/>
                </a:solidFill>
              </a:rPr>
              <a:t> de la </a:t>
            </a:r>
            <a:r>
              <a:rPr lang="en-US" sz="1600" dirty="0" err="1">
                <a:solidFill>
                  <a:prstClr val="black"/>
                </a:solidFill>
              </a:rPr>
              <a:t>cavidad</a:t>
            </a:r>
            <a:r>
              <a:rPr lang="en-US" sz="1600" dirty="0">
                <a:solidFill>
                  <a:prstClr val="black"/>
                </a:solidFill>
              </a:rPr>
              <a:t> </a:t>
            </a:r>
            <a:r>
              <a:rPr lang="en-US" sz="1600" dirty="0" err="1">
                <a:solidFill>
                  <a:prstClr val="black"/>
                </a:solidFill>
              </a:rPr>
              <a:t>bucal</a:t>
            </a:r>
            <a:r>
              <a:rPr lang="en-US" sz="1600" dirty="0">
                <a:solidFill>
                  <a:prstClr val="black"/>
                </a:solidFill>
              </a:rPr>
              <a:t>. OFFARM. 2003, 22 (9), 80-86.</a:t>
            </a:r>
          </a:p>
          <a:p>
            <a:pPr lvl="0" defTabSz="1753430"/>
            <a:r>
              <a:rPr lang="en-US" sz="1600" dirty="0" smtClean="0">
                <a:solidFill>
                  <a:prstClr val="black"/>
                </a:solidFill>
              </a:rPr>
              <a:t>2. </a:t>
            </a:r>
            <a:r>
              <a:rPr lang="en-US" sz="1600" dirty="0" err="1" smtClean="0">
                <a:solidFill>
                  <a:prstClr val="black"/>
                </a:solidFill>
              </a:rPr>
              <a:t>Acofarma</a:t>
            </a:r>
            <a:r>
              <a:rPr lang="en-US" sz="1600" dirty="0">
                <a:solidFill>
                  <a:prstClr val="black"/>
                </a:solidFill>
              </a:rPr>
              <a:t>. </a:t>
            </a:r>
            <a:r>
              <a:rPr lang="en-US" sz="1600" dirty="0" err="1">
                <a:solidFill>
                  <a:prstClr val="black"/>
                </a:solidFill>
              </a:rPr>
              <a:t>Fichas</a:t>
            </a:r>
            <a:r>
              <a:rPr lang="en-US" sz="1600" dirty="0">
                <a:solidFill>
                  <a:prstClr val="black"/>
                </a:solidFill>
              </a:rPr>
              <a:t> de </a:t>
            </a:r>
            <a:r>
              <a:rPr lang="en-US" sz="1600" dirty="0" err="1">
                <a:solidFill>
                  <a:prstClr val="black"/>
                </a:solidFill>
              </a:rPr>
              <a:t>información</a:t>
            </a:r>
            <a:r>
              <a:rPr lang="en-US" sz="1600" dirty="0">
                <a:solidFill>
                  <a:prstClr val="black"/>
                </a:solidFill>
              </a:rPr>
              <a:t> </a:t>
            </a:r>
            <a:r>
              <a:rPr lang="en-US" sz="1600" dirty="0" err="1">
                <a:solidFill>
                  <a:prstClr val="black"/>
                </a:solidFill>
              </a:rPr>
              <a:t>técnica</a:t>
            </a:r>
            <a:r>
              <a:rPr lang="en-US" sz="1600" dirty="0">
                <a:solidFill>
                  <a:prstClr val="black"/>
                </a:solidFill>
              </a:rPr>
              <a:t>: </a:t>
            </a:r>
            <a:r>
              <a:rPr lang="en-US" sz="1600" dirty="0" err="1">
                <a:solidFill>
                  <a:prstClr val="black"/>
                </a:solidFill>
              </a:rPr>
              <a:t>excipiente</a:t>
            </a:r>
            <a:r>
              <a:rPr lang="en-US" sz="1600" dirty="0">
                <a:solidFill>
                  <a:prstClr val="black"/>
                </a:solidFill>
              </a:rPr>
              <a:t> </a:t>
            </a:r>
            <a:r>
              <a:rPr lang="en-US" sz="1600" dirty="0" err="1">
                <a:solidFill>
                  <a:prstClr val="black"/>
                </a:solidFill>
              </a:rPr>
              <a:t>acofar</a:t>
            </a:r>
            <a:r>
              <a:rPr lang="en-US" sz="1600" dirty="0">
                <a:solidFill>
                  <a:prstClr val="black"/>
                </a:solidFill>
              </a:rPr>
              <a:t> </a:t>
            </a:r>
            <a:r>
              <a:rPr lang="en-US" sz="1600" dirty="0" err="1">
                <a:solidFill>
                  <a:prstClr val="black"/>
                </a:solidFill>
              </a:rPr>
              <a:t>adhesivo</a:t>
            </a:r>
            <a:r>
              <a:rPr lang="en-US" sz="1600" dirty="0">
                <a:solidFill>
                  <a:prstClr val="black"/>
                </a:solidFill>
              </a:rPr>
              <a:t> oral [Internet]. [accessed on 17/09/2019]. Available online: </a:t>
            </a:r>
            <a:r>
              <a:rPr lang="en-US" sz="1200" dirty="0">
                <a:solidFill>
                  <a:prstClr val="black"/>
                </a:solidFill>
              </a:rPr>
              <a:t>https://formulasmagistrales.acofarma.com/idb/descarga/3/f9b97fcbceaef2bf.pdf </a:t>
            </a:r>
          </a:p>
          <a:p>
            <a:pPr lvl="0" defTabSz="1753430"/>
            <a:r>
              <a:rPr lang="en-US" sz="1600" dirty="0" smtClean="0">
                <a:solidFill>
                  <a:prstClr val="black"/>
                </a:solidFill>
              </a:rPr>
              <a:t>3. National </a:t>
            </a:r>
            <a:r>
              <a:rPr lang="en-US" sz="1600" dirty="0">
                <a:solidFill>
                  <a:prstClr val="black"/>
                </a:solidFill>
              </a:rPr>
              <a:t>Center for Biotechnology Information. PubChem Database. Triamcinolone </a:t>
            </a:r>
            <a:r>
              <a:rPr lang="en-US" sz="1600" dirty="0" err="1">
                <a:solidFill>
                  <a:prstClr val="black"/>
                </a:solidFill>
              </a:rPr>
              <a:t>acetonide</a:t>
            </a:r>
            <a:r>
              <a:rPr lang="en-US" sz="1600" dirty="0">
                <a:solidFill>
                  <a:prstClr val="black"/>
                </a:solidFill>
              </a:rPr>
              <a:t> [Internet]. [accessed on 14/09/2019 Sep 14]. Available online: </a:t>
            </a:r>
            <a:r>
              <a:rPr lang="en-US" sz="1200" dirty="0">
                <a:solidFill>
                  <a:prstClr val="black"/>
                </a:solidFill>
              </a:rPr>
              <a:t>https://pubchem.ncbi.nlm.nih.gov/compound/6436#section=Pharmacology-and-Biochemistry </a:t>
            </a:r>
          </a:p>
        </p:txBody>
      </p:sp>
      <p:pic>
        <p:nvPicPr>
          <p:cNvPr id="1026" name="Picture 2" descr="C:\Users\pc\Documents\MÁSTER UNIVERSITAT DE BARCELONA\Logotip_UB.svg.png"/>
          <p:cNvPicPr>
            <a:picLocks noChangeAspect="1" noChangeArrowheads="1"/>
          </p:cNvPicPr>
          <p:nvPr/>
        </p:nvPicPr>
        <p:blipFill>
          <a:blip r:embed="rId17"/>
          <a:srcRect/>
          <a:stretch>
            <a:fillRect/>
          </a:stretch>
        </p:blipFill>
        <p:spPr bwMode="auto">
          <a:xfrm>
            <a:off x="25853883" y="41089208"/>
            <a:ext cx="3697352" cy="1112094"/>
          </a:xfrm>
          <a:prstGeom prst="rect">
            <a:avLst/>
          </a:prstGeom>
          <a:noFill/>
          <a:ln>
            <a:noFill/>
          </a:ln>
        </p:spPr>
      </p:pic>
      <p:pic>
        <p:nvPicPr>
          <p:cNvPr id="3081"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219927" y="41218777"/>
            <a:ext cx="2752441" cy="87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812924" y="41066932"/>
            <a:ext cx="1179603" cy="117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85">
            <a:extLst>
              <a:ext uri="{FF2B5EF4-FFF2-40B4-BE49-F238E27FC236}">
                <a16:creationId xmlns:a16="http://schemas.microsoft.com/office/drawing/2014/main" id="{42A046A5-41BF-42DF-96D1-4D3427BAE6A1}"/>
              </a:ext>
            </a:extLst>
          </p:cNvPr>
          <p:cNvPicPr>
            <a:picLocks noChangeAspect="1"/>
          </p:cNvPicPr>
          <p:nvPr/>
        </p:nvPicPr>
        <p:blipFill rotWithShape="1">
          <a:blip r:embed="rId20"/>
          <a:srcRect t="14578"/>
          <a:stretch/>
        </p:blipFill>
        <p:spPr>
          <a:xfrm>
            <a:off x="20402521" y="28505384"/>
            <a:ext cx="5510270" cy="2824635"/>
          </a:xfrm>
          <a:prstGeom prst="rect">
            <a:avLst/>
          </a:prstGeom>
        </p:spPr>
      </p:pic>
      <p:pic>
        <p:nvPicPr>
          <p:cNvPr id="88" name="Imagen 87">
            <a:extLst>
              <a:ext uri="{FF2B5EF4-FFF2-40B4-BE49-F238E27FC236}">
                <a16:creationId xmlns:a16="http://schemas.microsoft.com/office/drawing/2014/main" id="{F84C97CE-FFAA-43B9-85C8-C7EBB302EB8E}"/>
              </a:ext>
            </a:extLst>
          </p:cNvPr>
          <p:cNvPicPr>
            <a:picLocks noChangeAspect="1"/>
          </p:cNvPicPr>
          <p:nvPr/>
        </p:nvPicPr>
        <p:blipFill>
          <a:blip r:embed="rId21"/>
          <a:stretch>
            <a:fillRect/>
          </a:stretch>
        </p:blipFill>
        <p:spPr>
          <a:xfrm>
            <a:off x="24887413" y="32460657"/>
            <a:ext cx="4667976" cy="2940247"/>
          </a:xfrm>
          <a:prstGeom prst="rect">
            <a:avLst/>
          </a:prstGeom>
          <a:ln>
            <a:noFill/>
          </a:ln>
        </p:spPr>
      </p:pic>
      <p:pic>
        <p:nvPicPr>
          <p:cNvPr id="91" name="Imagen 90">
            <a:extLst>
              <a:ext uri="{FF2B5EF4-FFF2-40B4-BE49-F238E27FC236}">
                <a16:creationId xmlns:a16="http://schemas.microsoft.com/office/drawing/2014/main" id="{73BAF1A8-F3A4-4C39-8A80-E9C3445D6907}"/>
              </a:ext>
            </a:extLst>
          </p:cNvPr>
          <p:cNvPicPr>
            <a:picLocks noChangeAspect="1"/>
          </p:cNvPicPr>
          <p:nvPr/>
        </p:nvPicPr>
        <p:blipFill>
          <a:blip r:embed="rId22"/>
          <a:stretch>
            <a:fillRect/>
          </a:stretch>
        </p:blipFill>
        <p:spPr>
          <a:xfrm>
            <a:off x="22405727" y="36482184"/>
            <a:ext cx="5622036" cy="3471672"/>
          </a:xfrm>
          <a:prstGeom prst="rect">
            <a:avLst/>
          </a:prstGeom>
        </p:spPr>
      </p:pic>
      <p:pic>
        <p:nvPicPr>
          <p:cNvPr id="92" name="Imagen 91">
            <a:extLst>
              <a:ext uri="{FF2B5EF4-FFF2-40B4-BE49-F238E27FC236}">
                <a16:creationId xmlns:a16="http://schemas.microsoft.com/office/drawing/2014/main" id="{72F6E9F9-D230-4179-9EF8-87E606087A98}"/>
              </a:ext>
            </a:extLst>
          </p:cNvPr>
          <p:cNvPicPr>
            <a:picLocks noChangeAspect="1"/>
          </p:cNvPicPr>
          <p:nvPr/>
        </p:nvPicPr>
        <p:blipFill>
          <a:blip r:embed="rId23"/>
          <a:stretch>
            <a:fillRect/>
          </a:stretch>
        </p:blipFill>
        <p:spPr>
          <a:xfrm>
            <a:off x="20112505" y="32460657"/>
            <a:ext cx="4674837" cy="2940247"/>
          </a:xfrm>
          <a:prstGeom prst="rect">
            <a:avLst/>
          </a:prstGeom>
          <a:ln>
            <a:noFill/>
          </a:ln>
        </p:spPr>
      </p:pic>
      <p:grpSp>
        <p:nvGrpSpPr>
          <p:cNvPr id="93" name="Grupo 92">
            <a:extLst>
              <a:ext uri="{FF2B5EF4-FFF2-40B4-BE49-F238E27FC236}">
                <a16:creationId xmlns:a16="http://schemas.microsoft.com/office/drawing/2014/main" id="{C100A64A-D373-407D-99F8-1800D254BA1A}"/>
              </a:ext>
            </a:extLst>
          </p:cNvPr>
          <p:cNvGrpSpPr/>
          <p:nvPr/>
        </p:nvGrpSpPr>
        <p:grpSpPr>
          <a:xfrm>
            <a:off x="11192742" y="28698941"/>
            <a:ext cx="8169696" cy="5524702"/>
            <a:chOff x="338922" y="3007077"/>
            <a:chExt cx="6142057" cy="4153525"/>
          </a:xfrm>
        </p:grpSpPr>
        <p:pic>
          <p:nvPicPr>
            <p:cNvPr id="94" name="Imagen 93">
              <a:extLst>
                <a:ext uri="{FF2B5EF4-FFF2-40B4-BE49-F238E27FC236}">
                  <a16:creationId xmlns:a16="http://schemas.microsoft.com/office/drawing/2014/main" id="{2A2630ED-A45B-4A55-8965-F874E08C3223}"/>
                </a:ext>
              </a:extLst>
            </p:cNvPr>
            <p:cNvPicPr/>
            <p:nvPr/>
          </p:nvPicPr>
          <p:blipFill rotWithShape="1">
            <a:blip r:embed="rId24"/>
            <a:srcRect l="8175" r="11050" b="8284"/>
            <a:stretch/>
          </p:blipFill>
          <p:spPr>
            <a:xfrm>
              <a:off x="3619504" y="3160776"/>
              <a:ext cx="2657475" cy="1723389"/>
            </a:xfrm>
            <a:prstGeom prst="rect">
              <a:avLst/>
            </a:prstGeom>
          </p:spPr>
        </p:pic>
        <p:pic>
          <p:nvPicPr>
            <p:cNvPr id="95" name="Imagen 94">
              <a:extLst>
                <a:ext uri="{FF2B5EF4-FFF2-40B4-BE49-F238E27FC236}">
                  <a16:creationId xmlns:a16="http://schemas.microsoft.com/office/drawing/2014/main" id="{CE3692A3-E859-4D8C-807E-9F9C21410CBF}"/>
                </a:ext>
              </a:extLst>
            </p:cNvPr>
            <p:cNvPicPr/>
            <p:nvPr/>
          </p:nvPicPr>
          <p:blipFill rotWithShape="1">
            <a:blip r:embed="rId25">
              <a:clrChange>
                <a:clrFrom>
                  <a:srgbClr val="FFFFFF"/>
                </a:clrFrom>
                <a:clrTo>
                  <a:srgbClr val="FFFFFF">
                    <a:alpha val="0"/>
                  </a:srgbClr>
                </a:clrTo>
              </a:clrChange>
            </a:blip>
            <a:srcRect l="7733" r="12957" b="8377"/>
            <a:stretch/>
          </p:blipFill>
          <p:spPr>
            <a:xfrm>
              <a:off x="531763" y="3195639"/>
              <a:ext cx="2625776" cy="1681162"/>
            </a:xfrm>
            <a:prstGeom prst="rect">
              <a:avLst/>
            </a:prstGeom>
          </p:spPr>
        </p:pic>
        <p:pic>
          <p:nvPicPr>
            <p:cNvPr id="96" name="Imagen 95">
              <a:extLst>
                <a:ext uri="{FF2B5EF4-FFF2-40B4-BE49-F238E27FC236}">
                  <a16:creationId xmlns:a16="http://schemas.microsoft.com/office/drawing/2014/main" id="{1384281C-B4DB-4CBA-B9B1-E16F08817BAE}"/>
                </a:ext>
              </a:extLst>
            </p:cNvPr>
            <p:cNvPicPr/>
            <p:nvPr/>
          </p:nvPicPr>
          <p:blipFill rotWithShape="1">
            <a:blip r:embed="rId26">
              <a:extLst>
                <a:ext uri="{28A0092B-C50C-407E-A947-70E740481C1C}">
                  <a14:useLocalDpi xmlns:a14="http://schemas.microsoft.com/office/drawing/2010/main" val="0"/>
                </a:ext>
              </a:extLst>
            </a:blip>
            <a:srcRect l="7788" r="11686" b="8494"/>
            <a:stretch/>
          </p:blipFill>
          <p:spPr>
            <a:xfrm>
              <a:off x="531763" y="5259451"/>
              <a:ext cx="2609106" cy="1681162"/>
            </a:xfrm>
            <a:prstGeom prst="rect">
              <a:avLst/>
            </a:prstGeom>
          </p:spPr>
        </p:pic>
        <p:sp>
          <p:nvSpPr>
            <p:cNvPr id="100" name="CuadroTexto 99">
              <a:extLst>
                <a:ext uri="{FF2B5EF4-FFF2-40B4-BE49-F238E27FC236}">
                  <a16:creationId xmlns:a16="http://schemas.microsoft.com/office/drawing/2014/main" id="{D0E18B2C-B742-44C7-A1D7-AA0BFF0228FA}"/>
                </a:ext>
              </a:extLst>
            </p:cNvPr>
            <p:cNvSpPr txBox="1"/>
            <p:nvPr/>
          </p:nvSpPr>
          <p:spPr>
            <a:xfrm>
              <a:off x="711200" y="3007077"/>
              <a:ext cx="2249487" cy="261610"/>
            </a:xfrm>
            <a:prstGeom prst="rect">
              <a:avLst/>
            </a:prstGeom>
            <a:noFill/>
          </p:spPr>
          <p:txBody>
            <a:bodyPr wrap="square" rtlCol="0">
              <a:spAutoFit/>
            </a:bodyPr>
            <a:lstStyle/>
            <a:p>
              <a:pPr algn="ctr"/>
              <a:r>
                <a:rPr lang="es-ES" sz="1100" b="1">
                  <a:latin typeface="Arial" panose="020B0604020202020204" pitchFamily="34" charset="0"/>
                  <a:cs typeface="Arial" panose="020B0604020202020204" pitchFamily="34" charset="0"/>
                </a:rPr>
                <a:t>0.05% TA</a:t>
              </a:r>
            </a:p>
          </p:txBody>
        </p:sp>
        <p:sp>
          <p:nvSpPr>
            <p:cNvPr id="101" name="CuadroTexto 100">
              <a:extLst>
                <a:ext uri="{FF2B5EF4-FFF2-40B4-BE49-F238E27FC236}">
                  <a16:creationId xmlns:a16="http://schemas.microsoft.com/office/drawing/2014/main" id="{ED79B3F3-D811-4415-8ED2-FD91461714E0}"/>
                </a:ext>
              </a:extLst>
            </p:cNvPr>
            <p:cNvSpPr txBox="1"/>
            <p:nvPr/>
          </p:nvSpPr>
          <p:spPr>
            <a:xfrm>
              <a:off x="625041" y="3016130"/>
              <a:ext cx="378691" cy="261610"/>
            </a:xfrm>
            <a:prstGeom prst="rect">
              <a:avLst/>
            </a:prstGeom>
            <a:noFill/>
          </p:spPr>
          <p:txBody>
            <a:bodyPr wrap="square" rtlCol="0">
              <a:spAutoFit/>
            </a:bodyPr>
            <a:lstStyle/>
            <a:p>
              <a:r>
                <a:rPr lang="es-ES" sz="1100" b="1">
                  <a:latin typeface="Arial" panose="020B0604020202020204" pitchFamily="34" charset="0"/>
                  <a:cs typeface="Arial" panose="020B0604020202020204" pitchFamily="34" charset="0"/>
                </a:rPr>
                <a:t>a)</a:t>
              </a:r>
            </a:p>
          </p:txBody>
        </p:sp>
        <p:grpSp>
          <p:nvGrpSpPr>
            <p:cNvPr id="103" name="Grupo 102">
              <a:extLst>
                <a:ext uri="{FF2B5EF4-FFF2-40B4-BE49-F238E27FC236}">
                  <a16:creationId xmlns:a16="http://schemas.microsoft.com/office/drawing/2014/main" id="{453EBA79-5787-44BF-9A51-5F956F03D79A}"/>
                </a:ext>
              </a:extLst>
            </p:cNvPr>
            <p:cNvGrpSpPr/>
            <p:nvPr/>
          </p:nvGrpSpPr>
          <p:grpSpPr>
            <a:xfrm>
              <a:off x="1177898" y="6871153"/>
              <a:ext cx="1443087" cy="274060"/>
              <a:chOff x="1177898" y="6871153"/>
              <a:chExt cx="1443087" cy="274060"/>
            </a:xfrm>
          </p:grpSpPr>
          <p:sp>
            <p:nvSpPr>
              <p:cNvPr id="142" name="CuadroTexto 141">
                <a:extLst>
                  <a:ext uri="{FF2B5EF4-FFF2-40B4-BE49-F238E27FC236}">
                    <a16:creationId xmlns:a16="http://schemas.microsoft.com/office/drawing/2014/main" id="{8B3011ED-157C-4FD9-8A54-EC59DEF758AE}"/>
                  </a:ext>
                </a:extLst>
              </p:cNvPr>
              <p:cNvSpPr txBox="1"/>
              <p:nvPr/>
            </p:nvSpPr>
            <p:spPr>
              <a:xfrm>
                <a:off x="1177898" y="6914381"/>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γ</a:t>
                </a:r>
                <a:r>
                  <a:rPr lang="es-ES" sz="900" b="1">
                    <a:latin typeface="Arial" panose="020B0604020202020204" pitchFamily="34" charset="0"/>
                    <a:cs typeface="Arial" panose="020B0604020202020204" pitchFamily="34" charset="0"/>
                  </a:rPr>
                  <a:t> (s</a:t>
                </a:r>
                <a:r>
                  <a:rPr lang="es-ES" sz="900" b="1" baseline="30000">
                    <a:latin typeface="Arial" panose="020B0604020202020204" pitchFamily="34" charset="0"/>
                    <a:cs typeface="Arial" panose="020B0604020202020204" pitchFamily="34" charset="0"/>
                  </a:rPr>
                  <a:t>-1</a:t>
                </a:r>
                <a:r>
                  <a:rPr lang="es-ES" sz="900" b="1">
                    <a:latin typeface="Arial" panose="020B0604020202020204" pitchFamily="34" charset="0"/>
                    <a:cs typeface="Arial" panose="020B0604020202020204" pitchFamily="34" charset="0"/>
                  </a:rPr>
                  <a:t>)</a:t>
                </a:r>
              </a:p>
            </p:txBody>
          </p:sp>
          <p:sp>
            <p:nvSpPr>
              <p:cNvPr id="143" name="CuadroTexto 142">
                <a:extLst>
                  <a:ext uri="{FF2B5EF4-FFF2-40B4-BE49-F238E27FC236}">
                    <a16:creationId xmlns:a16="http://schemas.microsoft.com/office/drawing/2014/main" id="{AE20E634-734F-496F-84EE-C0A9CEA670FA}"/>
                  </a:ext>
                </a:extLst>
              </p:cNvPr>
              <p:cNvSpPr txBox="1"/>
              <p:nvPr/>
            </p:nvSpPr>
            <p:spPr>
              <a:xfrm>
                <a:off x="1729574" y="6871153"/>
                <a:ext cx="96844" cy="230832"/>
              </a:xfrm>
              <a:prstGeom prst="rect">
                <a:avLst/>
              </a:prstGeom>
              <a:noFill/>
            </p:spPr>
            <p:txBody>
              <a:bodyPr wrap="square" rtlCol="0">
                <a:spAutoFit/>
              </a:bodyPr>
              <a:lstStyle/>
              <a:p>
                <a:pPr algn="ctr"/>
                <a:r>
                  <a:rPr lang="es-ES" sz="900" b="1">
                    <a:latin typeface="Arial" panose="020B0604020202020204" pitchFamily="34" charset="0"/>
                    <a:cs typeface="Arial" panose="020B0604020202020204" pitchFamily="34" charset="0"/>
                  </a:rPr>
                  <a:t>·</a:t>
                </a:r>
              </a:p>
            </p:txBody>
          </p:sp>
        </p:grpSp>
        <p:grpSp>
          <p:nvGrpSpPr>
            <p:cNvPr id="104" name="Grupo 103">
              <a:extLst>
                <a:ext uri="{FF2B5EF4-FFF2-40B4-BE49-F238E27FC236}">
                  <a16:creationId xmlns:a16="http://schemas.microsoft.com/office/drawing/2014/main" id="{9443EE85-DBD9-44E4-B42C-316BF70AB3F5}"/>
                </a:ext>
              </a:extLst>
            </p:cNvPr>
            <p:cNvGrpSpPr/>
            <p:nvPr/>
          </p:nvGrpSpPr>
          <p:grpSpPr>
            <a:xfrm>
              <a:off x="1177898" y="4794890"/>
              <a:ext cx="1443087" cy="274060"/>
              <a:chOff x="1177898" y="6871153"/>
              <a:chExt cx="1443087" cy="274060"/>
            </a:xfrm>
          </p:grpSpPr>
          <p:sp>
            <p:nvSpPr>
              <p:cNvPr id="140" name="CuadroTexto 139">
                <a:extLst>
                  <a:ext uri="{FF2B5EF4-FFF2-40B4-BE49-F238E27FC236}">
                    <a16:creationId xmlns:a16="http://schemas.microsoft.com/office/drawing/2014/main" id="{5E13BD3A-2F33-415D-848A-7C03915E8124}"/>
                  </a:ext>
                </a:extLst>
              </p:cNvPr>
              <p:cNvSpPr txBox="1"/>
              <p:nvPr/>
            </p:nvSpPr>
            <p:spPr>
              <a:xfrm>
                <a:off x="1177898" y="6914381"/>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γ</a:t>
                </a:r>
                <a:r>
                  <a:rPr lang="es-ES" sz="900" b="1">
                    <a:latin typeface="Arial" panose="020B0604020202020204" pitchFamily="34" charset="0"/>
                    <a:cs typeface="Arial" panose="020B0604020202020204" pitchFamily="34" charset="0"/>
                  </a:rPr>
                  <a:t> (s</a:t>
                </a:r>
                <a:r>
                  <a:rPr lang="es-ES" sz="900" b="1" baseline="30000">
                    <a:latin typeface="Arial" panose="020B0604020202020204" pitchFamily="34" charset="0"/>
                    <a:cs typeface="Arial" panose="020B0604020202020204" pitchFamily="34" charset="0"/>
                  </a:rPr>
                  <a:t>-1</a:t>
                </a:r>
                <a:r>
                  <a:rPr lang="es-ES" sz="900" b="1">
                    <a:latin typeface="Arial" panose="020B0604020202020204" pitchFamily="34" charset="0"/>
                    <a:cs typeface="Arial" panose="020B0604020202020204" pitchFamily="34" charset="0"/>
                  </a:rPr>
                  <a:t>)</a:t>
                </a:r>
              </a:p>
            </p:txBody>
          </p:sp>
          <p:sp>
            <p:nvSpPr>
              <p:cNvPr id="141" name="CuadroTexto 140">
                <a:extLst>
                  <a:ext uri="{FF2B5EF4-FFF2-40B4-BE49-F238E27FC236}">
                    <a16:creationId xmlns:a16="http://schemas.microsoft.com/office/drawing/2014/main" id="{5BAA37BD-E4C9-47D7-978C-74533E69E853}"/>
                  </a:ext>
                </a:extLst>
              </p:cNvPr>
              <p:cNvSpPr txBox="1"/>
              <p:nvPr/>
            </p:nvSpPr>
            <p:spPr>
              <a:xfrm>
                <a:off x="1729574" y="6871153"/>
                <a:ext cx="96844" cy="230832"/>
              </a:xfrm>
              <a:prstGeom prst="rect">
                <a:avLst/>
              </a:prstGeom>
              <a:noFill/>
            </p:spPr>
            <p:txBody>
              <a:bodyPr wrap="square" rtlCol="0">
                <a:spAutoFit/>
              </a:bodyPr>
              <a:lstStyle/>
              <a:p>
                <a:pPr algn="ctr"/>
                <a:r>
                  <a:rPr lang="es-ES" sz="900" b="1">
                    <a:latin typeface="Arial" panose="020B0604020202020204" pitchFamily="34" charset="0"/>
                    <a:cs typeface="Arial" panose="020B0604020202020204" pitchFamily="34" charset="0"/>
                  </a:rPr>
                  <a:t>·</a:t>
                </a:r>
              </a:p>
            </p:txBody>
          </p:sp>
        </p:grpSp>
        <p:sp>
          <p:nvSpPr>
            <p:cNvPr id="108" name="CuadroTexto 107">
              <a:extLst>
                <a:ext uri="{FF2B5EF4-FFF2-40B4-BE49-F238E27FC236}">
                  <a16:creationId xmlns:a16="http://schemas.microsoft.com/office/drawing/2014/main" id="{C388BC11-2281-45CA-9B18-7F5EBD01F616}"/>
                </a:ext>
              </a:extLst>
            </p:cNvPr>
            <p:cNvSpPr txBox="1"/>
            <p:nvPr/>
          </p:nvSpPr>
          <p:spPr>
            <a:xfrm rot="16200000">
              <a:off x="2475318" y="5944954"/>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η</a:t>
              </a:r>
              <a:r>
                <a:rPr lang="es-ES" sz="900" b="1">
                  <a:latin typeface="Arial" panose="020B0604020202020204" pitchFamily="34" charset="0"/>
                  <a:cs typeface="Arial" panose="020B0604020202020204" pitchFamily="34" charset="0"/>
                </a:rPr>
                <a:t> (Pa s)</a:t>
              </a:r>
            </a:p>
          </p:txBody>
        </p:sp>
        <p:sp>
          <p:nvSpPr>
            <p:cNvPr id="109" name="CuadroTexto 108">
              <a:extLst>
                <a:ext uri="{FF2B5EF4-FFF2-40B4-BE49-F238E27FC236}">
                  <a16:creationId xmlns:a16="http://schemas.microsoft.com/office/drawing/2014/main" id="{4B39D62C-5C72-4A09-9CF2-701E59A096CD}"/>
                </a:ext>
              </a:extLst>
            </p:cNvPr>
            <p:cNvSpPr txBox="1"/>
            <p:nvPr/>
          </p:nvSpPr>
          <p:spPr>
            <a:xfrm rot="16200000">
              <a:off x="-267206" y="5987703"/>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τ</a:t>
              </a:r>
              <a:r>
                <a:rPr lang="es-ES" sz="900" b="1">
                  <a:latin typeface="Arial" panose="020B0604020202020204" pitchFamily="34" charset="0"/>
                  <a:cs typeface="Arial" panose="020B0604020202020204" pitchFamily="34" charset="0"/>
                </a:rPr>
                <a:t> (Pa)</a:t>
              </a:r>
            </a:p>
          </p:txBody>
        </p:sp>
        <p:sp>
          <p:nvSpPr>
            <p:cNvPr id="110" name="CuadroTexto 109">
              <a:extLst>
                <a:ext uri="{FF2B5EF4-FFF2-40B4-BE49-F238E27FC236}">
                  <a16:creationId xmlns:a16="http://schemas.microsoft.com/office/drawing/2014/main" id="{CE74B16F-5AE9-42AC-AF3F-5CB8EDFBAC04}"/>
                </a:ext>
              </a:extLst>
            </p:cNvPr>
            <p:cNvSpPr txBox="1"/>
            <p:nvPr/>
          </p:nvSpPr>
          <p:spPr>
            <a:xfrm rot="16200000">
              <a:off x="-267206" y="3907053"/>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τ</a:t>
              </a:r>
              <a:r>
                <a:rPr lang="es-ES" sz="900" b="1">
                  <a:latin typeface="Arial" panose="020B0604020202020204" pitchFamily="34" charset="0"/>
                  <a:cs typeface="Arial" panose="020B0604020202020204" pitchFamily="34" charset="0"/>
                </a:rPr>
                <a:t> (Pa)</a:t>
              </a:r>
            </a:p>
          </p:txBody>
        </p:sp>
        <p:sp>
          <p:nvSpPr>
            <p:cNvPr id="111" name="CuadroTexto 110">
              <a:extLst>
                <a:ext uri="{FF2B5EF4-FFF2-40B4-BE49-F238E27FC236}">
                  <a16:creationId xmlns:a16="http://schemas.microsoft.com/office/drawing/2014/main" id="{524994C3-07EA-4400-89B1-F0369F6B2F2A}"/>
                </a:ext>
              </a:extLst>
            </p:cNvPr>
            <p:cNvSpPr txBox="1"/>
            <p:nvPr/>
          </p:nvSpPr>
          <p:spPr>
            <a:xfrm rot="16200000">
              <a:off x="2475318" y="3883866"/>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η</a:t>
              </a:r>
              <a:r>
                <a:rPr lang="es-ES" sz="900" b="1">
                  <a:latin typeface="Arial" panose="020B0604020202020204" pitchFamily="34" charset="0"/>
                  <a:cs typeface="Arial" panose="020B0604020202020204" pitchFamily="34" charset="0"/>
                </a:rPr>
                <a:t> (Pa s)</a:t>
              </a:r>
            </a:p>
          </p:txBody>
        </p:sp>
        <p:pic>
          <p:nvPicPr>
            <p:cNvPr id="112" name="Imagen 111">
              <a:extLst>
                <a:ext uri="{FF2B5EF4-FFF2-40B4-BE49-F238E27FC236}">
                  <a16:creationId xmlns:a16="http://schemas.microsoft.com/office/drawing/2014/main" id="{592C751A-5DFC-4E15-89EC-FD486BB0D10D}"/>
                </a:ext>
              </a:extLst>
            </p:cNvPr>
            <p:cNvPicPr/>
            <p:nvPr/>
          </p:nvPicPr>
          <p:blipFill rotWithShape="1">
            <a:blip r:embed="rId27"/>
            <a:srcRect l="9435" r="11356" b="8075"/>
            <a:stretch/>
          </p:blipFill>
          <p:spPr>
            <a:xfrm>
              <a:off x="3619504" y="5245893"/>
              <a:ext cx="2657475" cy="1689909"/>
            </a:xfrm>
            <a:prstGeom prst="rect">
              <a:avLst/>
            </a:prstGeom>
          </p:spPr>
        </p:pic>
        <p:grpSp>
          <p:nvGrpSpPr>
            <p:cNvPr id="114" name="Grupo 113">
              <a:extLst>
                <a:ext uri="{FF2B5EF4-FFF2-40B4-BE49-F238E27FC236}">
                  <a16:creationId xmlns:a16="http://schemas.microsoft.com/office/drawing/2014/main" id="{C055BE88-B87B-494B-B07D-9B637A50B39A}"/>
                </a:ext>
              </a:extLst>
            </p:cNvPr>
            <p:cNvGrpSpPr/>
            <p:nvPr/>
          </p:nvGrpSpPr>
          <p:grpSpPr>
            <a:xfrm>
              <a:off x="4268765" y="6871153"/>
              <a:ext cx="1443087" cy="289449"/>
              <a:chOff x="1177898" y="6871153"/>
              <a:chExt cx="1443087" cy="289449"/>
            </a:xfrm>
          </p:grpSpPr>
          <p:sp>
            <p:nvSpPr>
              <p:cNvPr id="137" name="CuadroTexto 136">
                <a:extLst>
                  <a:ext uri="{FF2B5EF4-FFF2-40B4-BE49-F238E27FC236}">
                    <a16:creationId xmlns:a16="http://schemas.microsoft.com/office/drawing/2014/main" id="{2A40D731-A894-4E34-BD2B-CC2EA0EEA986}"/>
                  </a:ext>
                </a:extLst>
              </p:cNvPr>
              <p:cNvSpPr txBox="1"/>
              <p:nvPr/>
            </p:nvSpPr>
            <p:spPr>
              <a:xfrm>
                <a:off x="1177898" y="6914381"/>
                <a:ext cx="1443087" cy="246221"/>
              </a:xfrm>
              <a:prstGeom prst="rect">
                <a:avLst/>
              </a:prstGeom>
              <a:noFill/>
            </p:spPr>
            <p:txBody>
              <a:bodyPr wrap="square" rtlCol="0">
                <a:spAutoFit/>
              </a:bodyPr>
              <a:lstStyle/>
              <a:p>
                <a:pPr algn="ctr"/>
                <a:r>
                  <a:rPr lang="el-GR" sz="1000" b="1">
                    <a:latin typeface="Arial" panose="020B0604020202020204" pitchFamily="34" charset="0"/>
                    <a:cs typeface="Arial" panose="020B0604020202020204" pitchFamily="34" charset="0"/>
                  </a:rPr>
                  <a:t>γ</a:t>
                </a:r>
                <a:r>
                  <a:rPr lang="es-ES" sz="1000" b="1">
                    <a:latin typeface="Arial" panose="020B0604020202020204" pitchFamily="34" charset="0"/>
                    <a:cs typeface="Arial" panose="020B0604020202020204" pitchFamily="34" charset="0"/>
                  </a:rPr>
                  <a:t> (s</a:t>
                </a:r>
                <a:r>
                  <a:rPr lang="es-ES" sz="1000" b="1" baseline="30000">
                    <a:latin typeface="Arial" panose="020B0604020202020204" pitchFamily="34" charset="0"/>
                    <a:cs typeface="Arial" panose="020B0604020202020204" pitchFamily="34" charset="0"/>
                  </a:rPr>
                  <a:t>-1</a:t>
                </a:r>
                <a:r>
                  <a:rPr lang="es-ES" sz="1000" b="1">
                    <a:latin typeface="Arial" panose="020B0604020202020204" pitchFamily="34" charset="0"/>
                    <a:cs typeface="Arial" panose="020B0604020202020204" pitchFamily="34" charset="0"/>
                  </a:rPr>
                  <a:t>)</a:t>
                </a:r>
              </a:p>
            </p:txBody>
          </p:sp>
          <p:sp>
            <p:nvSpPr>
              <p:cNvPr id="139" name="CuadroTexto 138">
                <a:extLst>
                  <a:ext uri="{FF2B5EF4-FFF2-40B4-BE49-F238E27FC236}">
                    <a16:creationId xmlns:a16="http://schemas.microsoft.com/office/drawing/2014/main" id="{6396EFBE-0AB3-4196-A185-7EE8A8AD02E5}"/>
                  </a:ext>
                </a:extLst>
              </p:cNvPr>
              <p:cNvSpPr txBox="1"/>
              <p:nvPr/>
            </p:nvSpPr>
            <p:spPr>
              <a:xfrm>
                <a:off x="1710526" y="6871153"/>
                <a:ext cx="96844" cy="246221"/>
              </a:xfrm>
              <a:prstGeom prst="rect">
                <a:avLst/>
              </a:prstGeom>
              <a:noFill/>
            </p:spPr>
            <p:txBody>
              <a:bodyPr wrap="square" rtlCol="0">
                <a:spAutoFit/>
              </a:bodyPr>
              <a:lstStyle/>
              <a:p>
                <a:pPr algn="ctr"/>
                <a:r>
                  <a:rPr lang="es-ES" sz="1000" b="1">
                    <a:latin typeface="Arial" panose="020B0604020202020204" pitchFamily="34" charset="0"/>
                    <a:cs typeface="Arial" panose="020B0604020202020204" pitchFamily="34" charset="0"/>
                  </a:rPr>
                  <a:t>·</a:t>
                </a:r>
              </a:p>
            </p:txBody>
          </p:sp>
        </p:grpSp>
        <p:sp>
          <p:nvSpPr>
            <p:cNvPr id="119" name="CuadroTexto 118">
              <a:extLst>
                <a:ext uri="{FF2B5EF4-FFF2-40B4-BE49-F238E27FC236}">
                  <a16:creationId xmlns:a16="http://schemas.microsoft.com/office/drawing/2014/main" id="{52805D71-A23A-4208-A0AB-C4E059909936}"/>
                </a:ext>
              </a:extLst>
            </p:cNvPr>
            <p:cNvSpPr txBox="1"/>
            <p:nvPr/>
          </p:nvSpPr>
          <p:spPr>
            <a:xfrm rot="16200000">
              <a:off x="5644019" y="5944954"/>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η</a:t>
              </a:r>
              <a:r>
                <a:rPr lang="es-ES" sz="900" b="1">
                  <a:latin typeface="Arial" panose="020B0604020202020204" pitchFamily="34" charset="0"/>
                  <a:cs typeface="Arial" panose="020B0604020202020204" pitchFamily="34" charset="0"/>
                </a:rPr>
                <a:t> (Pa s)</a:t>
              </a:r>
            </a:p>
          </p:txBody>
        </p:sp>
        <p:sp>
          <p:nvSpPr>
            <p:cNvPr id="120" name="CuadroTexto 119">
              <a:extLst>
                <a:ext uri="{FF2B5EF4-FFF2-40B4-BE49-F238E27FC236}">
                  <a16:creationId xmlns:a16="http://schemas.microsoft.com/office/drawing/2014/main" id="{FD5F9ED0-5E4C-4117-BEFB-A8BE709B3DFA}"/>
                </a:ext>
              </a:extLst>
            </p:cNvPr>
            <p:cNvSpPr txBox="1"/>
            <p:nvPr/>
          </p:nvSpPr>
          <p:spPr>
            <a:xfrm rot="16200000">
              <a:off x="5644019" y="3883867"/>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η</a:t>
              </a:r>
              <a:r>
                <a:rPr lang="es-ES" sz="900" b="1">
                  <a:latin typeface="Arial" panose="020B0604020202020204" pitchFamily="34" charset="0"/>
                  <a:cs typeface="Arial" panose="020B0604020202020204" pitchFamily="34" charset="0"/>
                </a:rPr>
                <a:t> (Pa s)</a:t>
              </a:r>
            </a:p>
          </p:txBody>
        </p:sp>
        <p:sp>
          <p:nvSpPr>
            <p:cNvPr id="121" name="CuadroTexto 120">
              <a:extLst>
                <a:ext uri="{FF2B5EF4-FFF2-40B4-BE49-F238E27FC236}">
                  <a16:creationId xmlns:a16="http://schemas.microsoft.com/office/drawing/2014/main" id="{56EB95DD-2C0D-4F75-A92F-C93E4120ABD2}"/>
                </a:ext>
              </a:extLst>
            </p:cNvPr>
            <p:cNvSpPr txBox="1"/>
            <p:nvPr/>
          </p:nvSpPr>
          <p:spPr>
            <a:xfrm rot="16200000">
              <a:off x="2774850" y="3883867"/>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τ</a:t>
              </a:r>
              <a:r>
                <a:rPr lang="es-ES" sz="900" b="1">
                  <a:latin typeface="Arial" panose="020B0604020202020204" pitchFamily="34" charset="0"/>
                  <a:cs typeface="Arial" panose="020B0604020202020204" pitchFamily="34" charset="0"/>
                </a:rPr>
                <a:t> (Pa)</a:t>
              </a:r>
            </a:p>
          </p:txBody>
        </p:sp>
        <p:sp>
          <p:nvSpPr>
            <p:cNvPr id="122" name="CuadroTexto 121">
              <a:extLst>
                <a:ext uri="{FF2B5EF4-FFF2-40B4-BE49-F238E27FC236}">
                  <a16:creationId xmlns:a16="http://schemas.microsoft.com/office/drawing/2014/main" id="{42AC5DA7-0574-48A3-8710-75FA2CB134D4}"/>
                </a:ext>
              </a:extLst>
            </p:cNvPr>
            <p:cNvSpPr txBox="1"/>
            <p:nvPr/>
          </p:nvSpPr>
          <p:spPr>
            <a:xfrm rot="16200000">
              <a:off x="2774850" y="5919490"/>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τ</a:t>
              </a:r>
              <a:r>
                <a:rPr lang="es-ES" sz="900" b="1">
                  <a:latin typeface="Arial" panose="020B0604020202020204" pitchFamily="34" charset="0"/>
                  <a:cs typeface="Arial" panose="020B0604020202020204" pitchFamily="34" charset="0"/>
                </a:rPr>
                <a:t> (Pa)</a:t>
              </a:r>
            </a:p>
          </p:txBody>
        </p:sp>
        <p:sp>
          <p:nvSpPr>
            <p:cNvPr id="123" name="CuadroTexto 122">
              <a:extLst>
                <a:ext uri="{FF2B5EF4-FFF2-40B4-BE49-F238E27FC236}">
                  <a16:creationId xmlns:a16="http://schemas.microsoft.com/office/drawing/2014/main" id="{353142EF-5A98-4825-88DB-B193598CA80C}"/>
                </a:ext>
              </a:extLst>
            </p:cNvPr>
            <p:cNvSpPr txBox="1"/>
            <p:nvPr/>
          </p:nvSpPr>
          <p:spPr>
            <a:xfrm>
              <a:off x="3816573" y="3007077"/>
              <a:ext cx="2249487" cy="261610"/>
            </a:xfrm>
            <a:prstGeom prst="rect">
              <a:avLst/>
            </a:prstGeom>
            <a:noFill/>
          </p:spPr>
          <p:txBody>
            <a:bodyPr wrap="square" rtlCol="0">
              <a:spAutoFit/>
            </a:bodyPr>
            <a:lstStyle/>
            <a:p>
              <a:pPr algn="ctr"/>
              <a:r>
                <a:rPr lang="es-ES" sz="1100" b="1">
                  <a:latin typeface="Arial" panose="020B0604020202020204" pitchFamily="34" charset="0"/>
                  <a:cs typeface="Arial" panose="020B0604020202020204" pitchFamily="34" charset="0"/>
                </a:rPr>
                <a:t>0.05% TA + LIDO</a:t>
              </a:r>
            </a:p>
          </p:txBody>
        </p:sp>
        <p:sp>
          <p:nvSpPr>
            <p:cNvPr id="126" name="CuadroTexto 125">
              <a:extLst>
                <a:ext uri="{FF2B5EF4-FFF2-40B4-BE49-F238E27FC236}">
                  <a16:creationId xmlns:a16="http://schemas.microsoft.com/office/drawing/2014/main" id="{1A27D05F-62E0-4AF2-8ED6-76042170785E}"/>
                </a:ext>
              </a:extLst>
            </p:cNvPr>
            <p:cNvSpPr txBox="1"/>
            <p:nvPr/>
          </p:nvSpPr>
          <p:spPr>
            <a:xfrm>
              <a:off x="3730414" y="3016130"/>
              <a:ext cx="378691" cy="261610"/>
            </a:xfrm>
            <a:prstGeom prst="rect">
              <a:avLst/>
            </a:prstGeom>
            <a:noFill/>
          </p:spPr>
          <p:txBody>
            <a:bodyPr wrap="square" rtlCol="0">
              <a:spAutoFit/>
            </a:bodyPr>
            <a:lstStyle/>
            <a:p>
              <a:r>
                <a:rPr lang="es-ES" sz="1100" b="1">
                  <a:latin typeface="Arial" panose="020B0604020202020204" pitchFamily="34" charset="0"/>
                  <a:cs typeface="Arial" panose="020B0604020202020204" pitchFamily="34" charset="0"/>
                </a:rPr>
                <a:t>b)</a:t>
              </a:r>
            </a:p>
          </p:txBody>
        </p:sp>
        <p:grpSp>
          <p:nvGrpSpPr>
            <p:cNvPr id="129" name="Grupo 128">
              <a:extLst>
                <a:ext uri="{FF2B5EF4-FFF2-40B4-BE49-F238E27FC236}">
                  <a16:creationId xmlns:a16="http://schemas.microsoft.com/office/drawing/2014/main" id="{FD04AEEC-5806-472A-A0C3-3A3EA1F91DFE}"/>
                </a:ext>
              </a:extLst>
            </p:cNvPr>
            <p:cNvGrpSpPr/>
            <p:nvPr/>
          </p:nvGrpSpPr>
          <p:grpSpPr>
            <a:xfrm>
              <a:off x="4340198" y="4794890"/>
              <a:ext cx="1443087" cy="274060"/>
              <a:chOff x="1177898" y="6871153"/>
              <a:chExt cx="1443087" cy="274060"/>
            </a:xfrm>
          </p:grpSpPr>
          <p:sp>
            <p:nvSpPr>
              <p:cNvPr id="135" name="CuadroTexto 134">
                <a:extLst>
                  <a:ext uri="{FF2B5EF4-FFF2-40B4-BE49-F238E27FC236}">
                    <a16:creationId xmlns:a16="http://schemas.microsoft.com/office/drawing/2014/main" id="{D9482C1C-E997-4039-B98B-E9B2828606EC}"/>
                  </a:ext>
                </a:extLst>
              </p:cNvPr>
              <p:cNvSpPr txBox="1"/>
              <p:nvPr/>
            </p:nvSpPr>
            <p:spPr>
              <a:xfrm>
                <a:off x="1177898" y="6914381"/>
                <a:ext cx="1443087" cy="230832"/>
              </a:xfrm>
              <a:prstGeom prst="rect">
                <a:avLst/>
              </a:prstGeom>
              <a:noFill/>
            </p:spPr>
            <p:txBody>
              <a:bodyPr wrap="square" rtlCol="0">
                <a:spAutoFit/>
              </a:bodyPr>
              <a:lstStyle/>
              <a:p>
                <a:pPr algn="ctr"/>
                <a:r>
                  <a:rPr lang="el-GR" sz="900" b="1">
                    <a:latin typeface="Arial" panose="020B0604020202020204" pitchFamily="34" charset="0"/>
                    <a:cs typeface="Arial" panose="020B0604020202020204" pitchFamily="34" charset="0"/>
                  </a:rPr>
                  <a:t>γ</a:t>
                </a:r>
                <a:r>
                  <a:rPr lang="es-ES" sz="900" b="1">
                    <a:latin typeface="Arial" panose="020B0604020202020204" pitchFamily="34" charset="0"/>
                    <a:cs typeface="Arial" panose="020B0604020202020204" pitchFamily="34" charset="0"/>
                  </a:rPr>
                  <a:t> (s</a:t>
                </a:r>
                <a:r>
                  <a:rPr lang="es-ES" sz="900" b="1" baseline="30000">
                    <a:latin typeface="Arial" panose="020B0604020202020204" pitchFamily="34" charset="0"/>
                    <a:cs typeface="Arial" panose="020B0604020202020204" pitchFamily="34" charset="0"/>
                  </a:rPr>
                  <a:t>-1</a:t>
                </a:r>
                <a:r>
                  <a:rPr lang="es-ES" sz="900" b="1">
                    <a:latin typeface="Arial" panose="020B0604020202020204" pitchFamily="34" charset="0"/>
                    <a:cs typeface="Arial" panose="020B0604020202020204" pitchFamily="34" charset="0"/>
                  </a:rPr>
                  <a:t>)</a:t>
                </a:r>
              </a:p>
            </p:txBody>
          </p:sp>
          <p:sp>
            <p:nvSpPr>
              <p:cNvPr id="136" name="CuadroTexto 135">
                <a:extLst>
                  <a:ext uri="{FF2B5EF4-FFF2-40B4-BE49-F238E27FC236}">
                    <a16:creationId xmlns:a16="http://schemas.microsoft.com/office/drawing/2014/main" id="{9AD69647-C8B0-498A-89E6-CB9CF314C070}"/>
                  </a:ext>
                </a:extLst>
              </p:cNvPr>
              <p:cNvSpPr txBox="1"/>
              <p:nvPr/>
            </p:nvSpPr>
            <p:spPr>
              <a:xfrm>
                <a:off x="1710526" y="6871153"/>
                <a:ext cx="96844" cy="230832"/>
              </a:xfrm>
              <a:prstGeom prst="rect">
                <a:avLst/>
              </a:prstGeom>
              <a:noFill/>
            </p:spPr>
            <p:txBody>
              <a:bodyPr wrap="square" rtlCol="0">
                <a:spAutoFit/>
              </a:bodyPr>
              <a:lstStyle/>
              <a:p>
                <a:pPr algn="ctr"/>
                <a:r>
                  <a:rPr lang="es-ES" sz="900" b="1">
                    <a:latin typeface="Arial" panose="020B0604020202020204" pitchFamily="34" charset="0"/>
                    <a:cs typeface="Arial" panose="020B0604020202020204" pitchFamily="34" charset="0"/>
                  </a:rPr>
                  <a:t>·</a:t>
                </a:r>
              </a:p>
            </p:txBody>
          </p:sp>
        </p:grpSp>
        <p:sp>
          <p:nvSpPr>
            <p:cNvPr id="130" name="CuadroTexto 129">
              <a:extLst>
                <a:ext uri="{FF2B5EF4-FFF2-40B4-BE49-F238E27FC236}">
                  <a16:creationId xmlns:a16="http://schemas.microsoft.com/office/drawing/2014/main" id="{31DB0117-9749-4062-A2C3-B22345089FB1}"/>
                </a:ext>
              </a:extLst>
            </p:cNvPr>
            <p:cNvSpPr txBox="1"/>
            <p:nvPr/>
          </p:nvSpPr>
          <p:spPr>
            <a:xfrm>
              <a:off x="725706" y="5084154"/>
              <a:ext cx="2249487" cy="261610"/>
            </a:xfrm>
            <a:prstGeom prst="rect">
              <a:avLst/>
            </a:prstGeom>
            <a:noFill/>
          </p:spPr>
          <p:txBody>
            <a:bodyPr wrap="square" rtlCol="0">
              <a:spAutoFit/>
            </a:bodyPr>
            <a:lstStyle/>
            <a:p>
              <a:pPr algn="ctr"/>
              <a:r>
                <a:rPr lang="es-ES" sz="1100" b="1">
                  <a:latin typeface="Arial" panose="020B0604020202020204" pitchFamily="34" charset="0"/>
                  <a:cs typeface="Arial" panose="020B0604020202020204" pitchFamily="34" charset="0"/>
                </a:rPr>
                <a:t>0.1% TA</a:t>
              </a:r>
            </a:p>
          </p:txBody>
        </p:sp>
        <p:sp>
          <p:nvSpPr>
            <p:cNvPr id="131" name="CuadroTexto 130">
              <a:extLst>
                <a:ext uri="{FF2B5EF4-FFF2-40B4-BE49-F238E27FC236}">
                  <a16:creationId xmlns:a16="http://schemas.microsoft.com/office/drawing/2014/main" id="{9850566B-8394-4E69-BF97-DFC74733D481}"/>
                </a:ext>
              </a:extLst>
            </p:cNvPr>
            <p:cNvSpPr txBox="1"/>
            <p:nvPr/>
          </p:nvSpPr>
          <p:spPr>
            <a:xfrm>
              <a:off x="639547" y="5084154"/>
              <a:ext cx="378691" cy="261610"/>
            </a:xfrm>
            <a:prstGeom prst="rect">
              <a:avLst/>
            </a:prstGeom>
            <a:noFill/>
          </p:spPr>
          <p:txBody>
            <a:bodyPr wrap="square" rtlCol="0">
              <a:spAutoFit/>
            </a:bodyPr>
            <a:lstStyle/>
            <a:p>
              <a:r>
                <a:rPr lang="es-ES" sz="1100" b="1">
                  <a:latin typeface="Arial" panose="020B0604020202020204" pitchFamily="34" charset="0"/>
                  <a:cs typeface="Arial" panose="020B0604020202020204" pitchFamily="34" charset="0"/>
                </a:rPr>
                <a:t>c)</a:t>
              </a:r>
            </a:p>
          </p:txBody>
        </p:sp>
        <p:sp>
          <p:nvSpPr>
            <p:cNvPr id="132" name="CuadroTexto 131">
              <a:extLst>
                <a:ext uri="{FF2B5EF4-FFF2-40B4-BE49-F238E27FC236}">
                  <a16:creationId xmlns:a16="http://schemas.microsoft.com/office/drawing/2014/main" id="{F5BB6421-B6FB-4CB4-897D-7BEDC6D0659F}"/>
                </a:ext>
              </a:extLst>
            </p:cNvPr>
            <p:cNvSpPr txBox="1"/>
            <p:nvPr/>
          </p:nvSpPr>
          <p:spPr>
            <a:xfrm>
              <a:off x="3821752" y="5084154"/>
              <a:ext cx="2249487" cy="261610"/>
            </a:xfrm>
            <a:prstGeom prst="rect">
              <a:avLst/>
            </a:prstGeom>
            <a:noFill/>
          </p:spPr>
          <p:txBody>
            <a:bodyPr wrap="square" rtlCol="0">
              <a:spAutoFit/>
            </a:bodyPr>
            <a:lstStyle/>
            <a:p>
              <a:pPr algn="ctr"/>
              <a:r>
                <a:rPr lang="es-ES" sz="1100" b="1">
                  <a:latin typeface="Arial" panose="020B0604020202020204" pitchFamily="34" charset="0"/>
                  <a:cs typeface="Arial" panose="020B0604020202020204" pitchFamily="34" charset="0"/>
                </a:rPr>
                <a:t>0.1% TA + LIDO</a:t>
              </a:r>
            </a:p>
          </p:txBody>
        </p:sp>
        <p:sp>
          <p:nvSpPr>
            <p:cNvPr id="133" name="CuadroTexto 132">
              <a:extLst>
                <a:ext uri="{FF2B5EF4-FFF2-40B4-BE49-F238E27FC236}">
                  <a16:creationId xmlns:a16="http://schemas.microsoft.com/office/drawing/2014/main" id="{8393BF7E-8ABD-49FE-95BD-A681F5061DB2}"/>
                </a:ext>
              </a:extLst>
            </p:cNvPr>
            <p:cNvSpPr txBox="1"/>
            <p:nvPr/>
          </p:nvSpPr>
          <p:spPr>
            <a:xfrm>
              <a:off x="3735593" y="5084154"/>
              <a:ext cx="378691" cy="261610"/>
            </a:xfrm>
            <a:prstGeom prst="rect">
              <a:avLst/>
            </a:prstGeom>
            <a:noFill/>
          </p:spPr>
          <p:txBody>
            <a:bodyPr wrap="square" rtlCol="0">
              <a:spAutoFit/>
            </a:bodyPr>
            <a:lstStyle/>
            <a:p>
              <a:r>
                <a:rPr lang="es-ES" sz="1100" b="1">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79150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674</TotalTime>
  <Words>1064</Words>
  <Application>Microsoft Office PowerPoint</Application>
  <PresentationFormat>Personalizado</PresentationFormat>
  <Paragraphs>145</Paragraphs>
  <Slides>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vt:i4>
      </vt:variant>
    </vt:vector>
  </HeadingPairs>
  <TitlesOfParts>
    <vt:vector size="11" baseType="lpstr">
      <vt:lpstr>Arial</vt:lpstr>
      <vt:lpstr>Bookshelf Symbol 7</vt:lpstr>
      <vt:lpstr>Calibri</vt:lpstr>
      <vt:lpstr>Calibri Light</vt:lpstr>
      <vt:lpstr>Cambria Math</vt:lpstr>
      <vt:lpstr>Palatino Linotype</vt:lpstr>
      <vt:lpstr>Times New Roman</vt:lpstr>
      <vt:lpstr>Wingdings</vt:lpstr>
      <vt:lpstr>Wingdings 2</vt:lpstr>
      <vt:lpstr>HDOfficeLightV0</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Paulo Cesar Sarango Granda</dc:creator>
  <cp:lastModifiedBy>Usuario</cp:lastModifiedBy>
  <cp:revision>89</cp:revision>
  <dcterms:created xsi:type="dcterms:W3CDTF">2020-10-16T13:40:02Z</dcterms:created>
  <dcterms:modified xsi:type="dcterms:W3CDTF">2020-11-14T15:11:03Z</dcterms:modified>
</cp:coreProperties>
</file>