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1" r:id="rId4"/>
    <p:sldId id="272" r:id="rId5"/>
    <p:sldId id="271" r:id="rId6"/>
    <p:sldId id="264" r:id="rId7"/>
    <p:sldId id="269" r:id="rId8"/>
    <p:sldId id="265" r:id="rId9"/>
    <p:sldId id="267" r:id="rId10"/>
    <p:sldId id="268" r:id="rId11"/>
    <p:sldId id="266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B7C"/>
    <a:srgbClr val="EAEAEA"/>
    <a:srgbClr val="FCFBF2"/>
    <a:srgbClr val="000000"/>
    <a:srgbClr val="EBE4AF"/>
    <a:srgbClr val="EBFFFF"/>
    <a:srgbClr val="073759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7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hmed%20Files\PHD%20Files%20(Inocure)\Data\Graphs\AA_018_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hmed%20Files\PHD%20Files%20(Inocure)\Data\Graphs\AA_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hmed%20Files\PHD%20Files%20(Inocure)\Data\Graphs\AA_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600" b="1" i="0" baseline="0" dirty="0">
                <a:effectLst/>
              </a:rPr>
              <a:t>GpL-TNC-TNF Binding</a:t>
            </a:r>
            <a:endParaRPr lang="de-DE" sz="16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1669515307336277"/>
          <c:y val="0.10194912986584595"/>
          <c:w val="0.83970457450573432"/>
          <c:h val="0.7565815301878352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'AA_018_6 '!$I$13</c:f>
              <c:strCache>
                <c:ptCount val="1"/>
                <c:pt idx="0">
                  <c:v>anti IL17A-AuNPs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'AA_018_6 '!$H$14:$H$18</c:f>
              <c:numCache>
                <c:formatCode>General</c:formatCode>
                <c:ptCount val="5"/>
                <c:pt idx="0">
                  <c:v>500</c:v>
                </c:pt>
                <c:pt idx="1">
                  <c:v>250</c:v>
                </c:pt>
                <c:pt idx="2">
                  <c:v>125</c:v>
                </c:pt>
                <c:pt idx="3">
                  <c:v>62.5</c:v>
                </c:pt>
                <c:pt idx="4">
                  <c:v>0</c:v>
                </c:pt>
              </c:numCache>
            </c:numRef>
          </c:xVal>
          <c:yVal>
            <c:numRef>
              <c:f>'AA_018_6 '!$I$14:$I$18</c:f>
              <c:numCache>
                <c:formatCode>General</c:formatCode>
                <c:ptCount val="5"/>
                <c:pt idx="0">
                  <c:v>341</c:v>
                </c:pt>
                <c:pt idx="1">
                  <c:v>52</c:v>
                </c:pt>
                <c:pt idx="2">
                  <c:v>5</c:v>
                </c:pt>
                <c:pt idx="3">
                  <c:v>0</c:v>
                </c:pt>
                <c:pt idx="4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DBA-49CD-BCE8-4E1A825B8A9A}"/>
            </c:ext>
          </c:extLst>
        </c:ser>
        <c:ser>
          <c:idx val="1"/>
          <c:order val="1"/>
          <c:tx>
            <c:strRef>
              <c:f>'AA_018_6 '!$J$13</c:f>
              <c:strCache>
                <c:ptCount val="1"/>
                <c:pt idx="0">
                  <c:v>anti TNFa-AuNPs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'AA_018_6 '!$H$14:$H$18</c:f>
              <c:numCache>
                <c:formatCode>General</c:formatCode>
                <c:ptCount val="5"/>
                <c:pt idx="0">
                  <c:v>500</c:v>
                </c:pt>
                <c:pt idx="1">
                  <c:v>250</c:v>
                </c:pt>
                <c:pt idx="2">
                  <c:v>125</c:v>
                </c:pt>
                <c:pt idx="3">
                  <c:v>62.5</c:v>
                </c:pt>
                <c:pt idx="4">
                  <c:v>0</c:v>
                </c:pt>
              </c:numCache>
            </c:numRef>
          </c:xVal>
          <c:yVal>
            <c:numRef>
              <c:f>'AA_018_6 '!$J$14:$J$18</c:f>
              <c:numCache>
                <c:formatCode>General</c:formatCode>
                <c:ptCount val="5"/>
                <c:pt idx="0">
                  <c:v>1136</c:v>
                </c:pt>
                <c:pt idx="1">
                  <c:v>788</c:v>
                </c:pt>
                <c:pt idx="2">
                  <c:v>96</c:v>
                </c:pt>
                <c:pt idx="3">
                  <c:v>0</c:v>
                </c:pt>
                <c:pt idx="4">
                  <c:v>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DBA-49CD-BCE8-4E1A825B8A9A}"/>
            </c:ext>
          </c:extLst>
        </c:ser>
        <c:ser>
          <c:idx val="2"/>
          <c:order val="2"/>
          <c:tx>
            <c:strRef>
              <c:f>'AA_018_6 '!$K$13</c:f>
              <c:strCache>
                <c:ptCount val="1"/>
                <c:pt idx="0">
                  <c:v>Specific Binding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'AA_018_6 '!$H$14:$H$18</c:f>
              <c:numCache>
                <c:formatCode>General</c:formatCode>
                <c:ptCount val="5"/>
                <c:pt idx="0">
                  <c:v>500</c:v>
                </c:pt>
                <c:pt idx="1">
                  <c:v>250</c:v>
                </c:pt>
                <c:pt idx="2">
                  <c:v>125</c:v>
                </c:pt>
                <c:pt idx="3">
                  <c:v>62.5</c:v>
                </c:pt>
                <c:pt idx="4">
                  <c:v>0</c:v>
                </c:pt>
              </c:numCache>
            </c:numRef>
          </c:xVal>
          <c:yVal>
            <c:numRef>
              <c:f>'AA_018_6 '!$K$14:$K$18</c:f>
              <c:numCache>
                <c:formatCode>General</c:formatCode>
                <c:ptCount val="5"/>
                <c:pt idx="0">
                  <c:v>795</c:v>
                </c:pt>
                <c:pt idx="1">
                  <c:v>736</c:v>
                </c:pt>
                <c:pt idx="2">
                  <c:v>91</c:v>
                </c:pt>
                <c:pt idx="3">
                  <c:v>0</c:v>
                </c:pt>
                <c:pt idx="4">
                  <c:v>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DBA-49CD-BCE8-4E1A825B8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6539152"/>
        <c:axId val="526534888"/>
      </c:scatterChart>
      <c:valAx>
        <c:axId val="526539152"/>
        <c:scaling>
          <c:orientation val="minMax"/>
          <c:max val="500"/>
        </c:scaling>
        <c:delete val="0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 b="0" i="0" u="none" strike="noStrike" baseline="0" dirty="0">
                    <a:effectLst/>
                  </a:rPr>
                  <a:t>Con. of GpL-TNC-TNF (ng/ml)</a:t>
                </a:r>
                <a:endParaRPr lang="de-DE" sz="12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6534888"/>
        <c:crosses val="autoZero"/>
        <c:crossBetween val="midCat"/>
        <c:majorUnit val="100"/>
      </c:valAx>
      <c:valAx>
        <c:axId val="526534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RLU </a:t>
                </a:r>
                <a:r>
                  <a:rPr lang="en-US" baseline="0"/>
                  <a:t>  x1000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6539152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629400613381234"/>
          <c:y val="0.11603650951332582"/>
          <c:w val="0.3161854394305616"/>
          <c:h val="0.198459230521398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 sz="1800" b="0" i="0" baseline="0">
                <a:solidFill>
                  <a:schemeClr val="tx1"/>
                </a:solidFill>
                <a:effectLst/>
              </a:rPr>
              <a:t>Fn14-GpL Binding</a:t>
            </a:r>
            <a:endParaRPr lang="de-DE" sz="180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'AA_021-3'!$I$13</c:f>
              <c:strCache>
                <c:ptCount val="1"/>
                <c:pt idx="0">
                  <c:v>anti TNF--AuNPs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'AA_021-3'!$H$15:$H$18</c:f>
              <c:numCache>
                <c:formatCode>General</c:formatCode>
                <c:ptCount val="4"/>
                <c:pt idx="0">
                  <c:v>500</c:v>
                </c:pt>
                <c:pt idx="1">
                  <c:v>250</c:v>
                </c:pt>
                <c:pt idx="2">
                  <c:v>125</c:v>
                </c:pt>
                <c:pt idx="3">
                  <c:v>0</c:v>
                </c:pt>
              </c:numCache>
            </c:numRef>
          </c:xVal>
          <c:yVal>
            <c:numRef>
              <c:f>'AA_021-3'!$O$16:$O$19</c:f>
              <c:numCache>
                <c:formatCode>General</c:formatCode>
                <c:ptCount val="4"/>
                <c:pt idx="0">
                  <c:v>12349</c:v>
                </c:pt>
                <c:pt idx="1">
                  <c:v>9540</c:v>
                </c:pt>
                <c:pt idx="2">
                  <c:v>15266</c:v>
                </c:pt>
                <c:pt idx="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40C-42F9-A30C-6D584BC2AD38}"/>
            </c:ext>
          </c:extLst>
        </c:ser>
        <c:ser>
          <c:idx val="1"/>
          <c:order val="1"/>
          <c:tx>
            <c:strRef>
              <c:f>'AA_021-3'!$J$13</c:f>
              <c:strCache>
                <c:ptCount val="1"/>
                <c:pt idx="0">
                  <c:v>PDL192-AuNPs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'AA_021-3'!$H$15:$H$18</c:f>
              <c:numCache>
                <c:formatCode>General</c:formatCode>
                <c:ptCount val="4"/>
                <c:pt idx="0">
                  <c:v>500</c:v>
                </c:pt>
                <c:pt idx="1">
                  <c:v>250</c:v>
                </c:pt>
                <c:pt idx="2">
                  <c:v>125</c:v>
                </c:pt>
                <c:pt idx="3">
                  <c:v>0</c:v>
                </c:pt>
              </c:numCache>
            </c:numRef>
          </c:xVal>
          <c:yVal>
            <c:numRef>
              <c:f>'AA_021-3'!$P$16:$P$19</c:f>
              <c:numCache>
                <c:formatCode>General</c:formatCode>
                <c:ptCount val="4"/>
                <c:pt idx="0">
                  <c:v>33166</c:v>
                </c:pt>
                <c:pt idx="1">
                  <c:v>32632</c:v>
                </c:pt>
                <c:pt idx="2">
                  <c:v>17138</c:v>
                </c:pt>
                <c:pt idx="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40C-42F9-A30C-6D584BC2AD38}"/>
            </c:ext>
          </c:extLst>
        </c:ser>
        <c:ser>
          <c:idx val="2"/>
          <c:order val="2"/>
          <c:tx>
            <c:strRef>
              <c:f>'AA_021-3'!$K$13</c:f>
              <c:strCache>
                <c:ptCount val="1"/>
                <c:pt idx="0">
                  <c:v>Specific Binding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'AA_021-3'!$H$15:$H$18</c:f>
              <c:numCache>
                <c:formatCode>General</c:formatCode>
                <c:ptCount val="4"/>
                <c:pt idx="0">
                  <c:v>500</c:v>
                </c:pt>
                <c:pt idx="1">
                  <c:v>250</c:v>
                </c:pt>
                <c:pt idx="2">
                  <c:v>125</c:v>
                </c:pt>
                <c:pt idx="3">
                  <c:v>0</c:v>
                </c:pt>
              </c:numCache>
            </c:numRef>
          </c:xVal>
          <c:yVal>
            <c:numRef>
              <c:f>'AA_021-3'!$Q$16:$Q$19</c:f>
              <c:numCache>
                <c:formatCode>General</c:formatCode>
                <c:ptCount val="4"/>
                <c:pt idx="0">
                  <c:v>20817</c:v>
                </c:pt>
                <c:pt idx="1">
                  <c:v>23092</c:v>
                </c:pt>
                <c:pt idx="2">
                  <c:v>1872</c:v>
                </c:pt>
                <c:pt idx="3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40C-42F9-A30C-6D584BC2A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6539152"/>
        <c:axId val="526534888"/>
      </c:scatterChart>
      <c:valAx>
        <c:axId val="526539152"/>
        <c:scaling>
          <c:orientation val="minMax"/>
          <c:max val="52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800" dirty="0">
                    <a:solidFill>
                      <a:schemeClr val="tx1"/>
                    </a:solidFill>
                  </a:rPr>
                  <a:t>Con.</a:t>
                </a:r>
                <a:r>
                  <a:rPr lang="de-DE" sz="1800" baseline="0" dirty="0">
                    <a:solidFill>
                      <a:schemeClr val="tx1"/>
                    </a:solidFill>
                  </a:rPr>
                  <a:t> Ab (ug/ml) </a:t>
                </a:r>
                <a:endParaRPr lang="de-DE" sz="18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6534888"/>
        <c:crosses val="autoZero"/>
        <c:crossBetween val="midCat"/>
      </c:valAx>
      <c:valAx>
        <c:axId val="5265348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tx1"/>
                    </a:solidFill>
                  </a:rPr>
                  <a:t>RLU </a:t>
                </a:r>
                <a:r>
                  <a:rPr lang="en-US" sz="1200" baseline="0">
                    <a:solidFill>
                      <a:schemeClr val="tx1"/>
                    </a:solidFill>
                  </a:rPr>
                  <a:t>  x1000</a:t>
                </a:r>
                <a:endParaRPr lang="en-US" sz="12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6539152"/>
        <c:crossesAt val="0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674512901344896"/>
          <c:y val="0.11818270578306542"/>
          <c:w val="0.29529960274685346"/>
          <c:h val="0.174399755139499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sz="1800" dirty="0">
                <a:solidFill>
                  <a:schemeClr val="tx1"/>
                </a:solidFill>
              </a:rPr>
              <a:t>GpL-TNC-TNF</a:t>
            </a:r>
            <a:r>
              <a:rPr lang="de-DE" sz="1800" baseline="0" dirty="0">
                <a:solidFill>
                  <a:schemeClr val="tx1"/>
                </a:solidFill>
              </a:rPr>
              <a:t> Binding</a:t>
            </a:r>
            <a:endParaRPr lang="de-DE" sz="1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7.0341293100627478E-2"/>
          <c:y val="0.16249062991173982"/>
          <c:w val="0.86266148021648026"/>
          <c:h val="0.6450691644085998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'AA_019-7'!$I$13</c:f>
              <c:strCache>
                <c:ptCount val="1"/>
                <c:pt idx="0">
                  <c:v>anti IL17A-AuNPs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'AA_019-7'!$H$14:$H$18</c:f>
              <c:numCache>
                <c:formatCode>General</c:formatCode>
                <c:ptCount val="5"/>
                <c:pt idx="0">
                  <c:v>1000</c:v>
                </c:pt>
                <c:pt idx="1">
                  <c:v>500</c:v>
                </c:pt>
                <c:pt idx="2">
                  <c:v>250</c:v>
                </c:pt>
                <c:pt idx="3">
                  <c:v>125</c:v>
                </c:pt>
                <c:pt idx="4">
                  <c:v>0</c:v>
                </c:pt>
              </c:numCache>
            </c:numRef>
          </c:xVal>
          <c:yVal>
            <c:numRef>
              <c:f>'AA_019-7'!$I$14:$I$18</c:f>
              <c:numCache>
                <c:formatCode>General</c:formatCode>
                <c:ptCount val="5"/>
                <c:pt idx="0">
                  <c:v>1110</c:v>
                </c:pt>
                <c:pt idx="1">
                  <c:v>2192</c:v>
                </c:pt>
                <c:pt idx="2">
                  <c:v>866</c:v>
                </c:pt>
                <c:pt idx="3">
                  <c:v>1770</c:v>
                </c:pt>
                <c:pt idx="4">
                  <c:v>918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206-4015-882B-F50BDC9A352B}"/>
            </c:ext>
          </c:extLst>
        </c:ser>
        <c:ser>
          <c:idx val="1"/>
          <c:order val="1"/>
          <c:tx>
            <c:strRef>
              <c:f>'AA_019-7'!$J$13</c:f>
              <c:strCache>
                <c:ptCount val="1"/>
                <c:pt idx="0">
                  <c:v>anti TNF-AuNPs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'AA_019-7'!$H$14:$H$18</c:f>
              <c:numCache>
                <c:formatCode>General</c:formatCode>
                <c:ptCount val="5"/>
                <c:pt idx="0">
                  <c:v>1000</c:v>
                </c:pt>
                <c:pt idx="1">
                  <c:v>500</c:v>
                </c:pt>
                <c:pt idx="2">
                  <c:v>250</c:v>
                </c:pt>
                <c:pt idx="3">
                  <c:v>125</c:v>
                </c:pt>
                <c:pt idx="4">
                  <c:v>0</c:v>
                </c:pt>
              </c:numCache>
            </c:numRef>
          </c:xVal>
          <c:yVal>
            <c:numRef>
              <c:f>'AA_019-7'!$J$14:$J$18</c:f>
              <c:numCache>
                <c:formatCode>General</c:formatCode>
                <c:ptCount val="5"/>
                <c:pt idx="0">
                  <c:v>8078</c:v>
                </c:pt>
                <c:pt idx="1">
                  <c:v>8755</c:v>
                </c:pt>
                <c:pt idx="2">
                  <c:v>8482</c:v>
                </c:pt>
                <c:pt idx="3">
                  <c:v>6819</c:v>
                </c:pt>
                <c:pt idx="4">
                  <c:v>918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206-4015-882B-F50BDC9A352B}"/>
            </c:ext>
          </c:extLst>
        </c:ser>
        <c:ser>
          <c:idx val="2"/>
          <c:order val="2"/>
          <c:tx>
            <c:strRef>
              <c:f>'AA_019-7'!$K$13</c:f>
              <c:strCache>
                <c:ptCount val="1"/>
                <c:pt idx="0">
                  <c:v>Specific Binding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'AA_019-7'!$H$14:$H$18</c:f>
              <c:numCache>
                <c:formatCode>General</c:formatCode>
                <c:ptCount val="5"/>
                <c:pt idx="0">
                  <c:v>1000</c:v>
                </c:pt>
                <c:pt idx="1">
                  <c:v>500</c:v>
                </c:pt>
                <c:pt idx="2">
                  <c:v>250</c:v>
                </c:pt>
                <c:pt idx="3">
                  <c:v>125</c:v>
                </c:pt>
                <c:pt idx="4">
                  <c:v>0</c:v>
                </c:pt>
              </c:numCache>
            </c:numRef>
          </c:xVal>
          <c:yVal>
            <c:numRef>
              <c:f>'AA_019-7'!$K$14:$K$18</c:f>
              <c:numCache>
                <c:formatCode>General</c:formatCode>
                <c:ptCount val="5"/>
                <c:pt idx="0">
                  <c:v>6968</c:v>
                </c:pt>
                <c:pt idx="1">
                  <c:v>6563</c:v>
                </c:pt>
                <c:pt idx="2">
                  <c:v>7616</c:v>
                </c:pt>
                <c:pt idx="3">
                  <c:v>5049</c:v>
                </c:pt>
                <c:pt idx="4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206-4015-882B-F50BDC9A3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6539152"/>
        <c:axId val="526534888"/>
      </c:scatterChart>
      <c:valAx>
        <c:axId val="526539152"/>
        <c:scaling>
          <c:orientation val="minMax"/>
          <c:max val="100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600" b="0" dirty="0">
                    <a:solidFill>
                      <a:schemeClr val="tx1"/>
                    </a:solidFill>
                  </a:rPr>
                  <a:t>Con.</a:t>
                </a:r>
                <a:r>
                  <a:rPr lang="de-DE" sz="1600" b="0" baseline="0" dirty="0">
                    <a:solidFill>
                      <a:schemeClr val="tx1"/>
                    </a:solidFill>
                  </a:rPr>
                  <a:t> of Ab(</a:t>
                </a:r>
                <a:r>
                  <a:rPr lang="de-DE" sz="1800" b="0" baseline="0" dirty="0">
                    <a:solidFill>
                      <a:schemeClr val="tx1"/>
                    </a:solidFill>
                  </a:rPr>
                  <a:t>ug</a:t>
                </a:r>
                <a:r>
                  <a:rPr lang="de-DE" sz="1600" b="0" baseline="0" dirty="0">
                    <a:solidFill>
                      <a:schemeClr val="tx1"/>
                    </a:solidFill>
                  </a:rPr>
                  <a:t>/ml)</a:t>
                </a:r>
                <a:r>
                  <a:rPr lang="de-DE" sz="1050" b="0" baseline="0" dirty="0">
                    <a:solidFill>
                      <a:schemeClr val="tx1"/>
                    </a:solidFill>
                  </a:rPr>
                  <a:t> </a:t>
                </a:r>
                <a:endParaRPr lang="de-DE" sz="1050" b="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6534888"/>
        <c:crosses val="autoZero"/>
        <c:crossBetween val="midCat"/>
        <c:majorUnit val="250"/>
      </c:valAx>
      <c:valAx>
        <c:axId val="5265348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RLU </a:t>
                </a:r>
                <a:r>
                  <a:rPr lang="en-US" baseline="0"/>
                  <a:t>  x1000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26539152"/>
        <c:crosses val="autoZero"/>
        <c:crossBetween val="midCat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</c:legendEntry>
      <c:layout>
        <c:manualLayout>
          <c:xMode val="edge"/>
          <c:yMode val="edge"/>
          <c:x val="0.11263469121712977"/>
          <c:y val="0.11156172879017404"/>
          <c:w val="0.75457105254415568"/>
          <c:h val="0.102621917827704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2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4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3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9AEB6-5A5C-4DB2-9D46-98EABA38A501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8413-8B64-46A0-A043-DA7FCA8C4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099" y="3376504"/>
            <a:ext cx="8305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Development of anti-TNFR antibody-conjugated nanoparticles </a:t>
            </a:r>
            <a:endParaRPr lang="fr-FR" dirty="0">
              <a:latin typeface="Palatino Linotype" panose="02040502050505030304" pitchFamily="18" charset="0"/>
            </a:endParaRPr>
          </a:p>
          <a:p>
            <a:pPr algn="ctr"/>
            <a:endParaRPr lang="it-IT" b="1" dirty="0">
              <a:latin typeface="Palatino Linotype" panose="02040502050505030304" pitchFamily="18" charset="0"/>
            </a:endParaRPr>
          </a:p>
          <a:p>
            <a:pPr algn="ctr"/>
            <a:r>
              <a:rPr lang="it-IT" b="1" dirty="0">
                <a:latin typeface="Palatino Linotype" panose="02040502050505030304" pitchFamily="18" charset="0"/>
              </a:rPr>
              <a:t>Ahmed Aido </a:t>
            </a:r>
            <a:r>
              <a:rPr lang="it-IT" b="1" baseline="30000" dirty="0">
                <a:latin typeface="Palatino Linotype" panose="02040502050505030304" pitchFamily="18" charset="0"/>
              </a:rPr>
              <a:t>1,2,</a:t>
            </a:r>
            <a:r>
              <a:rPr lang="it-IT" b="1" dirty="0">
                <a:latin typeface="Palatino Linotype" panose="02040502050505030304" pitchFamily="18" charset="0"/>
              </a:rPr>
              <a:t>*, Harald Wajant </a:t>
            </a:r>
            <a:r>
              <a:rPr lang="it-IT" b="1" baseline="30000" dirty="0">
                <a:latin typeface="Palatino Linotype" panose="02040502050505030304" pitchFamily="18" charset="0"/>
              </a:rPr>
              <a:t>2</a:t>
            </a:r>
            <a:r>
              <a:rPr lang="it-IT" b="1" dirty="0">
                <a:latin typeface="Palatino Linotype" panose="02040502050505030304" pitchFamily="18" charset="0"/>
              </a:rPr>
              <a:t> , </a:t>
            </a:r>
            <a:r>
              <a:rPr lang="en-US" b="1" dirty="0">
                <a:latin typeface="Palatino Linotype" panose="02040502050505030304" pitchFamily="18" charset="0"/>
              </a:rPr>
              <a:t>Matej Buzgo</a:t>
            </a:r>
            <a:r>
              <a:rPr lang="en-US" b="1" baseline="30000" dirty="0">
                <a:latin typeface="Palatino Linotype" panose="02040502050505030304" pitchFamily="18" charset="0"/>
              </a:rPr>
              <a:t>1</a:t>
            </a:r>
            <a:r>
              <a:rPr lang="en-US" sz="18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b="1" dirty="0">
                <a:latin typeface="Palatino Linotype" panose="02040502050505030304" pitchFamily="18" charset="0"/>
              </a:rPr>
              <a:t>and Aiva Simaite </a:t>
            </a:r>
            <a:r>
              <a:rPr lang="it-IT" b="1" baseline="30000" dirty="0">
                <a:latin typeface="Palatino Linotype" panose="02040502050505030304" pitchFamily="18" charset="0"/>
              </a:rPr>
              <a:t>1</a:t>
            </a:r>
          </a:p>
          <a:p>
            <a:endParaRPr lang="fr-FR" dirty="0">
              <a:latin typeface="Palatino Linotype" panose="02040502050505030304" pitchFamily="18" charset="0"/>
            </a:endParaRPr>
          </a:p>
          <a:p>
            <a:r>
              <a:rPr lang="en-US" sz="1400" baseline="30000" dirty="0">
                <a:latin typeface="Palatino Linotype" panose="02040502050505030304" pitchFamily="18" charset="0"/>
              </a:rPr>
              <a:t>1</a:t>
            </a:r>
            <a:r>
              <a:rPr lang="en-US" sz="1400" dirty="0">
                <a:latin typeface="Palatino Linotype" panose="02040502050505030304" pitchFamily="18" charset="0"/>
              </a:rPr>
              <a:t> </a:t>
            </a:r>
            <a:r>
              <a:rPr lang="en-US" sz="1400" dirty="0" err="1">
                <a:latin typeface="Palatino Linotype" panose="02040502050505030304" pitchFamily="18" charset="0"/>
              </a:rPr>
              <a:t>InoCure</a:t>
            </a:r>
            <a:r>
              <a:rPr lang="en-US" sz="1400" dirty="0">
                <a:latin typeface="Palatino Linotype" panose="02040502050505030304" pitchFamily="18" charset="0"/>
              </a:rPr>
              <a:t> </a:t>
            </a:r>
            <a:r>
              <a:rPr lang="en-US" sz="1400" dirty="0" err="1">
                <a:latin typeface="Palatino Linotype" panose="02040502050505030304" pitchFamily="18" charset="0"/>
              </a:rPr>
              <a:t>s.r.o</a:t>
            </a:r>
            <a:r>
              <a:rPr lang="en-US" sz="1400" dirty="0">
                <a:latin typeface="Palatino Linotype" panose="02040502050505030304" pitchFamily="18" charset="0"/>
              </a:rPr>
              <a:t>, </a:t>
            </a:r>
            <a:r>
              <a:rPr lang="en-US" sz="1400" dirty="0" err="1">
                <a:latin typeface="Palatino Linotype" panose="02040502050505030304" pitchFamily="18" charset="0"/>
              </a:rPr>
              <a:t>R&amp;d</a:t>
            </a:r>
            <a:r>
              <a:rPr lang="en-US" sz="1400" dirty="0">
                <a:latin typeface="Palatino Linotype" panose="02040502050505030304" pitchFamily="18" charset="0"/>
              </a:rPr>
              <a:t> Lab, </a:t>
            </a:r>
            <a:r>
              <a:rPr lang="en-US" sz="1400" dirty="0" err="1">
                <a:latin typeface="Palatino Linotype" panose="02040502050505030304" pitchFamily="18" charset="0"/>
              </a:rPr>
              <a:t>Prumyslová</a:t>
            </a:r>
            <a:r>
              <a:rPr lang="en-US" sz="1400" dirty="0">
                <a:latin typeface="Palatino Linotype" panose="02040502050505030304" pitchFamily="18" charset="0"/>
              </a:rPr>
              <a:t> 1960, 250 88 </a:t>
            </a:r>
            <a:r>
              <a:rPr lang="en-US" sz="1400" dirty="0" err="1">
                <a:latin typeface="Palatino Linotype" panose="02040502050505030304" pitchFamily="18" charset="0"/>
              </a:rPr>
              <a:t>Celákovice</a:t>
            </a:r>
            <a:r>
              <a:rPr lang="en-US" sz="1400" dirty="0">
                <a:latin typeface="Palatino Linotype" panose="02040502050505030304" pitchFamily="18" charset="0"/>
              </a:rPr>
              <a:t>, Czech Republic; aiva@inocure.cz; </a:t>
            </a:r>
            <a:endParaRPr lang="fr-FR" sz="1400" dirty="0">
              <a:latin typeface="Palatino Linotype" panose="02040502050505030304" pitchFamily="18" charset="0"/>
            </a:endParaRPr>
          </a:p>
          <a:p>
            <a:r>
              <a:rPr lang="en-US" sz="1400" baseline="30000" dirty="0">
                <a:latin typeface="Palatino Linotype" panose="02040502050505030304" pitchFamily="18" charset="0"/>
              </a:rPr>
              <a:t>2</a:t>
            </a:r>
            <a:r>
              <a:rPr lang="en-US" sz="1400" dirty="0">
                <a:latin typeface="Palatino Linotype" panose="02040502050505030304" pitchFamily="18" charset="0"/>
              </a:rPr>
              <a:t> Division  of  Molecular  Internal  Medicine,  Department  of  Internal  Medicine  II,  University Hospital Würzburg, </a:t>
            </a:r>
            <a:r>
              <a:rPr lang="en-US" sz="1400" dirty="0" err="1">
                <a:latin typeface="Palatino Linotype" panose="02040502050505030304" pitchFamily="18" charset="0"/>
              </a:rPr>
              <a:t>Auverahaus</a:t>
            </a:r>
            <a:r>
              <a:rPr lang="en-US" sz="1400" dirty="0">
                <a:latin typeface="Palatino Linotype" panose="02040502050505030304" pitchFamily="18" charset="0"/>
              </a:rPr>
              <a:t>, </a:t>
            </a:r>
            <a:r>
              <a:rPr lang="en-US" sz="1400" dirty="0" err="1">
                <a:latin typeface="Palatino Linotype" panose="02040502050505030304" pitchFamily="18" charset="0"/>
              </a:rPr>
              <a:t>Grombühlstrasse</a:t>
            </a:r>
            <a:r>
              <a:rPr lang="en-US" sz="1400" dirty="0">
                <a:latin typeface="Palatino Linotype" panose="02040502050505030304" pitchFamily="18" charset="0"/>
              </a:rPr>
              <a:t> 12, 97080 Würzburg, Germany; harald.wajant@mail.uni-wuerzburg.de. </a:t>
            </a:r>
          </a:p>
          <a:p>
            <a:endParaRPr lang="fr-FR" sz="1200" dirty="0">
              <a:latin typeface="Palatino Linotype" panose="02040502050505030304" pitchFamily="18" charset="0"/>
            </a:endParaRPr>
          </a:p>
          <a:p>
            <a:r>
              <a:rPr lang="en-US" sz="1400" b="1" dirty="0">
                <a:latin typeface="Palatino Linotype" panose="02040502050505030304" pitchFamily="18" charset="0"/>
              </a:rPr>
              <a:t>*</a:t>
            </a:r>
            <a:r>
              <a:rPr lang="en-US" sz="1400" dirty="0">
                <a:latin typeface="Palatino Linotype" panose="02040502050505030304" pitchFamily="18" charset="0"/>
              </a:rPr>
              <a:t> Corresponding author: </a:t>
            </a:r>
            <a:r>
              <a:rPr lang="de-DE" sz="1400" dirty="0">
                <a:latin typeface="Palatino Linotype" panose="02040502050505030304" pitchFamily="18" charset="0"/>
              </a:rPr>
              <a:t>ahmed@inocure.cz; Tel.: +49-174-913-6442</a:t>
            </a:r>
            <a:endParaRPr lang="fr-FR" sz="1400" dirty="0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E423CA-A2C7-4400-A8F8-E1E5DD85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61943"/>
            <a:ext cx="9143997" cy="3717035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BBB5CB2-38E6-4E80-96E5-DD76ED01A7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19" y="6098433"/>
            <a:ext cx="1809251" cy="5656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A91616-3C9C-4D32-9C9C-564130C02F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2" y="5979861"/>
            <a:ext cx="847129" cy="71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0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Results and Discussion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10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67FAE-FF17-41D6-8ABE-92021A934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5271796"/>
            <a:ext cx="1586204" cy="1586204"/>
          </a:xfrm>
          <a:prstGeom prst="rect">
            <a:avLst/>
          </a:prstGeom>
        </p:spPr>
      </p:pic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8C409C16-9C4F-419D-837F-42A3F8558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431235"/>
            <a:ext cx="8198792" cy="168410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715963" indent="-179388" algn="just">
              <a:buFont typeface="Wingdings" panose="05000000000000000000" pitchFamily="2" charset="2"/>
              <a:buChar char="§"/>
            </a:pPr>
            <a:endParaRPr lang="en-US" sz="1800" dirty="0"/>
          </a:p>
          <a:p>
            <a:pPr lvl="1" algn="just"/>
            <a:endParaRPr lang="en-US" dirty="0"/>
          </a:p>
          <a:p>
            <a:pPr lvl="1" algn="just"/>
            <a:endParaRPr lang="en-US" dirty="0"/>
          </a:p>
          <a:p>
            <a:pPr lvl="1" algn="just"/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1A37E0-12B2-4928-961E-552557AE4B6A}"/>
              </a:ext>
            </a:extLst>
          </p:cNvPr>
          <p:cNvSpPr txBox="1"/>
          <p:nvPr/>
        </p:nvSpPr>
        <p:spPr>
          <a:xfrm>
            <a:off x="389680" y="1147465"/>
            <a:ext cx="8434079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The max grafting capacity on AuNPs (25mg/ml-60nm) is around 250 (</a:t>
            </a:r>
            <a:r>
              <a:rPr lang="el-GR" sz="2000" b="1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μ</a:t>
            </a:r>
            <a:r>
              <a:rPr lang="en-US" sz="2000" b="1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g/ml) 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BA027435-C518-4FDB-BC15-A88246C86F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1391764"/>
              </p:ext>
            </p:extLst>
          </p:nvPr>
        </p:nvGraphicFramePr>
        <p:xfrm>
          <a:off x="4139296" y="2147051"/>
          <a:ext cx="4623704" cy="4025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C4EEC72-C755-47EE-B24F-844B8EACCD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807515"/>
              </p:ext>
            </p:extLst>
          </p:nvPr>
        </p:nvGraphicFramePr>
        <p:xfrm>
          <a:off x="198831" y="2070795"/>
          <a:ext cx="4003509" cy="3798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31692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11</a:t>
            </a:fld>
            <a:endParaRPr lang="fr-FR"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11276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Conclusions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67FAE-FF17-41D6-8ABE-92021A934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5271796"/>
            <a:ext cx="1586204" cy="15862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633C2F-28B8-47E8-B277-079AA6764F2D}"/>
              </a:ext>
            </a:extLst>
          </p:cNvPr>
          <p:cNvSpPr txBox="1"/>
          <p:nvPr/>
        </p:nvSpPr>
        <p:spPr>
          <a:xfrm>
            <a:off x="609599" y="1137277"/>
            <a:ext cx="786454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Gold nanoparticles of diameter ca. 60 nm have been synthesized by sodium citrate reduction of gold chloride.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unctionalization with COOH-PEG-SH stabilize the colloidal solution of the gold nanoparticles and help to cross link them with antibodies.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carboxyl-modified gold nanoparticles can be coupled with the antibodies of interest using the EDC/NHS coupling procedure without affecting their activity. Our future work will focus on the in vitro assays to compare the activity of the conjugated antibodies and their soluble variants.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50C635-50C5-4EC4-A640-B4439F751E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4" t="8419" r="21210" b="9361"/>
          <a:stretch/>
        </p:blipFill>
        <p:spPr>
          <a:xfrm>
            <a:off x="821605" y="4959167"/>
            <a:ext cx="1619088" cy="18668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FE51BF-9212-4FBC-9875-DB3629512A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3" t="8418" r="23715" b="9360"/>
          <a:stretch/>
        </p:blipFill>
        <p:spPr>
          <a:xfrm>
            <a:off x="3490779" y="4768641"/>
            <a:ext cx="1482548" cy="1904163"/>
          </a:xfrm>
          <a:prstGeom prst="rect">
            <a:avLst/>
          </a:prstGeom>
        </p:spPr>
      </p:pic>
      <p:sp>
        <p:nvSpPr>
          <p:cNvPr id="20" name="Arrow: Curved Down 19">
            <a:extLst>
              <a:ext uri="{FF2B5EF4-FFF2-40B4-BE49-F238E27FC236}">
                <a16:creationId xmlns:a16="http://schemas.microsoft.com/office/drawing/2014/main" id="{83369571-1432-4B0C-A0B2-E7010F115EC3}"/>
              </a:ext>
            </a:extLst>
          </p:cNvPr>
          <p:cNvSpPr/>
          <p:nvPr/>
        </p:nvSpPr>
        <p:spPr>
          <a:xfrm rot="20048343" flipH="1">
            <a:off x="2533692" y="5108027"/>
            <a:ext cx="1061195" cy="30585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182F4C-5FB2-41C2-9EC0-1A2FFAC22F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7" t="32552" r="35942" b="32551"/>
          <a:stretch/>
        </p:blipFill>
        <p:spPr>
          <a:xfrm>
            <a:off x="5460378" y="5974913"/>
            <a:ext cx="774683" cy="853139"/>
          </a:xfrm>
          <a:prstGeom prst="rect">
            <a:avLst/>
          </a:prstGeom>
        </p:spPr>
      </p:pic>
      <p:sp>
        <p:nvSpPr>
          <p:cNvPr id="22" name="Arrow: Curved Down 21">
            <a:extLst>
              <a:ext uri="{FF2B5EF4-FFF2-40B4-BE49-F238E27FC236}">
                <a16:creationId xmlns:a16="http://schemas.microsoft.com/office/drawing/2014/main" id="{82241D46-8575-4DAD-9F5D-D71A3E50D3BF}"/>
              </a:ext>
            </a:extLst>
          </p:cNvPr>
          <p:cNvSpPr/>
          <p:nvPr/>
        </p:nvSpPr>
        <p:spPr>
          <a:xfrm rot="2029507" flipH="1">
            <a:off x="4968649" y="5399577"/>
            <a:ext cx="1061195" cy="30585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48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81534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Acknowledgments</a:t>
            </a:r>
            <a:endParaRPr lang="fr-FR" sz="2400" b="1" dirty="0">
              <a:latin typeface="Palatino Linotype" panose="02040502050505030304" pitchFamily="18" charset="0"/>
            </a:endParaRPr>
          </a:p>
          <a:p>
            <a:endParaRPr lang="fr-FR" sz="2400" b="1" dirty="0">
              <a:latin typeface="Palatino Linotype" panose="02040502050505030304" pitchFamily="18" charset="0"/>
            </a:endParaRPr>
          </a:p>
          <a:p>
            <a:r>
              <a:rPr lang="en-US" sz="1100" b="0" i="0" u="none" strike="noStrike" baseline="0" dirty="0">
                <a:latin typeface="Arial" panose="020B0604020202020204" pitchFamily="34" charset="0"/>
              </a:rPr>
              <a:t>Grant Agreement number: 813871 — I-</a:t>
            </a:r>
            <a:r>
              <a:rPr lang="en-US" sz="1100" b="0" i="0" u="none" strike="noStrike" baseline="0" dirty="0" err="1">
                <a:latin typeface="Arial" panose="020B0604020202020204" pitchFamily="34" charset="0"/>
              </a:rPr>
              <a:t>DireCT</a:t>
            </a:r>
            <a:r>
              <a:rPr lang="en-US" sz="1100" b="0" i="0" u="none" strike="noStrike" baseline="0" dirty="0">
                <a:latin typeface="Arial" panose="020B0604020202020204" pitchFamily="34" charset="0"/>
              </a:rPr>
              <a:t> — H2020-MSCA-ITN-2018</a:t>
            </a:r>
            <a:endParaRPr lang="fr-FR" sz="1100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12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DDC88E-74FE-4B4E-802D-50142AF30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5271796"/>
            <a:ext cx="1586204" cy="1586204"/>
          </a:xfrm>
          <a:prstGeom prst="rect">
            <a:avLst/>
          </a:prstGeom>
        </p:spPr>
      </p:pic>
      <p:pic>
        <p:nvPicPr>
          <p:cNvPr id="2" name="Picture 4" descr="European Union (EU) Flag (Medium) | MrFlag">
            <a:extLst>
              <a:ext uri="{FF2B5EF4-FFF2-40B4-BE49-F238E27FC236}">
                <a16:creationId xmlns:a16="http://schemas.microsoft.com/office/drawing/2014/main" id="{EE9CF81E-1326-4D9E-9BFC-9BB185D6B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93" y="1081635"/>
            <a:ext cx="518994" cy="31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0BCA29-0918-4D85-82B0-0750BD9EFCE8}"/>
              </a:ext>
            </a:extLst>
          </p:cNvPr>
          <p:cNvSpPr txBox="1"/>
          <p:nvPr/>
        </p:nvSpPr>
        <p:spPr>
          <a:xfrm>
            <a:off x="705293" y="2342375"/>
            <a:ext cx="7729870" cy="1296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a part of project which has received funding from the European Union’s Horizon 2020 research and innovation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under the Marie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Sklodowska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-Curie grant agreement No 813871.</a:t>
            </a:r>
            <a:endParaRPr lang="de-DE" sz="1800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C9A1E0-6E13-49FE-B3AF-465AB2F707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42" y="690201"/>
            <a:ext cx="1643971" cy="73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98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58901"/>
            <a:ext cx="79248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latin typeface="Palatino Linotype" panose="02040502050505030304" pitchFamily="18" charset="0"/>
              </a:rPr>
              <a:t>Abstract:</a:t>
            </a:r>
            <a:r>
              <a:rPr lang="en-US" sz="1400" dirty="0">
                <a:latin typeface="Palatino Linotype" panose="02040502050505030304" pitchFamily="18" charset="0"/>
              </a:rPr>
              <a:t> </a:t>
            </a:r>
            <a:r>
              <a:rPr lang="en-US" sz="1600" dirty="0">
                <a:latin typeface="Palatino Linotype" panose="02040502050505030304" pitchFamily="18" charset="0"/>
              </a:rPr>
              <a:t>Immunotherapy is considered as a new pillar of cancer treatment. However, the application of some promising immunotherapeutic antibodies, such as antibodies against certain immune-stimulatory receptors of the TNF receptor superfamily (TNFRs) including CD40, 41BB, CD27 and anti-fibroblast growth factor-inducible 14 (anti-Fn14) are limited due to their low bioactivity. It has been previously shown that the bioactivity of such anti-TNFR antibodies could be improved by crosslinking or attachment to the plasma membrane by interaction with Fc</a:t>
            </a:r>
            <a:r>
              <a:rPr lang="el-GR" sz="1600" dirty="0">
                <a:latin typeface="Palatino Linotype" panose="02040502050505030304" pitchFamily="18" charset="0"/>
              </a:rPr>
              <a:t>γ</a:t>
            </a:r>
            <a:r>
              <a:rPr lang="en-US" sz="1600" dirty="0">
                <a:latin typeface="Palatino Linotype" panose="02040502050505030304" pitchFamily="18" charset="0"/>
              </a:rPr>
              <a:t> receptors (Fc</a:t>
            </a:r>
            <a:r>
              <a:rPr lang="el-GR" sz="1600" dirty="0">
                <a:latin typeface="Palatino Linotype" panose="02040502050505030304" pitchFamily="18" charset="0"/>
              </a:rPr>
              <a:t>γ</a:t>
            </a:r>
            <a:r>
              <a:rPr lang="en-US" sz="1600" dirty="0">
                <a:latin typeface="Palatino Linotype" panose="02040502050505030304" pitchFamily="18" charset="0"/>
              </a:rPr>
              <a:t>R). Both result in proximity of multiple antibody-bound TNFR molecules what allows activation of proinflammatory signaling pathways. In this work, we have grafted antibodies on gold nanoparticles to simulate the “activating” effect of Fc</a:t>
            </a:r>
            <a:r>
              <a:rPr lang="el-GR" sz="1600" dirty="0">
                <a:latin typeface="Palatino Linotype" panose="02040502050505030304" pitchFamily="18" charset="0"/>
              </a:rPr>
              <a:t>γ</a:t>
            </a:r>
            <a:r>
              <a:rPr lang="en-US" sz="1600" dirty="0">
                <a:latin typeface="Palatino Linotype" panose="02040502050505030304" pitchFamily="18" charset="0"/>
              </a:rPr>
              <a:t>R-bound and thus plasma membrane-presented anti-TNFR antibodies. We have developed and optimized the method for the preparation of gold nanoparticles, their functionalization with poly-ethylene glycol (PEG) linkers, and grafting of antibodies on the surface. We showed here that antibodies, including the anti-Fn14 antibody PDL192, can be successfully attached to nanoparticles without affecting antigen binding. We hypothesize that conjugation of monoclonal anti-TNFR antibodies to the inorganic nanoparticles is a promising technique to boost the efficacy of these immunotherapeutic antibodies.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r>
              <a:rPr lang="fr-FR" b="1" dirty="0">
                <a:latin typeface="Palatino Linotype" panose="02040502050505030304" pitchFamily="18" charset="0"/>
              </a:rPr>
              <a:t>Keywords: </a:t>
            </a:r>
            <a:r>
              <a:rPr lang="en-US" dirty="0">
                <a:latin typeface="Palatino Linotype" panose="02040502050505030304" pitchFamily="18" charset="0"/>
              </a:rPr>
              <a:t>Nanoparticles; Surface modification; Drug-delivery, agonistic anti TNFRSF receptor (TNFR) antibody</a:t>
            </a:r>
            <a:endParaRPr lang="fr-FR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90BB06-FDD3-474D-A159-0925F848E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5271796"/>
            <a:ext cx="1586204" cy="158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2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Introduction and keywords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3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67FAE-FF17-41D6-8ABE-92021A934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5271796"/>
            <a:ext cx="1586204" cy="15862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FBED09-3B11-461C-B21C-DA57E1D5E4F9}"/>
              </a:ext>
            </a:extLst>
          </p:cNvPr>
          <p:cNvSpPr txBox="1"/>
          <p:nvPr/>
        </p:nvSpPr>
        <p:spPr>
          <a:xfrm>
            <a:off x="328921" y="1119993"/>
            <a:ext cx="8434079" cy="322501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1500" dirty="0">
              <a:solidFill>
                <a:srgbClr val="0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50D05F-35FF-465F-A3ED-7D927BED58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/>
          <a:stretch/>
        </p:blipFill>
        <p:spPr>
          <a:xfrm>
            <a:off x="4882548" y="473133"/>
            <a:ext cx="4103304" cy="239962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0C2E331-A97E-45A5-AE02-2856FE9E813B}"/>
              </a:ext>
            </a:extLst>
          </p:cNvPr>
          <p:cNvSpPr/>
          <p:nvPr/>
        </p:nvSpPr>
        <p:spPr>
          <a:xfrm>
            <a:off x="253409" y="1526179"/>
            <a:ext cx="48058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/>
              <a:t>1. </a:t>
            </a:r>
            <a:r>
              <a:rPr lang="de-DE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Addaptive and Innative Immunoresponse 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2. TNFSF ligand and TNFRSF receptors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3. Single chaine variable domaine scFv as an anchoring domain</a:t>
            </a:r>
          </a:p>
          <a:p>
            <a:endParaRPr lang="de-DE" sz="1800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F20A8A-140B-4DFE-8090-AEA8E05E28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2"/>
          <a:stretch/>
        </p:blipFill>
        <p:spPr>
          <a:xfrm>
            <a:off x="5467289" y="3188157"/>
            <a:ext cx="2720029" cy="20836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CB52DF-B88A-4AD0-A442-85EE2004006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7" y="3306949"/>
            <a:ext cx="2227952" cy="1264452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5EDC3A2-1164-4C31-88FC-EBC683881B2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98" y="3305929"/>
            <a:ext cx="1950562" cy="1703198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" name="Text Box 37">
            <a:extLst>
              <a:ext uri="{FF2B5EF4-FFF2-40B4-BE49-F238E27FC236}">
                <a16:creationId xmlns:a16="http://schemas.microsoft.com/office/drawing/2014/main" id="{071697ED-7349-41A5-A7C3-FD87B19321AE}"/>
              </a:ext>
            </a:extLst>
          </p:cNvPr>
          <p:cNvSpPr txBox="1"/>
          <p:nvPr/>
        </p:nvSpPr>
        <p:spPr>
          <a:xfrm>
            <a:off x="2392953" y="5154579"/>
            <a:ext cx="3382052" cy="365125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de-DE" sz="1100" b="1" i="0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100" b="1" i="0" dirty="0" err="1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omain</a:t>
            </a:r>
            <a:r>
              <a:rPr lang="en-US" sz="1100" b="1" i="0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architecture of a TNFRSF death receptor</a:t>
            </a:r>
            <a:endParaRPr lang="en-GB" sz="9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61">
            <a:extLst>
              <a:ext uri="{FF2B5EF4-FFF2-40B4-BE49-F238E27FC236}">
                <a16:creationId xmlns:a16="http://schemas.microsoft.com/office/drawing/2014/main" id="{75E8A48D-6E88-487B-8D73-2D9ECADED213}"/>
              </a:ext>
            </a:extLst>
          </p:cNvPr>
          <p:cNvSpPr txBox="1"/>
          <p:nvPr/>
        </p:nvSpPr>
        <p:spPr>
          <a:xfrm>
            <a:off x="253409" y="4723723"/>
            <a:ext cx="2604642" cy="169277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en-US" sz="1100" b="1" i="0" dirty="0">
                <a:solidFill>
                  <a:srgbClr val="44546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Domain architecture of the TNF ligand</a:t>
            </a:r>
            <a:endParaRPr lang="en-GB" sz="9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18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Aim of the </a:t>
            </a:r>
            <a:r>
              <a:rPr lang="fr-FR" sz="2400" b="1" dirty="0" err="1">
                <a:latin typeface="Palatino Linotype" panose="02040502050505030304" pitchFamily="18" charset="0"/>
              </a:rPr>
              <a:t>work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4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67FAE-FF17-41D6-8ABE-92021A934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5271796"/>
            <a:ext cx="1586204" cy="15862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FBED09-3B11-461C-B21C-DA57E1D5E4F9}"/>
              </a:ext>
            </a:extLst>
          </p:cNvPr>
          <p:cNvSpPr txBox="1"/>
          <p:nvPr/>
        </p:nvSpPr>
        <p:spPr>
          <a:xfrm>
            <a:off x="328921" y="1119992"/>
            <a:ext cx="4730339" cy="467475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1. Immobilizing the bio molecules.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To enhance the activity of the antibody</a:t>
            </a:r>
          </a:p>
          <a:p>
            <a:pPr algn="just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2. Encapsulation of the bio molecules: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enable release-on-demand (cleavable peptides, etc.)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To eliminate systemic side effect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C2E331-A97E-45A5-AE02-2856FE9E813B}"/>
              </a:ext>
            </a:extLst>
          </p:cNvPr>
          <p:cNvSpPr/>
          <p:nvPr/>
        </p:nvSpPr>
        <p:spPr>
          <a:xfrm>
            <a:off x="253409" y="1526179"/>
            <a:ext cx="4805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1800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F205A4-9497-4E60-952A-E9B879B4A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69" y="1822720"/>
            <a:ext cx="3534999" cy="247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8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Results and Discussion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5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67FAE-FF17-41D6-8ABE-92021A934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5271796"/>
            <a:ext cx="1586204" cy="15862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FBED09-3B11-461C-B21C-DA57E1D5E4F9}"/>
              </a:ext>
            </a:extLst>
          </p:cNvPr>
          <p:cNvSpPr txBox="1"/>
          <p:nvPr/>
        </p:nvSpPr>
        <p:spPr>
          <a:xfrm>
            <a:off x="328921" y="1119993"/>
            <a:ext cx="8434079" cy="322501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Optimized protocol of synthesis and C-AuNPs ca. 86 nm 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1500" dirty="0">
              <a:solidFill>
                <a:srgbClr val="0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Project Path: C:\Ahmed Files\PHD Files (Inocure)\Data\UV-VIS\AuNPs SPR-boiling du-AuConcen.opju&#10;PE Folder: /AuNPs SPR-boiling du-AuConcen/Folder1/&#10;Short Name: Graph2">
            <a:extLst>
              <a:ext uri="{FF2B5EF4-FFF2-40B4-BE49-F238E27FC236}">
                <a16:creationId xmlns:a16="http://schemas.microsoft.com/office/drawing/2014/main" id="{F9C8FF18-2D9D-4380-8964-CED86C0B699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60" y="1701827"/>
            <a:ext cx="3151576" cy="241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Project Path: C:\Ahmed Files\PHD Files (Inocure)\Data\UV-VIS\AuNPs SPR-boiling du-AuConcen.opju&#10;PE Folder: /AuNPs SPR-boiling du-AuConcen/Folder1/&#10;Short Name: Graph3">
            <a:extLst>
              <a:ext uri="{FF2B5EF4-FFF2-40B4-BE49-F238E27FC236}">
                <a16:creationId xmlns:a16="http://schemas.microsoft.com/office/drawing/2014/main" id="{9964F84C-5797-4D20-BF40-51562AF354D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96" y="4152227"/>
            <a:ext cx="3151576" cy="241666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D913A1D-3FC3-42C1-B320-F41072395E35}"/>
              </a:ext>
            </a:extLst>
          </p:cNvPr>
          <p:cNvSpPr txBox="1"/>
          <p:nvPr/>
        </p:nvSpPr>
        <p:spPr>
          <a:xfrm>
            <a:off x="211963" y="2179186"/>
            <a:ext cx="412612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4988" marR="0" lvl="0" indent="-342900" algn="just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940C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Reduction of </a:t>
            </a:r>
            <a:r>
              <a:rPr lang="en-GB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Au+  </a:t>
            </a: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(HAuCl4) with Trisodium citrate.</a:t>
            </a:r>
          </a:p>
          <a:p>
            <a:pPr marL="192088" marR="0" lvl="0" indent="0" algn="just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940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192088" marR="0" lvl="0" indent="0" algn="just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940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1. The size of the particles can be controlled by the concentration of Auric salt or Trisodium citrate.</a:t>
            </a:r>
          </a:p>
          <a:p>
            <a:pPr marL="192088" marR="0" lvl="0" algn="just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940C"/>
              </a:buClr>
              <a:buSzTx/>
              <a:tabLst/>
              <a:defRPr/>
            </a:pPr>
            <a:endParaRPr lang="en-US" dirty="0">
              <a:solidFill>
                <a:srgbClr val="0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192088" marR="0" lvl="0" indent="0" algn="just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940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0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192088" marR="0" lvl="0" indent="0" algn="just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940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2. Longer boiling duration increases the concentration with the same size.</a:t>
            </a:r>
          </a:p>
        </p:txBody>
      </p:sp>
    </p:spTree>
    <p:extLst>
      <p:ext uri="{BB962C8B-B14F-4D97-AF65-F5344CB8AC3E}">
        <p14:creationId xmlns:p14="http://schemas.microsoft.com/office/powerpoint/2010/main" val="1627838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Results and Discussion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6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67FAE-FF17-41D6-8ABE-92021A934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5271796"/>
            <a:ext cx="1586204" cy="15862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FBED09-3B11-461C-B21C-DA57E1D5E4F9}"/>
              </a:ext>
            </a:extLst>
          </p:cNvPr>
          <p:cNvSpPr txBox="1"/>
          <p:nvPr/>
        </p:nvSpPr>
        <p:spPr>
          <a:xfrm>
            <a:off x="389680" y="1147465"/>
            <a:ext cx="8434079" cy="73449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AuNPs Colloid's stability can preserved by functionalization with carboxyl-PEG.</a:t>
            </a:r>
            <a:endParaRPr lang="en-US" sz="20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1500" dirty="0">
              <a:solidFill>
                <a:srgbClr val="0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" descr="Project Path: C:\Ahmed Files\PHD Files (Inocure)\Data\DLS\AA\AA COMPARISON LIBEREC\AA_Liberec comparacion.opju&#10;PE Folder: /AA_Liberec comparacion/Folder1/&#10;Short Name: UnPEGylatedAuNPs005">
            <a:extLst>
              <a:ext uri="{FF2B5EF4-FFF2-40B4-BE49-F238E27FC236}">
                <a16:creationId xmlns:a16="http://schemas.microsoft.com/office/drawing/2014/main" id="{0B0EAD71-FD50-4BD5-B188-430EA37C1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158" y="2639906"/>
            <a:ext cx="3642390" cy="278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Project Path: C:\Ahmed Files\PHD Files (Inocure)\Data\DLS\AA\AA COMPARISON LIBEREC\AA_Liberec comparacion.opju&#10;PE Folder: /AA_Liberec comparacion/Folder1/&#10;Short Name: mPEGylatedAA_005">
            <a:extLst>
              <a:ext uri="{FF2B5EF4-FFF2-40B4-BE49-F238E27FC236}">
                <a16:creationId xmlns:a16="http://schemas.microsoft.com/office/drawing/2014/main" id="{53466283-CE14-4303-8395-6428CCF24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019" y="2638350"/>
            <a:ext cx="3644950" cy="278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Project Path: C:\Ahmed Files\PHD Files (Inocure)\Data\DLS\AA_34\AA_034.opju&#10;PE Folder: /AA_034/AA_034-DLS/&#10;Short Name: Graph5">
            <a:extLst>
              <a:ext uri="{FF2B5EF4-FFF2-40B4-BE49-F238E27FC236}">
                <a16:creationId xmlns:a16="http://schemas.microsoft.com/office/drawing/2014/main" id="{F01A9B9B-B678-41A3-A27A-718A1441F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15" y="2638350"/>
            <a:ext cx="3647021" cy="27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40413D0-FFFF-41A4-B329-0151250EB1D2}"/>
              </a:ext>
            </a:extLst>
          </p:cNvPr>
          <p:cNvSpPr txBox="1"/>
          <p:nvPr/>
        </p:nvSpPr>
        <p:spPr>
          <a:xfrm>
            <a:off x="1459318" y="1951249"/>
            <a:ext cx="73036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169863" algn="just">
              <a:buFont typeface="Wingdings" panose="05000000000000000000" pitchFamily="2" charset="2"/>
              <a:buChar char="§"/>
            </a:pPr>
            <a:r>
              <a:rPr lang="de-DE" sz="1800" dirty="0">
                <a:latin typeface="Palatino Linotype" panose="02040502050505030304" pitchFamily="18" charset="0"/>
              </a:rPr>
              <a:t>The size of AuNPs increases after the PEGylation</a:t>
            </a:r>
            <a:r>
              <a:rPr lang="en-US" sz="1800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3253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Results and Discussion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7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67FAE-FF17-41D6-8ABE-92021A934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5271796"/>
            <a:ext cx="1586204" cy="15862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FBED09-3B11-461C-B21C-DA57E1D5E4F9}"/>
              </a:ext>
            </a:extLst>
          </p:cNvPr>
          <p:cNvSpPr txBox="1"/>
          <p:nvPr/>
        </p:nvSpPr>
        <p:spPr>
          <a:xfrm>
            <a:off x="389680" y="1147465"/>
            <a:ext cx="8434079" cy="734498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AuNPs Colloid's stability can preserved by functionalization with carboxyl-PEG.</a:t>
            </a:r>
            <a:endParaRPr lang="en-US" sz="2000" b="1" dirty="0">
              <a:solidFill>
                <a:srgbClr val="000000"/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de-DE" sz="1500" dirty="0">
              <a:solidFill>
                <a:srgbClr val="0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0413D0-FFFF-41A4-B329-0151250EB1D2}"/>
              </a:ext>
            </a:extLst>
          </p:cNvPr>
          <p:cNvSpPr txBox="1"/>
          <p:nvPr/>
        </p:nvSpPr>
        <p:spPr>
          <a:xfrm>
            <a:off x="1459318" y="1951249"/>
            <a:ext cx="73036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169863" algn="just">
              <a:buFont typeface="Wingdings" panose="05000000000000000000" pitchFamily="2" charset="2"/>
              <a:buChar char="§"/>
            </a:pPr>
            <a:r>
              <a:rPr lang="de-DE" sz="1800" dirty="0">
                <a:latin typeface="Palatino Linotype" panose="02040502050505030304" pitchFamily="18" charset="0"/>
              </a:rPr>
              <a:t>The negative charge on the surface of the particles increases after the PEGylation</a:t>
            </a:r>
            <a:r>
              <a:rPr lang="en-US" sz="1800" dirty="0">
                <a:latin typeface="Palatino Linotype" panose="02040502050505030304" pitchFamily="18" charset="0"/>
              </a:rPr>
              <a:t>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2B903A7-4FF3-410F-A248-4BB7FD8FF7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64611"/>
              </p:ext>
            </p:extLst>
          </p:nvPr>
        </p:nvGraphicFramePr>
        <p:xfrm>
          <a:off x="1020726" y="2671632"/>
          <a:ext cx="7512788" cy="2600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017">
                  <a:extLst>
                    <a:ext uri="{9D8B030D-6E8A-4147-A177-3AD203B41FA5}">
                      <a16:colId xmlns:a16="http://schemas.microsoft.com/office/drawing/2014/main" val="971740320"/>
                    </a:ext>
                  </a:extLst>
                </a:gridCol>
                <a:gridCol w="2329527">
                  <a:extLst>
                    <a:ext uri="{9D8B030D-6E8A-4147-A177-3AD203B41FA5}">
                      <a16:colId xmlns:a16="http://schemas.microsoft.com/office/drawing/2014/main" val="4178541964"/>
                    </a:ext>
                  </a:extLst>
                </a:gridCol>
                <a:gridCol w="2126244">
                  <a:extLst>
                    <a:ext uri="{9D8B030D-6E8A-4147-A177-3AD203B41FA5}">
                      <a16:colId xmlns:a16="http://schemas.microsoft.com/office/drawing/2014/main" val="2838600348"/>
                    </a:ext>
                  </a:extLst>
                </a:gridCol>
              </a:tblGrid>
              <a:tr h="650041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300"/>
                        </a:lnSpc>
                        <a:spcBef>
                          <a:spcPts val="600"/>
                        </a:spcBef>
                      </a:pPr>
                      <a:r>
                        <a:rPr lang="en-GB" sz="2000" kern="100" dirty="0">
                          <a:effectLst/>
                        </a:rPr>
                        <a:t>Sample structure </a:t>
                      </a:r>
                      <a:endParaRPr lang="de-DE" sz="2000" kern="1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Bef>
                          <a:spcPts val="600"/>
                        </a:spcBef>
                      </a:pPr>
                      <a:r>
                        <a:rPr lang="en-GB" sz="2000" kern="100">
                          <a:effectLst/>
                        </a:rPr>
                        <a:t>Particles Size</a:t>
                      </a:r>
                      <a:endParaRPr lang="de-DE" sz="2000" kern="1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300"/>
                        </a:lnSpc>
                        <a:spcBef>
                          <a:spcPts val="600"/>
                        </a:spcBef>
                      </a:pPr>
                      <a:r>
                        <a:rPr lang="el-GR" sz="2000" kern="100">
                          <a:effectLst/>
                        </a:rPr>
                        <a:t>ζ</a:t>
                      </a:r>
                      <a:r>
                        <a:rPr lang="en-GB" sz="2000" kern="100">
                          <a:effectLst/>
                        </a:rPr>
                        <a:t> potential</a:t>
                      </a:r>
                      <a:endParaRPr lang="de-DE" sz="2000" kern="1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1512599"/>
                  </a:ext>
                </a:extLst>
              </a:tr>
              <a:tr h="650041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300"/>
                        </a:lnSpc>
                        <a:spcBef>
                          <a:spcPts val="600"/>
                        </a:spcBef>
                      </a:pPr>
                      <a:r>
                        <a:rPr lang="en-GB" sz="1800" kern="100" dirty="0">
                          <a:effectLst/>
                        </a:rPr>
                        <a:t>Trisodium citrate - AuNPs </a:t>
                      </a:r>
                      <a:endParaRPr lang="de-DE" sz="2000" kern="1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Bef>
                          <a:spcPts val="600"/>
                        </a:spcBef>
                      </a:pPr>
                      <a:r>
                        <a:rPr lang="en-US" sz="2000" kern="100" dirty="0">
                          <a:effectLst/>
                        </a:rPr>
                        <a:t>60.19 nm</a:t>
                      </a:r>
                      <a:endParaRPr lang="de-DE" sz="2000" kern="1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300"/>
                        </a:lnSpc>
                        <a:spcBef>
                          <a:spcPts val="600"/>
                        </a:spcBef>
                      </a:pPr>
                      <a:r>
                        <a:rPr lang="en-US" sz="2000" kern="100">
                          <a:effectLst/>
                        </a:rPr>
                        <a:t>-14 mv</a:t>
                      </a:r>
                      <a:endParaRPr lang="de-DE" sz="2000" kern="1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2196679"/>
                  </a:ext>
                </a:extLst>
              </a:tr>
              <a:tr h="650041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300"/>
                        </a:lnSpc>
                        <a:spcBef>
                          <a:spcPts val="600"/>
                        </a:spcBef>
                      </a:pPr>
                      <a:r>
                        <a:rPr lang="en-GB" sz="1800" kern="100" dirty="0" err="1">
                          <a:effectLst/>
                        </a:rPr>
                        <a:t>mPEG</a:t>
                      </a:r>
                      <a:r>
                        <a:rPr lang="en-GB" sz="1800" kern="100" dirty="0">
                          <a:effectLst/>
                        </a:rPr>
                        <a:t>-AuNPs</a:t>
                      </a:r>
                      <a:endParaRPr lang="de-DE" sz="2000" kern="1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Bef>
                          <a:spcPts val="600"/>
                        </a:spcBef>
                      </a:pPr>
                      <a:r>
                        <a:rPr lang="en-US" sz="2000" kern="100">
                          <a:effectLst/>
                        </a:rPr>
                        <a:t>80.45 nm</a:t>
                      </a:r>
                      <a:endParaRPr lang="de-DE" sz="2000" kern="1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300"/>
                        </a:lnSpc>
                        <a:spcBef>
                          <a:spcPts val="600"/>
                        </a:spcBef>
                      </a:pPr>
                      <a:r>
                        <a:rPr lang="en-US" sz="2000" kern="100">
                          <a:effectLst/>
                        </a:rPr>
                        <a:t>-7 mv</a:t>
                      </a:r>
                      <a:endParaRPr lang="de-DE" sz="2000" kern="1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1369447"/>
                  </a:ext>
                </a:extLst>
              </a:tr>
              <a:tr h="650041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300"/>
                        </a:lnSpc>
                        <a:spcBef>
                          <a:spcPts val="600"/>
                        </a:spcBef>
                      </a:pPr>
                      <a:r>
                        <a:rPr lang="en-GB" sz="1800" kern="100" dirty="0">
                          <a:effectLst/>
                        </a:rPr>
                        <a:t>HOOC-PEG-AuNPs</a:t>
                      </a:r>
                      <a:endParaRPr lang="de-DE" sz="2000" kern="1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300"/>
                        </a:lnSpc>
                        <a:spcBef>
                          <a:spcPts val="600"/>
                        </a:spcBef>
                      </a:pPr>
                      <a:r>
                        <a:rPr lang="en-US" sz="2000" kern="100">
                          <a:effectLst/>
                        </a:rPr>
                        <a:t>86.5 nm</a:t>
                      </a:r>
                      <a:endParaRPr lang="de-DE" sz="2000" kern="1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300"/>
                        </a:lnSpc>
                        <a:spcBef>
                          <a:spcPts val="600"/>
                        </a:spcBef>
                      </a:pPr>
                      <a:r>
                        <a:rPr lang="en-US" sz="2000" kern="100" dirty="0">
                          <a:effectLst/>
                        </a:rPr>
                        <a:t>-20 mv</a:t>
                      </a:r>
                      <a:endParaRPr lang="de-DE" sz="2000" kern="1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66706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98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Results and Discussion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8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67FAE-FF17-41D6-8ABE-92021A934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5271796"/>
            <a:ext cx="1586204" cy="1586204"/>
          </a:xfrm>
          <a:prstGeom prst="rect">
            <a:avLst/>
          </a:prstGeom>
        </p:spPr>
      </p:pic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8C409C16-9C4F-419D-837F-42A3F8558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431235"/>
            <a:ext cx="8198792" cy="168410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715963" indent="-179388" algn="just">
              <a:buFont typeface="Wingdings" panose="05000000000000000000" pitchFamily="2" charset="2"/>
              <a:buChar char="§"/>
            </a:pPr>
            <a:r>
              <a:rPr lang="cs-CZ" sz="1800" dirty="0">
                <a:latin typeface="Palatino Linotype" panose="02040502050505030304" pitchFamily="18" charset="0"/>
              </a:rPr>
              <a:t>Using </a:t>
            </a:r>
            <a:r>
              <a:rPr lang="en-US" sz="1800" dirty="0">
                <a:latin typeface="Palatino Linotype" panose="02040502050505030304" pitchFamily="18" charset="0"/>
              </a:rPr>
              <a:t>EDC/NHS Covalent Coupling Procedure</a:t>
            </a:r>
          </a:p>
          <a:p>
            <a:pPr marL="715963" indent="-179388" algn="just">
              <a:buFont typeface="Wingdings" panose="05000000000000000000" pitchFamily="2" charset="2"/>
              <a:buChar char="§"/>
            </a:pPr>
            <a:r>
              <a:rPr lang="en-US" sz="1800" dirty="0">
                <a:latin typeface="Palatino Linotype" panose="02040502050505030304" pitchFamily="18" charset="0"/>
              </a:rPr>
              <a:t>The size of the AuNPs has been slightly increases after the grafting</a:t>
            </a:r>
            <a:endParaRPr lang="cs-CZ" sz="1800" dirty="0">
              <a:latin typeface="Palatino Linotype" panose="02040502050505030304" pitchFamily="18" charset="0"/>
            </a:endParaRPr>
          </a:p>
          <a:p>
            <a:pPr marL="715963" indent="-179388" algn="just">
              <a:buFont typeface="Wingdings" panose="05000000000000000000" pitchFamily="2" charset="2"/>
              <a:buChar char="§"/>
            </a:pPr>
            <a:endParaRPr lang="en-US" sz="1800" dirty="0"/>
          </a:p>
          <a:p>
            <a:pPr lvl="1" algn="just"/>
            <a:endParaRPr lang="en-US" dirty="0"/>
          </a:p>
          <a:p>
            <a:pPr lvl="1" algn="just"/>
            <a:endParaRPr lang="en-US" dirty="0"/>
          </a:p>
          <a:p>
            <a:pPr lvl="1" algn="just"/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4" name="Picture 13" descr="Project Path: C:\Ahmed Files\PHD Files (Inocure)\Data\DLS\AA_34\AA_034.opju&#10;PE Folder: /AA_034/AA_034-DLS/&#10;Short Name: Graph6">
            <a:extLst>
              <a:ext uri="{FF2B5EF4-FFF2-40B4-BE49-F238E27FC236}">
                <a16:creationId xmlns:a16="http://schemas.microsoft.com/office/drawing/2014/main" id="{D8734C3D-0255-467F-9E0F-1BB387583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674" y="2572200"/>
            <a:ext cx="4705834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7BABC3-E50B-4558-B093-5740E3EAE0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5" t="8419" r="-3779" b="489"/>
          <a:stretch/>
        </p:blipFill>
        <p:spPr>
          <a:xfrm>
            <a:off x="489580" y="2795964"/>
            <a:ext cx="3012866" cy="25648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11A37E0-12B2-4928-961E-552557AE4B6A}"/>
              </a:ext>
            </a:extLst>
          </p:cNvPr>
          <p:cNvSpPr txBox="1"/>
          <p:nvPr/>
        </p:nvSpPr>
        <p:spPr>
          <a:xfrm>
            <a:off x="389680" y="1147465"/>
            <a:ext cx="8434079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 Grafting the carboxyl-modified AuNPs with the protein of interest</a:t>
            </a:r>
            <a:endParaRPr lang="de-DE" sz="1500" dirty="0">
              <a:solidFill>
                <a:srgbClr val="000000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166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85800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Results and Discussion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9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67FAE-FF17-41D6-8ABE-92021A934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96" y="5271796"/>
            <a:ext cx="1586204" cy="1586204"/>
          </a:xfrm>
          <a:prstGeom prst="rect">
            <a:avLst/>
          </a:prstGeom>
        </p:spPr>
      </p:pic>
      <p:sp>
        <p:nvSpPr>
          <p:cNvPr id="13" name="Inhaltsplatzhalter 4">
            <a:extLst>
              <a:ext uri="{FF2B5EF4-FFF2-40B4-BE49-F238E27FC236}">
                <a16:creationId xmlns:a16="http://schemas.microsoft.com/office/drawing/2014/main" id="{8C409C16-9C4F-419D-837F-42A3F8558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1431235"/>
            <a:ext cx="8198792" cy="168410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715963" indent="-179388" algn="just">
              <a:buFont typeface="Wingdings" panose="05000000000000000000" pitchFamily="2" charset="2"/>
              <a:buChar char="§"/>
            </a:pPr>
            <a:r>
              <a:rPr lang="cs-CZ" sz="1800" dirty="0">
                <a:latin typeface="Palatino Linotype" panose="02040502050505030304" pitchFamily="18" charset="0"/>
              </a:rPr>
              <a:t>Using </a:t>
            </a:r>
            <a:r>
              <a:rPr lang="en-US" sz="1800" dirty="0">
                <a:latin typeface="Palatino Linotype" panose="02040502050505030304" pitchFamily="18" charset="0"/>
              </a:rPr>
              <a:t>EDC/NHS Covalent Coupling Procedure</a:t>
            </a:r>
          </a:p>
          <a:p>
            <a:pPr marL="715963" indent="-179388" algn="just">
              <a:buFont typeface="Wingdings" panose="05000000000000000000" pitchFamily="2" charset="2"/>
              <a:buChar char="§"/>
            </a:pPr>
            <a:endParaRPr lang="en-US" sz="1800" dirty="0"/>
          </a:p>
          <a:p>
            <a:pPr lvl="1" algn="just"/>
            <a:endParaRPr lang="en-US" dirty="0"/>
          </a:p>
          <a:p>
            <a:pPr lvl="1" algn="just"/>
            <a:endParaRPr lang="en-US" dirty="0"/>
          </a:p>
          <a:p>
            <a:pPr lvl="1" algn="just"/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1A37E0-12B2-4928-961E-552557AE4B6A}"/>
              </a:ext>
            </a:extLst>
          </p:cNvPr>
          <p:cNvSpPr txBox="1"/>
          <p:nvPr/>
        </p:nvSpPr>
        <p:spPr>
          <a:xfrm>
            <a:off x="389680" y="1147465"/>
            <a:ext cx="8434079" cy="461665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000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C-AuNPs can be coupled with different types of therapeutic antibodies without affecting their activity.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4107547C-6633-4F13-92A4-91ADA97506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369498"/>
              </p:ext>
            </p:extLst>
          </p:nvPr>
        </p:nvGraphicFramePr>
        <p:xfrm>
          <a:off x="2196029" y="2388660"/>
          <a:ext cx="4738171" cy="407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5097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807</Words>
  <Application>Microsoft Office PowerPoint</Application>
  <PresentationFormat>On-screen Show (4:3)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Palatino Linotype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MDPI</dc:creator>
  <cp:lastModifiedBy>Ahmed Aido</cp:lastModifiedBy>
  <cp:revision>65</cp:revision>
  <dcterms:created xsi:type="dcterms:W3CDTF">2017-05-27T02:37:01Z</dcterms:created>
  <dcterms:modified xsi:type="dcterms:W3CDTF">2020-11-24T21:32:41Z</dcterms:modified>
</cp:coreProperties>
</file>