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4" r:id="rId4"/>
    <p:sldId id="265"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08" y="-7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75" y="3098668"/>
            <a:ext cx="9277350" cy="3170099"/>
          </a:xfrm>
          <a:prstGeom prst="rect">
            <a:avLst/>
          </a:prstGeom>
          <a:noFill/>
        </p:spPr>
        <p:txBody>
          <a:bodyPr wrap="square" rtlCol="0">
            <a:spAutoFit/>
          </a:bodyPr>
          <a:lstStyle/>
          <a:p>
            <a:pPr algn="ctr"/>
            <a:r>
              <a:rPr lang="en-US" sz="2400" b="1" dirty="0">
                <a:latin typeface="Palatino Linotype" panose="02040502050505030304" pitchFamily="18" charset="0"/>
              </a:rPr>
              <a:t>Rice (</a:t>
            </a:r>
            <a:r>
              <a:rPr lang="en-US" sz="2400" b="1" i="1" dirty="0">
                <a:latin typeface="Palatino Linotype" panose="02040502050505030304" pitchFamily="18" charset="0"/>
              </a:rPr>
              <a:t>Oryza sativa </a:t>
            </a:r>
            <a:r>
              <a:rPr lang="en-US" sz="2400" b="1" dirty="0">
                <a:latin typeface="Palatino Linotype" panose="02040502050505030304" pitchFamily="18" charset="0"/>
              </a:rPr>
              <a:t>L.) biofortification with selenium: Enrichment index and interactions among nutrients</a:t>
            </a:r>
          </a:p>
          <a:p>
            <a:pPr algn="ctr"/>
            <a:endParaRPr lang="fr-FR" dirty="0">
              <a:latin typeface="Palatino Linotype" panose="02040502050505030304" pitchFamily="18" charset="0"/>
            </a:endParaRPr>
          </a:p>
          <a:p>
            <a:pPr algn="ctr"/>
            <a:r>
              <a:rPr lang="pt-PT" sz="2000" b="1" baseline="30000" dirty="0">
                <a:latin typeface="Palatino Linotype" panose="02040502050505030304" pitchFamily="18" charset="0"/>
              </a:rPr>
              <a:t>Ana Marques</a:t>
            </a:r>
            <a:r>
              <a:rPr lang="pt-PT" sz="2000" b="1" baseline="40000" dirty="0">
                <a:latin typeface="Palatino Linotype" panose="02040502050505030304" pitchFamily="18" charset="0"/>
              </a:rPr>
              <a:t>1,2</a:t>
            </a:r>
            <a:r>
              <a:rPr lang="pt-PT" sz="2000" b="1" baseline="30000" dirty="0">
                <a:latin typeface="Palatino Linotype" panose="02040502050505030304" pitchFamily="18" charset="0"/>
              </a:rPr>
              <a:t>*, Cláudia Pessoa</a:t>
            </a:r>
            <a:r>
              <a:rPr lang="pt-PT" sz="2000" b="1" baseline="50000" dirty="0">
                <a:latin typeface="Palatino Linotype" panose="02040502050505030304" pitchFamily="18" charset="0"/>
              </a:rPr>
              <a:t>1,2</a:t>
            </a:r>
            <a:r>
              <a:rPr lang="pt-PT" sz="2000" b="1" baseline="30000" dirty="0">
                <a:latin typeface="Palatino Linotype" panose="02040502050505030304" pitchFamily="18" charset="0"/>
              </a:rPr>
              <a:t>, Ana Coelho</a:t>
            </a:r>
            <a:r>
              <a:rPr lang="pt-PT" sz="2000" b="1" baseline="50000" dirty="0">
                <a:latin typeface="Palatino Linotype" panose="02040502050505030304" pitchFamily="18" charset="0"/>
              </a:rPr>
              <a:t>1,2</a:t>
            </a:r>
            <a:r>
              <a:rPr lang="pt-PT" sz="2000" b="1" baseline="30000" dirty="0">
                <a:latin typeface="Palatino Linotype" panose="02040502050505030304" pitchFamily="18" charset="0"/>
              </a:rPr>
              <a:t>, Inês Luís</a:t>
            </a:r>
            <a:r>
              <a:rPr lang="pt-PT" sz="2000" b="1" baseline="50000" dirty="0">
                <a:latin typeface="Palatino Linotype" panose="02040502050505030304" pitchFamily="18" charset="0"/>
              </a:rPr>
              <a:t>1,2</a:t>
            </a:r>
            <a:r>
              <a:rPr lang="pt-PT" sz="2000" b="1" baseline="30000" dirty="0">
                <a:latin typeface="Palatino Linotype" panose="02040502050505030304" pitchFamily="18" charset="0"/>
              </a:rPr>
              <a:t>, Diana Daccak</a:t>
            </a:r>
            <a:r>
              <a:rPr lang="pt-PT" sz="2000" b="1" baseline="50000" dirty="0">
                <a:latin typeface="Palatino Linotype" panose="02040502050505030304" pitchFamily="18" charset="0"/>
              </a:rPr>
              <a:t>1,2</a:t>
            </a:r>
            <a:r>
              <a:rPr lang="pt-PT" sz="2000" b="1" baseline="30000" dirty="0">
                <a:latin typeface="Palatino Linotype" panose="02040502050505030304" pitchFamily="18" charset="0"/>
              </a:rPr>
              <a:t> , Paula Scotti-Campos</a:t>
            </a:r>
            <a:r>
              <a:rPr lang="pt-PT" sz="2000" b="1" baseline="50000" dirty="0">
                <a:latin typeface="Palatino Linotype" panose="02040502050505030304" pitchFamily="18" charset="0"/>
              </a:rPr>
              <a:t>2,3</a:t>
            </a:r>
            <a:r>
              <a:rPr lang="pt-PT" sz="2000" b="1" baseline="30000" dirty="0">
                <a:latin typeface="Palatino Linotype" panose="02040502050505030304" pitchFamily="18" charset="0"/>
              </a:rPr>
              <a:t>, Manuela Simões</a:t>
            </a:r>
            <a:r>
              <a:rPr lang="pt-PT" sz="2000" b="1" baseline="50000" dirty="0">
                <a:latin typeface="Palatino Linotype" panose="02040502050505030304" pitchFamily="18" charset="0"/>
              </a:rPr>
              <a:t>1,2</a:t>
            </a:r>
            <a:r>
              <a:rPr lang="pt-PT" sz="2000" b="1" baseline="30000" dirty="0">
                <a:latin typeface="Palatino Linotype" panose="02040502050505030304" pitchFamily="18" charset="0"/>
              </a:rPr>
              <a:t>, Ana Sofia Almeida</a:t>
            </a:r>
            <a:r>
              <a:rPr lang="pt-PT" sz="2000" b="1" baseline="50000" dirty="0">
                <a:latin typeface="Palatino Linotype" panose="02040502050505030304" pitchFamily="18" charset="0"/>
              </a:rPr>
              <a:t>3,4</a:t>
            </a:r>
            <a:r>
              <a:rPr lang="pt-PT" sz="2000" b="1" baseline="30000" dirty="0">
                <a:latin typeface="Palatino Linotype" panose="02040502050505030304" pitchFamily="18" charset="0"/>
              </a:rPr>
              <a:t>, Maria Pessoa</a:t>
            </a:r>
            <a:r>
              <a:rPr lang="pt-PT" sz="2000" b="1" baseline="50000" dirty="0">
                <a:latin typeface="Palatino Linotype" panose="02040502050505030304" pitchFamily="18" charset="0"/>
              </a:rPr>
              <a:t>1,2</a:t>
            </a:r>
            <a:r>
              <a:rPr lang="pt-PT" sz="2000" b="1" baseline="30000" dirty="0">
                <a:latin typeface="Palatino Linotype" panose="02040502050505030304" pitchFamily="18" charset="0"/>
              </a:rPr>
              <a:t>, Fernando Reboredo</a:t>
            </a:r>
            <a:r>
              <a:rPr lang="pt-PT" sz="2000" b="1" baseline="50000" dirty="0">
                <a:latin typeface="Palatino Linotype" panose="02040502050505030304" pitchFamily="18" charset="0"/>
              </a:rPr>
              <a:t>1,2</a:t>
            </a:r>
            <a:r>
              <a:rPr lang="pt-PT" sz="2000" b="1" baseline="30000" dirty="0">
                <a:latin typeface="Palatino Linotype" panose="02040502050505030304" pitchFamily="18" charset="0"/>
              </a:rPr>
              <a:t>, Mauro Guerra</a:t>
            </a:r>
            <a:r>
              <a:rPr lang="pt-PT" sz="2000" b="1" baseline="50000" dirty="0">
                <a:latin typeface="Palatino Linotype" panose="02040502050505030304" pitchFamily="18" charset="0"/>
              </a:rPr>
              <a:t>5</a:t>
            </a:r>
            <a:r>
              <a:rPr lang="pt-PT" sz="2000" b="1" baseline="30000" dirty="0">
                <a:latin typeface="Palatino Linotype" panose="02040502050505030304" pitchFamily="18" charset="0"/>
              </a:rPr>
              <a:t> , Roberta Leitão</a:t>
            </a:r>
            <a:r>
              <a:rPr lang="pt-PT" sz="2000" b="1" baseline="50000" dirty="0">
                <a:latin typeface="Palatino Linotype" panose="02040502050505030304" pitchFamily="18" charset="0"/>
              </a:rPr>
              <a:t>5</a:t>
            </a:r>
            <a:r>
              <a:rPr lang="pt-PT" sz="2000" b="1" baseline="30000" dirty="0">
                <a:latin typeface="Palatino Linotype" panose="02040502050505030304" pitchFamily="18" charset="0"/>
              </a:rPr>
              <a:t> , José Ramalho</a:t>
            </a:r>
            <a:r>
              <a:rPr lang="pt-PT" sz="2000" b="1" baseline="50000" dirty="0">
                <a:latin typeface="Palatino Linotype" panose="02040502050505030304" pitchFamily="18" charset="0"/>
              </a:rPr>
              <a:t>2,6</a:t>
            </a:r>
            <a:r>
              <a:rPr lang="pt-PT" sz="2000" b="1" baseline="30000" dirty="0">
                <a:latin typeface="Palatino Linotype" panose="02040502050505030304" pitchFamily="18" charset="0"/>
              </a:rPr>
              <a:t>, Paula Marques</a:t>
            </a:r>
            <a:r>
              <a:rPr lang="pt-PT" sz="2000" b="1" baseline="50000" dirty="0">
                <a:latin typeface="Palatino Linotype" panose="02040502050505030304" pitchFamily="18" charset="0"/>
              </a:rPr>
              <a:t>4</a:t>
            </a:r>
            <a:r>
              <a:rPr lang="pt-PT" sz="2000" b="1" baseline="30000" dirty="0">
                <a:latin typeface="Palatino Linotype" panose="02040502050505030304" pitchFamily="18" charset="0"/>
              </a:rPr>
              <a:t>, Maria Manuela Silva</a:t>
            </a:r>
            <a:r>
              <a:rPr lang="pt-PT" sz="2000" b="1" baseline="50000" dirty="0">
                <a:latin typeface="Palatino Linotype" panose="02040502050505030304" pitchFamily="18" charset="0"/>
              </a:rPr>
              <a:t>2,7</a:t>
            </a:r>
            <a:r>
              <a:rPr lang="pt-PT" sz="2000" b="1" baseline="30000" dirty="0">
                <a:latin typeface="Palatino Linotype" panose="02040502050505030304" pitchFamily="18" charset="0"/>
              </a:rPr>
              <a:t>, Paulo Legoinha</a:t>
            </a:r>
            <a:r>
              <a:rPr lang="pt-PT" sz="2000" b="1" baseline="50000" dirty="0">
                <a:latin typeface="Palatino Linotype" panose="02040502050505030304" pitchFamily="18" charset="0"/>
              </a:rPr>
              <a:t>1,2</a:t>
            </a:r>
            <a:r>
              <a:rPr lang="pt-PT" sz="2000" b="1" baseline="30000" dirty="0">
                <a:latin typeface="Palatino Linotype" panose="02040502050505030304" pitchFamily="18" charset="0"/>
              </a:rPr>
              <a:t>, Isabel Pais</a:t>
            </a:r>
            <a:r>
              <a:rPr lang="pt-PT" sz="2000" b="1" baseline="50000" dirty="0">
                <a:latin typeface="Palatino Linotype" panose="02040502050505030304" pitchFamily="18" charset="0"/>
              </a:rPr>
              <a:t>2,3</a:t>
            </a:r>
            <a:r>
              <a:rPr lang="pt-PT" sz="2000" b="1" baseline="30000" dirty="0">
                <a:latin typeface="Palatino Linotype" panose="02040502050505030304" pitchFamily="18" charset="0"/>
              </a:rPr>
              <a:t> </a:t>
            </a:r>
            <a:r>
              <a:rPr lang="pt-PT" sz="2000" b="1" baseline="30000" dirty="0" err="1">
                <a:latin typeface="Palatino Linotype" panose="02040502050505030304" pitchFamily="18" charset="0"/>
              </a:rPr>
              <a:t>and</a:t>
            </a:r>
            <a:r>
              <a:rPr lang="pt-PT" sz="2000" b="1" baseline="30000" dirty="0">
                <a:latin typeface="Palatino Linotype" panose="02040502050505030304" pitchFamily="18" charset="0"/>
              </a:rPr>
              <a:t> Fernando Lidon</a:t>
            </a:r>
            <a:r>
              <a:rPr lang="pt-PT" sz="2000" b="1" baseline="50000" dirty="0">
                <a:latin typeface="Palatino Linotype" panose="02040502050505030304" pitchFamily="18" charset="0"/>
              </a:rPr>
              <a:t>1,2 </a:t>
            </a:r>
            <a:endParaRPr lang="pt-PT" sz="2000" baseline="50000" dirty="0">
              <a:latin typeface="Palatino Linotype" panose="02040502050505030304" pitchFamily="18" charset="0"/>
            </a:endParaRPr>
          </a:p>
          <a:p>
            <a:r>
              <a:rPr lang="pt-PT" sz="1000" baseline="30000" dirty="0">
                <a:latin typeface="Palatino Linotype" panose="02040502050505030304" pitchFamily="18" charset="0"/>
              </a:rPr>
              <a:t>1</a:t>
            </a:r>
            <a:r>
              <a:rPr lang="pt-PT" sz="1000" dirty="0">
                <a:latin typeface="Palatino Linotype" panose="02040502050505030304" pitchFamily="18" charset="0"/>
              </a:rPr>
              <a:t>Earth </a:t>
            </a:r>
            <a:r>
              <a:rPr lang="pt-PT" sz="1000" dirty="0" err="1">
                <a:latin typeface="Palatino Linotype" panose="02040502050505030304" pitchFamily="18" charset="0"/>
              </a:rPr>
              <a:t>Sciences</a:t>
            </a:r>
            <a:r>
              <a:rPr lang="pt-PT" sz="1000" dirty="0">
                <a:latin typeface="Palatino Linotype" panose="02040502050505030304" pitchFamily="18" charset="0"/>
              </a:rPr>
              <a:t> </a:t>
            </a:r>
            <a:r>
              <a:rPr lang="pt-PT" sz="1000" dirty="0" err="1">
                <a:latin typeface="Palatino Linotype" panose="02040502050505030304" pitchFamily="18" charset="0"/>
              </a:rPr>
              <a:t>Department</a:t>
            </a:r>
            <a:r>
              <a:rPr lang="pt-PT" sz="1000" dirty="0">
                <a:latin typeface="Palatino Linotype" panose="02040502050505030304" pitchFamily="18" charset="0"/>
              </a:rPr>
              <a:t>, Faculdade de Ciências e Tecnologia, Universidade Nova de Lisboa, Caparica, Portugal </a:t>
            </a:r>
          </a:p>
          <a:p>
            <a:r>
              <a:rPr lang="pt-PT" sz="1000" baseline="30000" dirty="0">
                <a:latin typeface="Palatino Linotype" panose="02040502050505030304" pitchFamily="18" charset="0"/>
              </a:rPr>
              <a:t>2</a:t>
            </a:r>
            <a:r>
              <a:rPr lang="pt-PT" sz="1000" dirty="0">
                <a:latin typeface="Palatino Linotype" panose="02040502050505030304" pitchFamily="18" charset="0"/>
              </a:rPr>
              <a:t>GeoBioTec Research </a:t>
            </a:r>
            <a:r>
              <a:rPr lang="pt-PT" sz="1000" dirty="0" err="1">
                <a:latin typeface="Palatino Linotype" panose="02040502050505030304" pitchFamily="18" charset="0"/>
              </a:rPr>
              <a:t>Center</a:t>
            </a:r>
            <a:r>
              <a:rPr lang="pt-PT" sz="1000" dirty="0">
                <a:latin typeface="Palatino Linotype" panose="02040502050505030304" pitchFamily="18" charset="0"/>
              </a:rPr>
              <a:t>, Faculdade de Ciências e Tecnologia, Universidade Nova de Lisboa, Caparica, Portugal</a:t>
            </a:r>
          </a:p>
          <a:p>
            <a:r>
              <a:rPr lang="pt-PT" sz="1000" baseline="30000" dirty="0">
                <a:latin typeface="Palatino Linotype" panose="02040502050505030304" pitchFamily="18" charset="0"/>
              </a:rPr>
              <a:t>3</a:t>
            </a:r>
            <a:r>
              <a:rPr lang="pt-PT" sz="1000" dirty="0">
                <a:latin typeface="Palatino Linotype" panose="02040502050505030304" pitchFamily="18" charset="0"/>
              </a:rPr>
              <a:t>INIAV, Instituto Nacional de Investigação Agrária e Veterinária, Oeiras, Portugal </a:t>
            </a:r>
          </a:p>
          <a:p>
            <a:r>
              <a:rPr lang="pt-PT" sz="1000" baseline="30000" dirty="0">
                <a:latin typeface="Palatino Linotype" panose="02040502050505030304" pitchFamily="18" charset="0"/>
              </a:rPr>
              <a:t>4</a:t>
            </a:r>
            <a:r>
              <a:rPr lang="pt-PT" sz="1000" dirty="0">
                <a:latin typeface="Palatino Linotype" panose="02040502050505030304" pitchFamily="18" charset="0"/>
              </a:rPr>
              <a:t>COTArroz, Centro Operativo e Tecnológico do Arroz, Salvaterra de Magos, Portugal</a:t>
            </a:r>
          </a:p>
          <a:p>
            <a:r>
              <a:rPr lang="pt-PT" sz="1000" baseline="30000" dirty="0">
                <a:latin typeface="Palatino Linotype" panose="02040502050505030304" pitchFamily="18" charset="0"/>
              </a:rPr>
              <a:t>5</a:t>
            </a:r>
            <a:r>
              <a:rPr lang="pt-PT" sz="1000" dirty="0">
                <a:latin typeface="Palatino Linotype" panose="02040502050505030304" pitchFamily="18" charset="0"/>
              </a:rPr>
              <a:t>LIBPhys‐UNL, </a:t>
            </a:r>
            <a:r>
              <a:rPr lang="pt-PT" sz="1000" dirty="0" err="1">
                <a:latin typeface="Palatino Linotype" panose="02040502050505030304" pitchFamily="18" charset="0"/>
              </a:rPr>
              <a:t>Physics</a:t>
            </a:r>
            <a:r>
              <a:rPr lang="pt-PT" sz="1000" dirty="0">
                <a:latin typeface="Palatino Linotype" panose="02040502050505030304" pitchFamily="18" charset="0"/>
              </a:rPr>
              <a:t> </a:t>
            </a:r>
            <a:r>
              <a:rPr lang="pt-PT" sz="1000" dirty="0" err="1">
                <a:latin typeface="Palatino Linotype" panose="02040502050505030304" pitchFamily="18" charset="0"/>
              </a:rPr>
              <a:t>Department</a:t>
            </a:r>
            <a:r>
              <a:rPr lang="pt-PT" sz="1000" dirty="0">
                <a:latin typeface="Palatino Linotype" panose="02040502050505030304" pitchFamily="18" charset="0"/>
              </a:rPr>
              <a:t>, Faculdade de Ciências e Tecnologia, Universidade Nova de Lisboa, Caparica, Portugal </a:t>
            </a:r>
          </a:p>
          <a:p>
            <a:r>
              <a:rPr lang="pt-PT" sz="1000" baseline="30000" dirty="0">
                <a:latin typeface="Palatino Linotype" panose="02040502050505030304" pitchFamily="18" charset="0"/>
              </a:rPr>
              <a:t>6</a:t>
            </a:r>
            <a:r>
              <a:rPr lang="pt-PT" sz="1000" dirty="0">
                <a:latin typeface="Palatino Linotype" panose="02040502050505030304" pitchFamily="18" charset="0"/>
              </a:rPr>
              <a:t>PlantStress &amp; </a:t>
            </a:r>
            <a:r>
              <a:rPr lang="pt-PT" sz="1000" dirty="0" err="1">
                <a:latin typeface="Palatino Linotype" panose="02040502050505030304" pitchFamily="18" charset="0"/>
              </a:rPr>
              <a:t>Biodiversity</a:t>
            </a:r>
            <a:r>
              <a:rPr lang="pt-PT" sz="1000" dirty="0">
                <a:latin typeface="Palatino Linotype" panose="02040502050505030304" pitchFamily="18" charset="0"/>
              </a:rPr>
              <a:t> </a:t>
            </a:r>
            <a:r>
              <a:rPr lang="pt-PT" sz="1000" dirty="0" err="1">
                <a:latin typeface="Palatino Linotype" panose="02040502050505030304" pitchFamily="18" charset="0"/>
              </a:rPr>
              <a:t>Lab</a:t>
            </a:r>
            <a:r>
              <a:rPr lang="pt-PT" sz="1000" dirty="0">
                <a:latin typeface="Palatino Linotype" panose="02040502050505030304" pitchFamily="18" charset="0"/>
              </a:rPr>
              <a:t>, Centro de Estudos Florestais (CEF), Instituto Superior Agronomia (ISA), Universidade de Lisboa (</a:t>
            </a:r>
            <a:r>
              <a:rPr lang="pt-PT" sz="1000" dirty="0" err="1">
                <a:latin typeface="Palatino Linotype" panose="02040502050505030304" pitchFamily="18" charset="0"/>
              </a:rPr>
              <a:t>ULisboa</a:t>
            </a:r>
            <a:r>
              <a:rPr lang="pt-PT" sz="1000" dirty="0">
                <a:latin typeface="Palatino Linotype" panose="02040502050505030304" pitchFamily="18" charset="0"/>
              </a:rPr>
              <a:t>), Quinta do Marquês, Av. República, 2784-505 Oeiras </a:t>
            </a:r>
            <a:r>
              <a:rPr lang="pt-PT" sz="1000" dirty="0" err="1">
                <a:latin typeface="Palatino Linotype" panose="02040502050505030304" pitchFamily="18" charset="0"/>
              </a:rPr>
              <a:t>and</a:t>
            </a:r>
            <a:r>
              <a:rPr lang="pt-PT" sz="1000" dirty="0">
                <a:latin typeface="Palatino Linotype" panose="02040502050505030304" pitchFamily="18" charset="0"/>
              </a:rPr>
              <a:t> Tapada da Ajuda, 1349-017 Lisboa, Portugal </a:t>
            </a:r>
          </a:p>
          <a:p>
            <a:r>
              <a:rPr lang="pt-PT" sz="1000" baseline="30000" dirty="0">
                <a:latin typeface="Palatino Linotype" panose="02040502050505030304" pitchFamily="18" charset="0"/>
              </a:rPr>
              <a:t>7</a:t>
            </a:r>
            <a:r>
              <a:rPr lang="pt-PT" sz="1000" dirty="0">
                <a:latin typeface="Palatino Linotype" panose="02040502050505030304" pitchFamily="18" charset="0"/>
              </a:rPr>
              <a:t>ESEAG / Grupo Universidade Lusófona, Lisboa, Portugal</a:t>
            </a:r>
          </a:p>
          <a:p>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7" name="Picture 6">
            <a:extLst>
              <a:ext uri="{FF2B5EF4-FFF2-40B4-BE49-F238E27FC236}">
                <a16:creationId xmlns:a16="http://schemas.microsoft.com/office/drawing/2014/main" id="{095D5563-C0F5-42A4-9029-F268D91A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pic>
        <p:nvPicPr>
          <p:cNvPr id="9" name="Imagem 8">
            <a:extLst>
              <a:ext uri="{FF2B5EF4-FFF2-40B4-BE49-F238E27FC236}">
                <a16:creationId xmlns:a16="http://schemas.microsoft.com/office/drawing/2014/main" id="{E0A59850-0DA9-43DC-9FDF-C98C4E3E934A}"/>
              </a:ext>
            </a:extLst>
          </p:cNvPr>
          <p:cNvPicPr>
            <a:picLocks noChangeAspect="1"/>
          </p:cNvPicPr>
          <p:nvPr/>
        </p:nvPicPr>
        <p:blipFill rotWithShape="1">
          <a:blip r:embed="rId3">
            <a:extLst>
              <a:ext uri="{28A0092B-C50C-407E-A947-70E740481C1C}">
                <a14:useLocalDpi xmlns:a14="http://schemas.microsoft.com/office/drawing/2010/main" val="0"/>
              </a:ext>
            </a:extLst>
          </a:blip>
          <a:srcRect b="8240"/>
          <a:stretch/>
        </p:blipFill>
        <p:spPr>
          <a:xfrm>
            <a:off x="8096403" y="6162069"/>
            <a:ext cx="859552" cy="695931"/>
          </a:xfrm>
          <a:prstGeom prst="rect">
            <a:avLst/>
          </a:prstGeom>
        </p:spPr>
      </p:pic>
      <p:pic>
        <p:nvPicPr>
          <p:cNvPr id="11" name="Imagem 10" descr="Uma imagem com prato&#10;&#10;Descrição gerada automaticamente">
            <a:extLst>
              <a:ext uri="{FF2B5EF4-FFF2-40B4-BE49-F238E27FC236}">
                <a16:creationId xmlns:a16="http://schemas.microsoft.com/office/drawing/2014/main" id="{C258A239-0CD7-479F-986C-9302E2FE83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021" y="6276616"/>
            <a:ext cx="725708" cy="540000"/>
          </a:xfrm>
          <a:prstGeom prst="rect">
            <a:avLst/>
          </a:prstGeom>
        </p:spPr>
      </p:pic>
      <p:pic>
        <p:nvPicPr>
          <p:cNvPr id="2050" name="Picture 2" descr="Geobiociências, Geoengenharias e Geotecnologias | Faculdade de Ciências e  Tecnologia / Universidade Nova de Lisboa">
            <a:extLst>
              <a:ext uri="{FF2B5EF4-FFF2-40B4-BE49-F238E27FC236}">
                <a16:creationId xmlns:a16="http://schemas.microsoft.com/office/drawing/2014/main" id="{8EE4B96A-CDC3-48F9-87E9-A87FF111CB2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742" b="8219"/>
          <a:stretch/>
        </p:blipFill>
        <p:spPr bwMode="auto">
          <a:xfrm>
            <a:off x="1375191" y="6246846"/>
            <a:ext cx="1603418" cy="559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blioteca da Escola Superior de Educação Almeida Garrett – Grupo Lusófona  | Diretório BAD">
            <a:extLst>
              <a:ext uri="{FF2B5EF4-FFF2-40B4-BE49-F238E27FC236}">
                <a16:creationId xmlns:a16="http://schemas.microsoft.com/office/drawing/2014/main" id="{2258A724-7898-441D-B3B1-224A9F40BA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3160" y="6292384"/>
            <a:ext cx="1130640" cy="48617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2EF71B01-60B0-4C76-B6CE-BCBB39BC7434}"/>
              </a:ext>
            </a:extLst>
          </p:cNvPr>
          <p:cNvPicPr>
            <a:picLocks noChangeAspect="1"/>
          </p:cNvPicPr>
          <p:nvPr/>
        </p:nvPicPr>
        <p:blipFill>
          <a:blip r:embed="rId7"/>
          <a:stretch>
            <a:fillRect/>
          </a:stretch>
        </p:blipFill>
        <p:spPr>
          <a:xfrm>
            <a:off x="4477133" y="6103748"/>
            <a:ext cx="1267211" cy="739817"/>
          </a:xfrm>
          <a:prstGeom prst="rect">
            <a:avLst/>
          </a:prstGeom>
        </p:spPr>
      </p:pic>
      <p:pic>
        <p:nvPicPr>
          <p:cNvPr id="12" name="Picture 2" descr="Laboratório de Instrumentação, Engenharia Biomédica e Física das Radiações  | Faculdade de Ciências e Tecnologia / Universidade Nova de Lisboa">
            <a:extLst>
              <a:ext uri="{FF2B5EF4-FFF2-40B4-BE49-F238E27FC236}">
                <a16:creationId xmlns:a16="http://schemas.microsoft.com/office/drawing/2014/main" id="{F81983A7-746B-4C56-BD15-DF20C88766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0102" y="6162069"/>
            <a:ext cx="1519917" cy="6467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positório da Universidade de Lisboa: CEF - Centro de Estudos Florestais">
            <a:extLst>
              <a:ext uri="{FF2B5EF4-FFF2-40B4-BE49-F238E27FC236}">
                <a16:creationId xmlns:a16="http://schemas.microsoft.com/office/drawing/2014/main" id="{A0077C8B-0DE6-4300-830F-67FA59E8FB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9805" b="7755"/>
          <a:stretch/>
        </p:blipFill>
        <p:spPr bwMode="auto">
          <a:xfrm>
            <a:off x="6029031" y="6051287"/>
            <a:ext cx="936148" cy="77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65638"/>
            <a:ext cx="8991600" cy="4801314"/>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dirty="0">
                <a:latin typeface="Palatino Linotype" panose="02040502050505030304" pitchFamily="18" charset="0"/>
              </a:rPr>
              <a:t>Selenium is an antioxidant trace mineral important for human health and development. Therefore, the growing demand for efficient, bioeconomic and sustainable strategies to increase Se content in cereals, namely rice, is therefore justified. In this context, biofortification is a strategy that can promote nutrient enhancement in food crops and, therefore, increased nutrient uptake in the human body. In this framework, a technical itinerary was implemented using a rice genotype (OP1509), through foliar spraying with two selenium concentrations (25 and 100 g Se.ha-1) of sodium selenate (Na2SeO4) and sodium selenite (Na2SeO3). It was found that the average of Se biofortification index was 1.8 - 4.7 and 5.4 - 6.0 fold in selenate and selenite treatments, respectively. The contents of Se, Ca, Fe, K, P, C, H and O in brown rice grains, were also quantified being found that both forms of fertilizers increased Zn contents with 25 g Se.ha-1 but decreased with 100 g Se.ha-1. Moreover, Ca only increased significantly with selenate pulverization. The application of both forms also increased grain weight but did not affect the colorimetric analysis. It is concluded that the applied itinerary can be implemented to minimize Se malnutrition</a:t>
            </a: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Selenate; Selenite; Selenium biofortification </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609599" y="24676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10" name="TextBox 9">
            <a:extLst>
              <a:ext uri="{FF2B5EF4-FFF2-40B4-BE49-F238E27FC236}">
                <a16:creationId xmlns:a16="http://schemas.microsoft.com/office/drawing/2014/main" id="{1CADA6F2-3FC1-4566-B743-58F07B6A36BB}"/>
              </a:ext>
            </a:extLst>
          </p:cNvPr>
          <p:cNvSpPr txBox="1"/>
          <p:nvPr/>
        </p:nvSpPr>
        <p:spPr>
          <a:xfrm>
            <a:off x="380999" y="3624723"/>
            <a:ext cx="6781801" cy="3339376"/>
          </a:xfrm>
          <a:prstGeom prst="rect">
            <a:avLst/>
          </a:prstGeom>
          <a:noFill/>
        </p:spPr>
        <p:txBody>
          <a:bodyPr wrap="square" rtlCol="0">
            <a:spAutoFit/>
          </a:bodyPr>
          <a:lstStyle/>
          <a:p>
            <a:pPr algn="just"/>
            <a:r>
              <a:rPr lang="fr-FR" sz="2400" b="1" dirty="0">
                <a:latin typeface="Palatino Linotype" panose="02040502050505030304" pitchFamily="18" charset="0"/>
              </a:rPr>
              <a:t>Conclusions</a:t>
            </a:r>
          </a:p>
          <a:p>
            <a:pPr algn="just"/>
            <a:r>
              <a:rPr lang="en-US" sz="1700" dirty="0">
                <a:latin typeface="Palatino Linotype" panose="02040502050505030304" pitchFamily="18" charset="0"/>
              </a:rPr>
              <a:t>Foliar spraying with selenate or selenite concentrations (25 and 100 g Se.ha</a:t>
            </a:r>
            <a:r>
              <a:rPr lang="en-US" sz="1700" baseline="30000" dirty="0">
                <a:latin typeface="Palatino Linotype" panose="02040502050505030304" pitchFamily="18" charset="0"/>
              </a:rPr>
              <a:t>-1</a:t>
            </a:r>
            <a:r>
              <a:rPr lang="en-US" sz="1700" dirty="0">
                <a:latin typeface="Palatino Linotype" panose="02040502050505030304" pitchFamily="18" charset="0"/>
              </a:rPr>
              <a:t>) did not surpass the threshold of toxicity in O. </a:t>
            </a:r>
            <a:r>
              <a:rPr lang="en-US" sz="1700" i="1" dirty="0">
                <a:latin typeface="Palatino Linotype" panose="02040502050505030304" pitchFamily="18" charset="0"/>
              </a:rPr>
              <a:t>sativa</a:t>
            </a:r>
            <a:r>
              <a:rPr lang="en-US" sz="1700" dirty="0">
                <a:latin typeface="Palatino Linotype" panose="02040502050505030304" pitchFamily="18" charset="0"/>
              </a:rPr>
              <a:t> L. </a:t>
            </a:r>
            <a:r>
              <a:rPr lang="en-US" sz="1700" dirty="0" err="1">
                <a:latin typeface="Palatino Linotype" panose="02040502050505030304" pitchFamily="18" charset="0"/>
              </a:rPr>
              <a:t>Poaceae</a:t>
            </a:r>
            <a:r>
              <a:rPr lang="en-US" sz="1700" dirty="0">
                <a:latin typeface="Palatino Linotype" panose="02040502050505030304" pitchFamily="18" charset="0"/>
              </a:rPr>
              <a:t>. The average of Se biofortification index was 1.8-4.7 times in selenate treatment and 5.4-6.0 times in selenite treatment. The contents of Ca, Fe, K and P varied according to the form and concentration applied however the C, H and O contents did not vary significantly. The application of both forms increased grain weight in the genotype and did not affect the colorimetric analysis. Accordingly, it is concluded that the applied itinerary applied for biofortification in rice (variety OP1509) can be implemented to minimize Se malnutrition.</a:t>
            </a:r>
            <a:endParaRPr lang="pt-PT" sz="1700" dirty="0">
              <a:latin typeface="Palatino Linotype" panose="02040502050505030304" pitchFamily="18" charset="0"/>
            </a:endParaRPr>
          </a:p>
        </p:txBody>
      </p:sp>
      <p:sp>
        <p:nvSpPr>
          <p:cNvPr id="6" name="Retângulo 5">
            <a:extLst>
              <a:ext uri="{FF2B5EF4-FFF2-40B4-BE49-F238E27FC236}">
                <a16:creationId xmlns:a16="http://schemas.microsoft.com/office/drawing/2014/main" id="{21440476-B8F2-453C-9873-01390EEC4ACD}"/>
              </a:ext>
            </a:extLst>
          </p:cNvPr>
          <p:cNvSpPr/>
          <p:nvPr/>
        </p:nvSpPr>
        <p:spPr>
          <a:xfrm>
            <a:off x="277585" y="2286012"/>
            <a:ext cx="8866415" cy="1477328"/>
          </a:xfrm>
          <a:prstGeom prst="rect">
            <a:avLst/>
          </a:prstGeom>
        </p:spPr>
        <p:txBody>
          <a:bodyPr wrap="square">
            <a:spAutoFit/>
          </a:bodyPr>
          <a:lstStyle/>
          <a:p>
            <a:pPr algn="just"/>
            <a:r>
              <a:rPr lang="en-US" dirty="0">
                <a:latin typeface="Palatino Linotype" panose="02040502050505030304" pitchFamily="18" charset="0"/>
              </a:rPr>
              <a:t>Foliar spraying with sodium selenate and sodium selenite promoted the accumulation of Se in the brown grains. Foliar fertilization with Se interfered with the accumulation of other chemical entities. When selenate was applied only the contents of Ca increased significantly, whereas the other chemical elements did not varied significantly. </a:t>
            </a:r>
            <a:endParaRPr lang="pt-PT"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48686A-062C-471B-9977-FDDCA146EE43}"/>
              </a:ext>
            </a:extLst>
          </p:cNvPr>
          <p:cNvPicPr>
            <a:picLocks noChangeAspect="1"/>
          </p:cNvPicPr>
          <p:nvPr/>
        </p:nvPicPr>
        <p:blipFill rotWithShape="1">
          <a:blip r:embed="rId3"/>
          <a:srcRect l="10725" t="42626" r="54857" b="27862"/>
          <a:stretch/>
        </p:blipFill>
        <p:spPr>
          <a:xfrm>
            <a:off x="380999" y="657140"/>
            <a:ext cx="3401786" cy="1640830"/>
          </a:xfrm>
          <a:prstGeom prst="rect">
            <a:avLst/>
          </a:prstGeom>
          <a:ln>
            <a:solidFill>
              <a:schemeClr val="bg1">
                <a:lumMod val="65000"/>
              </a:schemeClr>
            </a:solidFill>
          </a:ln>
        </p:spPr>
      </p:pic>
      <p:pic>
        <p:nvPicPr>
          <p:cNvPr id="14" name="Imagem 13">
            <a:extLst>
              <a:ext uri="{FF2B5EF4-FFF2-40B4-BE49-F238E27FC236}">
                <a16:creationId xmlns:a16="http://schemas.microsoft.com/office/drawing/2014/main" id="{562A3FBF-8DC6-4956-AAA0-4D28B42714E2}"/>
              </a:ext>
            </a:extLst>
          </p:cNvPr>
          <p:cNvPicPr>
            <a:picLocks noChangeAspect="1"/>
          </p:cNvPicPr>
          <p:nvPr/>
        </p:nvPicPr>
        <p:blipFill>
          <a:blip r:embed="rId4"/>
          <a:stretch>
            <a:fillRect/>
          </a:stretch>
        </p:blipFill>
        <p:spPr>
          <a:xfrm>
            <a:off x="3840262" y="495951"/>
            <a:ext cx="5407152" cy="2002536"/>
          </a:xfrm>
          <a:prstGeom prst="rect">
            <a:avLst/>
          </a:prstGeom>
        </p:spPr>
      </p:pic>
    </p:spTree>
    <p:extLst>
      <p:ext uri="{BB962C8B-B14F-4D97-AF65-F5344CB8AC3E}">
        <p14:creationId xmlns:p14="http://schemas.microsoft.com/office/powerpoint/2010/main" val="20830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2" name="Rectangle 1">
            <a:extLst>
              <a:ext uri="{FF2B5EF4-FFF2-40B4-BE49-F238E27FC236}">
                <a16:creationId xmlns:a16="http://schemas.microsoft.com/office/drawing/2014/main" id="{A9726944-0BF0-4225-81E3-6477EDC7A0A4}"/>
              </a:ext>
            </a:extLst>
          </p:cNvPr>
          <p:cNvSpPr/>
          <p:nvPr/>
        </p:nvSpPr>
        <p:spPr>
          <a:xfrm>
            <a:off x="875794" y="1486880"/>
            <a:ext cx="4227833" cy="4616648"/>
          </a:xfrm>
          <a:prstGeom prst="rect">
            <a:avLst/>
          </a:prstGeom>
        </p:spPr>
        <p:txBody>
          <a:bodyPr wrap="square">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pPr algn="just"/>
            <a:endParaRPr lang="fr-FR" dirty="0">
              <a:latin typeface="Palatino Linotype" panose="02040502050505030304" pitchFamily="18" charset="0"/>
            </a:endParaRPr>
          </a:p>
          <a:p>
            <a:pPr algn="just"/>
            <a:r>
              <a:rPr lang="en-US" dirty="0">
                <a:latin typeface="Palatino Linotype" panose="02040502050505030304" pitchFamily="18" charset="0"/>
              </a:rPr>
              <a:t>Authors thanks to Paula Marques, </a:t>
            </a:r>
            <a:r>
              <a:rPr lang="en-US" dirty="0" err="1">
                <a:latin typeface="Palatino Linotype" panose="02040502050505030304" pitchFamily="18" charset="0"/>
              </a:rPr>
              <a:t>Cátia</a:t>
            </a:r>
            <a:r>
              <a:rPr lang="en-US" dirty="0">
                <a:latin typeface="Palatino Linotype" panose="02040502050505030304" pitchFamily="18" charset="0"/>
              </a:rPr>
              <a:t> Silva (COTARROZ) and Orivárzea (</a:t>
            </a:r>
            <a:r>
              <a:rPr lang="en-US" dirty="0" err="1">
                <a:latin typeface="Palatino Linotype" panose="02040502050505030304" pitchFamily="18" charset="0"/>
              </a:rPr>
              <a:t>Orizicultores</a:t>
            </a:r>
            <a:r>
              <a:rPr lang="en-US" dirty="0">
                <a:latin typeface="Palatino Linotype" panose="02040502050505030304" pitchFamily="18" charset="0"/>
              </a:rPr>
              <a:t> do </a:t>
            </a:r>
            <a:r>
              <a:rPr lang="en-US" dirty="0" err="1">
                <a:latin typeface="Palatino Linotype" panose="02040502050505030304" pitchFamily="18" charset="0"/>
              </a:rPr>
              <a:t>Ribatejo</a:t>
            </a:r>
            <a:r>
              <a:rPr lang="en-US" dirty="0">
                <a:latin typeface="Palatino Linotype" panose="02040502050505030304" pitchFamily="18" charset="0"/>
              </a:rPr>
              <a:t>, S.A.) for technical assistance as well as to project PDR2020-101-030671 for the financial support. We also thanks to the Research </a:t>
            </a:r>
            <a:r>
              <a:rPr lang="en-US" dirty="0" err="1">
                <a:latin typeface="Palatino Linotype" panose="02040502050505030304" pitchFamily="18" charset="0"/>
              </a:rPr>
              <a:t>centres</a:t>
            </a:r>
            <a:r>
              <a:rPr lang="en-US" dirty="0">
                <a:latin typeface="Palatino Linotype" panose="02040502050505030304" pitchFamily="18" charset="0"/>
              </a:rPr>
              <a:t> (</a:t>
            </a:r>
            <a:r>
              <a:rPr lang="en-US" dirty="0" err="1">
                <a:latin typeface="Palatino Linotype" panose="02040502050505030304" pitchFamily="18" charset="0"/>
              </a:rPr>
              <a:t>GeoBioTec</a:t>
            </a:r>
            <a:r>
              <a:rPr lang="en-US" dirty="0">
                <a:latin typeface="Palatino Linotype" panose="02040502050505030304" pitchFamily="18" charset="0"/>
              </a:rPr>
              <a:t>) UIDB/04035/2020 and (CEF) UIDB/00239/2020 for support facilities. This work was supported by the project PDR2020-101-030671.This work was further support by the research center grant Nº UID/FIS/04559/2013 to </a:t>
            </a:r>
            <a:r>
              <a:rPr lang="en-US" dirty="0" err="1">
                <a:latin typeface="Palatino Linotype" panose="02040502050505030304" pitchFamily="18" charset="0"/>
              </a:rPr>
              <a:t>LIBPhys</a:t>
            </a:r>
            <a:r>
              <a:rPr lang="en-US" dirty="0">
                <a:latin typeface="Palatino Linotype" panose="02040502050505030304" pitchFamily="18" charset="0"/>
              </a:rPr>
              <a:t>‐UNL.</a:t>
            </a:r>
            <a:endParaRPr lang="pt-PT" dirty="0">
              <a:latin typeface="Palatino Linotype" panose="02040502050505030304" pitchFamily="18" charset="0"/>
            </a:endParaRPr>
          </a:p>
        </p:txBody>
      </p:sp>
      <p:pic>
        <p:nvPicPr>
          <p:cNvPr id="6" name="Imagem 5">
            <a:extLst>
              <a:ext uri="{FF2B5EF4-FFF2-40B4-BE49-F238E27FC236}">
                <a16:creationId xmlns:a16="http://schemas.microsoft.com/office/drawing/2014/main" id="{9B6AEB79-0C6B-4E68-9013-FF01AACB1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972" y="275242"/>
            <a:ext cx="3015082" cy="680484"/>
          </a:xfrm>
          <a:prstGeom prst="rect">
            <a:avLst/>
          </a:prstGeom>
        </p:spPr>
      </p:pic>
      <p:pic>
        <p:nvPicPr>
          <p:cNvPr id="7" name="Picture 2" descr="Geobiociências, Geoengenharias e Geotecnologias | Faculdade de Ciências e  Tecnologia / Universidade Nova de Lisboa">
            <a:extLst>
              <a:ext uri="{FF2B5EF4-FFF2-40B4-BE49-F238E27FC236}">
                <a16:creationId xmlns:a16="http://schemas.microsoft.com/office/drawing/2014/main" id="{17CFDB42-FF98-4925-8341-CC5C2B6D4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972" y="1180250"/>
            <a:ext cx="3015082" cy="12830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E2710817-EB91-448C-B5FD-18A8A678AE5B}"/>
              </a:ext>
            </a:extLst>
          </p:cNvPr>
          <p:cNvPicPr>
            <a:picLocks noChangeAspect="1"/>
          </p:cNvPicPr>
          <p:nvPr/>
        </p:nvPicPr>
        <p:blipFill>
          <a:blip r:embed="rId5"/>
          <a:stretch>
            <a:fillRect/>
          </a:stretch>
        </p:blipFill>
        <p:spPr>
          <a:xfrm>
            <a:off x="5889195" y="2264527"/>
            <a:ext cx="2578636" cy="1505447"/>
          </a:xfrm>
          <a:prstGeom prst="rect">
            <a:avLst/>
          </a:prstGeom>
        </p:spPr>
      </p:pic>
      <p:pic>
        <p:nvPicPr>
          <p:cNvPr id="2050" name="Picture 2" descr="Laboratório de Instrumentação, Engenharia Biomédica e Física das Radiações  | Faculdade de Ciências e Tecnologia / Universidade Nova de Lisboa">
            <a:extLst>
              <a:ext uri="{FF2B5EF4-FFF2-40B4-BE49-F238E27FC236}">
                <a16:creationId xmlns:a16="http://schemas.microsoft.com/office/drawing/2014/main" id="{08508BD4-E468-4BA1-91DB-D4B5F583CE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339" y="3684037"/>
            <a:ext cx="2750003" cy="11702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positório da Universidade de Lisboa: CEF - Centro de Estudos Florestais">
            <a:extLst>
              <a:ext uri="{FF2B5EF4-FFF2-40B4-BE49-F238E27FC236}">
                <a16:creationId xmlns:a16="http://schemas.microsoft.com/office/drawing/2014/main" id="{835B1EDF-ABCC-4204-BA89-BD7ACA6B97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805" b="7755"/>
          <a:stretch/>
        </p:blipFill>
        <p:spPr bwMode="auto">
          <a:xfrm>
            <a:off x="5889195" y="3599547"/>
            <a:ext cx="1338257" cy="110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93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TotalTime>
  <Words>725</Words>
  <Application>Microsoft Office PowerPoint</Application>
  <PresentationFormat>Apresentação no Ecrã (4:3)</PresentationFormat>
  <Paragraphs>24</Paragraphs>
  <Slides>4</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4</vt:i4>
      </vt:variant>
    </vt:vector>
  </HeadingPairs>
  <TitlesOfParts>
    <vt:vector size="9" baseType="lpstr">
      <vt:lpstr>Arial</vt:lpstr>
      <vt:lpstr>Calibri</vt:lpstr>
      <vt:lpstr>Calibri Light</vt:lpstr>
      <vt:lpstr>Palatino Linotype</vt:lpstr>
      <vt:lpstr>Office Theme</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Ana Margarida</cp:lastModifiedBy>
  <cp:revision>69</cp:revision>
  <dcterms:created xsi:type="dcterms:W3CDTF">2017-05-27T02:37:01Z</dcterms:created>
  <dcterms:modified xsi:type="dcterms:W3CDTF">2020-11-10T17:49:25Z</dcterms:modified>
</cp:coreProperties>
</file>