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4" r:id="rId4"/>
    <p:sldId id="2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11/10/2020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hyperlink" Target="mailto:arf.coelho@campus.fct.unl.pt"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987886"/>
            <a:ext cx="9144000" cy="3185487"/>
          </a:xfrm>
          <a:prstGeom prst="rect">
            <a:avLst/>
          </a:prstGeom>
          <a:noFill/>
        </p:spPr>
        <p:txBody>
          <a:bodyPr wrap="square" rtlCol="0">
            <a:spAutoFit/>
          </a:bodyPr>
          <a:lstStyle/>
          <a:p>
            <a:pPr algn="ctr"/>
            <a:r>
              <a:rPr lang="en-US" sz="2400" b="1" dirty="0">
                <a:solidFill>
                  <a:srgbClr val="000000"/>
                </a:solidFill>
                <a:latin typeface="Palatino Linotype" panose="02040502050505030304" pitchFamily="18" charset="0"/>
                <a:ea typeface="Times New Roman" panose="02020603050405020304" pitchFamily="18" charset="0"/>
              </a:rPr>
              <a:t>Natural Mineral Enrichment in </a:t>
            </a:r>
            <a:r>
              <a:rPr lang="en-US" sz="2400" b="1" i="1" dirty="0">
                <a:solidFill>
                  <a:srgbClr val="000000"/>
                </a:solidFill>
                <a:latin typeface="Palatino Linotype" panose="02040502050505030304" pitchFamily="18" charset="0"/>
                <a:ea typeface="Times New Roman" panose="02020603050405020304" pitchFamily="18" charset="0"/>
              </a:rPr>
              <a:t>Solanum tuberosum</a:t>
            </a:r>
            <a:r>
              <a:rPr lang="en-US" sz="2400" b="1" dirty="0">
                <a:solidFill>
                  <a:srgbClr val="000000"/>
                </a:solidFill>
                <a:latin typeface="Palatino Linotype" panose="02040502050505030304" pitchFamily="18" charset="0"/>
                <a:ea typeface="Times New Roman" panose="02020603050405020304" pitchFamily="18" charset="0"/>
              </a:rPr>
              <a:t> L. cv. Agria: Accumulation of Ca and Interaction with Other Nutrients by XRF Analysis</a:t>
            </a:r>
            <a:endParaRPr lang="pt-PT" sz="2400" dirty="0">
              <a:solidFill>
                <a:srgbClr val="000000"/>
              </a:solidFill>
              <a:latin typeface="Palatino Linotype" panose="02040502050505030304" pitchFamily="18" charset="0"/>
              <a:ea typeface="Times New Roman" panose="02020603050405020304" pitchFamily="18" charset="0"/>
            </a:endParaRPr>
          </a:p>
          <a:p>
            <a:pPr algn="ctr">
              <a:spcAft>
                <a:spcPts val="600"/>
              </a:spcAft>
            </a:pPr>
            <a:endParaRPr lang="pt-PT" sz="17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algn="ctr">
              <a:spcAft>
                <a:spcPts val="600"/>
              </a:spcAft>
            </a:pP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Ana Coelho</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Cláudia Pessoa</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Ana Marques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Inês Luís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Diana Daccak</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Maria Manuela Silva</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2,3</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Manuela Simões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Fernando Reboredo</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Maria Pessoa</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Paulo Legoinha</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José Ramalho</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2,4</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Paula Scotti-Campos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2,5</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Isabel Pais</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2,5</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a:t>
            </a:r>
            <a:r>
              <a:rPr lang="pt-PT" sz="1400" b="1" dirty="0" err="1">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and</a:t>
            </a:r>
            <a:r>
              <a:rPr lang="pt-PT" sz="14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 Fernando Lidon</a:t>
            </a:r>
            <a:r>
              <a:rPr lang="pt-PT" sz="1400" b="1"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1,2</a:t>
            </a:r>
            <a:endParaRPr lang="fr-FR" sz="1400" dirty="0">
              <a:latin typeface="Palatino Linotype" panose="02040502050505030304" pitchFamily="18" charset="0"/>
            </a:endParaRPr>
          </a:p>
          <a:p>
            <a:r>
              <a:rPr lang="pt-PT" sz="1000" baseline="30000" dirty="0">
                <a:latin typeface="Palatino Linotype" panose="02040502050505030304" pitchFamily="18" charset="0"/>
              </a:rPr>
              <a:t>1</a:t>
            </a:r>
            <a:r>
              <a:rPr lang="pt-PT" sz="1000" dirty="0">
                <a:latin typeface="Palatino Linotype" panose="02040502050505030304" pitchFamily="18" charset="0"/>
              </a:rPr>
              <a:t>Earth </a:t>
            </a:r>
            <a:r>
              <a:rPr lang="pt-PT" sz="1000" dirty="0" err="1">
                <a:latin typeface="Palatino Linotype" panose="02040502050505030304" pitchFamily="18" charset="0"/>
              </a:rPr>
              <a:t>Sciences</a:t>
            </a:r>
            <a:r>
              <a:rPr lang="pt-PT" sz="1000" dirty="0">
                <a:latin typeface="Palatino Linotype" panose="02040502050505030304" pitchFamily="18" charset="0"/>
              </a:rPr>
              <a:t> </a:t>
            </a:r>
            <a:r>
              <a:rPr lang="pt-PT" sz="1000" dirty="0" err="1">
                <a:latin typeface="Palatino Linotype" panose="02040502050505030304" pitchFamily="18" charset="0"/>
              </a:rPr>
              <a:t>Department</a:t>
            </a:r>
            <a:r>
              <a:rPr lang="pt-PT" sz="1000" dirty="0">
                <a:latin typeface="Palatino Linotype" panose="02040502050505030304" pitchFamily="18" charset="0"/>
              </a:rPr>
              <a:t>, Faculdade de Ciências e Tecnologia, Universidade Nova de Lisboa, Caparica, Portugal;</a:t>
            </a:r>
          </a:p>
          <a:p>
            <a:r>
              <a:rPr lang="fr-CH" sz="1000" baseline="30000" dirty="0">
                <a:latin typeface="Palatino Linotype" panose="02040502050505030304" pitchFamily="18" charset="0"/>
              </a:rPr>
              <a:t>2</a:t>
            </a:r>
            <a:r>
              <a:rPr lang="pt-PT" sz="1000" dirty="0" err="1">
                <a:latin typeface="Palatino Linotype" panose="02040502050505030304" pitchFamily="18" charset="0"/>
              </a:rPr>
              <a:t>GeoBioTec</a:t>
            </a:r>
            <a:r>
              <a:rPr lang="pt-PT" sz="1000" dirty="0">
                <a:latin typeface="Palatino Linotype" panose="02040502050505030304" pitchFamily="18" charset="0"/>
              </a:rPr>
              <a:t> Research </a:t>
            </a:r>
            <a:r>
              <a:rPr lang="pt-PT" sz="1000" dirty="0" err="1">
                <a:latin typeface="Palatino Linotype" panose="02040502050505030304" pitchFamily="18" charset="0"/>
              </a:rPr>
              <a:t>Center</a:t>
            </a:r>
            <a:r>
              <a:rPr lang="pt-PT" sz="1000" dirty="0">
                <a:latin typeface="Palatino Linotype" panose="02040502050505030304" pitchFamily="18" charset="0"/>
              </a:rPr>
              <a:t>, Faculdade de Ciências e Tecnologia, Universidade Nova de Lisboa, Caparica, Portugal;</a:t>
            </a:r>
          </a:p>
          <a:p>
            <a:r>
              <a:rPr lang="pt-PT" sz="1000" baseline="30000" dirty="0">
                <a:latin typeface="Palatino Linotype" panose="02040502050505030304" pitchFamily="18" charset="0"/>
              </a:rPr>
              <a:t>3</a:t>
            </a:r>
            <a:r>
              <a:rPr lang="pt-PT" sz="1000" dirty="0">
                <a:latin typeface="Palatino Linotype" panose="02040502050505030304" pitchFamily="18" charset="0"/>
              </a:rPr>
              <a:t>ESEAG / Grupo Universidade Lusófona, Lisboa, Portugal;</a:t>
            </a:r>
          </a:p>
          <a:p>
            <a:r>
              <a:rPr lang="pt-PT" sz="1000" baseline="30000" dirty="0">
                <a:latin typeface="Palatino Linotype" panose="02040502050505030304" pitchFamily="18" charset="0"/>
              </a:rPr>
              <a:t>4</a:t>
            </a:r>
            <a:r>
              <a:rPr lang="pt-PT" sz="1000" dirty="0">
                <a:latin typeface="Palatino Linotype" panose="02040502050505030304" pitchFamily="18" charset="0"/>
              </a:rPr>
              <a:t>PlantStress &amp; </a:t>
            </a:r>
            <a:r>
              <a:rPr lang="pt-PT" sz="1000" dirty="0" err="1">
                <a:latin typeface="Palatino Linotype" panose="02040502050505030304" pitchFamily="18" charset="0"/>
              </a:rPr>
              <a:t>Biodiversity</a:t>
            </a:r>
            <a:r>
              <a:rPr lang="pt-PT" sz="1000" dirty="0">
                <a:latin typeface="Palatino Linotype" panose="02040502050505030304" pitchFamily="18" charset="0"/>
              </a:rPr>
              <a:t> </a:t>
            </a:r>
            <a:r>
              <a:rPr lang="pt-PT" sz="1000" dirty="0" err="1">
                <a:latin typeface="Palatino Linotype" panose="02040502050505030304" pitchFamily="18" charset="0"/>
              </a:rPr>
              <a:t>Lab</a:t>
            </a:r>
            <a:r>
              <a:rPr lang="pt-PT" sz="1000" dirty="0">
                <a:latin typeface="Palatino Linotype" panose="02040502050505030304" pitchFamily="18" charset="0"/>
              </a:rPr>
              <a:t>, Centro de Estudos Florestais, Instituto Superior Agronomia, Universidade de Lisboa, Oeiras, Portugal;</a:t>
            </a:r>
          </a:p>
          <a:p>
            <a:r>
              <a:rPr lang="pt-PT" sz="1000" baseline="30000" dirty="0">
                <a:latin typeface="Palatino Linotype" panose="02040502050505030304" pitchFamily="18" charset="0"/>
              </a:rPr>
              <a:t>5</a:t>
            </a:r>
            <a:r>
              <a:rPr lang="pt-PT" sz="1000" dirty="0">
                <a:latin typeface="Palatino Linotype" panose="02040502050505030304" pitchFamily="18" charset="0"/>
              </a:rPr>
              <a:t>INIAV, Instituto Nacional de Investigação Agrária e Veterinária, Oeiras, Portugal.</a:t>
            </a:r>
            <a:endParaRPr lang="fr-FR" sz="1000" dirty="0">
              <a:latin typeface="Palatino Linotype" panose="02040502050505030304" pitchFamily="18" charset="0"/>
            </a:endParaRPr>
          </a:p>
          <a:p>
            <a:r>
              <a:rPr lang="fr-CH" sz="1000" b="1" kern="0" dirty="0">
                <a:solidFill>
                  <a:srgbClr val="000000"/>
                </a:solidFill>
                <a:latin typeface="Times New Roman" panose="02020603050405020304" pitchFamily="18" charset="0"/>
                <a:ea typeface="Times New Roman" panose="02020603050405020304" pitchFamily="18" charset="0"/>
              </a:rPr>
              <a:t>*</a:t>
            </a:r>
            <a:r>
              <a:rPr lang="fr-CH" sz="1000" kern="0" dirty="0" err="1">
                <a:solidFill>
                  <a:srgbClr val="000000"/>
                </a:solidFill>
                <a:latin typeface="Times New Roman" panose="02020603050405020304" pitchFamily="18" charset="0"/>
                <a:ea typeface="Times New Roman" panose="02020603050405020304" pitchFamily="18" charset="0"/>
              </a:rPr>
              <a:t>Correspondence</a:t>
            </a:r>
            <a:r>
              <a:rPr lang="fr-CH" sz="1000" kern="0" dirty="0">
                <a:solidFill>
                  <a:srgbClr val="000000"/>
                </a:solidFill>
                <a:latin typeface="Times New Roman" panose="02020603050405020304" pitchFamily="18" charset="0"/>
                <a:ea typeface="Times New Roman" panose="02020603050405020304" pitchFamily="18" charset="0"/>
              </a:rPr>
              <a:t>: </a:t>
            </a:r>
            <a:r>
              <a:rPr lang="pt-PT" sz="1000" u="sng" kern="0" dirty="0">
                <a:solidFill>
                  <a:srgbClr val="000000"/>
                </a:solidFill>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arf.coelho@campus.fct.unl.pt</a:t>
            </a:r>
            <a:endParaRPr lang="fr-FR" sz="10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095D5563-C0F5-42A4-9029-F268D91A37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5194"/>
            <a:ext cx="9144000" cy="3283080"/>
          </a:xfrm>
          <a:prstGeom prst="rect">
            <a:avLst/>
          </a:prstGeom>
        </p:spPr>
      </p:pic>
      <p:pic>
        <p:nvPicPr>
          <p:cNvPr id="8" name="Imagem 7">
            <a:extLst>
              <a:ext uri="{FF2B5EF4-FFF2-40B4-BE49-F238E27FC236}">
                <a16:creationId xmlns:a16="http://schemas.microsoft.com/office/drawing/2014/main" id="{23C417DE-402F-4A06-B707-1A029071D992}"/>
              </a:ext>
            </a:extLst>
          </p:cNvPr>
          <p:cNvPicPr>
            <a:picLocks noChangeAspect="1"/>
          </p:cNvPicPr>
          <p:nvPr/>
        </p:nvPicPr>
        <p:blipFill rotWithShape="1">
          <a:blip r:embed="rId4">
            <a:extLst>
              <a:ext uri="{28A0092B-C50C-407E-A947-70E740481C1C}">
                <a14:useLocalDpi xmlns:a14="http://schemas.microsoft.com/office/drawing/2010/main" val="0"/>
              </a:ext>
            </a:extLst>
          </a:blip>
          <a:srcRect b="8240"/>
          <a:stretch/>
        </p:blipFill>
        <p:spPr>
          <a:xfrm>
            <a:off x="7831224" y="6163034"/>
            <a:ext cx="859552" cy="695931"/>
          </a:xfrm>
          <a:prstGeom prst="rect">
            <a:avLst/>
          </a:prstGeom>
        </p:spPr>
      </p:pic>
      <p:pic>
        <p:nvPicPr>
          <p:cNvPr id="9" name="Imagem 8" descr="Uma imagem com prato&#10;&#10;Descrição gerada automaticamente">
            <a:extLst>
              <a:ext uri="{FF2B5EF4-FFF2-40B4-BE49-F238E27FC236}">
                <a16:creationId xmlns:a16="http://schemas.microsoft.com/office/drawing/2014/main" id="{FA822F52-FBF6-4818-B765-F786E2BF95A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6021" y="6276616"/>
            <a:ext cx="725708" cy="540000"/>
          </a:xfrm>
          <a:prstGeom prst="rect">
            <a:avLst/>
          </a:prstGeom>
        </p:spPr>
      </p:pic>
      <p:pic>
        <p:nvPicPr>
          <p:cNvPr id="10" name="Picture 2" descr="Geobiociências, Geoengenharias e Geotecnologias | Faculdade de Ciências e  Tecnologia / Universidade Nova de Lisboa">
            <a:extLst>
              <a:ext uri="{FF2B5EF4-FFF2-40B4-BE49-F238E27FC236}">
                <a16:creationId xmlns:a16="http://schemas.microsoft.com/office/drawing/2014/main" id="{9014C1C4-7080-4C5D-8413-A4F5AF0233AE}"/>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9742" b="8219"/>
          <a:stretch/>
        </p:blipFill>
        <p:spPr bwMode="auto">
          <a:xfrm>
            <a:off x="1666001" y="6270966"/>
            <a:ext cx="1603418" cy="5597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Biblioteca da Escola Superior de Educação Almeida Garrett – Grupo Lusófona  | Diretório BAD">
            <a:extLst>
              <a:ext uri="{FF2B5EF4-FFF2-40B4-BE49-F238E27FC236}">
                <a16:creationId xmlns:a16="http://schemas.microsoft.com/office/drawing/2014/main" id="{56A438C7-BD3C-40F8-8961-F601EF5A3E4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73644" y="6276616"/>
            <a:ext cx="1270112" cy="54614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Repositório da Universidade de Lisboa: CEF - Centro de Estudos Florestais">
            <a:extLst>
              <a:ext uri="{FF2B5EF4-FFF2-40B4-BE49-F238E27FC236}">
                <a16:creationId xmlns:a16="http://schemas.microsoft.com/office/drawing/2014/main" id="{5DEEBD54-77FC-4134-93C8-4D682A83CD2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9805" b="7755"/>
          <a:stretch/>
        </p:blipFill>
        <p:spPr bwMode="auto">
          <a:xfrm>
            <a:off x="6418896" y="6241373"/>
            <a:ext cx="725708" cy="598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799" y="136525"/>
            <a:ext cx="8416413" cy="5324535"/>
          </a:xfrm>
          <a:prstGeom prst="rect">
            <a:avLst/>
          </a:prstGeom>
          <a:noFill/>
        </p:spPr>
        <p:txBody>
          <a:bodyPr wrap="square" rtlCol="0">
            <a:spAutoFit/>
          </a:bodyPr>
          <a:lstStyle/>
          <a:p>
            <a:pPr algn="just"/>
            <a:r>
              <a:rPr lang="fr-FR" sz="1700" b="1" dirty="0">
                <a:latin typeface="Palatino Linotype" panose="02040502050505030304" pitchFamily="18" charset="0"/>
              </a:rPr>
              <a:t>Abstract: </a:t>
            </a:r>
            <a:r>
              <a:rPr lang="en-US" sz="1700" dirty="0">
                <a:latin typeface="Palatino Linotype" panose="02040502050505030304" pitchFamily="18" charset="0"/>
              </a:rPr>
              <a:t>Calcium is a very crucial nutrient for bone development and normal functioning of the circulatory system, whereas its deficiency can trigger the development of osteoporosis and rickets. On the other hand, </a:t>
            </a:r>
            <a:r>
              <a:rPr lang="en-US" sz="1700" i="1" dirty="0">
                <a:latin typeface="Palatino Linotype" panose="02040502050505030304" pitchFamily="18" charset="0"/>
              </a:rPr>
              <a:t>Solanum tuberosum</a:t>
            </a:r>
            <a:r>
              <a:rPr lang="en-US" sz="1700" dirty="0">
                <a:latin typeface="Palatino Linotype" panose="02040502050505030304" pitchFamily="18" charset="0"/>
              </a:rPr>
              <a:t> L. is one of the most important staple food crops worldwide, being a primary component of human diet. Accordingly, using this staple food, this study aims to develop a technical itinerary for Ca biofortification of cv. Agria. As such, an itinerary Ca biofortification was promoted throughout the respective production cycle. Seven foliar sprays with CaCl</a:t>
            </a:r>
            <a:r>
              <a:rPr lang="en-US" sz="1700" baseline="-25000" dirty="0">
                <a:latin typeface="Palatino Linotype" panose="02040502050505030304" pitchFamily="18" charset="0"/>
              </a:rPr>
              <a:t>2</a:t>
            </a:r>
            <a:r>
              <a:rPr lang="en-US" sz="1700" dirty="0">
                <a:latin typeface="Palatino Linotype" panose="02040502050505030304" pitchFamily="18" charset="0"/>
              </a:rPr>
              <a:t> or, alternatively, chelated calcium (Ca EDTA) were used at concentrations of 12 and 24 kg ha</a:t>
            </a:r>
            <a:r>
              <a:rPr lang="en-US" sz="1700" baseline="30000" dirty="0">
                <a:latin typeface="Palatino Linotype" panose="02040502050505030304" pitchFamily="18" charset="0"/>
              </a:rPr>
              <a:t>-1</a:t>
            </a:r>
            <a:r>
              <a:rPr lang="en-US" sz="1700" dirty="0">
                <a:latin typeface="Palatino Linotype" panose="02040502050505030304" pitchFamily="18" charset="0"/>
              </a:rPr>
              <a:t>.</a:t>
            </a:r>
            <a:r>
              <a:rPr lang="en-US" sz="1700" baseline="-25000" dirty="0">
                <a:latin typeface="Palatino Linotype" panose="02040502050505030304" pitchFamily="18" charset="0"/>
              </a:rPr>
              <a:t> </a:t>
            </a:r>
            <a:r>
              <a:rPr lang="en-US" sz="1700" dirty="0">
                <a:latin typeface="Palatino Linotype" panose="02040502050505030304" pitchFamily="18" charset="0"/>
              </a:rPr>
              <a:t>The index of Ca biofortification and the related interactions with other chemical elements in the tuber were assessed. It was found that, relatively to the control, at harvest, Ca content increase 1.07 – 2.22 fold (maximum levels obtained with 12 kg ha</a:t>
            </a:r>
            <a:r>
              <a:rPr lang="en-US" sz="1700" baseline="30000" dirty="0">
                <a:latin typeface="Palatino Linotype" panose="02040502050505030304" pitchFamily="18" charset="0"/>
              </a:rPr>
              <a:t>-1</a:t>
            </a:r>
            <a:r>
              <a:rPr lang="en-US" sz="1700" dirty="0">
                <a:latin typeface="Palatino Linotype" panose="02040502050505030304" pitchFamily="18" charset="0"/>
              </a:rPr>
              <a:t> Ca-EDTA). Besides, Ca(EDTA) at a concentration of 24 kg ha</a:t>
            </a:r>
            <a:r>
              <a:rPr lang="en-US" sz="1700" baseline="30000" dirty="0">
                <a:latin typeface="Palatino Linotype" panose="02040502050505030304" pitchFamily="18" charset="0"/>
              </a:rPr>
              <a:t>-1</a:t>
            </a:r>
            <a:r>
              <a:rPr lang="en-US" sz="1700" dirty="0">
                <a:latin typeface="Palatino Linotype" panose="02040502050505030304" pitchFamily="18" charset="0"/>
              </a:rPr>
              <a:t> showed the second highest levels in Ca, S and P content, but with CaCl</a:t>
            </a:r>
            <a:r>
              <a:rPr lang="en-US" sz="1700" baseline="-25000" dirty="0">
                <a:latin typeface="Palatino Linotype" panose="02040502050505030304" pitchFamily="18" charset="0"/>
              </a:rPr>
              <a:t>2</a:t>
            </a:r>
            <a:r>
              <a:rPr lang="en-US" sz="1700" dirty="0">
                <a:latin typeface="Palatino Linotype" panose="02040502050505030304" pitchFamily="18" charset="0"/>
              </a:rPr>
              <a:t> was also possible to identify a tendency of increasing contents (in Ca, K, S and P) when spraying concentration increased (12 kg ha</a:t>
            </a:r>
            <a:r>
              <a:rPr lang="en-US" sz="1700" baseline="30000" dirty="0">
                <a:latin typeface="Palatino Linotype" panose="02040502050505030304" pitchFamily="18" charset="0"/>
              </a:rPr>
              <a:t>-1</a:t>
            </a:r>
            <a:r>
              <a:rPr lang="en-US" sz="1700" dirty="0">
                <a:latin typeface="Palatino Linotype" panose="02040502050505030304" pitchFamily="18" charset="0"/>
              </a:rPr>
              <a:t> to 24 kg ha</a:t>
            </a:r>
            <a:r>
              <a:rPr lang="en-US" sz="1700" baseline="30000" dirty="0">
                <a:latin typeface="Palatino Linotype" panose="02040502050505030304" pitchFamily="18" charset="0"/>
              </a:rPr>
              <a:t>-1</a:t>
            </a:r>
            <a:r>
              <a:rPr lang="en-US" sz="1700" dirty="0">
                <a:latin typeface="Palatino Linotype" panose="02040502050505030304" pitchFamily="18" charset="0"/>
              </a:rPr>
              <a:t>). Independently of the Ca higher content, dry weight, height, diameter and the colorimetric parameter L of tubers did not varied significantly, but minor changes occurred in the colorimetric parameters Chroma and Hue. It is concluded that Ca(EDTA) can trigger a more efficient Ca biofortification of Agria potato tubers, with additional enrichment of K, S and P.</a:t>
            </a:r>
            <a:r>
              <a:rPr lang="fr-FR" sz="1700" b="1" dirty="0">
                <a:latin typeface="Palatino Linotype" panose="02040502050505030304" pitchFamily="18" charset="0"/>
              </a:rPr>
              <a:t> </a:t>
            </a:r>
            <a:endParaRPr lang="en-US" sz="1700"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2" name="Retângulo 1">
            <a:extLst>
              <a:ext uri="{FF2B5EF4-FFF2-40B4-BE49-F238E27FC236}">
                <a16:creationId xmlns:a16="http://schemas.microsoft.com/office/drawing/2014/main" id="{7C58C8DE-321C-4620-94D3-F8E88A7E60D5}"/>
              </a:ext>
            </a:extLst>
          </p:cNvPr>
          <p:cNvSpPr/>
          <p:nvPr/>
        </p:nvSpPr>
        <p:spPr>
          <a:xfrm>
            <a:off x="304799" y="5454735"/>
            <a:ext cx="7472517" cy="907941"/>
          </a:xfrm>
          <a:prstGeom prst="rect">
            <a:avLst/>
          </a:prstGeom>
        </p:spPr>
        <p:txBody>
          <a:bodyPr wrap="square">
            <a:spAutoFit/>
          </a:bodyPr>
          <a:lstStyle/>
          <a:p>
            <a:r>
              <a:rPr lang="en-US" sz="1700" b="1" dirty="0">
                <a:latin typeface="Palatino Linotype" panose="02040502050505030304" pitchFamily="18" charset="0"/>
              </a:rPr>
              <a:t>Keywords: </a:t>
            </a:r>
            <a:r>
              <a:rPr lang="en-US" sz="1700" dirty="0">
                <a:latin typeface="Palatino Linotype" panose="02040502050505030304" pitchFamily="18" charset="0"/>
              </a:rPr>
              <a:t>Calcium accumulation; Calcium biofortification; </a:t>
            </a:r>
            <a:r>
              <a:rPr lang="en-US" sz="1700" i="1" dirty="0">
                <a:latin typeface="Palatino Linotype" panose="02040502050505030304" pitchFamily="18" charset="0"/>
              </a:rPr>
              <a:t>Solanum tuberosum</a:t>
            </a:r>
            <a:r>
              <a:rPr lang="en-US" sz="1700" dirty="0">
                <a:latin typeface="Palatino Linotype" panose="02040502050505030304" pitchFamily="18" charset="0"/>
              </a:rPr>
              <a:t> L..</a:t>
            </a:r>
            <a:endParaRPr lang="pt-PT" sz="1700" dirty="0">
              <a:latin typeface="Palatino Linotype" panose="02040502050505030304" pitchFamily="18" charset="0"/>
            </a:endParaRPr>
          </a:p>
          <a:p>
            <a:endParaRPr lang="en-US" sz="1700" dirty="0">
              <a:latin typeface="Palatino Linotype" panose="02040502050505030304" pitchFamily="18" charset="0"/>
            </a:endParaRPr>
          </a:p>
        </p:txBody>
      </p:sp>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7" name="TextBox 6">
            <a:extLst>
              <a:ext uri="{FF2B5EF4-FFF2-40B4-BE49-F238E27FC236}">
                <a16:creationId xmlns:a16="http://schemas.microsoft.com/office/drawing/2014/main" id="{89002B9B-22F5-4BDC-BEFF-6702B8A8B395}"/>
              </a:ext>
            </a:extLst>
          </p:cNvPr>
          <p:cNvSpPr txBox="1"/>
          <p:nvPr/>
        </p:nvSpPr>
        <p:spPr>
          <a:xfrm>
            <a:off x="495300" y="162355"/>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10" name="TextBox 9">
            <a:extLst>
              <a:ext uri="{FF2B5EF4-FFF2-40B4-BE49-F238E27FC236}">
                <a16:creationId xmlns:a16="http://schemas.microsoft.com/office/drawing/2014/main" id="{1CADA6F2-3FC1-4566-B743-58F07B6A36BB}"/>
              </a:ext>
            </a:extLst>
          </p:cNvPr>
          <p:cNvSpPr txBox="1"/>
          <p:nvPr/>
        </p:nvSpPr>
        <p:spPr>
          <a:xfrm>
            <a:off x="452419" y="3619102"/>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sp>
        <p:nvSpPr>
          <p:cNvPr id="8" name="Retângulo 7">
            <a:extLst>
              <a:ext uri="{FF2B5EF4-FFF2-40B4-BE49-F238E27FC236}">
                <a16:creationId xmlns:a16="http://schemas.microsoft.com/office/drawing/2014/main" id="{D68A4CDF-1B23-4E82-8C57-7D832C7A9B8E}"/>
              </a:ext>
            </a:extLst>
          </p:cNvPr>
          <p:cNvSpPr/>
          <p:nvPr/>
        </p:nvSpPr>
        <p:spPr>
          <a:xfrm>
            <a:off x="240890" y="622865"/>
            <a:ext cx="8826910" cy="307777"/>
          </a:xfrm>
          <a:prstGeom prst="rect">
            <a:avLst/>
          </a:prstGeom>
        </p:spPr>
        <p:txBody>
          <a:bodyPr wrap="square">
            <a:spAutoFit/>
          </a:bodyPr>
          <a:lstStyle/>
          <a:p>
            <a:r>
              <a:rPr lang="en-US" sz="1400" b="1" dirty="0">
                <a:latin typeface="Palatino Linotype" panose="02040502050505030304" pitchFamily="18" charset="0"/>
              </a:rPr>
              <a:t>Table 1</a:t>
            </a:r>
            <a:r>
              <a:rPr lang="en-US" sz="1400" dirty="0">
                <a:latin typeface="Palatino Linotype" panose="02040502050505030304" pitchFamily="18" charset="0"/>
              </a:rPr>
              <a:t>. Mean values ± S.E. (n = 4) of Ca, K, S and P in tubers of </a:t>
            </a:r>
            <a:r>
              <a:rPr lang="en-US" sz="1400" i="1" dirty="0">
                <a:latin typeface="Palatino Linotype" panose="02040502050505030304" pitchFamily="18" charset="0"/>
              </a:rPr>
              <a:t>Solanum tuberosum </a:t>
            </a:r>
            <a:r>
              <a:rPr lang="en-US" sz="1400" dirty="0">
                <a:latin typeface="Palatino Linotype" panose="02040502050505030304" pitchFamily="18" charset="0"/>
              </a:rPr>
              <a:t>L., cv. Agria, at harvest.</a:t>
            </a:r>
            <a:endParaRPr lang="pt-PT" sz="1400" dirty="0">
              <a:latin typeface="Palatino Linotype" panose="02040502050505030304" pitchFamily="18" charset="0"/>
            </a:endParaRPr>
          </a:p>
        </p:txBody>
      </p:sp>
      <p:sp>
        <p:nvSpPr>
          <p:cNvPr id="9" name="Retângulo 8">
            <a:extLst>
              <a:ext uri="{FF2B5EF4-FFF2-40B4-BE49-F238E27FC236}">
                <a16:creationId xmlns:a16="http://schemas.microsoft.com/office/drawing/2014/main" id="{81B54F4A-A4D8-4FD3-9135-CD69B322DE7B}"/>
              </a:ext>
            </a:extLst>
          </p:cNvPr>
          <p:cNvSpPr/>
          <p:nvPr/>
        </p:nvSpPr>
        <p:spPr>
          <a:xfrm>
            <a:off x="258231" y="4205894"/>
            <a:ext cx="6968479" cy="1661993"/>
          </a:xfrm>
          <a:prstGeom prst="rect">
            <a:avLst/>
          </a:prstGeom>
        </p:spPr>
        <p:txBody>
          <a:bodyPr wrap="square">
            <a:spAutoFit/>
          </a:bodyPr>
          <a:lstStyle/>
          <a:p>
            <a:pPr algn="just"/>
            <a:r>
              <a:rPr lang="en-US" sz="1700" dirty="0">
                <a:latin typeface="Palatino Linotype" panose="02040502050505030304" pitchFamily="18" charset="0"/>
              </a:rPr>
              <a:t>Regarding the two types of products applied (CaCl</a:t>
            </a:r>
            <a:r>
              <a:rPr lang="en-US" sz="1700" baseline="-25000" dirty="0">
                <a:latin typeface="Palatino Linotype" panose="02040502050505030304" pitchFamily="18" charset="0"/>
              </a:rPr>
              <a:t>2</a:t>
            </a:r>
            <a:r>
              <a:rPr lang="en-US" sz="1700" dirty="0">
                <a:latin typeface="Palatino Linotype" panose="02040502050505030304" pitchFamily="18" charset="0"/>
              </a:rPr>
              <a:t> and Ca(EDTA), its possible to verify a higher content of Ca with the treatments of Ca(EDTA), although the treatment with 24 kg ha</a:t>
            </a:r>
            <a:r>
              <a:rPr lang="en-US" sz="1700" baseline="30000" dirty="0">
                <a:latin typeface="Palatino Linotype" panose="02040502050505030304" pitchFamily="18" charset="0"/>
              </a:rPr>
              <a:t>-1</a:t>
            </a:r>
            <a:r>
              <a:rPr lang="en-US" sz="1700" dirty="0">
                <a:latin typeface="Palatino Linotype" panose="02040502050505030304" pitchFamily="18" charset="0"/>
              </a:rPr>
              <a:t> was applied only once. Additionally, in Ca, K, S and P, the treatment of 12 kg ha</a:t>
            </a:r>
            <a:r>
              <a:rPr lang="en-US" sz="1700" baseline="30000" dirty="0">
                <a:latin typeface="Palatino Linotype" panose="02040502050505030304" pitchFamily="18" charset="0"/>
              </a:rPr>
              <a:t>-1</a:t>
            </a:r>
            <a:r>
              <a:rPr lang="en-US" sz="1700" dirty="0">
                <a:latin typeface="Palatino Linotype" panose="02040502050505030304" pitchFamily="18" charset="0"/>
              </a:rPr>
              <a:t> Ca(EDTA) showed the maximum contents with significant differences, regarding the control</a:t>
            </a:r>
            <a:r>
              <a:rPr lang="en-US" sz="1600" dirty="0">
                <a:latin typeface="Palatino Linotype" panose="02040502050505030304" pitchFamily="18" charset="0"/>
              </a:rPr>
              <a:t>. </a:t>
            </a:r>
            <a:endParaRPr lang="pt-PT" sz="1600" dirty="0">
              <a:latin typeface="Palatino Linotype" panose="02040502050505030304" pitchFamily="18" charset="0"/>
            </a:endParaRPr>
          </a:p>
        </p:txBody>
      </p:sp>
      <p:pic>
        <p:nvPicPr>
          <p:cNvPr id="11" name="Imagem 10">
            <a:extLst>
              <a:ext uri="{FF2B5EF4-FFF2-40B4-BE49-F238E27FC236}">
                <a16:creationId xmlns:a16="http://schemas.microsoft.com/office/drawing/2014/main" id="{A867E17B-45E3-4871-93D5-EC458E417816}"/>
              </a:ext>
            </a:extLst>
          </p:cNvPr>
          <p:cNvPicPr>
            <a:picLocks noChangeAspect="1"/>
          </p:cNvPicPr>
          <p:nvPr/>
        </p:nvPicPr>
        <p:blipFill>
          <a:blip r:embed="rId3"/>
          <a:stretch>
            <a:fillRect/>
          </a:stretch>
        </p:blipFill>
        <p:spPr>
          <a:xfrm>
            <a:off x="1859183" y="931735"/>
            <a:ext cx="5170882" cy="1436201"/>
          </a:xfrm>
          <a:prstGeom prst="rect">
            <a:avLst/>
          </a:prstGeom>
        </p:spPr>
      </p:pic>
      <p:sp>
        <p:nvSpPr>
          <p:cNvPr id="15" name="Retângulo 14">
            <a:extLst>
              <a:ext uri="{FF2B5EF4-FFF2-40B4-BE49-F238E27FC236}">
                <a16:creationId xmlns:a16="http://schemas.microsoft.com/office/drawing/2014/main" id="{C40BEE58-A7DB-4991-A07A-549EFAA25460}"/>
              </a:ext>
            </a:extLst>
          </p:cNvPr>
          <p:cNvSpPr/>
          <p:nvPr/>
        </p:nvSpPr>
        <p:spPr>
          <a:xfrm>
            <a:off x="258231" y="2218719"/>
            <a:ext cx="8627537" cy="1400383"/>
          </a:xfrm>
          <a:prstGeom prst="rect">
            <a:avLst/>
          </a:prstGeom>
        </p:spPr>
        <p:txBody>
          <a:bodyPr wrap="square">
            <a:spAutoFit/>
          </a:bodyPr>
          <a:lstStyle/>
          <a:p>
            <a:pPr algn="just"/>
            <a:r>
              <a:rPr lang="en-US" sz="1700" dirty="0">
                <a:latin typeface="Palatino Linotype" panose="02040502050505030304" pitchFamily="18" charset="0"/>
              </a:rPr>
              <a:t>Relatively to the control, the content of Ca was significantly higher in all treatments (except in CaCl</a:t>
            </a:r>
            <a:r>
              <a:rPr lang="en-US" sz="1700" baseline="-25000" dirty="0">
                <a:latin typeface="Palatino Linotype" panose="02040502050505030304" pitchFamily="18" charset="0"/>
              </a:rPr>
              <a:t>2</a:t>
            </a:r>
            <a:r>
              <a:rPr lang="en-US" sz="1700" dirty="0">
                <a:latin typeface="Palatino Linotype" panose="02040502050505030304" pitchFamily="18" charset="0"/>
              </a:rPr>
              <a:t> – 12 kg ha</a:t>
            </a:r>
            <a:r>
              <a:rPr lang="en-US" sz="1700" baseline="30000" dirty="0">
                <a:latin typeface="Palatino Linotype" panose="02040502050505030304" pitchFamily="18" charset="0"/>
              </a:rPr>
              <a:t>-1</a:t>
            </a:r>
            <a:r>
              <a:rPr lang="en-US" sz="1700" dirty="0">
                <a:latin typeface="Palatino Linotype" panose="02040502050505030304" pitchFamily="18" charset="0"/>
              </a:rPr>
              <a:t>), with an increase in Ca content ranging between 1.07 – 2.22 fold (maximum levels obtained with 12 kg ha</a:t>
            </a:r>
            <a:r>
              <a:rPr lang="en-US" sz="1700" baseline="30000" dirty="0">
                <a:latin typeface="Palatino Linotype" panose="02040502050505030304" pitchFamily="18" charset="0"/>
              </a:rPr>
              <a:t>-1</a:t>
            </a:r>
            <a:r>
              <a:rPr lang="en-US" sz="1700" dirty="0">
                <a:latin typeface="Palatino Linotype" panose="02040502050505030304" pitchFamily="18" charset="0"/>
              </a:rPr>
              <a:t> Ca-EDTA). Regarding both fertilizers, the highest content prevailed in the treatments of Ca(EDTA), in spite of only one application for treatment with 24 kg ha</a:t>
            </a:r>
            <a:r>
              <a:rPr lang="en-US" sz="1700" baseline="30000" dirty="0">
                <a:latin typeface="Palatino Linotype" panose="02040502050505030304" pitchFamily="18" charset="0"/>
              </a:rPr>
              <a:t>-1</a:t>
            </a:r>
            <a:r>
              <a:rPr lang="en-US" sz="1700" dirty="0">
                <a:latin typeface="Palatino Linotype" panose="02040502050505030304" pitchFamily="18" charset="0"/>
              </a:rPr>
              <a:t>. </a:t>
            </a:r>
            <a:endParaRPr lang="pt-PT" sz="1700" dirty="0">
              <a:latin typeface="Palatino Linotype" panose="02040502050505030304" pitchFamily="18" charset="0"/>
            </a:endParaRPr>
          </a:p>
        </p:txBody>
      </p:sp>
    </p:spTree>
    <p:extLst>
      <p:ext uri="{BB962C8B-B14F-4D97-AF65-F5344CB8AC3E}">
        <p14:creationId xmlns:p14="http://schemas.microsoft.com/office/powerpoint/2010/main" val="20830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2" name="Rectangle 1">
            <a:extLst>
              <a:ext uri="{FF2B5EF4-FFF2-40B4-BE49-F238E27FC236}">
                <a16:creationId xmlns:a16="http://schemas.microsoft.com/office/drawing/2014/main" id="{A9726944-0BF0-4225-81E3-6477EDC7A0A4}"/>
              </a:ext>
            </a:extLst>
          </p:cNvPr>
          <p:cNvSpPr/>
          <p:nvPr/>
        </p:nvSpPr>
        <p:spPr>
          <a:xfrm>
            <a:off x="363795" y="1373238"/>
            <a:ext cx="5053780" cy="3323987"/>
          </a:xfrm>
          <a:prstGeom prst="rect">
            <a:avLst/>
          </a:prstGeom>
        </p:spPr>
        <p:txBody>
          <a:bodyPr wrap="square">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en-US" dirty="0">
              <a:latin typeface="Palatino Linotype" panose="02040502050505030304" pitchFamily="18" charset="0"/>
            </a:endParaRPr>
          </a:p>
          <a:p>
            <a:pPr algn="just"/>
            <a:r>
              <a:rPr lang="en-US" dirty="0">
                <a:latin typeface="Palatino Linotype" panose="02040502050505030304" pitchFamily="18" charset="0"/>
              </a:rPr>
              <a:t>The authors thanks to Eng. Nuno </a:t>
            </a:r>
            <a:r>
              <a:rPr lang="en-US" dirty="0" err="1">
                <a:latin typeface="Palatino Linotype" panose="02040502050505030304" pitchFamily="18" charset="0"/>
              </a:rPr>
              <a:t>Cajão</a:t>
            </a:r>
            <a:r>
              <a:rPr lang="en-US" dirty="0">
                <a:latin typeface="Palatino Linotype" panose="02040502050505030304" pitchFamily="18" charset="0"/>
              </a:rPr>
              <a:t> (</a:t>
            </a:r>
            <a:r>
              <a:rPr lang="en-US" dirty="0" err="1">
                <a:latin typeface="Palatino Linotype" panose="02040502050505030304" pitchFamily="18" charset="0"/>
              </a:rPr>
              <a:t>Cooperativa</a:t>
            </a:r>
            <a:r>
              <a:rPr lang="en-US" dirty="0">
                <a:latin typeface="Palatino Linotype" panose="02040502050505030304" pitchFamily="18" charset="0"/>
              </a:rPr>
              <a:t> de </a:t>
            </a:r>
            <a:r>
              <a:rPr lang="en-US" dirty="0" err="1">
                <a:latin typeface="Palatino Linotype" panose="02040502050505030304" pitchFamily="18" charset="0"/>
              </a:rPr>
              <a:t>Apoio</a:t>
            </a:r>
            <a:r>
              <a:rPr lang="en-US" dirty="0">
                <a:latin typeface="Palatino Linotype" panose="02040502050505030304" pitchFamily="18" charset="0"/>
              </a:rPr>
              <a:t> e </a:t>
            </a:r>
            <a:r>
              <a:rPr lang="en-US" dirty="0" err="1">
                <a:latin typeface="Palatino Linotype" panose="02040502050505030304" pitchFamily="18" charset="0"/>
              </a:rPr>
              <a:t>Serviços</a:t>
            </a:r>
            <a:r>
              <a:rPr lang="en-US" dirty="0">
                <a:latin typeface="Palatino Linotype" panose="02040502050505030304" pitchFamily="18" charset="0"/>
              </a:rPr>
              <a:t> do Concelho da </a:t>
            </a:r>
            <a:r>
              <a:rPr lang="en-US" dirty="0" err="1">
                <a:latin typeface="Palatino Linotype" panose="02040502050505030304" pitchFamily="18" charset="0"/>
              </a:rPr>
              <a:t>Lourinhã</a:t>
            </a:r>
            <a:r>
              <a:rPr lang="en-US" dirty="0">
                <a:latin typeface="Palatino Linotype" panose="02040502050505030304" pitchFamily="18" charset="0"/>
              </a:rPr>
              <a:t>- LOURICOOP) for technical assistance in the agricultural parcel as well as to project PDR2020-101-030719 – for the financial support. We also thanks to the Research </a:t>
            </a:r>
            <a:r>
              <a:rPr lang="en-US" dirty="0" err="1">
                <a:latin typeface="Palatino Linotype" panose="02040502050505030304" pitchFamily="18" charset="0"/>
              </a:rPr>
              <a:t>centres</a:t>
            </a:r>
            <a:r>
              <a:rPr lang="en-US" dirty="0">
                <a:latin typeface="Palatino Linotype" panose="02040502050505030304" pitchFamily="18" charset="0"/>
              </a:rPr>
              <a:t> (</a:t>
            </a:r>
            <a:r>
              <a:rPr lang="en-US" dirty="0" err="1">
                <a:latin typeface="Palatino Linotype" panose="02040502050505030304" pitchFamily="18" charset="0"/>
              </a:rPr>
              <a:t>GeoBioTec</a:t>
            </a:r>
            <a:r>
              <a:rPr lang="en-US" dirty="0">
                <a:latin typeface="Palatino Linotype" panose="02040502050505030304" pitchFamily="18" charset="0"/>
              </a:rPr>
              <a:t>) UIDB/04035/2020, and (CEF) UIDB/00239/2020.</a:t>
            </a:r>
            <a:endParaRPr lang="pt-PT" dirty="0">
              <a:latin typeface="Palatino Linotype" panose="02040502050505030304" pitchFamily="18" charset="0"/>
            </a:endParaRPr>
          </a:p>
          <a:p>
            <a:endParaRPr lang="fr-FR" sz="2400" b="1" dirty="0">
              <a:latin typeface="Palatino Linotype" panose="02040502050505030304" pitchFamily="18" charset="0"/>
            </a:endParaRPr>
          </a:p>
        </p:txBody>
      </p:sp>
      <p:pic>
        <p:nvPicPr>
          <p:cNvPr id="6" name="Imagem 5">
            <a:extLst>
              <a:ext uri="{FF2B5EF4-FFF2-40B4-BE49-F238E27FC236}">
                <a16:creationId xmlns:a16="http://schemas.microsoft.com/office/drawing/2014/main" id="{93D6C4FB-DCFE-4282-8932-082FF4CC2F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0972" y="870695"/>
            <a:ext cx="3015082" cy="680484"/>
          </a:xfrm>
          <a:prstGeom prst="rect">
            <a:avLst/>
          </a:prstGeom>
        </p:spPr>
      </p:pic>
      <p:pic>
        <p:nvPicPr>
          <p:cNvPr id="7" name="Picture 2" descr="Geobiociências, Geoengenharias e Geotecnologias | Faculdade de Ciências e  Tecnologia / Universidade Nova de Lisboa">
            <a:extLst>
              <a:ext uri="{FF2B5EF4-FFF2-40B4-BE49-F238E27FC236}">
                <a16:creationId xmlns:a16="http://schemas.microsoft.com/office/drawing/2014/main" id="{D40FBCCC-BB43-4ECC-B1BB-5326133FC4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0972" y="2120931"/>
            <a:ext cx="3015082" cy="12830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Repositório da Universidade de Lisboa: CEF - Centro de Estudos Florestais">
            <a:extLst>
              <a:ext uri="{FF2B5EF4-FFF2-40B4-BE49-F238E27FC236}">
                <a16:creationId xmlns:a16="http://schemas.microsoft.com/office/drawing/2014/main" id="{45634117-01F6-4FD5-8194-878111DE60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4611" y="3663877"/>
            <a:ext cx="1617295" cy="1617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1933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470</TotalTime>
  <Words>735</Words>
  <Application>Microsoft Office PowerPoint</Application>
  <PresentationFormat>Apresentação no Ecrã (4:3)</PresentationFormat>
  <Paragraphs>23</Paragraphs>
  <Slides>4</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4</vt:i4>
      </vt:variant>
    </vt:vector>
  </HeadingPairs>
  <TitlesOfParts>
    <vt:vector size="10" baseType="lpstr">
      <vt:lpstr>Arial</vt:lpstr>
      <vt:lpstr>Calibri</vt:lpstr>
      <vt:lpstr>Calibri Light</vt:lpstr>
      <vt:lpstr>Palatino Linotype</vt:lpstr>
      <vt:lpstr>Times New Roman</vt:lpstr>
      <vt:lpstr>Office Theme</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Ana Rita Coelho</cp:lastModifiedBy>
  <cp:revision>55</cp:revision>
  <dcterms:created xsi:type="dcterms:W3CDTF">2017-05-27T02:37:01Z</dcterms:created>
  <dcterms:modified xsi:type="dcterms:W3CDTF">2020-11-10T10:52:04Z</dcterms:modified>
</cp:coreProperties>
</file>