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8" r:id="rId3"/>
    <p:sldId id="264"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7" d="100"/>
          <a:sy n="67" d="100"/>
        </p:scale>
        <p:origin x="12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2DA907-D590-4EE3-9CF0-88F99A6D13B5}" type="datetimeFigureOut">
              <a:rPr lang="pt-PT" smtClean="0"/>
              <a:t>10/11/2020</a:t>
            </a:fld>
            <a:endParaRPr lang="pt-PT"/>
          </a:p>
        </p:txBody>
      </p:sp>
      <p:sp>
        <p:nvSpPr>
          <p:cNvPr id="4" name="Marcador de Posição da Imagem do Diapositivo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B0538-FF27-4080-9680-C3EF5656A80F}" type="slidenum">
              <a:rPr lang="pt-PT" smtClean="0"/>
              <a:t>‹nº›</a:t>
            </a:fld>
            <a:endParaRPr lang="pt-PT"/>
          </a:p>
        </p:txBody>
      </p:sp>
    </p:spTree>
    <p:extLst>
      <p:ext uri="{BB962C8B-B14F-4D97-AF65-F5344CB8AC3E}">
        <p14:creationId xmlns:p14="http://schemas.microsoft.com/office/powerpoint/2010/main" val="12698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5"/>
          </p:nvPr>
        </p:nvSpPr>
        <p:spPr/>
        <p:txBody>
          <a:bodyPr/>
          <a:lstStyle/>
          <a:p>
            <a:fld id="{D76B0538-FF27-4080-9680-C3EF5656A80F}" type="slidenum">
              <a:rPr lang="pt-PT" smtClean="0"/>
              <a:t>3</a:t>
            </a:fld>
            <a:endParaRPr lang="pt-PT"/>
          </a:p>
        </p:txBody>
      </p:sp>
    </p:spTree>
    <p:extLst>
      <p:ext uri="{BB962C8B-B14F-4D97-AF65-F5344CB8AC3E}">
        <p14:creationId xmlns:p14="http://schemas.microsoft.com/office/powerpoint/2010/main" val="3300660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7"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87886"/>
            <a:ext cx="9144000" cy="3662541"/>
          </a:xfrm>
          <a:prstGeom prst="rect">
            <a:avLst/>
          </a:prstGeom>
          <a:noFill/>
        </p:spPr>
        <p:txBody>
          <a:bodyPr wrap="square" rtlCol="0">
            <a:spAutoFit/>
          </a:bodyPr>
          <a:lstStyle/>
          <a:p>
            <a:pPr algn="ctr"/>
            <a:r>
              <a:rPr lang="en-US" sz="2400" b="1" dirty="0">
                <a:latin typeface="Palatino Linotype" panose="02040502050505030304" pitchFamily="18" charset="0"/>
              </a:rPr>
              <a:t>Tissue accumulation and quantification of Zn in biofortified </a:t>
            </a:r>
            <a:r>
              <a:rPr lang="en-US" sz="2400" b="1" i="1" dirty="0">
                <a:latin typeface="Palatino Linotype" panose="02040502050505030304" pitchFamily="18" charset="0"/>
              </a:rPr>
              <a:t>Triticum </a:t>
            </a:r>
            <a:r>
              <a:rPr lang="en-US" sz="2400" b="1" i="1" dirty="0" err="1">
                <a:latin typeface="Palatino Linotype" panose="02040502050505030304" pitchFamily="18" charset="0"/>
              </a:rPr>
              <a:t>aestivum</a:t>
            </a:r>
            <a:r>
              <a:rPr lang="en-US" sz="2400" b="1" dirty="0">
                <a:latin typeface="Palatino Linotype" panose="02040502050505030304" pitchFamily="18" charset="0"/>
              </a:rPr>
              <a:t> grains – Interactions with Mn, Fe, Cu, Ca, K, P and S</a:t>
            </a:r>
            <a:endParaRPr lang="fr-FR" dirty="0">
              <a:latin typeface="Palatino Linotype" panose="02040502050505030304" pitchFamily="18" charset="0"/>
            </a:endParaRPr>
          </a:p>
          <a:p>
            <a:pPr algn="ctr"/>
            <a:r>
              <a:rPr lang="pt-PT" sz="1400" b="1" dirty="0">
                <a:latin typeface="Palatino Linotype" panose="02040502050505030304" pitchFamily="18" charset="0"/>
              </a:rPr>
              <a:t>Inês Carmo Luís</a:t>
            </a:r>
            <a:r>
              <a:rPr lang="pt-PT" sz="1400" b="1" baseline="30000" dirty="0">
                <a:latin typeface="Palatino Linotype" panose="02040502050505030304" pitchFamily="18" charset="0"/>
              </a:rPr>
              <a:t>1,2,</a:t>
            </a:r>
            <a:r>
              <a:rPr lang="pt-PT" sz="1400" b="1" dirty="0">
                <a:latin typeface="Palatino Linotype" panose="02040502050505030304" pitchFamily="18" charset="0"/>
              </a:rPr>
              <a:t>*, Cláudia Pessoa</a:t>
            </a:r>
            <a:r>
              <a:rPr lang="pt-PT" sz="1400" b="1" baseline="30000" dirty="0">
                <a:latin typeface="Palatino Linotype" panose="02040502050505030304" pitchFamily="18" charset="0"/>
              </a:rPr>
              <a:t>1,2</a:t>
            </a:r>
            <a:r>
              <a:rPr lang="pt-PT" sz="1400" b="1" dirty="0">
                <a:latin typeface="Palatino Linotype" panose="02040502050505030304" pitchFamily="18" charset="0"/>
              </a:rPr>
              <a:t>, Ana Marques</a:t>
            </a:r>
            <a:r>
              <a:rPr lang="pt-PT" sz="1400" b="1" baseline="30000" dirty="0">
                <a:latin typeface="Palatino Linotype" panose="02040502050505030304" pitchFamily="18" charset="0"/>
              </a:rPr>
              <a:t>1,2</a:t>
            </a:r>
            <a:r>
              <a:rPr lang="pt-PT" sz="1400" b="1" dirty="0">
                <a:latin typeface="Palatino Linotype" panose="02040502050505030304" pitchFamily="18" charset="0"/>
              </a:rPr>
              <a:t>, Diana Daccak</a:t>
            </a:r>
            <a:r>
              <a:rPr lang="pt-PT" sz="1400" b="1" baseline="30000" dirty="0">
                <a:latin typeface="Palatino Linotype" panose="02040502050505030304" pitchFamily="18" charset="0"/>
              </a:rPr>
              <a:t>1,2</a:t>
            </a:r>
            <a:r>
              <a:rPr lang="pt-PT" sz="1400" b="1" dirty="0">
                <a:latin typeface="Palatino Linotype" panose="02040502050505030304" pitchFamily="18" charset="0"/>
              </a:rPr>
              <a:t>, Ana Coelho</a:t>
            </a:r>
            <a:r>
              <a:rPr lang="pt-PT" sz="1400" b="1" baseline="30000" dirty="0">
                <a:latin typeface="Palatino Linotype" panose="02040502050505030304" pitchFamily="18" charset="0"/>
              </a:rPr>
              <a:t>1,2</a:t>
            </a:r>
            <a:r>
              <a:rPr lang="pt-PT" sz="1400" b="1" dirty="0">
                <a:latin typeface="Palatino Linotype" panose="02040502050505030304" pitchFamily="18" charset="0"/>
              </a:rPr>
              <a:t>, Fernando Lidon</a:t>
            </a:r>
            <a:r>
              <a:rPr lang="pt-PT" sz="1400" b="1" baseline="30000" dirty="0">
                <a:latin typeface="Palatino Linotype" panose="02040502050505030304" pitchFamily="18" charset="0"/>
              </a:rPr>
              <a:t>1,2</a:t>
            </a:r>
            <a:r>
              <a:rPr lang="pt-PT" sz="1400" b="1" dirty="0">
                <a:latin typeface="Palatino Linotype" panose="02040502050505030304" pitchFamily="18" charset="0"/>
              </a:rPr>
              <a:t>, Manuel Patanita</a:t>
            </a:r>
            <a:r>
              <a:rPr lang="pt-PT" sz="1400" b="1" baseline="30000" dirty="0">
                <a:latin typeface="Palatino Linotype" panose="02040502050505030304" pitchFamily="18" charset="0"/>
              </a:rPr>
              <a:t>2,3</a:t>
            </a:r>
            <a:r>
              <a:rPr lang="pt-PT" sz="1400" b="1" dirty="0">
                <a:latin typeface="Palatino Linotype" panose="02040502050505030304" pitchFamily="18" charset="0"/>
              </a:rPr>
              <a:t>, Maria Manuela Silva</a:t>
            </a:r>
            <a:r>
              <a:rPr lang="pt-PT" sz="1400" b="1" baseline="30000" dirty="0">
                <a:latin typeface="Palatino Linotype" panose="02040502050505030304" pitchFamily="18" charset="0"/>
              </a:rPr>
              <a:t>2,4</a:t>
            </a:r>
            <a:r>
              <a:rPr lang="pt-PT" sz="1400" b="1" dirty="0">
                <a:latin typeface="Palatino Linotype" panose="02040502050505030304" pitchFamily="18" charset="0"/>
              </a:rPr>
              <a:t>, Ana Sofia Almeida</a:t>
            </a:r>
            <a:r>
              <a:rPr lang="pt-PT" sz="1400" b="1" baseline="30000" dirty="0">
                <a:latin typeface="Palatino Linotype" panose="02040502050505030304" pitchFamily="18" charset="0"/>
              </a:rPr>
              <a:t>2,5</a:t>
            </a:r>
            <a:r>
              <a:rPr lang="pt-PT" sz="1400" b="1" dirty="0">
                <a:latin typeface="Palatino Linotype" panose="02040502050505030304" pitchFamily="18" charset="0"/>
              </a:rPr>
              <a:t>, José Ramalho</a:t>
            </a:r>
            <a:r>
              <a:rPr lang="pt-PT" sz="1400" b="1" baseline="30000" dirty="0">
                <a:latin typeface="Palatino Linotype" panose="02040502050505030304" pitchFamily="18" charset="0"/>
              </a:rPr>
              <a:t>2,6</a:t>
            </a:r>
            <a:r>
              <a:rPr lang="pt-PT" sz="1400" b="1" dirty="0">
                <a:latin typeface="Palatino Linotype" panose="02040502050505030304" pitchFamily="18" charset="0"/>
              </a:rPr>
              <a:t>, Maria Pessoa</a:t>
            </a:r>
            <a:r>
              <a:rPr lang="pt-PT" sz="1400" b="1" baseline="30000" dirty="0">
                <a:latin typeface="Palatino Linotype" panose="02040502050505030304" pitchFamily="18" charset="0"/>
              </a:rPr>
              <a:t>1,2</a:t>
            </a:r>
            <a:r>
              <a:rPr lang="pt-PT" sz="1400" b="1" dirty="0">
                <a:latin typeface="Palatino Linotype" panose="02040502050505030304" pitchFamily="18" charset="0"/>
              </a:rPr>
              <a:t>, Manuela Simões</a:t>
            </a:r>
            <a:r>
              <a:rPr lang="pt-PT" sz="1400" b="1" baseline="30000" dirty="0">
                <a:latin typeface="Palatino Linotype" panose="02040502050505030304" pitchFamily="18" charset="0"/>
              </a:rPr>
              <a:t>1,2</a:t>
            </a:r>
            <a:r>
              <a:rPr lang="pt-PT" sz="1400" b="1" dirty="0">
                <a:latin typeface="Palatino Linotype" panose="02040502050505030304" pitchFamily="18" charset="0"/>
              </a:rPr>
              <a:t>, Fernando Reboredo</a:t>
            </a:r>
            <a:r>
              <a:rPr lang="pt-PT" sz="1400" b="1" baseline="30000" dirty="0">
                <a:latin typeface="Palatino Linotype" panose="02040502050505030304" pitchFamily="18" charset="0"/>
              </a:rPr>
              <a:t>1,2</a:t>
            </a:r>
            <a:r>
              <a:rPr lang="pt-PT" sz="1400" b="1" dirty="0">
                <a:latin typeface="Palatino Linotype" panose="02040502050505030304" pitchFamily="18" charset="0"/>
              </a:rPr>
              <a:t>, Paulo Legoinha</a:t>
            </a:r>
            <a:r>
              <a:rPr lang="pt-PT" sz="1400" b="1" baseline="30000" dirty="0">
                <a:latin typeface="Palatino Linotype" panose="02040502050505030304" pitchFamily="18" charset="0"/>
              </a:rPr>
              <a:t>1,2</a:t>
            </a:r>
            <a:r>
              <a:rPr lang="pt-PT" sz="1400" b="1" dirty="0">
                <a:latin typeface="Palatino Linotype" panose="02040502050505030304" pitchFamily="18" charset="0"/>
              </a:rPr>
              <a:t>, Paula Scotti-Campos</a:t>
            </a:r>
            <a:r>
              <a:rPr lang="pt-PT" sz="1400" b="1" baseline="30000" dirty="0">
                <a:latin typeface="Palatino Linotype" panose="02040502050505030304" pitchFamily="18" charset="0"/>
              </a:rPr>
              <a:t>2,7</a:t>
            </a:r>
            <a:r>
              <a:rPr lang="pt-PT" sz="1400" b="1" dirty="0">
                <a:latin typeface="Palatino Linotype" panose="02040502050505030304" pitchFamily="18" charset="0"/>
              </a:rPr>
              <a:t>, Isabel Pais</a:t>
            </a:r>
            <a:r>
              <a:rPr lang="pt-PT" sz="1400" b="1" baseline="30000" dirty="0">
                <a:latin typeface="Palatino Linotype" panose="02040502050505030304" pitchFamily="18" charset="0"/>
              </a:rPr>
              <a:t>2,7</a:t>
            </a:r>
            <a:r>
              <a:rPr lang="pt-PT" sz="1400" b="1" dirty="0">
                <a:latin typeface="Palatino Linotype" panose="02040502050505030304" pitchFamily="18" charset="0"/>
              </a:rPr>
              <a:t>, Mauro Guerra</a:t>
            </a:r>
            <a:r>
              <a:rPr lang="pt-PT" sz="1400" b="1" baseline="30000" dirty="0">
                <a:latin typeface="Palatino Linotype" panose="02040502050505030304" pitchFamily="18" charset="0"/>
              </a:rPr>
              <a:t>8</a:t>
            </a:r>
            <a:r>
              <a:rPr lang="pt-PT" sz="1400" b="1" dirty="0">
                <a:latin typeface="Palatino Linotype" panose="02040502050505030304" pitchFamily="18" charset="0"/>
              </a:rPr>
              <a:t>, Roberta Leitão</a:t>
            </a:r>
            <a:r>
              <a:rPr lang="pt-PT" sz="1400" b="1" baseline="30000" dirty="0">
                <a:latin typeface="Palatino Linotype" panose="02040502050505030304" pitchFamily="18" charset="0"/>
              </a:rPr>
              <a:t>8 </a:t>
            </a:r>
            <a:r>
              <a:rPr lang="pt-PT" sz="1400" b="1" dirty="0" err="1">
                <a:latin typeface="Palatino Linotype" panose="02040502050505030304" pitchFamily="18" charset="0"/>
              </a:rPr>
              <a:t>and</a:t>
            </a:r>
            <a:r>
              <a:rPr lang="pt-PT" sz="1400" b="1" dirty="0">
                <a:latin typeface="Palatino Linotype" panose="02040502050505030304" pitchFamily="18" charset="0"/>
              </a:rPr>
              <a:t> José Dores</a:t>
            </a:r>
            <a:r>
              <a:rPr lang="pt-PT" sz="1400" b="1" baseline="30000" dirty="0">
                <a:latin typeface="Palatino Linotype" panose="02040502050505030304" pitchFamily="18" charset="0"/>
              </a:rPr>
              <a:t>3</a:t>
            </a:r>
            <a:endParaRPr lang="en-US" sz="1400" dirty="0">
              <a:latin typeface="Palatino Linotype" panose="02040502050505030304" pitchFamily="18" charset="0"/>
            </a:endParaRPr>
          </a:p>
          <a:p>
            <a:r>
              <a:rPr lang="pt-PT" sz="1000" baseline="30000" dirty="0">
                <a:latin typeface="Palatino Linotype" panose="02040502050505030304" pitchFamily="18" charset="0"/>
              </a:rPr>
              <a:t>1</a:t>
            </a:r>
            <a:r>
              <a:rPr lang="pt-PT" sz="1000" dirty="0">
                <a:latin typeface="Palatino Linotype" panose="02040502050505030304" pitchFamily="18" charset="0"/>
              </a:rPr>
              <a:t>Earth </a:t>
            </a:r>
            <a:r>
              <a:rPr lang="pt-PT" sz="1000" dirty="0" err="1">
                <a:latin typeface="Palatino Linotype" panose="02040502050505030304" pitchFamily="18" charset="0"/>
              </a:rPr>
              <a:t>Sciences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fr-CH" sz="1000" baseline="30000" dirty="0">
                <a:latin typeface="Palatino Linotype" panose="02040502050505030304" pitchFamily="18" charset="0"/>
              </a:rPr>
              <a:t>2</a:t>
            </a:r>
            <a:r>
              <a:rPr lang="pt-PT" sz="1000" dirty="0" err="1">
                <a:latin typeface="Palatino Linotype" panose="02040502050505030304" pitchFamily="18" charset="0"/>
              </a:rPr>
              <a:t>GeoBioTec</a:t>
            </a:r>
            <a:r>
              <a:rPr lang="pt-PT" sz="1000" dirty="0">
                <a:latin typeface="Palatino Linotype" panose="02040502050505030304" pitchFamily="18" charset="0"/>
              </a:rPr>
              <a:t> Research </a:t>
            </a:r>
            <a:r>
              <a:rPr lang="pt-PT" sz="1000" dirty="0" err="1">
                <a:latin typeface="Palatino Linotype" panose="02040502050505030304" pitchFamily="18" charset="0"/>
              </a:rPr>
              <a:t>Center</a:t>
            </a:r>
            <a:r>
              <a:rPr lang="pt-PT" sz="1000" dirty="0">
                <a:latin typeface="Palatino Linotype" panose="02040502050505030304" pitchFamily="18" charset="0"/>
              </a:rPr>
              <a:t>, Faculdade de Ciências e Tecnologia, Universidade Nova de Lisboa, Caparica, Portugal;</a:t>
            </a:r>
          </a:p>
          <a:p>
            <a:r>
              <a:rPr lang="pt-PT" sz="1000" baseline="30000" dirty="0">
                <a:latin typeface="Palatino Linotype" panose="02040502050505030304" pitchFamily="18" charset="0"/>
              </a:rPr>
              <a:t>3</a:t>
            </a:r>
            <a:r>
              <a:rPr lang="pt-PT" sz="1000" dirty="0">
                <a:latin typeface="Palatino Linotype" panose="02040502050505030304" pitchFamily="18" charset="0"/>
              </a:rPr>
              <a:t>Escola Superior Agrária, Instituto Politécnico de Beja, Beja, Portugal;</a:t>
            </a:r>
          </a:p>
          <a:p>
            <a:r>
              <a:rPr lang="fr-CH" sz="1000" baseline="30000" dirty="0">
                <a:latin typeface="Palatino Linotype" panose="02040502050505030304" pitchFamily="18" charset="0"/>
              </a:rPr>
              <a:t>4</a:t>
            </a:r>
            <a:r>
              <a:rPr lang="pt-PT" sz="1000" dirty="0">
                <a:latin typeface="Palatino Linotype" panose="02040502050505030304" pitchFamily="18" charset="0"/>
              </a:rPr>
              <a:t>ESEAG / Grupo Universidade Lusófona, Lisboa, Portugal;</a:t>
            </a:r>
          </a:p>
          <a:p>
            <a:r>
              <a:rPr lang="pt-PT" sz="1000" baseline="30000" dirty="0">
                <a:latin typeface="Palatino Linotype" panose="02040502050505030304" pitchFamily="18" charset="0"/>
              </a:rPr>
              <a:t>5</a:t>
            </a:r>
            <a:r>
              <a:rPr lang="pt-PT" sz="1000" dirty="0">
                <a:latin typeface="Palatino Linotype" panose="02040502050505030304" pitchFamily="18" charset="0"/>
              </a:rPr>
              <a:t>INIAV, Instituto Nacional de Investigação Agrária e Veterinária, Elvas, Portugal;</a:t>
            </a:r>
          </a:p>
          <a:p>
            <a:r>
              <a:rPr lang="pt-PT" sz="1000" baseline="30000" dirty="0">
                <a:latin typeface="Palatino Linotype" panose="02040502050505030304" pitchFamily="18" charset="0"/>
              </a:rPr>
              <a:t>6</a:t>
            </a:r>
            <a:r>
              <a:rPr lang="pt-PT" sz="1000" dirty="0">
                <a:latin typeface="Palatino Linotype" panose="02040502050505030304" pitchFamily="18" charset="0"/>
              </a:rPr>
              <a:t>PlantStress &amp; </a:t>
            </a:r>
            <a:r>
              <a:rPr lang="pt-PT" sz="1000" dirty="0" err="1">
                <a:latin typeface="Palatino Linotype" panose="02040502050505030304" pitchFamily="18" charset="0"/>
              </a:rPr>
              <a:t>Biodiversity</a:t>
            </a:r>
            <a:r>
              <a:rPr lang="pt-PT" sz="1000" dirty="0">
                <a:latin typeface="Palatino Linotype" panose="02040502050505030304" pitchFamily="18" charset="0"/>
              </a:rPr>
              <a:t> </a:t>
            </a:r>
            <a:r>
              <a:rPr lang="pt-PT" sz="1000" dirty="0" err="1">
                <a:latin typeface="Palatino Linotype" panose="02040502050505030304" pitchFamily="18" charset="0"/>
              </a:rPr>
              <a:t>Lab</a:t>
            </a:r>
            <a:r>
              <a:rPr lang="pt-PT" sz="1000" dirty="0">
                <a:latin typeface="Palatino Linotype" panose="02040502050505030304" pitchFamily="18" charset="0"/>
              </a:rPr>
              <a:t>, Centro de Estudos Florestais, Instituto Superior Agronomia, Universidade de Lisboa, Oeiras, Portugal;</a:t>
            </a:r>
          </a:p>
          <a:p>
            <a:r>
              <a:rPr lang="pt-PT" sz="1000" baseline="30000" dirty="0">
                <a:latin typeface="Palatino Linotype" panose="02040502050505030304" pitchFamily="18" charset="0"/>
              </a:rPr>
              <a:t>7</a:t>
            </a:r>
            <a:r>
              <a:rPr lang="pt-PT" sz="1000" dirty="0">
                <a:latin typeface="Palatino Linotype" panose="02040502050505030304" pitchFamily="18" charset="0"/>
              </a:rPr>
              <a:t>INIAV, Instituto Nacional de Investigação Agrária e Veterinária, Oeiras, Portugal;</a:t>
            </a:r>
          </a:p>
          <a:p>
            <a:r>
              <a:rPr lang="pt-PT" sz="1000" baseline="30000" dirty="0">
                <a:latin typeface="Palatino Linotype" panose="02040502050505030304" pitchFamily="18" charset="0"/>
              </a:rPr>
              <a:t>8</a:t>
            </a:r>
            <a:r>
              <a:rPr lang="pt-PT" sz="1000" dirty="0">
                <a:latin typeface="Palatino Linotype" panose="02040502050505030304" pitchFamily="18" charset="0"/>
              </a:rPr>
              <a:t>LIBPhys-UNL, </a:t>
            </a:r>
            <a:r>
              <a:rPr lang="pt-PT" sz="1000" dirty="0" err="1">
                <a:latin typeface="Palatino Linotype" panose="02040502050505030304" pitchFamily="18" charset="0"/>
              </a:rPr>
              <a:t>Physics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en-US" sz="1000" b="1" dirty="0">
                <a:latin typeface="Palatino Linotype" panose="02040502050505030304" pitchFamily="18" charset="0"/>
              </a:rPr>
              <a:t>*</a:t>
            </a:r>
            <a:r>
              <a:rPr lang="en-US" sz="1000" dirty="0">
                <a:latin typeface="Palatino Linotype" panose="02040502050505030304" pitchFamily="18" charset="0"/>
              </a:rPr>
              <a:t> Corresponding author: idc.rodrigues@campus.fct.unl.pt</a:t>
            </a:r>
          </a:p>
          <a:p>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dirty="0">
              <a:latin typeface="Palatino Linotype" panose="02040502050505030304" pitchFamily="18" charset="0"/>
            </a:endParaRPr>
          </a:p>
        </p:txBody>
      </p:sp>
      <p:pic>
        <p:nvPicPr>
          <p:cNvPr id="7" name="Picture 6">
            <a:extLst>
              <a:ext uri="{FF2B5EF4-FFF2-40B4-BE49-F238E27FC236}">
                <a16:creationId xmlns:a16="http://schemas.microsoft.com/office/drawing/2014/main" id="{095D5563-C0F5-42A4-9029-F268D91A37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5194"/>
            <a:ext cx="9144000" cy="3283080"/>
          </a:xfrm>
          <a:prstGeom prst="rect">
            <a:avLst/>
          </a:prstGeom>
        </p:spPr>
      </p:pic>
      <p:pic>
        <p:nvPicPr>
          <p:cNvPr id="9" name="Imagem 8">
            <a:extLst>
              <a:ext uri="{FF2B5EF4-FFF2-40B4-BE49-F238E27FC236}">
                <a16:creationId xmlns:a16="http://schemas.microsoft.com/office/drawing/2014/main" id="{E0A59850-0DA9-43DC-9FDF-C98C4E3E934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8240"/>
          <a:stretch/>
        </p:blipFill>
        <p:spPr>
          <a:xfrm>
            <a:off x="5568306" y="6229078"/>
            <a:ext cx="609300" cy="493316"/>
          </a:xfrm>
          <a:prstGeom prst="rect">
            <a:avLst/>
          </a:prstGeom>
        </p:spPr>
      </p:pic>
      <p:pic>
        <p:nvPicPr>
          <p:cNvPr id="11" name="Imagem 10" descr="Uma imagem com prato&#10;&#10;Descrição gerada automaticamente">
            <a:extLst>
              <a:ext uri="{FF2B5EF4-FFF2-40B4-BE49-F238E27FC236}">
                <a16:creationId xmlns:a16="http://schemas.microsoft.com/office/drawing/2014/main" id="{C258A239-0CD7-479F-986C-9302E2FE83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021" y="6422920"/>
            <a:ext cx="461820" cy="343640"/>
          </a:xfrm>
          <a:prstGeom prst="rect">
            <a:avLst/>
          </a:prstGeom>
        </p:spPr>
      </p:pic>
      <p:pic>
        <p:nvPicPr>
          <p:cNvPr id="2050" name="Picture 2" descr="Geobiociências, Geoengenharias e Geotecnologias | Faculdade de Ciências e  Tecnologia / Universidade Nova de Lisboa">
            <a:extLst>
              <a:ext uri="{FF2B5EF4-FFF2-40B4-BE49-F238E27FC236}">
                <a16:creationId xmlns:a16="http://schemas.microsoft.com/office/drawing/2014/main" id="{8EE4B96A-CDC3-48F9-87E9-A87FF111CB21}"/>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1147818" y="6367647"/>
            <a:ext cx="1136169" cy="39663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blioteca da Escola Superior de Educação Almeida Garrett – Grupo Lusófona  | Diretório BAD">
            <a:extLst>
              <a:ext uri="{FF2B5EF4-FFF2-40B4-BE49-F238E27FC236}">
                <a16:creationId xmlns:a16="http://schemas.microsoft.com/office/drawing/2014/main" id="{2258A724-7898-441D-B3B1-224A9F40BA3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72162" y="6360878"/>
            <a:ext cx="869326" cy="37381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positório da Universidade de Lisboa: CEF - Centro de Estudos Florestais">
            <a:extLst>
              <a:ext uri="{FF2B5EF4-FFF2-40B4-BE49-F238E27FC236}">
                <a16:creationId xmlns:a16="http://schemas.microsoft.com/office/drawing/2014/main" id="{07DB2EF0-6509-46D6-A0F8-9D56CCB0D0A9}"/>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9805" b="7755"/>
          <a:stretch/>
        </p:blipFill>
        <p:spPr bwMode="auto">
          <a:xfrm>
            <a:off x="6425490" y="6278408"/>
            <a:ext cx="598390" cy="493316"/>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m 1">
            <a:extLst>
              <a:ext uri="{FF2B5EF4-FFF2-40B4-BE49-F238E27FC236}">
                <a16:creationId xmlns:a16="http://schemas.microsoft.com/office/drawing/2014/main" id="{B7BCD1F9-7806-4B39-BF59-FC8C2653F4AC}"/>
              </a:ext>
            </a:extLst>
          </p:cNvPr>
          <p:cNvPicPr>
            <a:picLocks noChangeAspect="1"/>
          </p:cNvPicPr>
          <p:nvPr/>
        </p:nvPicPr>
        <p:blipFill rotWithShape="1">
          <a:blip r:embed="rId8"/>
          <a:srcRect l="7134" t="5638" r="4383" b="8207"/>
          <a:stretch/>
        </p:blipFill>
        <p:spPr>
          <a:xfrm>
            <a:off x="3431805" y="6241373"/>
            <a:ext cx="748439" cy="530351"/>
          </a:xfrm>
          <a:prstGeom prst="rect">
            <a:avLst/>
          </a:prstGeom>
        </p:spPr>
      </p:pic>
      <p:pic>
        <p:nvPicPr>
          <p:cNvPr id="3" name="Imagem 2">
            <a:extLst>
              <a:ext uri="{FF2B5EF4-FFF2-40B4-BE49-F238E27FC236}">
                <a16:creationId xmlns:a16="http://schemas.microsoft.com/office/drawing/2014/main" id="{4F05B5BA-2FAF-4114-A65D-3F01D513580D}"/>
              </a:ext>
            </a:extLst>
          </p:cNvPr>
          <p:cNvPicPr>
            <a:picLocks noChangeAspect="1"/>
          </p:cNvPicPr>
          <p:nvPr/>
        </p:nvPicPr>
        <p:blipFill rotWithShape="1">
          <a:blip r:embed="rId9"/>
          <a:srcRect l="10540"/>
          <a:stretch/>
        </p:blipFill>
        <p:spPr>
          <a:xfrm>
            <a:off x="7804069" y="6063867"/>
            <a:ext cx="680897" cy="700415"/>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77904"/>
            <a:ext cx="8991600" cy="5909310"/>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dirty="0">
                <a:latin typeface="Palatino Linotype" panose="02040502050505030304" pitchFamily="18" charset="0"/>
              </a:rPr>
              <a:t>Zinc has a fundamental role at the regulatory, functional and structural levels, yet its deficiency leads to loss of brain function, changes in growth and weakening of the immune system. In this context, biofortification, which is a process in which there is an enrichment of both content and the bioavailability of micronutrients in edible tissues of staple foods, may be used to overcome Zn deficiency. Considering that </a:t>
            </a:r>
            <a:r>
              <a:rPr lang="en-US" i="1" dirty="0">
                <a:latin typeface="Palatino Linotype" panose="02040502050505030304" pitchFamily="18" charset="0"/>
              </a:rPr>
              <a:t>Triticum </a:t>
            </a:r>
            <a:r>
              <a:rPr lang="en-US" i="1" dirty="0" err="1">
                <a:latin typeface="Palatino Linotype" panose="02040502050505030304" pitchFamily="18" charset="0"/>
              </a:rPr>
              <a:t>aestivum</a:t>
            </a:r>
            <a:r>
              <a:rPr lang="en-US" dirty="0">
                <a:latin typeface="Palatino Linotype" panose="02040502050505030304" pitchFamily="18" charset="0"/>
              </a:rPr>
              <a:t> L. is a staple food largely used for flour production, an itinerary for Zn biofortification was implemented in two </a:t>
            </a:r>
            <a:r>
              <a:rPr lang="en-US" dirty="0" err="1">
                <a:latin typeface="Palatino Linotype" panose="02040502050505030304" pitchFamily="18" charset="0"/>
              </a:rPr>
              <a:t>cvs</a:t>
            </a:r>
            <a:r>
              <a:rPr lang="en-US" dirty="0">
                <a:latin typeface="Palatino Linotype" panose="02040502050505030304" pitchFamily="18" charset="0"/>
              </a:rPr>
              <a:t> (</a:t>
            </a:r>
            <a:r>
              <a:rPr lang="en-US" dirty="0" err="1">
                <a:latin typeface="Palatino Linotype" panose="02040502050505030304" pitchFamily="18" charset="0"/>
              </a:rPr>
              <a:t>Roxo</a:t>
            </a:r>
            <a:r>
              <a:rPr lang="en-US" dirty="0">
                <a:latin typeface="Palatino Linotype" panose="02040502050505030304" pitchFamily="18" charset="0"/>
              </a:rPr>
              <a:t> and Paiva), produced in an experimental cereal field production located in </a:t>
            </a:r>
            <a:r>
              <a:rPr lang="en-US" dirty="0" err="1">
                <a:latin typeface="Palatino Linotype" panose="02040502050505030304" pitchFamily="18" charset="0"/>
              </a:rPr>
              <a:t>Alentejo</a:t>
            </a:r>
            <a:r>
              <a:rPr lang="en-US" dirty="0">
                <a:latin typeface="Palatino Linotype" panose="02040502050505030304" pitchFamily="18" charset="0"/>
              </a:rPr>
              <a:t>, Portugal. These </a:t>
            </a:r>
            <a:r>
              <a:rPr lang="en-US" dirty="0" err="1">
                <a:latin typeface="Palatino Linotype" panose="02040502050505030304" pitchFamily="18" charset="0"/>
              </a:rPr>
              <a:t>cvs</a:t>
            </a:r>
            <a:r>
              <a:rPr lang="en-US" dirty="0">
                <a:latin typeface="Palatino Linotype" panose="02040502050505030304" pitchFamily="18" charset="0"/>
              </a:rPr>
              <a:t> were submitted to three different treatments (control – without foliar spraying, 6.3 and 12.6 kg ha </a:t>
            </a:r>
            <a:r>
              <a:rPr lang="en-US" baseline="30000" dirty="0">
                <a:latin typeface="Palatino Linotype" panose="02040502050505030304" pitchFamily="18" charset="0"/>
              </a:rPr>
              <a:t>-1</a:t>
            </a:r>
            <a:r>
              <a:rPr lang="en-US" dirty="0">
                <a:latin typeface="Palatino Linotype" panose="02040502050505030304" pitchFamily="18" charset="0"/>
              </a:rPr>
              <a:t> of Zn-EDTA pulverization), being applied three zinc foliar application at booting, heading and grain milk stages. The accumulation of </a:t>
            </a:r>
            <a:r>
              <a:rPr lang="en-GB" dirty="0">
                <a:latin typeface="Palatino Linotype" panose="02040502050505030304" pitchFamily="18" charset="0"/>
              </a:rPr>
              <a:t>Zn, </a:t>
            </a:r>
            <a:r>
              <a:rPr lang="en-US" dirty="0">
                <a:latin typeface="Palatino Linotype" panose="02040502050505030304" pitchFamily="18" charset="0"/>
              </a:rPr>
              <a:t>Mn, Fe, Cu, Ca, K, P and S </a:t>
            </a:r>
            <a:r>
              <a:rPr lang="en-GB" dirty="0">
                <a:latin typeface="Palatino Linotype" panose="02040502050505030304" pitchFamily="18" charset="0"/>
              </a:rPr>
              <a:t>in bread wheat was investigated, being found that, in general, maximum contents occurred in the embryo and vascular bundle. Besides, although Zn increased in the wheat grain, specially the higher concentration, did not </a:t>
            </a:r>
            <a:r>
              <a:rPr lang="en-GB" dirty="0" err="1">
                <a:latin typeface="Palatino Linotype" panose="02040502050505030304" pitchFamily="18" charset="0"/>
              </a:rPr>
              <a:t>markably</a:t>
            </a:r>
            <a:r>
              <a:rPr lang="en-GB" dirty="0">
                <a:latin typeface="Palatino Linotype" panose="02040502050505030304" pitchFamily="18" charset="0"/>
              </a:rPr>
              <a:t> affected the other minerals concentration. It was concluded that whole wheat flour biofortified in Zn is a more suitable option for a healthier diet, rich in minerals and leading to the creation of an added value product useful to decrease micronutrient deficiency.</a:t>
            </a:r>
            <a:endParaRPr lang="pt-PT" dirty="0">
              <a:latin typeface="Palatino Linotype" panose="02040502050505030304" pitchFamily="18" charset="0"/>
            </a:endParaRPr>
          </a:p>
          <a:p>
            <a:pPr algn="just"/>
            <a:endParaRPr lang="en-US"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en-US" dirty="0">
                <a:latin typeface="Palatino Linotype" panose="02040502050505030304" pitchFamily="18" charset="0"/>
              </a:rPr>
              <a:t>Grain minerals location; Minerals quantification;</a:t>
            </a:r>
          </a:p>
          <a:p>
            <a:r>
              <a:rPr lang="en-US" i="1" dirty="0">
                <a:latin typeface="Palatino Linotype" panose="02040502050505030304" pitchFamily="18" charset="0"/>
              </a:rPr>
              <a:t>Triticum </a:t>
            </a:r>
            <a:r>
              <a:rPr lang="en-US" i="1" dirty="0" err="1">
                <a:latin typeface="Palatino Linotype" panose="02040502050505030304" pitchFamily="18" charset="0"/>
              </a:rPr>
              <a:t>aestivum</a:t>
            </a:r>
            <a:r>
              <a:rPr lang="en-US" dirty="0">
                <a:latin typeface="Palatino Linotype" panose="02040502050505030304" pitchFamily="18" charset="0"/>
              </a:rPr>
              <a:t>; Zn biofortification.</a:t>
            </a:r>
            <a:endParaRPr lang="en-US" i="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7" name="TextBox 6">
            <a:extLst>
              <a:ext uri="{FF2B5EF4-FFF2-40B4-BE49-F238E27FC236}">
                <a16:creationId xmlns:a16="http://schemas.microsoft.com/office/drawing/2014/main" id="{89002B9B-22F5-4BDC-BEFF-6702B8A8B395}"/>
              </a:ext>
            </a:extLst>
          </p:cNvPr>
          <p:cNvSpPr txBox="1"/>
          <p:nvPr/>
        </p:nvSpPr>
        <p:spPr>
          <a:xfrm>
            <a:off x="448339" y="520260"/>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10" name="TextBox 9">
            <a:extLst>
              <a:ext uri="{FF2B5EF4-FFF2-40B4-BE49-F238E27FC236}">
                <a16:creationId xmlns:a16="http://schemas.microsoft.com/office/drawing/2014/main" id="{1CADA6F2-3FC1-4566-B743-58F07B6A36BB}"/>
              </a:ext>
            </a:extLst>
          </p:cNvPr>
          <p:cNvSpPr txBox="1"/>
          <p:nvPr/>
        </p:nvSpPr>
        <p:spPr>
          <a:xfrm>
            <a:off x="448339" y="3030259"/>
            <a:ext cx="6781801" cy="3508653"/>
          </a:xfrm>
          <a:prstGeom prst="rect">
            <a:avLst/>
          </a:prstGeom>
          <a:noFill/>
        </p:spPr>
        <p:txBody>
          <a:bodyPr wrap="square" rtlCol="0">
            <a:spAutoFit/>
          </a:bodyPr>
          <a:lstStyle/>
          <a:p>
            <a:pPr algn="just"/>
            <a:r>
              <a:rPr lang="fr-FR" sz="2400" b="1" dirty="0">
                <a:latin typeface="Palatino Linotype" panose="02040502050505030304" pitchFamily="18" charset="0"/>
              </a:rPr>
              <a:t>Conclusions</a:t>
            </a:r>
          </a:p>
          <a:p>
            <a:pPr algn="just"/>
            <a:endParaRPr lang="fr-FR" b="1" dirty="0">
              <a:latin typeface="Palatino Linotype" panose="02040502050505030304" pitchFamily="18" charset="0"/>
            </a:endParaRPr>
          </a:p>
          <a:p>
            <a:pPr algn="just"/>
            <a:r>
              <a:rPr lang="en-US" dirty="0">
                <a:latin typeface="Palatino Linotype" panose="02040502050505030304" pitchFamily="18" charset="0"/>
              </a:rPr>
              <a:t>Through Zn-EDTA foliar spraying, </a:t>
            </a:r>
            <a:r>
              <a:rPr lang="en-US" dirty="0" err="1">
                <a:latin typeface="Palatino Linotype" panose="02040502050505030304" pitchFamily="18" charset="0"/>
              </a:rPr>
              <a:t>i</a:t>
            </a:r>
            <a:r>
              <a:rPr lang="en-GB" dirty="0">
                <a:latin typeface="Palatino Linotype" panose="02040502050505030304" pitchFamily="18" charset="0"/>
              </a:rPr>
              <a:t>n general, accumulation of Zn, </a:t>
            </a:r>
            <a:r>
              <a:rPr lang="en-US" dirty="0">
                <a:latin typeface="Palatino Linotype" panose="02040502050505030304" pitchFamily="18" charset="0"/>
              </a:rPr>
              <a:t>Mn, Fe, Cu, Ca, K, P and S </a:t>
            </a:r>
            <a:r>
              <a:rPr lang="en-GB" dirty="0">
                <a:latin typeface="Palatino Linotype" panose="02040502050505030304" pitchFamily="18" charset="0"/>
              </a:rPr>
              <a:t>in bread wheat prevails in the embryo and vascular bundle. Through the applied biofortification itinerary of both </a:t>
            </a:r>
            <a:r>
              <a:rPr lang="en-GB" dirty="0" err="1">
                <a:latin typeface="Palatino Linotype" panose="02040502050505030304" pitchFamily="18" charset="0"/>
              </a:rPr>
              <a:t>cvs</a:t>
            </a:r>
            <a:r>
              <a:rPr lang="en-GB" dirty="0">
                <a:latin typeface="Palatino Linotype" panose="02040502050505030304" pitchFamily="18" charset="0"/>
              </a:rPr>
              <a:t>, Zn increased in the wheat grain, specially the higher concentration, but did not affected </a:t>
            </a:r>
            <a:r>
              <a:rPr lang="en-GB" dirty="0" err="1">
                <a:latin typeface="Palatino Linotype" panose="02040502050505030304" pitchFamily="18" charset="0"/>
              </a:rPr>
              <a:t>markably</a:t>
            </a:r>
            <a:r>
              <a:rPr lang="en-GB" dirty="0">
                <a:latin typeface="Palatino Linotype" panose="02040502050505030304" pitchFamily="18" charset="0"/>
              </a:rPr>
              <a:t> the other minerals concentration in the grain, which suggests that the whole wheat flour biofortified in Zn is a more suitable option for a healthier diet rich in minerals and leading to the creation of an added value product useful to decrease micronutrient deficiency.</a:t>
            </a:r>
            <a:endParaRPr lang="pt-PT" dirty="0">
              <a:latin typeface="Palatino Linotype" panose="02040502050505030304" pitchFamily="18" charset="0"/>
            </a:endParaRPr>
          </a:p>
        </p:txBody>
      </p:sp>
      <p:sp>
        <p:nvSpPr>
          <p:cNvPr id="6" name="Retângulo 5">
            <a:extLst>
              <a:ext uri="{FF2B5EF4-FFF2-40B4-BE49-F238E27FC236}">
                <a16:creationId xmlns:a16="http://schemas.microsoft.com/office/drawing/2014/main" id="{21440476-B8F2-453C-9873-01390EEC4ACD}"/>
              </a:ext>
            </a:extLst>
          </p:cNvPr>
          <p:cNvSpPr/>
          <p:nvPr/>
        </p:nvSpPr>
        <p:spPr>
          <a:xfrm>
            <a:off x="448339" y="1033700"/>
            <a:ext cx="8247321" cy="1754326"/>
          </a:xfrm>
          <a:prstGeom prst="rect">
            <a:avLst/>
          </a:prstGeom>
        </p:spPr>
        <p:txBody>
          <a:bodyPr wrap="square">
            <a:spAutoFit/>
          </a:bodyPr>
          <a:lstStyle/>
          <a:p>
            <a:pPr algn="just"/>
            <a:r>
              <a:rPr lang="en-US" dirty="0">
                <a:latin typeface="Palatino Linotype" panose="02040502050505030304" pitchFamily="18" charset="0"/>
              </a:rPr>
              <a:t>In overall, the </a:t>
            </a:r>
            <a:r>
              <a:rPr lang="en-US" dirty="0" err="1">
                <a:latin typeface="Palatino Linotype" panose="02040502050505030304" pitchFamily="18" charset="0"/>
              </a:rPr>
              <a:t>macroelements</a:t>
            </a:r>
            <a:r>
              <a:rPr lang="en-US" dirty="0">
                <a:latin typeface="Palatino Linotype" panose="02040502050505030304" pitchFamily="18" charset="0"/>
              </a:rPr>
              <a:t> P, S, K and Ca, as well as the microelements Mn, Fe, Cu and Zn are preferably located in the embryo and in the vascular bundle. Besides, for all mineral mentioned, both varieties tended to present similar values. There was a gradual rise of Zn levels with increasing concentration of Zn-EDTA in all the grain zones, with Paiva displaying slightly higher values than </a:t>
            </a:r>
            <a:r>
              <a:rPr lang="en-US" dirty="0" err="1">
                <a:latin typeface="Palatino Linotype" panose="02040502050505030304" pitchFamily="18" charset="0"/>
              </a:rPr>
              <a:t>Roxo</a:t>
            </a:r>
            <a:r>
              <a:rPr lang="en-US" dirty="0">
                <a:latin typeface="Palatino Linotype" panose="02040502050505030304" pitchFamily="18" charset="0"/>
              </a:rPr>
              <a:t>.</a:t>
            </a:r>
            <a:endParaRPr lang="pt-PT"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0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ctangle 1">
            <a:extLst>
              <a:ext uri="{FF2B5EF4-FFF2-40B4-BE49-F238E27FC236}">
                <a16:creationId xmlns:a16="http://schemas.microsoft.com/office/drawing/2014/main" id="{A9726944-0BF0-4225-81E3-6477EDC7A0A4}"/>
              </a:ext>
            </a:extLst>
          </p:cNvPr>
          <p:cNvSpPr/>
          <p:nvPr/>
        </p:nvSpPr>
        <p:spPr>
          <a:xfrm>
            <a:off x="875794" y="1486880"/>
            <a:ext cx="4227833" cy="3785652"/>
          </a:xfrm>
          <a:prstGeom prst="rect">
            <a:avLst/>
          </a:prstGeom>
        </p:spPr>
        <p:txBody>
          <a:bodyPr wrap="square">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pPr algn="just"/>
            <a:endParaRPr lang="fr-FR" dirty="0">
              <a:latin typeface="Palatino Linotype" panose="02040502050505030304" pitchFamily="18" charset="0"/>
            </a:endParaRPr>
          </a:p>
          <a:p>
            <a:pPr algn="just"/>
            <a:r>
              <a:rPr lang="en-US" dirty="0">
                <a:latin typeface="Palatino Linotype" panose="02040502050505030304" pitchFamily="18" charset="0"/>
              </a:rPr>
              <a:t>The authors thanks to Instituto </a:t>
            </a:r>
            <a:r>
              <a:rPr lang="en-US" dirty="0" err="1">
                <a:latin typeface="Palatino Linotype" panose="02040502050505030304" pitchFamily="18" charset="0"/>
              </a:rPr>
              <a:t>Politécnico</a:t>
            </a:r>
            <a:r>
              <a:rPr lang="en-US" dirty="0">
                <a:latin typeface="Palatino Linotype" panose="02040502050505030304" pitchFamily="18" charset="0"/>
              </a:rPr>
              <a:t> de Beja and </a:t>
            </a:r>
            <a:r>
              <a:rPr lang="en-US" dirty="0" err="1">
                <a:latin typeface="Palatino Linotype" panose="02040502050505030304" pitchFamily="18" charset="0"/>
              </a:rPr>
              <a:t>Associação</a:t>
            </a:r>
            <a:r>
              <a:rPr lang="en-US" dirty="0">
                <a:latin typeface="Palatino Linotype" panose="02040502050505030304" pitchFamily="18" charset="0"/>
              </a:rPr>
              <a:t> de </a:t>
            </a:r>
            <a:r>
              <a:rPr lang="en-US" dirty="0" err="1">
                <a:latin typeface="Palatino Linotype" panose="02040502050505030304" pitchFamily="18" charset="0"/>
              </a:rPr>
              <a:t>Agricultores</a:t>
            </a:r>
            <a:r>
              <a:rPr lang="en-US" dirty="0">
                <a:latin typeface="Palatino Linotype" panose="02040502050505030304" pitchFamily="18" charset="0"/>
              </a:rPr>
              <a:t> do </a:t>
            </a:r>
            <a:r>
              <a:rPr lang="en-US" dirty="0" err="1">
                <a:latin typeface="Palatino Linotype" panose="02040502050505030304" pitchFamily="18" charset="0"/>
              </a:rPr>
              <a:t>Baixo</a:t>
            </a:r>
            <a:r>
              <a:rPr lang="en-US" dirty="0">
                <a:latin typeface="Palatino Linotype" panose="02040502050505030304" pitchFamily="18" charset="0"/>
              </a:rPr>
              <a:t> </a:t>
            </a:r>
            <a:r>
              <a:rPr lang="en-US" dirty="0" err="1">
                <a:latin typeface="Palatino Linotype" panose="02040502050505030304" pitchFamily="18" charset="0"/>
              </a:rPr>
              <a:t>Alentejo</a:t>
            </a:r>
            <a:r>
              <a:rPr lang="en-US" dirty="0">
                <a:latin typeface="Palatino Linotype" panose="02040502050505030304" pitchFamily="18" charset="0"/>
              </a:rPr>
              <a:t> (AABA) for technical assistance in the experimental field. Additionally, the authors thanks to project PDR2020 – 101-030835 – for the financial support and to Research centers (</a:t>
            </a:r>
            <a:r>
              <a:rPr lang="en-US" dirty="0" err="1">
                <a:latin typeface="Palatino Linotype" panose="02040502050505030304" pitchFamily="18" charset="0"/>
              </a:rPr>
              <a:t>GeoBioTec</a:t>
            </a:r>
            <a:r>
              <a:rPr lang="en-US" dirty="0">
                <a:latin typeface="Palatino Linotype" panose="02040502050505030304" pitchFamily="18" charset="0"/>
              </a:rPr>
              <a:t>) UIDB/04035/2020 and UID/FIS/04559/2013 to </a:t>
            </a:r>
            <a:r>
              <a:rPr lang="en-US" dirty="0" err="1">
                <a:latin typeface="Palatino Linotype" panose="02040502050505030304" pitchFamily="18" charset="0"/>
              </a:rPr>
              <a:t>LIBPhys</a:t>
            </a:r>
            <a:r>
              <a:rPr lang="en-US" dirty="0">
                <a:latin typeface="Palatino Linotype" panose="02040502050505030304" pitchFamily="18" charset="0"/>
              </a:rPr>
              <a:t>-UNL for support facilities.</a:t>
            </a:r>
          </a:p>
        </p:txBody>
      </p:sp>
      <p:pic>
        <p:nvPicPr>
          <p:cNvPr id="6" name="Imagem 5">
            <a:extLst>
              <a:ext uri="{FF2B5EF4-FFF2-40B4-BE49-F238E27FC236}">
                <a16:creationId xmlns:a16="http://schemas.microsoft.com/office/drawing/2014/main" id="{9B6AEB79-0C6B-4E68-9013-FF01AACB1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972" y="669527"/>
            <a:ext cx="3015082" cy="680484"/>
          </a:xfrm>
          <a:prstGeom prst="rect">
            <a:avLst/>
          </a:prstGeom>
        </p:spPr>
      </p:pic>
      <p:pic>
        <p:nvPicPr>
          <p:cNvPr id="7" name="Picture 2" descr="Geobiociências, Geoengenharias e Geotecnologias | Faculdade de Ciências e  Tecnologia / Universidade Nova de Lisboa">
            <a:extLst>
              <a:ext uri="{FF2B5EF4-FFF2-40B4-BE49-F238E27FC236}">
                <a16:creationId xmlns:a16="http://schemas.microsoft.com/office/drawing/2014/main" id="{17CFDB42-FF98-4925-8341-CC5C2B6D4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0972" y="1691163"/>
            <a:ext cx="3015082" cy="12830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positório da Universidade de Lisboa: CEF - Centro de Estudos Florestais">
            <a:extLst>
              <a:ext uri="{FF2B5EF4-FFF2-40B4-BE49-F238E27FC236}">
                <a16:creationId xmlns:a16="http://schemas.microsoft.com/office/drawing/2014/main" id="{680F1538-35D7-4B5B-B0A8-A622C3C282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611" y="5053765"/>
            <a:ext cx="1617295" cy="161729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m 8">
            <a:extLst>
              <a:ext uri="{FF2B5EF4-FFF2-40B4-BE49-F238E27FC236}">
                <a16:creationId xmlns:a16="http://schemas.microsoft.com/office/drawing/2014/main" id="{347AD3B9-27BC-4983-87CA-9E67E84ABA62}"/>
              </a:ext>
            </a:extLst>
          </p:cNvPr>
          <p:cNvPicPr>
            <a:picLocks noChangeAspect="1"/>
          </p:cNvPicPr>
          <p:nvPr/>
        </p:nvPicPr>
        <p:blipFill rotWithShape="1">
          <a:blip r:embed="rId6"/>
          <a:srcRect l="7134" t="5638" r="4383" b="8207"/>
          <a:stretch/>
        </p:blipFill>
        <p:spPr>
          <a:xfrm>
            <a:off x="7307458" y="2928123"/>
            <a:ext cx="1387083" cy="982900"/>
          </a:xfrm>
          <a:prstGeom prst="rect">
            <a:avLst/>
          </a:prstGeom>
        </p:spPr>
      </p:pic>
      <p:pic>
        <p:nvPicPr>
          <p:cNvPr id="10" name="Imagem 9">
            <a:extLst>
              <a:ext uri="{FF2B5EF4-FFF2-40B4-BE49-F238E27FC236}">
                <a16:creationId xmlns:a16="http://schemas.microsoft.com/office/drawing/2014/main" id="{C265DFFB-216F-4BDC-B5EA-6B560A078B34}"/>
              </a:ext>
            </a:extLst>
          </p:cNvPr>
          <p:cNvPicPr>
            <a:picLocks noChangeAspect="1"/>
          </p:cNvPicPr>
          <p:nvPr/>
        </p:nvPicPr>
        <p:blipFill rotWithShape="1">
          <a:blip r:embed="rId7"/>
          <a:srcRect l="10540"/>
          <a:stretch/>
        </p:blipFill>
        <p:spPr>
          <a:xfrm>
            <a:off x="5882361" y="3289183"/>
            <a:ext cx="1387083" cy="1426844"/>
          </a:xfrm>
          <a:prstGeom prst="rect">
            <a:avLst/>
          </a:prstGeom>
        </p:spPr>
      </p:pic>
    </p:spTree>
    <p:extLst>
      <p:ext uri="{BB962C8B-B14F-4D97-AF65-F5344CB8AC3E}">
        <p14:creationId xmlns:p14="http://schemas.microsoft.com/office/powerpoint/2010/main" val="3489193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685</TotalTime>
  <Words>775</Words>
  <Application>Microsoft Office PowerPoint</Application>
  <PresentationFormat>Apresentação no Ecrã (4:3)</PresentationFormat>
  <Paragraphs>29</Paragraphs>
  <Slides>4</Slides>
  <Notes>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4</vt:i4>
      </vt:variant>
    </vt:vector>
  </HeadingPairs>
  <TitlesOfParts>
    <vt:vector size="9" baseType="lpstr">
      <vt:lpstr>Arial</vt:lpstr>
      <vt:lpstr>Calibri</vt:lpstr>
      <vt:lpstr>Calibri Light</vt:lpstr>
      <vt:lpstr>Palatino Linotype</vt:lpstr>
      <vt:lpstr>Office Theme</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Inês Luís</cp:lastModifiedBy>
  <cp:revision>73</cp:revision>
  <dcterms:created xsi:type="dcterms:W3CDTF">2017-05-27T02:37:01Z</dcterms:created>
  <dcterms:modified xsi:type="dcterms:W3CDTF">2020-11-10T21:38:37Z</dcterms:modified>
</cp:coreProperties>
</file>