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4"/>
  </p:notesMasterIdLst>
  <p:sldIdLst>
    <p:sldId id="256" r:id="rId2"/>
    <p:sldId id="258" r:id="rId3"/>
    <p:sldId id="266" r:id="rId4"/>
    <p:sldId id="261" r:id="rId5"/>
    <p:sldId id="265" r:id="rId6"/>
    <p:sldId id="268" r:id="rId7"/>
    <p:sldId id="269" r:id="rId8"/>
    <p:sldId id="270" r:id="rId9"/>
    <p:sldId id="264" r:id="rId10"/>
    <p:sldId id="263" r:id="rId11"/>
    <p:sldId id="271"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snapToGrid="0">
      <p:cViewPr varScale="1">
        <p:scale>
          <a:sx n="68" d="100"/>
          <a:sy n="68" d="100"/>
        </p:scale>
        <p:origin x="13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95C4F-B4CD-47D2-BD9E-991F9479D30E}" type="datetimeFigureOut">
              <a:rPr lang="en-IN" smtClean="0"/>
              <a:t>18-11-2020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F1B73-DE61-4410-9DB8-D34C5008DE37}" type="slidenum">
              <a:rPr lang="en-IN" smtClean="0"/>
              <a:t>‹#›</a:t>
            </a:fld>
            <a:endParaRPr lang="en-IN"/>
          </a:p>
        </p:txBody>
      </p:sp>
    </p:spTree>
    <p:extLst>
      <p:ext uri="{BB962C8B-B14F-4D97-AF65-F5344CB8AC3E}">
        <p14:creationId xmlns:p14="http://schemas.microsoft.com/office/powerpoint/2010/main" val="325629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1</a:t>
            </a:fld>
            <a:endParaRPr lang="en-IN"/>
          </a:p>
        </p:txBody>
      </p:sp>
    </p:spTree>
    <p:extLst>
      <p:ext uri="{BB962C8B-B14F-4D97-AF65-F5344CB8AC3E}">
        <p14:creationId xmlns:p14="http://schemas.microsoft.com/office/powerpoint/2010/main" val="258958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10</a:t>
            </a:fld>
            <a:endParaRPr lang="en-IN"/>
          </a:p>
        </p:txBody>
      </p:sp>
    </p:spTree>
    <p:extLst>
      <p:ext uri="{BB962C8B-B14F-4D97-AF65-F5344CB8AC3E}">
        <p14:creationId xmlns:p14="http://schemas.microsoft.com/office/powerpoint/2010/main" val="2815509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11</a:t>
            </a:fld>
            <a:endParaRPr lang="en-IN"/>
          </a:p>
        </p:txBody>
      </p:sp>
    </p:spTree>
    <p:extLst>
      <p:ext uri="{BB962C8B-B14F-4D97-AF65-F5344CB8AC3E}">
        <p14:creationId xmlns:p14="http://schemas.microsoft.com/office/powerpoint/2010/main" val="246285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12</a:t>
            </a:fld>
            <a:endParaRPr lang="en-IN"/>
          </a:p>
        </p:txBody>
      </p:sp>
    </p:spTree>
    <p:extLst>
      <p:ext uri="{BB962C8B-B14F-4D97-AF65-F5344CB8AC3E}">
        <p14:creationId xmlns:p14="http://schemas.microsoft.com/office/powerpoint/2010/main" val="82382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2</a:t>
            </a:fld>
            <a:endParaRPr lang="en-IN"/>
          </a:p>
        </p:txBody>
      </p:sp>
    </p:spTree>
    <p:extLst>
      <p:ext uri="{BB962C8B-B14F-4D97-AF65-F5344CB8AC3E}">
        <p14:creationId xmlns:p14="http://schemas.microsoft.com/office/powerpoint/2010/main" val="75014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3</a:t>
            </a:fld>
            <a:endParaRPr lang="en-IN"/>
          </a:p>
        </p:txBody>
      </p:sp>
    </p:spTree>
    <p:extLst>
      <p:ext uri="{BB962C8B-B14F-4D97-AF65-F5344CB8AC3E}">
        <p14:creationId xmlns:p14="http://schemas.microsoft.com/office/powerpoint/2010/main" val="233980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4</a:t>
            </a:fld>
            <a:endParaRPr lang="en-IN"/>
          </a:p>
        </p:txBody>
      </p:sp>
    </p:spTree>
    <p:extLst>
      <p:ext uri="{BB962C8B-B14F-4D97-AF65-F5344CB8AC3E}">
        <p14:creationId xmlns:p14="http://schemas.microsoft.com/office/powerpoint/2010/main" val="180468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5</a:t>
            </a:fld>
            <a:endParaRPr lang="en-IN"/>
          </a:p>
        </p:txBody>
      </p:sp>
    </p:spTree>
    <p:extLst>
      <p:ext uri="{BB962C8B-B14F-4D97-AF65-F5344CB8AC3E}">
        <p14:creationId xmlns:p14="http://schemas.microsoft.com/office/powerpoint/2010/main" val="161536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6</a:t>
            </a:fld>
            <a:endParaRPr lang="en-IN"/>
          </a:p>
        </p:txBody>
      </p:sp>
    </p:spTree>
    <p:extLst>
      <p:ext uri="{BB962C8B-B14F-4D97-AF65-F5344CB8AC3E}">
        <p14:creationId xmlns:p14="http://schemas.microsoft.com/office/powerpoint/2010/main" val="71613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7</a:t>
            </a:fld>
            <a:endParaRPr lang="en-IN"/>
          </a:p>
        </p:txBody>
      </p:sp>
    </p:spTree>
    <p:extLst>
      <p:ext uri="{BB962C8B-B14F-4D97-AF65-F5344CB8AC3E}">
        <p14:creationId xmlns:p14="http://schemas.microsoft.com/office/powerpoint/2010/main" val="118326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8</a:t>
            </a:fld>
            <a:endParaRPr lang="en-IN"/>
          </a:p>
        </p:txBody>
      </p:sp>
    </p:spTree>
    <p:extLst>
      <p:ext uri="{BB962C8B-B14F-4D97-AF65-F5344CB8AC3E}">
        <p14:creationId xmlns:p14="http://schemas.microsoft.com/office/powerpoint/2010/main" val="363478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30F1B73-DE61-4410-9DB8-D34C5008DE37}" type="slidenum">
              <a:rPr lang="en-IN" smtClean="0"/>
              <a:t>9</a:t>
            </a:fld>
            <a:endParaRPr lang="en-IN"/>
          </a:p>
        </p:txBody>
      </p:sp>
    </p:spTree>
    <p:extLst>
      <p:ext uri="{BB962C8B-B14F-4D97-AF65-F5344CB8AC3E}">
        <p14:creationId xmlns:p14="http://schemas.microsoft.com/office/powerpoint/2010/main" val="141992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ishali.Londhe@nmim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2533322"/>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just">
              <a:lnSpc>
                <a:spcPct val="115000"/>
              </a:lnSpc>
              <a:spcAft>
                <a:spcPts val="6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Rupali Bhadale </a:t>
            </a:r>
            <a:r>
              <a:rPr lang="en-US"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Vaishali Londhe </a:t>
            </a:r>
            <a:r>
              <a:rPr lang="en-US"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en-IN"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pPr marL="197485" indent="-125730" algn="just">
              <a:lnSpc>
                <a:spcPct val="115000"/>
              </a:lnSpc>
            </a:pPr>
            <a:r>
              <a:rPr lang="en-US" sz="1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Affiliation 1; rupalibhadale5@gmail.com</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7485" indent="-125730" algn="just">
              <a:lnSpc>
                <a:spcPct val="115000"/>
              </a:lnSpc>
            </a:pPr>
            <a:r>
              <a:rPr lang="fr-CH" sz="1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	</a:t>
            </a:r>
            <a:r>
              <a:rPr lang="fr-CH"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Affiliation 2; </a:t>
            </a:r>
            <a:r>
              <a:rPr lang="fr-CH" sz="1800" u="none" strike="noStrik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hlinkClick r:id="rId3"/>
              </a:rPr>
              <a:t>Vaishali.Londhe@nmims.edu</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97485" indent="-125730" algn="just">
              <a:lnSpc>
                <a:spcPct val="115000"/>
              </a:lnSpc>
            </a:pPr>
            <a:r>
              <a:rPr lang="fr-CH"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fr-CH"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Correspondence: </a:t>
            </a:r>
            <a:r>
              <a:rPr lang="fr-CH" sz="1400" u="none" strike="noStrike"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hlinkClick r:id="rId3"/>
              </a:rPr>
              <a:t>Vaishali.Londhe@nmims.edu</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61943"/>
            <a:ext cx="9143997" cy="3717035"/>
          </a:xfrm>
          <a:prstGeom prst="rect">
            <a:avLst/>
          </a:prstGeom>
        </p:spPr>
      </p:pic>
      <p:pic>
        <p:nvPicPr>
          <p:cNvPr id="2" name="Picture 1">
            <a:extLst>
              <a:ext uri="{FF2B5EF4-FFF2-40B4-BE49-F238E27FC236}">
                <a16:creationId xmlns:a16="http://schemas.microsoft.com/office/drawing/2014/main" id="{709412EE-0E86-4436-B906-6DC51CDB80E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3097" y="5736875"/>
            <a:ext cx="930551" cy="966813"/>
          </a:xfrm>
          <a:prstGeom prst="rect">
            <a:avLst/>
          </a:prstGeom>
          <a:noFill/>
          <a:ln>
            <a:noFill/>
          </a:ln>
        </p:spPr>
      </p:pic>
      <p:sp>
        <p:nvSpPr>
          <p:cNvPr id="9" name="TextBox 8">
            <a:extLst>
              <a:ext uri="{FF2B5EF4-FFF2-40B4-BE49-F238E27FC236}">
                <a16:creationId xmlns:a16="http://schemas.microsoft.com/office/drawing/2014/main" id="{D6F05267-51B8-462F-987A-7F213AB1110A}"/>
              </a:ext>
            </a:extLst>
          </p:cNvPr>
          <p:cNvSpPr txBox="1"/>
          <p:nvPr/>
        </p:nvSpPr>
        <p:spPr>
          <a:xfrm>
            <a:off x="106321" y="1692208"/>
            <a:ext cx="8501616" cy="830997"/>
          </a:xfrm>
          <a:prstGeom prst="rect">
            <a:avLst/>
          </a:prstGeom>
          <a:noFill/>
        </p:spPr>
        <p:txBody>
          <a:bodyPr wrap="square">
            <a:spAutoFit/>
          </a:bodyPr>
          <a:lstStyle/>
          <a:p>
            <a:r>
              <a:rPr lang="en-US" sz="2400" b="1" dirty="0">
                <a:solidFill>
                  <a:schemeClr val="bg1"/>
                </a:solidFill>
                <a:latin typeface="Palatino Linotype" panose="02040502050505030304" pitchFamily="18" charset="0"/>
                <a:cs typeface="Times New Roman" panose="02020603050405020304" pitchFamily="18" charset="0"/>
              </a:rPr>
              <a:t>Inclusion Complex of Iloperidone with sulfobutyl ether beta-cyclodextrin: Characterization and dissolution studies</a:t>
            </a:r>
            <a:endParaRPr lang="en-IN" sz="2400" b="1" dirty="0">
              <a:solidFill>
                <a:schemeClr val="bg1"/>
              </a:solidFill>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072565-B88A-4F4E-BFB3-16B1F6618B4E}"/>
              </a:ext>
            </a:extLst>
          </p:cNvPr>
          <p:cNvSpPr>
            <a:spLocks noGrp="1"/>
          </p:cNvSpPr>
          <p:nvPr>
            <p:ph type="title"/>
          </p:nvPr>
        </p:nvSpPr>
        <p:spPr/>
        <p:txBody>
          <a:bodyPr/>
          <a:lstStyle/>
          <a:p>
            <a:r>
              <a:rPr lang="fr-FR" sz="4400" b="1" dirty="0">
                <a:latin typeface="Palatino Linotype" panose="02040502050505030304" pitchFamily="18" charset="0"/>
              </a:rPr>
              <a:t>Acknowledgments</a:t>
            </a:r>
            <a:endParaRPr lang="en-IN" dirty="0"/>
          </a:p>
        </p:txBody>
      </p:sp>
      <p:sp>
        <p:nvSpPr>
          <p:cNvPr id="8" name="Content Placeholder 7">
            <a:extLst>
              <a:ext uri="{FF2B5EF4-FFF2-40B4-BE49-F238E27FC236}">
                <a16:creationId xmlns:a16="http://schemas.microsoft.com/office/drawing/2014/main" id="{F4850FDD-AAAA-4008-A30F-A7D6EAE205BA}"/>
              </a:ext>
            </a:extLst>
          </p:cNvPr>
          <p:cNvSpPr>
            <a:spLocks noGrp="1"/>
          </p:cNvSpPr>
          <p:nvPr>
            <p:ph idx="1"/>
          </p:nvPr>
        </p:nvSpPr>
        <p:spPr/>
        <p:txBody>
          <a:bodyPr/>
          <a:lstStyle/>
          <a:p>
            <a:pPr algn="just"/>
            <a:r>
              <a:rPr lang="en-IN" sz="1800" kern="0" dirty="0">
                <a:effectLst/>
                <a:latin typeface="Times New Roman" panose="02020603050405020304" pitchFamily="18" charset="0"/>
                <a:ea typeface="Times New Roman" panose="02020603050405020304" pitchFamily="18" charset="0"/>
              </a:rPr>
              <a:t>This research was supported by the Science and Engineering Research Board, File Number: CRG/2018/003176. </a:t>
            </a:r>
          </a:p>
          <a:p>
            <a:pPr algn="just"/>
            <a:r>
              <a:rPr lang="en-IN" sz="1800" kern="0" dirty="0">
                <a:effectLst/>
                <a:latin typeface="Times New Roman" panose="02020603050405020304" pitchFamily="18" charset="0"/>
                <a:ea typeface="Times New Roman" panose="02020603050405020304" pitchFamily="18" charset="0"/>
              </a:rPr>
              <a:t>The authors would like to acknowledge the help provided by </a:t>
            </a:r>
            <a:r>
              <a:rPr lang="en-IN" sz="1800" kern="0" dirty="0" err="1">
                <a:effectLst/>
                <a:latin typeface="Times New Roman" panose="02020603050405020304" pitchFamily="18" charset="0"/>
                <a:ea typeface="Times New Roman" panose="02020603050405020304" pitchFamily="18" charset="0"/>
              </a:rPr>
              <a:t>Symed</a:t>
            </a:r>
            <a:r>
              <a:rPr lang="en-IN" sz="1800" kern="0" dirty="0">
                <a:effectLst/>
                <a:latin typeface="Times New Roman" panose="02020603050405020304" pitchFamily="18" charset="0"/>
                <a:ea typeface="Times New Roman" panose="02020603050405020304" pitchFamily="18" charset="0"/>
              </a:rPr>
              <a:t> lab and </a:t>
            </a:r>
            <a:r>
              <a:rPr lang="en-IN" sz="1800" kern="0" dirty="0" err="1">
                <a:effectLst/>
                <a:latin typeface="Times New Roman" panose="02020603050405020304" pitchFamily="18" charset="0"/>
                <a:ea typeface="Times New Roman" panose="02020603050405020304" pitchFamily="18" charset="0"/>
              </a:rPr>
              <a:t>Cyclolab</a:t>
            </a:r>
            <a:r>
              <a:rPr lang="en-IN" sz="1800" kern="0" dirty="0">
                <a:effectLst/>
                <a:latin typeface="Times New Roman" panose="02020603050405020304" pitchFamily="18" charset="0"/>
                <a:ea typeface="Times New Roman" panose="02020603050405020304" pitchFamily="18" charset="0"/>
              </a:rPr>
              <a:t> in the form of gift samples</a:t>
            </a:r>
            <a:endParaRPr lang="en-IN" dirty="0"/>
          </a:p>
        </p:txBody>
      </p:sp>
      <p:sp>
        <p:nvSpPr>
          <p:cNvPr id="5" name="Slide Number Placeholder 5"/>
          <p:cNvSpPr>
            <a:spLocks noGrp="1"/>
          </p:cNvSpPr>
          <p:nvPr>
            <p:ph type="sldNum" sz="quarter" idx="12"/>
          </p:nvPr>
        </p:nvSpPr>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050" name="Picture 2" descr="DST-SERB (N-PDF): Phenotyping of foxtail millet genotypes under  high-throughput platform for water use, yield related traits and  phosphorous deficiency (2019-21) | Gems">
            <a:extLst>
              <a:ext uri="{FF2B5EF4-FFF2-40B4-BE49-F238E27FC236}">
                <a16:creationId xmlns:a16="http://schemas.microsoft.com/office/drawing/2014/main" id="{EEE02690-2A6A-4604-B4D9-29A2162802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471"/>
          <a:stretch/>
        </p:blipFill>
        <p:spPr bwMode="auto">
          <a:xfrm>
            <a:off x="3531175" y="3527644"/>
            <a:ext cx="208164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CD63049-D809-47ED-9F10-21E4D52FA66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143" y="5701949"/>
            <a:ext cx="930551" cy="966813"/>
          </a:xfrm>
          <a:prstGeom prst="rect">
            <a:avLst/>
          </a:prstGeom>
          <a:noFill/>
          <a:ln>
            <a:noFill/>
          </a:ln>
        </p:spPr>
      </p:pic>
    </p:spTree>
    <p:extLst>
      <p:ext uri="{BB962C8B-B14F-4D97-AF65-F5344CB8AC3E}">
        <p14:creationId xmlns:p14="http://schemas.microsoft.com/office/powerpoint/2010/main" val="359298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35AE-62AE-4316-919E-40EAA65F4BD9}"/>
              </a:ext>
            </a:extLst>
          </p:cNvPr>
          <p:cNvSpPr>
            <a:spLocks noGrp="1"/>
          </p:cNvSpPr>
          <p:nvPr>
            <p:ph type="title"/>
          </p:nvPr>
        </p:nvSpPr>
        <p:spPr/>
        <p:txBody>
          <a:bodyPr/>
          <a:lstStyle/>
          <a:p>
            <a:r>
              <a:rPr lang="en-US" sz="4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References</a:t>
            </a:r>
            <a:endParaRPr lang="en-IN" dirty="0"/>
          </a:p>
        </p:txBody>
      </p:sp>
      <p:sp>
        <p:nvSpPr>
          <p:cNvPr id="5" name="Content Placeholder 4">
            <a:extLst>
              <a:ext uri="{FF2B5EF4-FFF2-40B4-BE49-F238E27FC236}">
                <a16:creationId xmlns:a16="http://schemas.microsoft.com/office/drawing/2014/main" id="{645C5683-0850-4506-9773-F585D974D318}"/>
              </a:ext>
            </a:extLst>
          </p:cNvPr>
          <p:cNvSpPr>
            <a:spLocks noGrp="1"/>
          </p:cNvSpPr>
          <p:nvPr>
            <p:ph idx="1"/>
          </p:nvPr>
        </p:nvSpPr>
        <p:spPr/>
        <p:txBody>
          <a:bodyPr>
            <a:normAutofit fontScale="92500" lnSpcReduction="20000"/>
          </a:bodyPr>
          <a:lstStyle/>
          <a:p>
            <a:pPr marL="342900" lvl="0" indent="-342900" algn="just">
              <a:lnSpc>
                <a:spcPct val="115000"/>
              </a:lnSpc>
              <a:buSzPts val="1200"/>
              <a:buFont typeface="Palatino Linotype" panose="02040502050505030304" pitchFamily="18" charset="0"/>
              <a:buAutoNum type="arabicPeriod"/>
            </a:pPr>
            <a:r>
              <a:rPr lang="en-US" sz="1800" dirty="0">
                <a:solidFill>
                  <a:srgbClr val="000000"/>
                </a:solidFill>
                <a:effectLst/>
                <a:latin typeface="Palatino Linotype" panose="02040502050505030304" pitchFamily="18" charset="0"/>
                <a:ea typeface="Times New Roman" panose="02020603050405020304" pitchFamily="18" charset="0"/>
              </a:rPr>
              <a:t>Kim Y, Oksanen AD, </a:t>
            </a:r>
            <a:r>
              <a:rPr lang="en-US" sz="1800" dirty="0" err="1">
                <a:solidFill>
                  <a:srgbClr val="000000"/>
                </a:solidFill>
                <a:effectLst/>
                <a:latin typeface="Palatino Linotype" panose="02040502050505030304" pitchFamily="18" charset="0"/>
                <a:ea typeface="Times New Roman" panose="02020603050405020304" pitchFamily="18" charset="0"/>
              </a:rPr>
              <a:t>Massefski</a:t>
            </a:r>
            <a:r>
              <a:rPr lang="en-US" sz="1800" dirty="0">
                <a:solidFill>
                  <a:srgbClr val="000000"/>
                </a:solidFill>
                <a:effectLst/>
                <a:latin typeface="Palatino Linotype" panose="02040502050505030304" pitchFamily="18" charset="0"/>
                <a:ea typeface="Times New Roman" panose="02020603050405020304" pitchFamily="18" charset="0"/>
              </a:rPr>
              <a:t> W, Jr., Blake FJ, Duffy ME, </a:t>
            </a:r>
            <a:r>
              <a:rPr lang="en-US" sz="1800" dirty="0" err="1">
                <a:solidFill>
                  <a:srgbClr val="000000"/>
                </a:solidFill>
                <a:effectLst/>
                <a:latin typeface="Palatino Linotype" panose="02040502050505030304" pitchFamily="18" charset="0"/>
                <a:ea typeface="Times New Roman" panose="02020603050405020304" pitchFamily="18" charset="0"/>
              </a:rPr>
              <a:t>Chrunyk</a:t>
            </a:r>
            <a:r>
              <a:rPr lang="en-US" sz="1800" dirty="0">
                <a:solidFill>
                  <a:srgbClr val="000000"/>
                </a:solidFill>
                <a:effectLst/>
                <a:latin typeface="Palatino Linotype" panose="02040502050505030304" pitchFamily="18" charset="0"/>
                <a:ea typeface="Times New Roman" panose="02020603050405020304" pitchFamily="18" charset="0"/>
              </a:rPr>
              <a:t> B. 1998. Inclusion complexation of ziprasidone mesylate with b-cyclodextrin sulfobutyl ether. </a:t>
            </a:r>
            <a:r>
              <a:rPr lang="en-US" sz="1800" i="1" dirty="0">
                <a:solidFill>
                  <a:srgbClr val="000000"/>
                </a:solidFill>
                <a:effectLst/>
                <a:latin typeface="Palatino Linotype" panose="02040502050505030304" pitchFamily="18" charset="0"/>
                <a:ea typeface="Times New Roman" panose="02020603050405020304" pitchFamily="18" charset="0"/>
              </a:rPr>
              <a:t>J Pharm Sci</a:t>
            </a:r>
            <a:r>
              <a:rPr lang="en-US" sz="1800" dirty="0">
                <a:solidFill>
                  <a:srgbClr val="000000"/>
                </a:solidFill>
                <a:effectLst/>
                <a:latin typeface="Palatino Linotype" panose="02040502050505030304" pitchFamily="18" charset="0"/>
                <a:ea typeface="Times New Roman" panose="02020603050405020304" pitchFamily="18" charset="0"/>
              </a:rPr>
              <a:t> 87:1560–1567</a:t>
            </a:r>
            <a:endParaRPr lang="en-IN"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SzPts val="1200"/>
              <a:buFont typeface="Palatino Linotype" panose="02040502050505030304" pitchFamily="18" charset="0"/>
              <a:buAutoNum type="arabicPeriod"/>
              <a:tabLst>
                <a:tab pos="180340" algn="l"/>
              </a:tabLst>
            </a:pPr>
            <a:r>
              <a:rPr lang="en-US" sz="1800" dirty="0">
                <a:solidFill>
                  <a:srgbClr val="000000"/>
                </a:solidFill>
                <a:effectLst/>
                <a:latin typeface="Palatino Linotype" panose="02040502050505030304" pitchFamily="18" charset="0"/>
                <a:ea typeface="Times New Roman" panose="02020603050405020304" pitchFamily="18" charset="0"/>
              </a:rPr>
              <a:t>Choi J.S., </a:t>
            </a:r>
            <a:r>
              <a:rPr lang="en-US" sz="1800" dirty="0" err="1">
                <a:solidFill>
                  <a:srgbClr val="000000"/>
                </a:solidFill>
                <a:effectLst/>
                <a:latin typeface="Palatino Linotype" panose="02040502050505030304" pitchFamily="18" charset="0"/>
                <a:ea typeface="Times New Roman" panose="02020603050405020304" pitchFamily="18" charset="0"/>
              </a:rPr>
              <a:t>Byeon</a:t>
            </a:r>
            <a:r>
              <a:rPr lang="en-US" sz="1800" dirty="0">
                <a:solidFill>
                  <a:srgbClr val="000000"/>
                </a:solidFill>
                <a:effectLst/>
                <a:latin typeface="Palatino Linotype" panose="02040502050505030304" pitchFamily="18" charset="0"/>
                <a:ea typeface="Times New Roman" panose="02020603050405020304" pitchFamily="18" charset="0"/>
              </a:rPr>
              <a:t> J.C., Park J.S., </a:t>
            </a:r>
            <a:r>
              <a:rPr lang="en-US" sz="1800" dirty="0" err="1">
                <a:solidFill>
                  <a:srgbClr val="000000"/>
                </a:solidFill>
                <a:effectLst/>
                <a:latin typeface="Palatino Linotype" panose="02040502050505030304" pitchFamily="18" charset="0"/>
                <a:ea typeface="Times New Roman" panose="02020603050405020304" pitchFamily="18" charset="0"/>
              </a:rPr>
              <a:t>Naftopidil</a:t>
            </a:r>
            <a:r>
              <a:rPr lang="en-US" sz="1800" dirty="0">
                <a:solidFill>
                  <a:srgbClr val="000000"/>
                </a:solidFill>
                <a:effectLst/>
                <a:latin typeface="Palatino Linotype" panose="02040502050505030304" pitchFamily="18" charset="0"/>
                <a:ea typeface="Times New Roman" panose="02020603050405020304" pitchFamily="18" charset="0"/>
              </a:rPr>
              <a:t>-fumaric acid interaction in a solid dispersion system: improving the dissolution rate and oral absorption of </a:t>
            </a:r>
            <a:r>
              <a:rPr lang="en-US" sz="1800" dirty="0" err="1">
                <a:solidFill>
                  <a:srgbClr val="000000"/>
                </a:solidFill>
                <a:effectLst/>
                <a:latin typeface="Palatino Linotype" panose="02040502050505030304" pitchFamily="18" charset="0"/>
                <a:ea typeface="Times New Roman" panose="02020603050405020304" pitchFamily="18" charset="0"/>
              </a:rPr>
              <a:t>naftopidil</a:t>
            </a:r>
            <a:r>
              <a:rPr lang="en-US" sz="1800" dirty="0">
                <a:solidFill>
                  <a:srgbClr val="000000"/>
                </a:solidFill>
                <a:effectLst/>
                <a:latin typeface="Palatino Linotype" panose="02040502050505030304" pitchFamily="18" charset="0"/>
                <a:ea typeface="Times New Roman" panose="02020603050405020304" pitchFamily="18" charset="0"/>
              </a:rPr>
              <a:t> in rats, </a:t>
            </a:r>
            <a:r>
              <a:rPr lang="en-US" sz="1800" i="1" dirty="0">
                <a:solidFill>
                  <a:srgbClr val="000000"/>
                </a:solidFill>
                <a:effectLst/>
                <a:latin typeface="Palatino Linotype" panose="02040502050505030304" pitchFamily="18" charset="0"/>
                <a:ea typeface="Times New Roman" panose="02020603050405020304" pitchFamily="18" charset="0"/>
              </a:rPr>
              <a:t>Mater. Sci. Eng. C 95 </a:t>
            </a:r>
            <a:r>
              <a:rPr lang="en-US" sz="1800" dirty="0">
                <a:solidFill>
                  <a:srgbClr val="000000"/>
                </a:solidFill>
                <a:effectLst/>
                <a:latin typeface="Palatino Linotype" panose="02040502050505030304" pitchFamily="18" charset="0"/>
                <a:ea typeface="Times New Roman" panose="02020603050405020304" pitchFamily="18" charset="0"/>
              </a:rPr>
              <a:t>(2019) 264e274, https://doi.org/ 10.1016/j.ajps.2018.02.007.</a:t>
            </a:r>
            <a:endParaRPr lang="en-IN"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SzPts val="1200"/>
              <a:buFont typeface="Palatino Linotype" panose="02040502050505030304" pitchFamily="18" charset="0"/>
              <a:buAutoNum type="arabicPeriod"/>
            </a:pPr>
            <a:r>
              <a:rPr lang="en-US" sz="1800" dirty="0" err="1">
                <a:solidFill>
                  <a:srgbClr val="000000"/>
                </a:solidFill>
                <a:effectLst/>
                <a:latin typeface="Palatino Linotype" panose="02040502050505030304" pitchFamily="18" charset="0"/>
                <a:ea typeface="Times New Roman" panose="02020603050405020304" pitchFamily="18" charset="0"/>
              </a:rPr>
              <a:t>Jingna</a:t>
            </a:r>
            <a:r>
              <a:rPr lang="en-US" sz="1800" dirty="0">
                <a:solidFill>
                  <a:srgbClr val="000000"/>
                </a:solidFill>
                <a:effectLst/>
                <a:latin typeface="Palatino Linotype" panose="02040502050505030304" pitchFamily="18" charset="0"/>
                <a:ea typeface="Times New Roman" panose="02020603050405020304" pitchFamily="18" charset="0"/>
              </a:rPr>
              <a:t> Xu a, b, </a:t>
            </a:r>
            <a:r>
              <a:rPr lang="en-US" sz="1800" dirty="0" err="1">
                <a:solidFill>
                  <a:srgbClr val="000000"/>
                </a:solidFill>
                <a:effectLst/>
                <a:latin typeface="Palatino Linotype" panose="02040502050505030304" pitchFamily="18" charset="0"/>
                <a:ea typeface="Times New Roman" panose="02020603050405020304" pitchFamily="18" charset="0"/>
              </a:rPr>
              <a:t>Yimin</a:t>
            </a:r>
            <a:r>
              <a:rPr lang="en-US" sz="1800" dirty="0">
                <a:solidFill>
                  <a:srgbClr val="000000"/>
                </a:solidFill>
                <a:effectLst/>
                <a:latin typeface="Palatino Linotype" panose="02040502050505030304" pitchFamily="18" charset="0"/>
                <a:ea typeface="Times New Roman" panose="02020603050405020304" pitchFamily="18" charset="0"/>
              </a:rPr>
              <a:t> Zhang a, b, </a:t>
            </a:r>
            <a:r>
              <a:rPr lang="en-US" sz="1800" dirty="0" err="1">
                <a:solidFill>
                  <a:srgbClr val="000000"/>
                </a:solidFill>
                <a:effectLst/>
                <a:latin typeface="Palatino Linotype" panose="02040502050505030304" pitchFamily="18" charset="0"/>
                <a:ea typeface="Times New Roman" panose="02020603050405020304" pitchFamily="18" charset="0"/>
              </a:rPr>
              <a:t>Xiayang</a:t>
            </a:r>
            <a:r>
              <a:rPr lang="en-US" sz="1800" dirty="0">
                <a:solidFill>
                  <a:srgbClr val="000000"/>
                </a:solidFill>
                <a:effectLst/>
                <a:latin typeface="Palatino Linotype" panose="02040502050505030304" pitchFamily="18" charset="0"/>
                <a:ea typeface="Times New Roman" panose="02020603050405020304" pitchFamily="18" charset="0"/>
              </a:rPr>
              <a:t> Li a, b, Yan Zheng, Inclusion complex of </a:t>
            </a:r>
            <a:r>
              <a:rPr lang="en-US" sz="1800" dirty="0" err="1">
                <a:solidFill>
                  <a:srgbClr val="000000"/>
                </a:solidFill>
                <a:effectLst/>
                <a:latin typeface="Palatino Linotype" panose="02040502050505030304" pitchFamily="18" charset="0"/>
                <a:ea typeface="Times New Roman" panose="02020603050405020304" pitchFamily="18" charset="0"/>
              </a:rPr>
              <a:t>nateglinide</a:t>
            </a:r>
            <a:r>
              <a:rPr lang="en-US" sz="1800" dirty="0">
                <a:solidFill>
                  <a:srgbClr val="000000"/>
                </a:solidFill>
                <a:effectLst/>
                <a:latin typeface="Palatino Linotype" panose="02040502050505030304" pitchFamily="18" charset="0"/>
                <a:ea typeface="Times New Roman" panose="02020603050405020304" pitchFamily="18" charset="0"/>
              </a:rPr>
              <a:t> with sulfobutyl ether b-cyclodextrin: Preparation, characterization and water solubility, </a:t>
            </a:r>
            <a:r>
              <a:rPr lang="en-US" sz="1800" i="1" dirty="0">
                <a:solidFill>
                  <a:srgbClr val="000000"/>
                </a:solidFill>
                <a:effectLst/>
                <a:latin typeface="Palatino Linotype" panose="02040502050505030304" pitchFamily="18" charset="0"/>
                <a:ea typeface="Times New Roman" panose="02020603050405020304" pitchFamily="18" charset="0"/>
              </a:rPr>
              <a:t>Journal of Molecular Structure</a:t>
            </a:r>
            <a:r>
              <a:rPr lang="en-US" sz="1800" dirty="0">
                <a:solidFill>
                  <a:srgbClr val="000000"/>
                </a:solidFill>
                <a:effectLst/>
                <a:latin typeface="Palatino Linotype" panose="02040502050505030304" pitchFamily="18" charset="0"/>
                <a:ea typeface="Times New Roman" panose="02020603050405020304" pitchFamily="18" charset="0"/>
              </a:rPr>
              <a:t> 1141 (2017) 328e334</a:t>
            </a:r>
            <a:endParaRPr lang="en-IN"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SzPts val="1200"/>
              <a:buFont typeface="Palatino Linotype" panose="02040502050505030304" pitchFamily="18" charset="0"/>
              <a:buAutoNum type="arabicPeriod"/>
            </a:pPr>
            <a:r>
              <a:rPr lang="en-US" sz="1800" dirty="0">
                <a:solidFill>
                  <a:srgbClr val="000000"/>
                </a:solidFill>
                <a:effectLst/>
                <a:latin typeface="Palatino Linotype" panose="02040502050505030304" pitchFamily="18" charset="0"/>
                <a:ea typeface="Times New Roman" panose="02020603050405020304" pitchFamily="18" charset="0"/>
              </a:rPr>
              <a:t>Londhe V, Pawar A, </a:t>
            </a:r>
            <a:r>
              <a:rPr lang="en-US" sz="1800" dirty="0" err="1">
                <a:solidFill>
                  <a:srgbClr val="000000"/>
                </a:solidFill>
                <a:effectLst/>
                <a:latin typeface="Palatino Linotype" panose="02040502050505030304" pitchFamily="18" charset="0"/>
                <a:ea typeface="Times New Roman" panose="02020603050405020304" pitchFamily="18" charset="0"/>
              </a:rPr>
              <a:t>Kundaikar</a:t>
            </a:r>
            <a:r>
              <a:rPr lang="en-US" sz="1800" dirty="0">
                <a:solidFill>
                  <a:srgbClr val="000000"/>
                </a:solidFill>
                <a:effectLst/>
                <a:latin typeface="Palatino Linotype" panose="02040502050505030304" pitchFamily="18" charset="0"/>
                <a:ea typeface="Times New Roman" panose="02020603050405020304" pitchFamily="18" charset="0"/>
              </a:rPr>
              <a:t> H. Studies on spectral characterization and solubility of hydroxypropyl β-cyclodextrin/iloperidone binary and ternary complexes using different auxiliary agents. </a:t>
            </a:r>
            <a:r>
              <a:rPr lang="en-US" sz="1800" i="1" dirty="0">
                <a:solidFill>
                  <a:srgbClr val="000000"/>
                </a:solidFill>
                <a:effectLst/>
                <a:latin typeface="Palatino Linotype" panose="02040502050505030304" pitchFamily="18" charset="0"/>
                <a:ea typeface="Times New Roman" panose="02020603050405020304" pitchFamily="18" charset="0"/>
              </a:rPr>
              <a:t>Journal of Molecular Structure</a:t>
            </a:r>
            <a:r>
              <a:rPr lang="en-US" sz="1800" dirty="0">
                <a:solidFill>
                  <a:srgbClr val="000000"/>
                </a:solidFill>
                <a:effectLst/>
                <a:latin typeface="Palatino Linotype" panose="02040502050505030304" pitchFamily="18" charset="0"/>
                <a:ea typeface="Times New Roman" panose="02020603050405020304" pitchFamily="18" charset="0"/>
              </a:rPr>
              <a:t>. 2020;1220:128615; https://doi.org/10.1016/j.molstruc.2020.128615.</a:t>
            </a:r>
            <a:endParaRPr lang="en-IN" sz="1800" dirty="0">
              <a:solidFill>
                <a:srgbClr val="000000"/>
              </a:solidFill>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76658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A5D336-8CF0-41B6-AAC6-99AECD18DE8E}"/>
              </a:ext>
            </a:extLst>
          </p:cNvPr>
          <p:cNvSpPr>
            <a:spLocks noGrp="1"/>
          </p:cNvSpPr>
          <p:nvPr>
            <p:ph type="title"/>
          </p:nvPr>
        </p:nvSpPr>
        <p:spPr/>
        <p:txBody>
          <a:bodyPr>
            <a:normAutofit/>
          </a:bodyPr>
          <a:lstStyle/>
          <a:p>
            <a:r>
              <a:rPr lang="en-IN" sz="4800" b="1" i="1" dirty="0">
                <a:latin typeface="Palatino Linotype" panose="02040502050505030304" pitchFamily="18" charset="0"/>
              </a:rPr>
              <a:t>Thank you</a:t>
            </a:r>
          </a:p>
        </p:txBody>
      </p:sp>
      <p:pic>
        <p:nvPicPr>
          <p:cNvPr id="7" name="Picture 6">
            <a:extLst>
              <a:ext uri="{FF2B5EF4-FFF2-40B4-BE49-F238E27FC236}">
                <a16:creationId xmlns:a16="http://schemas.microsoft.com/office/drawing/2014/main" id="{B18F933A-08A9-42BF-82C6-3B1487A28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9" name="Picture 8">
            <a:extLst>
              <a:ext uri="{FF2B5EF4-FFF2-40B4-BE49-F238E27FC236}">
                <a16:creationId xmlns:a16="http://schemas.microsoft.com/office/drawing/2014/main" id="{891B979B-D16B-4784-8124-F824354B372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143" y="5701949"/>
            <a:ext cx="930551" cy="966813"/>
          </a:xfrm>
          <a:prstGeom prst="rect">
            <a:avLst/>
          </a:prstGeom>
          <a:noFill/>
          <a:ln>
            <a:noFill/>
          </a:ln>
        </p:spPr>
      </p:pic>
    </p:spTree>
    <p:extLst>
      <p:ext uri="{BB962C8B-B14F-4D97-AF65-F5344CB8AC3E}">
        <p14:creationId xmlns:p14="http://schemas.microsoft.com/office/powerpoint/2010/main" val="70720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060" y="513903"/>
            <a:ext cx="8982740" cy="4687758"/>
          </a:xfrm>
          <a:prstGeom prst="rect">
            <a:avLst/>
          </a:prstGeom>
          <a:noFill/>
        </p:spPr>
        <p:txBody>
          <a:bodyPr wrap="square" rtlCol="0">
            <a:spAutoFit/>
          </a:bodyPr>
          <a:lstStyle/>
          <a:p>
            <a:pPr marL="71755" algn="just">
              <a:lnSpc>
                <a:spcPct val="115000"/>
              </a:lnSpc>
              <a:spcBef>
                <a:spcPts val="1200"/>
              </a:spcBef>
            </a:pPr>
            <a:r>
              <a:rPr lang="fr-FR" b="1" dirty="0">
                <a:latin typeface="Palatino Linotype" panose="02040502050505030304" pitchFamily="18" charset="0"/>
              </a:rPr>
              <a:t>Abstract: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Iloperidone (ILO) is a second-generation antipsychotic drug, is the first-line treatment, and approved by USFDA in May 2009. Iloperidone belongs to Biopharmaceutical Classification Systems (BCS) class II; thus, it is poorly water-soluble, highly permeable, and has pH-dependent solubility. Cyclodextrins and its derivatives have a wide range of applications in different formulations due to their complexation ability, which improves the solubility, stability, safety, and bioavailability of a drug. We have tried the complexation of iloperidone with sulfobutyl ether-β-cyclodextrin (SEβCD) to improve its solubility and dissolution. Complexation was done by the kneading method. Characterization of SEβCD complexes with Iloperidone was done by FTIR, DSC, saturation solubility, etc. Multimedia dissolution of the complex was carried out and compared with the plain drug. Significant improvement in drug release was found from SEβCD complexes in all media when compared with drug alone.  </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71755" algn="just">
              <a:lnSpc>
                <a:spcPct val="115000"/>
              </a:lnSpc>
              <a:spcBef>
                <a:spcPts val="1200"/>
              </a:spcBef>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Keywords: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β-cyclodextrin; binary complex; antipsychotic drug; dissolution studies</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314326"/>
            <a:ext cx="1586204" cy="1586204"/>
          </a:xfrm>
          <a:prstGeom prst="rect">
            <a:avLst/>
          </a:prstGeom>
        </p:spPr>
      </p:pic>
      <p:pic>
        <p:nvPicPr>
          <p:cNvPr id="3" name="Picture 2">
            <a:extLst>
              <a:ext uri="{FF2B5EF4-FFF2-40B4-BE49-F238E27FC236}">
                <a16:creationId xmlns:a16="http://schemas.microsoft.com/office/drawing/2014/main" id="{58FACD33-DDDF-40C7-AE2A-2C727413C4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143" y="5701949"/>
            <a:ext cx="930551" cy="966813"/>
          </a:xfrm>
          <a:prstGeom prst="rect">
            <a:avLst/>
          </a:prstGeom>
          <a:noFill/>
          <a:ln>
            <a:noFill/>
          </a:ln>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9DD9F0B2-F020-45CB-967A-741380C980BD}"/>
              </a:ext>
            </a:extLst>
          </p:cNvPr>
          <p:cNvSpPr>
            <a:spLocks noGrp="1"/>
          </p:cNvSpPr>
          <p:nvPr>
            <p:ph type="title"/>
          </p:nvPr>
        </p:nvSpPr>
        <p:spPr>
          <a:xfrm>
            <a:off x="623888" y="1709738"/>
            <a:ext cx="7886700" cy="2852737"/>
          </a:xfrm>
        </p:spPr>
        <p:txBody>
          <a:bodyPr>
            <a:normAutofit/>
          </a:bodyPr>
          <a:lstStyle/>
          <a:p>
            <a:r>
              <a:rPr lang="fr-FR" sz="4400" b="1" dirty="0">
                <a:latin typeface="Palatino Linotype" panose="02040502050505030304" pitchFamily="18" charset="0"/>
              </a:rPr>
              <a:t>Results and Discussion</a:t>
            </a:r>
            <a:endParaRPr lang="en-IN" dirty="0"/>
          </a:p>
        </p:txBody>
      </p:sp>
      <p:pic>
        <p:nvPicPr>
          <p:cNvPr id="8" name="Picture 7">
            <a:extLst>
              <a:ext uri="{FF2B5EF4-FFF2-40B4-BE49-F238E27FC236}">
                <a16:creationId xmlns:a16="http://schemas.microsoft.com/office/drawing/2014/main" id="{E057647E-5747-48B1-ADB6-3E35CACBD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314326"/>
            <a:ext cx="1586204" cy="1586204"/>
          </a:xfrm>
          <a:prstGeom prst="rect">
            <a:avLst/>
          </a:prstGeom>
        </p:spPr>
      </p:pic>
      <p:pic>
        <p:nvPicPr>
          <p:cNvPr id="10" name="Picture 9">
            <a:extLst>
              <a:ext uri="{FF2B5EF4-FFF2-40B4-BE49-F238E27FC236}">
                <a16:creationId xmlns:a16="http://schemas.microsoft.com/office/drawing/2014/main" id="{AEBBFEC8-44B1-438C-8700-78A39AA0A67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143" y="5701949"/>
            <a:ext cx="930551" cy="966813"/>
          </a:xfrm>
          <a:prstGeom prst="rect">
            <a:avLst/>
          </a:prstGeom>
          <a:noFill/>
          <a:ln>
            <a:noFill/>
          </a:ln>
        </p:spPr>
      </p:pic>
    </p:spTree>
    <p:extLst>
      <p:ext uri="{BB962C8B-B14F-4D97-AF65-F5344CB8AC3E}">
        <p14:creationId xmlns:p14="http://schemas.microsoft.com/office/powerpoint/2010/main" val="83169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51E8BDC-652D-4462-8ED7-90E02445D5B7}"/>
              </a:ext>
            </a:extLst>
          </p:cNvPr>
          <p:cNvSpPr>
            <a:spLocks noGrp="1"/>
          </p:cNvSpPr>
          <p:nvPr>
            <p:ph type="body" sz="half" idx="2"/>
          </p:nvPr>
        </p:nvSpPr>
        <p:spPr>
          <a:xfrm>
            <a:off x="41214" y="996464"/>
            <a:ext cx="3936590" cy="4104163"/>
          </a:xfrm>
        </p:spPr>
        <p:txBody>
          <a:bodyPr/>
          <a:lstStyle/>
          <a:p>
            <a:endParaRPr lang="en-IN"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sz="1800" dirty="0">
                <a:solidFill>
                  <a:srgbClr val="000000"/>
                </a:solidFill>
                <a:latin typeface="Palatino Linotype" panose="02040502050505030304" pitchFamily="18" charset="0"/>
                <a:cs typeface="Times New Roman" panose="02020603050405020304" pitchFamily="18" charset="0"/>
              </a:rPr>
              <a:t>ILO solubility linearly improved with an increase in the concentration of SEβCD. </a:t>
            </a:r>
          </a:p>
          <a:p>
            <a:pPr marL="285750" indent="-285750" algn="just">
              <a:buFont typeface="Arial" panose="020B0604020202020204" pitchFamily="34" charset="0"/>
              <a:buChar char="•"/>
            </a:pPr>
            <a:r>
              <a:rPr lang="en-IN" sz="1800" dirty="0">
                <a:solidFill>
                  <a:srgbClr val="000000"/>
                </a:solidFill>
                <a:latin typeface="Palatino Linotype" panose="02040502050505030304" pitchFamily="18" charset="0"/>
                <a:cs typeface="Times New Roman" panose="02020603050405020304" pitchFamily="18" charset="0"/>
              </a:rPr>
              <a:t>ILO showed an AL-type of a graph, demonstrating the first-order dependency of interaction with SEβCD. </a:t>
            </a:r>
          </a:p>
          <a:p>
            <a:pPr marL="285750" indent="-285750" algn="just">
              <a:buFont typeface="Arial" panose="020B0604020202020204" pitchFamily="34" charset="0"/>
              <a:buChar char="•"/>
            </a:pPr>
            <a:r>
              <a:rPr lang="en-IN" sz="1800" dirty="0">
                <a:solidFill>
                  <a:srgbClr val="000000"/>
                </a:solidFill>
                <a:latin typeface="Palatino Linotype" panose="02040502050505030304" pitchFamily="18" charset="0"/>
                <a:cs typeface="Times New Roman" panose="02020603050405020304" pitchFamily="18" charset="0"/>
              </a:rPr>
              <a:t>The linear AL-type of the solubility curve suggests a 1:1 ratio for the complexation of ILO and SEβCD [1].</a:t>
            </a:r>
          </a:p>
        </p:txBody>
      </p:sp>
      <p:sp>
        <p:nvSpPr>
          <p:cNvPr id="5" name="Slide Number Placeholder 5"/>
          <p:cNvSpPr>
            <a:spLocks noGrp="1"/>
          </p:cNvSpPr>
          <p:nvPr>
            <p:ph type="sldNum" sz="quarter" idx="12"/>
          </p:nvPr>
        </p:nvSpPr>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61159"/>
            <a:ext cx="1586204" cy="1586204"/>
          </a:xfrm>
          <a:prstGeom prst="rect">
            <a:avLst/>
          </a:prstGeom>
        </p:spPr>
      </p:pic>
      <p:sp>
        <p:nvSpPr>
          <p:cNvPr id="15" name="TextBox 14">
            <a:extLst>
              <a:ext uri="{FF2B5EF4-FFF2-40B4-BE49-F238E27FC236}">
                <a16:creationId xmlns:a16="http://schemas.microsoft.com/office/drawing/2014/main" id="{8867A7E8-367B-49CC-97E0-FC26A430FE0B}"/>
              </a:ext>
            </a:extLst>
          </p:cNvPr>
          <p:cNvSpPr txBox="1"/>
          <p:nvPr/>
        </p:nvSpPr>
        <p:spPr>
          <a:xfrm>
            <a:off x="4370098" y="3885015"/>
            <a:ext cx="4572000" cy="709681"/>
          </a:xfrm>
          <a:prstGeom prst="rect">
            <a:avLst/>
          </a:prstGeom>
          <a:noFill/>
        </p:spPr>
        <p:txBody>
          <a:bodyPr wrap="square">
            <a:spAutoFit/>
          </a:bodyPr>
          <a:lstStyle/>
          <a:p>
            <a:pPr marL="269875" marR="269875" algn="ctr">
              <a:lnSpc>
                <a:spcPct val="11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Solubility curve of ILO: SEβCD in water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Mean±SD</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7" name="Title 16">
            <a:extLst>
              <a:ext uri="{FF2B5EF4-FFF2-40B4-BE49-F238E27FC236}">
                <a16:creationId xmlns:a16="http://schemas.microsoft.com/office/drawing/2014/main" id="{98612D99-3ADA-4DBB-8CE2-EE1B07621812}"/>
              </a:ext>
            </a:extLst>
          </p:cNvPr>
          <p:cNvSpPr>
            <a:spLocks noGrp="1"/>
          </p:cNvSpPr>
          <p:nvPr>
            <p:ph type="title"/>
          </p:nvPr>
        </p:nvSpPr>
        <p:spPr>
          <a:xfrm>
            <a:off x="201902" y="-422976"/>
            <a:ext cx="3389266" cy="1600200"/>
          </a:xfrm>
        </p:spPr>
        <p:txBody>
          <a:bodyPr>
            <a:normAutofit/>
          </a:bodyPr>
          <a:lstStyle/>
          <a:p>
            <a:r>
              <a:rPr lang="en-US" sz="2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Phase solubility studies</a:t>
            </a:r>
            <a:endParaRPr lang="en-IN" sz="2800" dirty="0"/>
          </a:p>
        </p:txBody>
      </p:sp>
      <p:graphicFrame>
        <p:nvGraphicFramePr>
          <p:cNvPr id="18" name="Table 17">
            <a:extLst>
              <a:ext uri="{FF2B5EF4-FFF2-40B4-BE49-F238E27FC236}">
                <a16:creationId xmlns:a16="http://schemas.microsoft.com/office/drawing/2014/main" id="{D97917CF-EF3B-4FFF-873B-FDAC906E3C6E}"/>
              </a:ext>
            </a:extLst>
          </p:cNvPr>
          <p:cNvGraphicFramePr>
            <a:graphicFrameLocks noGrp="1"/>
          </p:cNvGraphicFramePr>
          <p:nvPr>
            <p:extLst>
              <p:ext uri="{D42A27DB-BD31-4B8C-83A1-F6EECF244321}">
                <p14:modId xmlns:p14="http://schemas.microsoft.com/office/powerpoint/2010/main" val="2804440435"/>
              </p:ext>
            </p:extLst>
          </p:nvPr>
        </p:nvGraphicFramePr>
        <p:xfrm>
          <a:off x="272494" y="4974738"/>
          <a:ext cx="3318674" cy="1756068"/>
        </p:xfrm>
        <a:graphic>
          <a:graphicData uri="http://schemas.openxmlformats.org/drawingml/2006/table">
            <a:tbl>
              <a:tblPr firstRow="1" firstCol="1" bandRow="1">
                <a:tableStyleId>{5C22544A-7EE6-4342-B048-85BDC9FD1C3A}</a:tableStyleId>
              </a:tblPr>
              <a:tblGrid>
                <a:gridCol w="1659337">
                  <a:extLst>
                    <a:ext uri="{9D8B030D-6E8A-4147-A177-3AD203B41FA5}">
                      <a16:colId xmlns:a16="http://schemas.microsoft.com/office/drawing/2014/main" val="1768874304"/>
                    </a:ext>
                  </a:extLst>
                </a:gridCol>
                <a:gridCol w="1659337">
                  <a:extLst>
                    <a:ext uri="{9D8B030D-6E8A-4147-A177-3AD203B41FA5}">
                      <a16:colId xmlns:a16="http://schemas.microsoft.com/office/drawing/2014/main" val="2206000756"/>
                    </a:ext>
                  </a:extLst>
                </a:gridCol>
              </a:tblGrid>
              <a:tr h="292678">
                <a:tc>
                  <a:txBody>
                    <a:bodyPr/>
                    <a:lstStyle/>
                    <a:p>
                      <a:pPr indent="63500" algn="just">
                        <a:lnSpc>
                          <a:spcPct val="115000"/>
                        </a:lnSpc>
                      </a:pPr>
                      <a:r>
                        <a:rPr lang="en-US" sz="1000">
                          <a:effectLst/>
                        </a:rPr>
                        <a:t>Parameters</a:t>
                      </a:r>
                      <a:endParaRPr lang="en-IN"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3500" algn="just">
                        <a:lnSpc>
                          <a:spcPct val="115000"/>
                        </a:lnSpc>
                      </a:pPr>
                      <a:r>
                        <a:rPr lang="en-US" sz="1000">
                          <a:effectLst/>
                        </a:rPr>
                        <a:t>Observation</a:t>
                      </a:r>
                      <a:endParaRPr lang="en-IN"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4278652"/>
                  </a:ext>
                </a:extLst>
              </a:tr>
              <a:tr h="292678">
                <a:tc>
                  <a:txBody>
                    <a:bodyPr/>
                    <a:lstStyle/>
                    <a:p>
                      <a:pPr indent="76200" algn="just">
                        <a:lnSpc>
                          <a:spcPct val="115000"/>
                        </a:lnSpc>
                      </a:pPr>
                      <a:r>
                        <a:rPr lang="en-US" sz="1000">
                          <a:effectLst/>
                        </a:rPr>
                        <a:t>Slope</a:t>
                      </a:r>
                      <a:endParaRPr lang="en-IN"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3500" algn="just">
                        <a:lnSpc>
                          <a:spcPct val="115000"/>
                        </a:lnSpc>
                      </a:pPr>
                      <a:r>
                        <a:rPr lang="en-US" sz="1000">
                          <a:effectLst/>
                        </a:rPr>
                        <a:t>0.0063</a:t>
                      </a:r>
                      <a:endParaRPr lang="en-IN"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99700047"/>
                  </a:ext>
                </a:extLst>
              </a:tr>
              <a:tr h="292678">
                <a:tc>
                  <a:txBody>
                    <a:bodyPr/>
                    <a:lstStyle/>
                    <a:p>
                      <a:pPr indent="76200" algn="just">
                        <a:lnSpc>
                          <a:spcPct val="115000"/>
                        </a:lnSpc>
                      </a:pPr>
                      <a:r>
                        <a:rPr lang="en-US" sz="1000">
                          <a:effectLst/>
                        </a:rPr>
                        <a:t>R</a:t>
                      </a:r>
                      <a:r>
                        <a:rPr lang="en-US" sz="1000" baseline="30000">
                          <a:effectLst/>
                        </a:rPr>
                        <a:t>2</a:t>
                      </a:r>
                      <a:endParaRPr lang="en-IN"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76200" algn="just">
                        <a:lnSpc>
                          <a:spcPct val="115000"/>
                        </a:lnSpc>
                      </a:pPr>
                      <a:r>
                        <a:rPr lang="en-US" sz="1000">
                          <a:effectLst/>
                        </a:rPr>
                        <a:t>0.9918</a:t>
                      </a:r>
                      <a:endParaRPr lang="en-IN"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9299709"/>
                  </a:ext>
                </a:extLst>
              </a:tr>
              <a:tr h="292678">
                <a:tc>
                  <a:txBody>
                    <a:bodyPr/>
                    <a:lstStyle/>
                    <a:p>
                      <a:pPr indent="76200" algn="just">
                        <a:lnSpc>
                          <a:spcPct val="115000"/>
                        </a:lnSpc>
                      </a:pPr>
                      <a:r>
                        <a:rPr lang="de-DE" sz="1000">
                          <a:effectLst/>
                        </a:rPr>
                        <a:t>y-intercept (S</a:t>
                      </a:r>
                      <a:r>
                        <a:rPr lang="de-DE" sz="1000" baseline="-25000">
                          <a:effectLst/>
                        </a:rPr>
                        <a:t>0</a:t>
                      </a:r>
                      <a:r>
                        <a:rPr lang="de-DE" sz="1000">
                          <a:effectLst/>
                        </a:rPr>
                        <a:t>)</a:t>
                      </a:r>
                      <a:endParaRPr lang="en-IN"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76200" algn="just">
                        <a:lnSpc>
                          <a:spcPct val="115000"/>
                        </a:lnSpc>
                      </a:pPr>
                      <a:r>
                        <a:rPr lang="de-DE" sz="1000">
                          <a:effectLst/>
                        </a:rPr>
                        <a:t>0.051</a:t>
                      </a:r>
                      <a:endParaRPr lang="en-IN"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3318117"/>
                  </a:ext>
                </a:extLst>
              </a:tr>
              <a:tr h="292678">
                <a:tc>
                  <a:txBody>
                    <a:bodyPr/>
                    <a:lstStyle/>
                    <a:p>
                      <a:pPr indent="76200" algn="just">
                        <a:lnSpc>
                          <a:spcPct val="115000"/>
                        </a:lnSpc>
                      </a:pPr>
                      <a:r>
                        <a:rPr lang="de-DE" sz="1000" dirty="0">
                          <a:effectLst/>
                        </a:rPr>
                        <a:t>K</a:t>
                      </a:r>
                      <a:r>
                        <a:rPr lang="de-DE" sz="1000" baseline="-25000" dirty="0">
                          <a:effectLst/>
                        </a:rPr>
                        <a:t>c </a:t>
                      </a:r>
                      <a:r>
                        <a:rPr lang="de-DE" sz="1000" dirty="0">
                          <a:effectLst/>
                        </a:rPr>
                        <a:t>(M</a:t>
                      </a:r>
                      <a:r>
                        <a:rPr lang="de-DE" sz="1000" baseline="30000" dirty="0">
                          <a:effectLst/>
                        </a:rPr>
                        <a:t>-1</a:t>
                      </a:r>
                      <a:r>
                        <a:rPr lang="de-DE" sz="1000" dirty="0">
                          <a:effectLst/>
                        </a:rPr>
                        <a:t>)</a:t>
                      </a:r>
                      <a:endParaRPr lang="en-IN"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76200" algn="just">
                        <a:lnSpc>
                          <a:spcPct val="115000"/>
                        </a:lnSpc>
                      </a:pPr>
                      <a:r>
                        <a:rPr lang="de-DE" sz="1000">
                          <a:effectLst/>
                        </a:rPr>
                        <a:t>124.31</a:t>
                      </a:r>
                      <a:endParaRPr lang="en-IN"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3633644"/>
                  </a:ext>
                </a:extLst>
              </a:tr>
              <a:tr h="292678">
                <a:tc>
                  <a:txBody>
                    <a:bodyPr/>
                    <a:lstStyle/>
                    <a:p>
                      <a:pPr indent="76200" algn="just">
                        <a:lnSpc>
                          <a:spcPct val="115000"/>
                        </a:lnSpc>
                      </a:pPr>
                      <a:r>
                        <a:rPr lang="de-DE" sz="1000" dirty="0">
                          <a:effectLst/>
                        </a:rPr>
                        <a:t>CE</a:t>
                      </a:r>
                      <a:endParaRPr lang="en-IN"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76200" algn="just">
                        <a:lnSpc>
                          <a:spcPct val="115000"/>
                        </a:lnSpc>
                      </a:pPr>
                      <a:r>
                        <a:rPr lang="de-DE" sz="1000" dirty="0">
                          <a:effectLst/>
                        </a:rPr>
                        <a:t>0.0063</a:t>
                      </a:r>
                      <a:endParaRPr lang="en-IN"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4914142"/>
                  </a:ext>
                </a:extLst>
              </a:tr>
            </a:tbl>
          </a:graphicData>
        </a:graphic>
      </p:graphicFrame>
      <p:sp>
        <p:nvSpPr>
          <p:cNvPr id="20" name="TextBox 19">
            <a:extLst>
              <a:ext uri="{FF2B5EF4-FFF2-40B4-BE49-F238E27FC236}">
                <a16:creationId xmlns:a16="http://schemas.microsoft.com/office/drawing/2014/main" id="{7CE35B86-52BC-4C22-B9CE-436A636CA319}"/>
              </a:ext>
            </a:extLst>
          </p:cNvPr>
          <p:cNvSpPr txBox="1"/>
          <p:nvPr/>
        </p:nvSpPr>
        <p:spPr>
          <a:xfrm>
            <a:off x="-75744" y="4594696"/>
            <a:ext cx="6416736" cy="392736"/>
          </a:xfrm>
          <a:prstGeom prst="rect">
            <a:avLst/>
          </a:prstGeom>
          <a:noFill/>
        </p:spPr>
        <p:txBody>
          <a:bodyPr wrap="square">
            <a:spAutoFit/>
          </a:bodyPr>
          <a:lstStyle/>
          <a:p>
            <a:pPr marL="269875" marR="269875" algn="just">
              <a:lnSpc>
                <a:spcPct val="115000"/>
              </a:lnSpc>
              <a:spcBef>
                <a:spcPts val="1200"/>
              </a:spcBef>
              <a:spcAft>
                <a:spcPts val="6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Table 1.</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Phase solubility studies of inclusion complex</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C6A435DF-0698-4DDF-93C9-54609261FE4E}"/>
              </a:ext>
            </a:extLst>
          </p:cNvPr>
          <p:cNvPicPr>
            <a:picLocks noGrp="1" noChangeAspect="1"/>
          </p:cNvPicPr>
          <p:nvPr>
            <p:ph idx="1"/>
          </p:nvPr>
        </p:nvPicPr>
        <p:blipFill>
          <a:blip r:embed="rId4"/>
          <a:stretch>
            <a:fillRect/>
          </a:stretch>
        </p:blipFill>
        <p:spPr>
          <a:xfrm>
            <a:off x="4239072" y="1177224"/>
            <a:ext cx="4629150" cy="2603896"/>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1C0C-C338-45E5-8B1E-6C91F76451B1}"/>
              </a:ext>
            </a:extLst>
          </p:cNvPr>
          <p:cNvSpPr>
            <a:spLocks noGrp="1"/>
          </p:cNvSpPr>
          <p:nvPr>
            <p:ph type="title"/>
          </p:nvPr>
        </p:nvSpPr>
        <p:spPr/>
        <p:txBody>
          <a:bodyPr>
            <a:normAutofit/>
          </a:bodyPr>
          <a:lstStyle/>
          <a:p>
            <a:r>
              <a:rPr lang="en-US" sz="2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Saturation solubility and drug content</a:t>
            </a:r>
            <a:endParaRPr lang="en-IN" sz="4400" b="1" dirty="0"/>
          </a:p>
        </p:txBody>
      </p:sp>
      <p:pic>
        <p:nvPicPr>
          <p:cNvPr id="7" name="Content Placeholder 6">
            <a:extLst>
              <a:ext uri="{FF2B5EF4-FFF2-40B4-BE49-F238E27FC236}">
                <a16:creationId xmlns:a16="http://schemas.microsoft.com/office/drawing/2014/main" id="{EADEA4F1-BE48-4E0B-8789-BFD25473EA32}"/>
              </a:ext>
            </a:extLst>
          </p:cNvPr>
          <p:cNvPicPr>
            <a:picLocks noGrp="1" noChangeAspect="1"/>
          </p:cNvPicPr>
          <p:nvPr>
            <p:ph idx="1"/>
          </p:nvPr>
        </p:nvPicPr>
        <p:blipFill>
          <a:blip r:embed="rId3"/>
          <a:stretch>
            <a:fillRect/>
          </a:stretch>
        </p:blipFill>
        <p:spPr>
          <a:xfrm>
            <a:off x="3885009" y="1036281"/>
            <a:ext cx="4629150" cy="3216741"/>
          </a:xfrm>
          <a:prstGeom prst="rect">
            <a:avLst/>
          </a:prstGeom>
        </p:spPr>
      </p:pic>
      <p:sp>
        <p:nvSpPr>
          <p:cNvPr id="4" name="Text Placeholder 3">
            <a:extLst>
              <a:ext uri="{FF2B5EF4-FFF2-40B4-BE49-F238E27FC236}">
                <a16:creationId xmlns:a16="http://schemas.microsoft.com/office/drawing/2014/main" id="{042F02C5-BD3C-4127-A2A6-B64649A94FE1}"/>
              </a:ext>
            </a:extLst>
          </p:cNvPr>
          <p:cNvSpPr>
            <a:spLocks noGrp="1"/>
          </p:cNvSpPr>
          <p:nvPr>
            <p:ph type="body" sz="half" idx="2"/>
          </p:nvPr>
        </p:nvSpPr>
        <p:spPr>
          <a:xfrm>
            <a:off x="504784" y="2347228"/>
            <a:ext cx="3111186" cy="3811588"/>
          </a:xfrm>
        </p:spPr>
        <p:txBody>
          <a:bodyPr/>
          <a:lstStyle/>
          <a:p>
            <a:pPr marL="285750" indent="-285750" algn="just">
              <a:buFont typeface="Arial" panose="020B0604020202020204" pitchFamily="34" charset="0"/>
              <a:buChar char="•"/>
            </a:pPr>
            <a:r>
              <a:rPr lang="en-IN" sz="1800" dirty="0">
                <a:solidFill>
                  <a:srgbClr val="000000"/>
                </a:solidFill>
                <a:latin typeface="Palatino Linotype" panose="02040502050505030304" pitchFamily="18" charset="0"/>
                <a:cs typeface="Times New Roman" panose="02020603050405020304" pitchFamily="18" charset="0"/>
              </a:rPr>
              <a:t>The improved solubility of ILO in multimedia compared with plain ILO resulted from the inclusion complex of ILO and SEβCD. </a:t>
            </a:r>
          </a:p>
          <a:p>
            <a:pPr marL="285750" indent="-285750" algn="just">
              <a:buFont typeface="Arial" panose="020B0604020202020204" pitchFamily="34" charset="0"/>
              <a:buChar char="•"/>
            </a:pPr>
            <a:r>
              <a:rPr lang="en-IN" sz="1800" dirty="0">
                <a:solidFill>
                  <a:srgbClr val="000000"/>
                </a:solidFill>
                <a:latin typeface="Palatino Linotype" panose="02040502050505030304" pitchFamily="18" charset="0"/>
                <a:cs typeface="Times New Roman" panose="02020603050405020304" pitchFamily="18" charset="0"/>
              </a:rPr>
              <a:t>The percent drug content was found to be 99.23± 0.49, which complies with specifications. </a:t>
            </a:r>
          </a:p>
          <a:p>
            <a:pPr marL="285750" indent="-285750">
              <a:buFont typeface="Arial" panose="020B0604020202020204" pitchFamily="34" charset="0"/>
              <a:buChar char="•"/>
            </a:pPr>
            <a:endParaRPr lang="en-IN" dirty="0"/>
          </a:p>
        </p:txBody>
      </p:sp>
      <p:pic>
        <p:nvPicPr>
          <p:cNvPr id="6" name="Picture 5">
            <a:extLst>
              <a:ext uri="{FF2B5EF4-FFF2-40B4-BE49-F238E27FC236}">
                <a16:creationId xmlns:a16="http://schemas.microsoft.com/office/drawing/2014/main" id="{68D062DF-8CB5-474F-99B5-5BEF25E4C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346223"/>
            <a:ext cx="1586204" cy="1586204"/>
          </a:xfrm>
          <a:prstGeom prst="rect">
            <a:avLst/>
          </a:prstGeom>
        </p:spPr>
      </p:pic>
      <p:sp>
        <p:nvSpPr>
          <p:cNvPr id="9" name="TextBox 8">
            <a:extLst>
              <a:ext uri="{FF2B5EF4-FFF2-40B4-BE49-F238E27FC236}">
                <a16:creationId xmlns:a16="http://schemas.microsoft.com/office/drawing/2014/main" id="{19E17223-E883-4876-A7FD-8CCD0A819542}"/>
              </a:ext>
            </a:extLst>
          </p:cNvPr>
          <p:cNvSpPr txBox="1"/>
          <p:nvPr/>
        </p:nvSpPr>
        <p:spPr>
          <a:xfrm>
            <a:off x="4023163" y="4286096"/>
            <a:ext cx="4572000" cy="1028230"/>
          </a:xfrm>
          <a:prstGeom prst="rect">
            <a:avLst/>
          </a:prstGeom>
          <a:noFill/>
        </p:spPr>
        <p:txBody>
          <a:bodyPr wrap="square">
            <a:spAutoFit/>
          </a:bodyPr>
          <a:lstStyle/>
          <a:p>
            <a:pPr marL="269875" marR="269875" algn="ctr">
              <a:lnSpc>
                <a:spcPct val="11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Multimedia saturation solubility of drug and inclusion complex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Mean±SD</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n=3)</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51D81F8-0E09-48AE-B008-8B5EEE00674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143" y="5701949"/>
            <a:ext cx="930551" cy="966813"/>
          </a:xfrm>
          <a:prstGeom prst="rect">
            <a:avLst/>
          </a:prstGeom>
          <a:noFill/>
          <a:ln>
            <a:noFill/>
          </a:ln>
        </p:spPr>
      </p:pic>
    </p:spTree>
    <p:extLst>
      <p:ext uri="{BB962C8B-B14F-4D97-AF65-F5344CB8AC3E}">
        <p14:creationId xmlns:p14="http://schemas.microsoft.com/office/powerpoint/2010/main" val="75862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9EE5-6649-4908-8398-270DB23C2527}"/>
              </a:ext>
            </a:extLst>
          </p:cNvPr>
          <p:cNvSpPr>
            <a:spLocks noGrp="1"/>
          </p:cNvSpPr>
          <p:nvPr>
            <p:ph type="title"/>
          </p:nvPr>
        </p:nvSpPr>
        <p:spPr>
          <a:xfrm>
            <a:off x="629841" y="53156"/>
            <a:ext cx="2949178" cy="1600200"/>
          </a:xfrm>
        </p:spPr>
        <p:txBody>
          <a:bodyPr/>
          <a:lstStyle/>
          <a:p>
            <a:r>
              <a:rPr lang="en-IN" sz="2800" b="1" i="1" dirty="0">
                <a:solidFill>
                  <a:srgbClr val="000000"/>
                </a:solidFill>
                <a:latin typeface="Palatino Linotype" panose="02040502050505030304" pitchFamily="18" charset="0"/>
                <a:cs typeface="Times New Roman" panose="02020603050405020304" pitchFamily="18" charset="0"/>
              </a:rPr>
              <a:t>ATR-FTIR</a:t>
            </a:r>
          </a:p>
        </p:txBody>
      </p:sp>
      <p:pic>
        <p:nvPicPr>
          <p:cNvPr id="7" name="Content Placeholder 6">
            <a:extLst>
              <a:ext uri="{FF2B5EF4-FFF2-40B4-BE49-F238E27FC236}">
                <a16:creationId xmlns:a16="http://schemas.microsoft.com/office/drawing/2014/main" id="{B1548266-EB69-41EB-AF4F-8FC9C5ED3A0F}"/>
              </a:ext>
            </a:extLst>
          </p:cNvPr>
          <p:cNvPicPr>
            <a:picLocks noGrp="1" noChangeAspect="1"/>
          </p:cNvPicPr>
          <p:nvPr>
            <p:ph idx="1"/>
          </p:nvPr>
        </p:nvPicPr>
        <p:blipFill>
          <a:blip r:embed="rId3"/>
          <a:stretch>
            <a:fillRect/>
          </a:stretch>
        </p:blipFill>
        <p:spPr>
          <a:xfrm>
            <a:off x="3696402" y="765585"/>
            <a:ext cx="5256212" cy="3811588"/>
          </a:xfrm>
          <a:prstGeom prst="rect">
            <a:avLst/>
          </a:prstGeom>
        </p:spPr>
      </p:pic>
      <p:sp>
        <p:nvSpPr>
          <p:cNvPr id="4" name="Text Placeholder 3">
            <a:extLst>
              <a:ext uri="{FF2B5EF4-FFF2-40B4-BE49-F238E27FC236}">
                <a16:creationId xmlns:a16="http://schemas.microsoft.com/office/drawing/2014/main" id="{B3E1A4EC-717B-4040-886E-740BCE800DEE}"/>
              </a:ext>
            </a:extLst>
          </p:cNvPr>
          <p:cNvSpPr>
            <a:spLocks noGrp="1"/>
          </p:cNvSpPr>
          <p:nvPr>
            <p:ph type="body" sz="half" idx="2"/>
          </p:nvPr>
        </p:nvSpPr>
        <p:spPr>
          <a:xfrm>
            <a:off x="372140" y="1923693"/>
            <a:ext cx="3206879" cy="3811588"/>
          </a:xfrm>
        </p:spPr>
        <p:txBody>
          <a:bodyPr>
            <a:normAutofit fontScale="92500"/>
          </a:bodyPr>
          <a:lstStyle/>
          <a:p>
            <a:pPr marL="285750" indent="-285750" algn="just">
              <a:buFont typeface="Arial" panose="020B0604020202020204" pitchFamily="34" charset="0"/>
              <a:buChar char="•"/>
            </a:pPr>
            <a:r>
              <a:rPr lang="en-IN" sz="1800" kern="0" dirty="0">
                <a:effectLst/>
                <a:latin typeface="Palatino Linotype" panose="02040502050505030304" pitchFamily="18" charset="0"/>
                <a:ea typeface="Times New Roman" panose="02020603050405020304" pitchFamily="18" charset="0"/>
                <a:cs typeface="Times New Roman" panose="02020603050405020304" pitchFamily="18" charset="0"/>
              </a:rPr>
              <a:t>ATR-FTIR is a convenient method to evaluate drug (guest) and SEβCD (host) solid-state interaction [2]. </a:t>
            </a:r>
          </a:p>
          <a:p>
            <a:pPr marL="285750" indent="-285750" algn="just">
              <a:buFont typeface="Arial" panose="020B0604020202020204" pitchFamily="34" charset="0"/>
              <a:buChar char="•"/>
            </a:pPr>
            <a:r>
              <a:rPr lang="en-IN" sz="1800" kern="0" dirty="0">
                <a:effectLst/>
                <a:latin typeface="Palatino Linotype" panose="02040502050505030304" pitchFamily="18" charset="0"/>
                <a:ea typeface="Times New Roman" panose="02020603050405020304" pitchFamily="18" charset="0"/>
                <a:cs typeface="Times New Roman" panose="02020603050405020304" pitchFamily="18" charset="0"/>
              </a:rPr>
              <a:t>The IR spectra of the inclusion complex depicted a decrease in intensity, alter, and disappearance of some distinctive IR bands of ILO. </a:t>
            </a:r>
          </a:p>
          <a:p>
            <a:pPr marL="285750" indent="-285750" algn="just">
              <a:buFont typeface="Arial" panose="020B0604020202020204" pitchFamily="34" charset="0"/>
              <a:buChar char="•"/>
            </a:pPr>
            <a:r>
              <a:rPr lang="en-IN" sz="1800" kern="0" dirty="0">
                <a:effectLst/>
                <a:latin typeface="Palatino Linotype" panose="02040502050505030304" pitchFamily="18" charset="0"/>
                <a:ea typeface="Times New Roman" panose="02020603050405020304" pitchFamily="18" charset="0"/>
                <a:cs typeface="Times New Roman" panose="02020603050405020304" pitchFamily="18" charset="0"/>
              </a:rPr>
              <a:t>The interaction of ILO with SEβCD was confirmed by a significant shift of some distinctive bands of ILO. </a:t>
            </a:r>
          </a:p>
          <a:p>
            <a:pPr marL="285750" indent="-285750" algn="just">
              <a:buFont typeface="Arial" panose="020B0604020202020204" pitchFamily="34" charset="0"/>
              <a:buChar char="•"/>
            </a:pPr>
            <a:endParaRPr lang="en-IN" dirty="0"/>
          </a:p>
        </p:txBody>
      </p:sp>
      <p:pic>
        <p:nvPicPr>
          <p:cNvPr id="6" name="Picture 5">
            <a:extLst>
              <a:ext uri="{FF2B5EF4-FFF2-40B4-BE49-F238E27FC236}">
                <a16:creationId xmlns:a16="http://schemas.microsoft.com/office/drawing/2014/main" id="{BE534568-3A8E-4339-AE2A-B5BD6E7F2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346223"/>
            <a:ext cx="1586204" cy="1586204"/>
          </a:xfrm>
          <a:prstGeom prst="rect">
            <a:avLst/>
          </a:prstGeom>
        </p:spPr>
      </p:pic>
      <p:sp>
        <p:nvSpPr>
          <p:cNvPr id="9" name="TextBox 8">
            <a:extLst>
              <a:ext uri="{FF2B5EF4-FFF2-40B4-BE49-F238E27FC236}">
                <a16:creationId xmlns:a16="http://schemas.microsoft.com/office/drawing/2014/main" id="{4CB9CB0B-8A16-4EAB-83D9-6E95D557EC58}"/>
              </a:ext>
            </a:extLst>
          </p:cNvPr>
          <p:cNvSpPr txBox="1"/>
          <p:nvPr/>
        </p:nvSpPr>
        <p:spPr>
          <a:xfrm>
            <a:off x="4038508" y="4577173"/>
            <a:ext cx="4572000" cy="711285"/>
          </a:xfrm>
          <a:prstGeom prst="rect">
            <a:avLst/>
          </a:prstGeom>
          <a:noFill/>
        </p:spPr>
        <p:txBody>
          <a:bodyPr wrap="square">
            <a:spAutoFit/>
          </a:bodyPr>
          <a:lstStyle/>
          <a:p>
            <a:pPr marL="269875" marR="269875" algn="ctr">
              <a:lnSpc>
                <a:spcPct val="11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3.</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FT-IR spectra of Drug (ILO), SEβCD and inclusion complex</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86F94D0-81E7-4724-B256-F7B4AEF9F4D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143" y="5701949"/>
            <a:ext cx="930551" cy="966813"/>
          </a:xfrm>
          <a:prstGeom prst="rect">
            <a:avLst/>
          </a:prstGeom>
          <a:noFill/>
          <a:ln>
            <a:noFill/>
          </a:ln>
        </p:spPr>
      </p:pic>
    </p:spTree>
    <p:extLst>
      <p:ext uri="{BB962C8B-B14F-4D97-AF65-F5344CB8AC3E}">
        <p14:creationId xmlns:p14="http://schemas.microsoft.com/office/powerpoint/2010/main" val="355980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932D-CCA2-4B05-8B75-DB07B4A32648}"/>
              </a:ext>
            </a:extLst>
          </p:cNvPr>
          <p:cNvSpPr>
            <a:spLocks noGrp="1"/>
          </p:cNvSpPr>
          <p:nvPr>
            <p:ph type="title"/>
          </p:nvPr>
        </p:nvSpPr>
        <p:spPr>
          <a:xfrm>
            <a:off x="608575" y="63793"/>
            <a:ext cx="2949178" cy="1600200"/>
          </a:xfrm>
        </p:spPr>
        <p:txBody>
          <a:bodyPr/>
          <a:lstStyle/>
          <a:p>
            <a:r>
              <a:rPr lang="en-IN" sz="2800" b="1" i="1" dirty="0">
                <a:solidFill>
                  <a:srgbClr val="000000"/>
                </a:solidFill>
                <a:latin typeface="Palatino Linotype" panose="02040502050505030304" pitchFamily="18" charset="0"/>
                <a:cs typeface="Times New Roman" panose="02020603050405020304" pitchFamily="18" charset="0"/>
              </a:rPr>
              <a:t>DSC</a:t>
            </a:r>
          </a:p>
        </p:txBody>
      </p:sp>
      <p:pic>
        <p:nvPicPr>
          <p:cNvPr id="7" name="Content Placeholder 6">
            <a:extLst>
              <a:ext uri="{FF2B5EF4-FFF2-40B4-BE49-F238E27FC236}">
                <a16:creationId xmlns:a16="http://schemas.microsoft.com/office/drawing/2014/main" id="{55384A27-4B74-4B6F-AEC7-7FC42BA03779}"/>
              </a:ext>
            </a:extLst>
          </p:cNvPr>
          <p:cNvPicPr>
            <a:picLocks noGrp="1" noChangeAspect="1"/>
          </p:cNvPicPr>
          <p:nvPr>
            <p:ph idx="1"/>
          </p:nvPr>
        </p:nvPicPr>
        <p:blipFill>
          <a:blip r:embed="rId3"/>
          <a:stretch>
            <a:fillRect/>
          </a:stretch>
        </p:blipFill>
        <p:spPr>
          <a:xfrm>
            <a:off x="3845257" y="534383"/>
            <a:ext cx="5207090" cy="3811587"/>
          </a:xfrm>
          <a:prstGeom prst="rect">
            <a:avLst/>
          </a:prstGeom>
        </p:spPr>
      </p:pic>
      <p:sp>
        <p:nvSpPr>
          <p:cNvPr id="4" name="Text Placeholder 3">
            <a:extLst>
              <a:ext uri="{FF2B5EF4-FFF2-40B4-BE49-F238E27FC236}">
                <a16:creationId xmlns:a16="http://schemas.microsoft.com/office/drawing/2014/main" id="{5CA63F43-F090-4AF9-A146-245A69D8A337}"/>
              </a:ext>
            </a:extLst>
          </p:cNvPr>
          <p:cNvSpPr>
            <a:spLocks noGrp="1"/>
          </p:cNvSpPr>
          <p:nvPr>
            <p:ph type="body" sz="half" idx="2"/>
          </p:nvPr>
        </p:nvSpPr>
        <p:spPr>
          <a:xfrm>
            <a:off x="276446" y="1867918"/>
            <a:ext cx="3281307" cy="3811588"/>
          </a:xfrm>
        </p:spPr>
        <p:txBody>
          <a:bodyPr>
            <a:normAutofit fontScale="92500"/>
          </a:bodyPr>
          <a:lstStyle/>
          <a:p>
            <a:pPr marL="285750" indent="-285750" algn="just">
              <a:buFont typeface="Arial" panose="020B0604020202020204" pitchFamily="34" charset="0"/>
              <a:buChar char="•"/>
            </a:pPr>
            <a:r>
              <a:rPr lang="en-IN" sz="1800" dirty="0">
                <a:effectLst/>
                <a:latin typeface="Palatino Linotype" panose="02040502050505030304" pitchFamily="18" charset="0"/>
                <a:ea typeface="Times New Roman" panose="02020603050405020304" pitchFamily="18" charset="0"/>
              </a:rPr>
              <a:t>DSC of ILO displayed a sharp and well-defined endothermic peak at 120°C, conforming to the drug (ILO) melt point. </a:t>
            </a:r>
          </a:p>
          <a:p>
            <a:pPr marL="285750" indent="-285750" algn="just">
              <a:buFont typeface="Arial" panose="020B0604020202020204" pitchFamily="34" charset="0"/>
              <a:buChar char="•"/>
            </a:pPr>
            <a:r>
              <a:rPr lang="en-IN" sz="1800" dirty="0">
                <a:effectLst/>
                <a:latin typeface="Palatino Linotype" panose="02040502050505030304" pitchFamily="18" charset="0"/>
                <a:ea typeface="Times New Roman" panose="02020603050405020304" pitchFamily="18" charset="0"/>
              </a:rPr>
              <a:t>In the endotherm of SEβCD, a broad peak was detected at 86°C. The endotherm of ILO was utterly disappeared into the stable inclusion complex. </a:t>
            </a:r>
          </a:p>
          <a:p>
            <a:pPr marL="285750" indent="-285750" algn="just">
              <a:buFont typeface="Arial" panose="020B0604020202020204" pitchFamily="34" charset="0"/>
              <a:buChar char="•"/>
            </a:pPr>
            <a:r>
              <a:rPr lang="en-IN" sz="1800" dirty="0">
                <a:effectLst/>
                <a:latin typeface="Palatino Linotype" panose="02040502050505030304" pitchFamily="18" charset="0"/>
                <a:ea typeface="Times New Roman" panose="02020603050405020304" pitchFamily="18" charset="0"/>
              </a:rPr>
              <a:t>The amorphization of the drug describes an enhancement in the dissolution profile of ILO [3]. </a:t>
            </a:r>
            <a:endParaRPr lang="en-IN"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endParaRPr lang="en-IN" dirty="0"/>
          </a:p>
        </p:txBody>
      </p:sp>
      <p:pic>
        <p:nvPicPr>
          <p:cNvPr id="6" name="Picture 5">
            <a:extLst>
              <a:ext uri="{FF2B5EF4-FFF2-40B4-BE49-F238E27FC236}">
                <a16:creationId xmlns:a16="http://schemas.microsoft.com/office/drawing/2014/main" id="{10A77FED-B3D0-407E-AB21-4A5464676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796" y="5346223"/>
            <a:ext cx="1586204" cy="1586204"/>
          </a:xfrm>
          <a:prstGeom prst="rect">
            <a:avLst/>
          </a:prstGeom>
        </p:spPr>
      </p:pic>
      <p:sp>
        <p:nvSpPr>
          <p:cNvPr id="9" name="TextBox 8">
            <a:extLst>
              <a:ext uri="{FF2B5EF4-FFF2-40B4-BE49-F238E27FC236}">
                <a16:creationId xmlns:a16="http://schemas.microsoft.com/office/drawing/2014/main" id="{9D04EBD0-D50E-4FA2-A319-187F1B84D6B2}"/>
              </a:ext>
            </a:extLst>
          </p:cNvPr>
          <p:cNvSpPr txBox="1"/>
          <p:nvPr/>
        </p:nvSpPr>
        <p:spPr>
          <a:xfrm>
            <a:off x="4295554" y="4345970"/>
            <a:ext cx="4572000" cy="711285"/>
          </a:xfrm>
          <a:prstGeom prst="rect">
            <a:avLst/>
          </a:prstGeom>
          <a:noFill/>
        </p:spPr>
        <p:txBody>
          <a:bodyPr wrap="square">
            <a:spAutoFit/>
          </a:bodyPr>
          <a:lstStyle/>
          <a:p>
            <a:pPr marL="269875" marR="269875" algn="ctr">
              <a:lnSpc>
                <a:spcPct val="11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4.</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DSC thermogram of Drug (ILO), SEβCD and inclusion complex</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C116B30-2D7E-4F2F-814F-AB851F3316F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143" y="5701949"/>
            <a:ext cx="930551" cy="966813"/>
          </a:xfrm>
          <a:prstGeom prst="rect">
            <a:avLst/>
          </a:prstGeom>
          <a:noFill/>
          <a:ln>
            <a:noFill/>
          </a:ln>
        </p:spPr>
      </p:pic>
    </p:spTree>
    <p:extLst>
      <p:ext uri="{BB962C8B-B14F-4D97-AF65-F5344CB8AC3E}">
        <p14:creationId xmlns:p14="http://schemas.microsoft.com/office/powerpoint/2010/main" val="127967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480E-7BF7-467B-BCBF-9D3B44057607}"/>
              </a:ext>
            </a:extLst>
          </p:cNvPr>
          <p:cNvSpPr>
            <a:spLocks noGrp="1"/>
          </p:cNvSpPr>
          <p:nvPr>
            <p:ph type="title"/>
          </p:nvPr>
        </p:nvSpPr>
        <p:spPr>
          <a:xfrm>
            <a:off x="236424" y="2"/>
            <a:ext cx="2949178" cy="1600200"/>
          </a:xfrm>
        </p:spPr>
        <p:txBody>
          <a:bodyPr/>
          <a:lstStyle/>
          <a:p>
            <a:r>
              <a:rPr lang="en-IN" sz="2800" b="1" i="1" dirty="0">
                <a:solidFill>
                  <a:srgbClr val="000000"/>
                </a:solidFill>
                <a:latin typeface="Palatino Linotype" panose="02040502050505030304" pitchFamily="18" charset="0"/>
                <a:cs typeface="Times New Roman" panose="02020603050405020304" pitchFamily="18" charset="0"/>
              </a:rPr>
              <a:t>Multimedia dissolution study</a:t>
            </a:r>
          </a:p>
        </p:txBody>
      </p:sp>
      <p:sp>
        <p:nvSpPr>
          <p:cNvPr id="4" name="Text Placeholder 3">
            <a:extLst>
              <a:ext uri="{FF2B5EF4-FFF2-40B4-BE49-F238E27FC236}">
                <a16:creationId xmlns:a16="http://schemas.microsoft.com/office/drawing/2014/main" id="{A07881B7-E612-4C6A-94A9-DEAB84F0EB5C}"/>
              </a:ext>
            </a:extLst>
          </p:cNvPr>
          <p:cNvSpPr>
            <a:spLocks noGrp="1"/>
          </p:cNvSpPr>
          <p:nvPr>
            <p:ph type="body" sz="half" idx="2"/>
          </p:nvPr>
        </p:nvSpPr>
        <p:spPr>
          <a:xfrm>
            <a:off x="116960" y="1714692"/>
            <a:ext cx="3462060" cy="4396563"/>
          </a:xfrm>
        </p:spPr>
        <p:txBody>
          <a:bodyPr>
            <a:normAutofit fontScale="70000" lnSpcReduction="20000"/>
          </a:bodyPr>
          <a:lstStyle/>
          <a:p>
            <a:pPr marL="285750" indent="-285750" algn="just">
              <a:buFont typeface="Arial" panose="020B0604020202020204" pitchFamily="34" charset="0"/>
              <a:buChar char="•"/>
            </a:pPr>
            <a:r>
              <a:rPr lang="en-IN" sz="2400" dirty="0">
                <a:latin typeface="Palatino Linotype" panose="02040502050505030304" pitchFamily="18" charset="0"/>
              </a:rPr>
              <a:t>More than 80% of drug release was found in 0.1 N HCl and buffered pH 4.5, which depicts the significant difference between the drug (p ≤0.05). </a:t>
            </a:r>
          </a:p>
          <a:p>
            <a:pPr marL="285750" indent="-285750" algn="just">
              <a:buFont typeface="Arial" panose="020B0604020202020204" pitchFamily="34" charset="0"/>
              <a:buChar char="•"/>
            </a:pPr>
            <a:r>
              <a:rPr lang="en-IN" sz="2400" dirty="0">
                <a:latin typeface="Palatino Linotype" panose="02040502050505030304" pitchFamily="18" charset="0"/>
              </a:rPr>
              <a:t>In phosphate buffer (pH 6.8), no significant difference was observed between the drug. </a:t>
            </a:r>
          </a:p>
          <a:p>
            <a:pPr marL="285750" indent="-285750" algn="just">
              <a:buFont typeface="Arial" panose="020B0604020202020204" pitchFamily="34" charset="0"/>
              <a:buChar char="•"/>
            </a:pPr>
            <a:r>
              <a:rPr lang="en-IN" sz="2400" dirty="0">
                <a:latin typeface="Palatino Linotype" panose="02040502050505030304" pitchFamily="18" charset="0"/>
              </a:rPr>
              <a:t>In multimedia, the inclusion complex showed no significant difference when compared with HPβCD based inclusion complex [4]. </a:t>
            </a:r>
          </a:p>
          <a:p>
            <a:pPr marL="285750" indent="-285750" algn="just">
              <a:buFont typeface="Arial" panose="020B0604020202020204" pitchFamily="34" charset="0"/>
              <a:buChar char="•"/>
            </a:pPr>
            <a:r>
              <a:rPr lang="en-IN" sz="2400" dirty="0">
                <a:latin typeface="Palatino Linotype" panose="02040502050505030304" pitchFamily="18" charset="0"/>
              </a:rPr>
              <a:t>The multimedia dissolution data depict that as the buffer's pH decreased from 6.8 to 4.5 and 1.2, the dissolution rate was significantly enhanced. </a:t>
            </a:r>
          </a:p>
          <a:p>
            <a:pPr marL="285750" indent="-285750" algn="just">
              <a:buFont typeface="Arial" panose="020B0604020202020204" pitchFamily="34" charset="0"/>
              <a:buChar char="•"/>
            </a:pPr>
            <a:endParaRPr lang="en-IN" dirty="0"/>
          </a:p>
        </p:txBody>
      </p:sp>
      <p:pic>
        <p:nvPicPr>
          <p:cNvPr id="6" name="Picture 5">
            <a:extLst>
              <a:ext uri="{FF2B5EF4-FFF2-40B4-BE49-F238E27FC236}">
                <a16:creationId xmlns:a16="http://schemas.microsoft.com/office/drawing/2014/main" id="{44297F38-E7B7-4D77-9752-1984DDD7E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346223"/>
            <a:ext cx="1586204" cy="1586204"/>
          </a:xfrm>
          <a:prstGeom prst="rect">
            <a:avLst/>
          </a:prstGeom>
        </p:spPr>
      </p:pic>
      <p:sp>
        <p:nvSpPr>
          <p:cNvPr id="8" name="TextBox 7">
            <a:extLst>
              <a:ext uri="{FF2B5EF4-FFF2-40B4-BE49-F238E27FC236}">
                <a16:creationId xmlns:a16="http://schemas.microsoft.com/office/drawing/2014/main" id="{8D85A8BA-28EE-43C2-9F07-3B5051A9E983}"/>
              </a:ext>
            </a:extLst>
          </p:cNvPr>
          <p:cNvSpPr txBox="1"/>
          <p:nvPr/>
        </p:nvSpPr>
        <p:spPr>
          <a:xfrm>
            <a:off x="3916363" y="4370172"/>
            <a:ext cx="4572000" cy="1028230"/>
          </a:xfrm>
          <a:prstGeom prst="rect">
            <a:avLst/>
          </a:prstGeom>
          <a:noFill/>
        </p:spPr>
        <p:txBody>
          <a:bodyPr wrap="square">
            <a:spAutoFit/>
          </a:bodyPr>
          <a:lstStyle/>
          <a:p>
            <a:pPr marL="269875" marR="269875" algn="ctr">
              <a:lnSpc>
                <a:spcPct val="115000"/>
              </a:lnSpc>
              <a:spcBef>
                <a:spcPts val="600"/>
              </a:spcBef>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5.</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Multimedia dissolution of a drug ( ILO) and inclusion complex </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 ≤ 0.05,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Mean±SD</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n=3)</a:t>
            </a:r>
            <a:endParaRPr lang="en-IN"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3BC087C1-6109-483F-AEE3-F3FB044A68E5}"/>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85769" y="271308"/>
            <a:ext cx="5256212" cy="4098864"/>
          </a:xfrm>
          <a:prstGeom prst="rect">
            <a:avLst/>
          </a:prstGeom>
          <a:noFill/>
          <a:ln>
            <a:noFill/>
          </a:ln>
        </p:spPr>
      </p:pic>
      <p:pic>
        <p:nvPicPr>
          <p:cNvPr id="11" name="Picture 10">
            <a:extLst>
              <a:ext uri="{FF2B5EF4-FFF2-40B4-BE49-F238E27FC236}">
                <a16:creationId xmlns:a16="http://schemas.microsoft.com/office/drawing/2014/main" id="{DE5D4C9C-D2F5-48E9-A5DC-28D645828C2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143" y="5701949"/>
            <a:ext cx="930551" cy="966813"/>
          </a:xfrm>
          <a:prstGeom prst="rect">
            <a:avLst/>
          </a:prstGeom>
          <a:noFill/>
          <a:ln>
            <a:noFill/>
          </a:ln>
        </p:spPr>
      </p:pic>
    </p:spTree>
    <p:extLst>
      <p:ext uri="{BB962C8B-B14F-4D97-AF65-F5344CB8AC3E}">
        <p14:creationId xmlns:p14="http://schemas.microsoft.com/office/powerpoint/2010/main" val="396130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0E3C2F-B9A2-4F16-816D-1060E0797F20}"/>
              </a:ext>
            </a:extLst>
          </p:cNvPr>
          <p:cNvSpPr txBox="1">
            <a:spLocks noGrp="1"/>
          </p:cNvSpPr>
          <p:nvPr>
            <p:ph type="title"/>
          </p:nvPr>
        </p:nvSpPr>
        <p:spPr>
          <a:xfrm>
            <a:off x="628650" y="732442"/>
            <a:ext cx="7886700" cy="590931"/>
          </a:xfrm>
          <a:prstGeom prst="rect">
            <a:avLst/>
          </a:prstGeom>
          <a:noFill/>
        </p:spPr>
        <p:txBody>
          <a:bodyPr wrap="square" rtlCol="0">
            <a:spAutoFit/>
          </a:bodyPr>
          <a:lstStyle/>
          <a:p>
            <a:r>
              <a:rPr lang="fr-FR" sz="3600" b="1" dirty="0">
                <a:latin typeface="Palatino Linotype" panose="02040502050505030304" pitchFamily="18" charset="0"/>
              </a:rPr>
              <a:t>Conclusions</a:t>
            </a:r>
          </a:p>
        </p:txBody>
      </p:sp>
      <p:sp>
        <p:nvSpPr>
          <p:cNvPr id="3" name="Content Placeholder 2">
            <a:extLst>
              <a:ext uri="{FF2B5EF4-FFF2-40B4-BE49-F238E27FC236}">
                <a16:creationId xmlns:a16="http://schemas.microsoft.com/office/drawing/2014/main" id="{16C4A459-774C-412B-B348-3D308E2FB57E}"/>
              </a:ext>
            </a:extLst>
          </p:cNvPr>
          <p:cNvSpPr>
            <a:spLocks noGrp="1"/>
          </p:cNvSpPr>
          <p:nvPr>
            <p:ph idx="1"/>
          </p:nvPr>
        </p:nvSpPr>
        <p:spPr/>
        <p:txBody>
          <a:bodyPr/>
          <a:lstStyle/>
          <a:p>
            <a:pPr algn="just"/>
            <a:r>
              <a:rPr lang="en-IN"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this research article, we evaluated the inclusion of SEβCD to enhance the solubility of the drug. </a:t>
            </a:r>
          </a:p>
          <a:p>
            <a:pPr algn="just"/>
            <a:r>
              <a:rPr lang="en-IN"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Thermal analysis (DSC) and FT-IR depict the reduction in crystallinity and increase host-guest interaction, suggesting the inclusion of complex formation. </a:t>
            </a:r>
          </a:p>
          <a:p>
            <a:pPr algn="just"/>
            <a:r>
              <a:rPr lang="en-IN"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SEβCD displayed improved complexation efficacy and solubility, more stability, as detected from the FT-IR study. </a:t>
            </a:r>
          </a:p>
          <a:p>
            <a:pPr algn="just"/>
            <a:r>
              <a:rPr lang="en-IN"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inclusion complex might be attributed to the enhanced dissolution of the drug. </a:t>
            </a:r>
          </a:p>
          <a:p>
            <a:pPr algn="just"/>
            <a:r>
              <a:rPr lang="en-IN"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Thus, it can be concluded that SEβCD based inclusion complexes can lead to an increase in solubility, which may enhance the drug's bioavailability.  </a:t>
            </a:r>
            <a:endParaRPr lang="en-IN"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en-IN" dirty="0"/>
          </a:p>
        </p:txBody>
      </p:sp>
      <p:pic>
        <p:nvPicPr>
          <p:cNvPr id="7" name="Picture 6">
            <a:extLst>
              <a:ext uri="{FF2B5EF4-FFF2-40B4-BE49-F238E27FC236}">
                <a16:creationId xmlns:a16="http://schemas.microsoft.com/office/drawing/2014/main" id="{6B5F52C9-72A2-435B-AD7D-B9DA7C102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314326"/>
            <a:ext cx="1586204" cy="1586204"/>
          </a:xfrm>
          <a:prstGeom prst="rect">
            <a:avLst/>
          </a:prstGeom>
        </p:spPr>
      </p:pic>
      <p:pic>
        <p:nvPicPr>
          <p:cNvPr id="9" name="Picture 8">
            <a:extLst>
              <a:ext uri="{FF2B5EF4-FFF2-40B4-BE49-F238E27FC236}">
                <a16:creationId xmlns:a16="http://schemas.microsoft.com/office/drawing/2014/main" id="{0BE048D4-09DE-45C6-B7DD-8F2FF2AAA0D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143" y="5701949"/>
            <a:ext cx="930551" cy="966813"/>
          </a:xfrm>
          <a:prstGeom prst="rect">
            <a:avLst/>
          </a:prstGeom>
          <a:noFill/>
          <a:ln>
            <a:noFill/>
          </a:ln>
        </p:spPr>
      </p:pic>
    </p:spTree>
    <p:extLst>
      <p:ext uri="{BB962C8B-B14F-4D97-AF65-F5344CB8AC3E}">
        <p14:creationId xmlns:p14="http://schemas.microsoft.com/office/powerpoint/2010/main" val="671522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4134</TotalTime>
  <Words>1043</Words>
  <Application>Microsoft Office PowerPoint</Application>
  <PresentationFormat>On-screen Show (4:3)</PresentationFormat>
  <Paragraphs>81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Palatino Linotype</vt:lpstr>
      <vt:lpstr>Times New Roman</vt:lpstr>
      <vt:lpstr>Office Theme</vt:lpstr>
      <vt:lpstr>PowerPoint Presentation</vt:lpstr>
      <vt:lpstr>PowerPoint Presentation</vt:lpstr>
      <vt:lpstr>Results and Discussion</vt:lpstr>
      <vt:lpstr>Phase solubility studies</vt:lpstr>
      <vt:lpstr>Saturation solubility and drug content</vt:lpstr>
      <vt:lpstr>ATR-FTIR</vt:lpstr>
      <vt:lpstr>DSC</vt:lpstr>
      <vt:lpstr>Multimedia dissolution study</vt:lpstr>
      <vt:lpstr>Conclusions</vt:lpstr>
      <vt:lpstr>Acknowledgments</vt:lpstr>
      <vt:lpstr>References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Yogesh Londhe</cp:lastModifiedBy>
  <cp:revision>67</cp:revision>
  <dcterms:created xsi:type="dcterms:W3CDTF">2017-05-27T02:37:01Z</dcterms:created>
  <dcterms:modified xsi:type="dcterms:W3CDTF">2020-11-18T11:23:12Z</dcterms:modified>
</cp:coreProperties>
</file>