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5" r:id="rId4"/>
    <p:sldId id="261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253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.matencioduran@unito.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url=http://rodricano.blogspot.com/2010/01/los-corazones-mas-dulces.html&amp;psig=AOvVaw21Q40n7LLgf72yVmpQwN8d&amp;ust=1576487301179000&amp;source=images&amp;cd=vfe&amp;ved=0CAIQjRxqFwoTCNDw3ICnt-YCFQAAAAAdAAAAABAD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sciencedirect.com/science/article/pii/S0378517320308474?via=i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E423CA-A2C7-4400-A8F8-E1E5DD85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1943"/>
            <a:ext cx="9143997" cy="371703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78827" y="1477107"/>
            <a:ext cx="798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Oxyresveratrol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Supplementation In Hyper-Branched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Cyclodextrin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Nanosponges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Antiaging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Enhancer in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Caenorhabditis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Elegans</a:t>
            </a:r>
            <a:endParaRPr lang="es-E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63770" y="3428497"/>
            <a:ext cx="8783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Adrián Matencio</a:t>
            </a:r>
            <a:r>
              <a:rPr lang="it-IT" b="1" baseline="30000" dirty="0"/>
              <a:t>1</a:t>
            </a:r>
            <a:r>
              <a:rPr lang="it-IT" b="1" dirty="0"/>
              <a:t>*, M. Alejandra Guerrero-Rubio</a:t>
            </a:r>
            <a:r>
              <a:rPr lang="it-IT" b="1" baseline="30000" dirty="0"/>
              <a:t>2</a:t>
            </a:r>
            <a:r>
              <a:rPr lang="it-IT" b="1" dirty="0"/>
              <a:t>, Fabrizio Caldera</a:t>
            </a:r>
            <a:r>
              <a:rPr lang="it-IT" b="1" baseline="30000" dirty="0"/>
              <a:t>1</a:t>
            </a:r>
            <a:r>
              <a:rPr lang="it-IT" b="1" dirty="0"/>
              <a:t>, Claudio Cecone</a:t>
            </a:r>
            <a:r>
              <a:rPr lang="it-IT" b="1" baseline="30000" dirty="0"/>
              <a:t>1</a:t>
            </a:r>
            <a:r>
              <a:rPr lang="it-IT" b="1" dirty="0"/>
              <a:t>, Alberto Rubin Pedrazzo</a:t>
            </a:r>
            <a:r>
              <a:rPr lang="it-IT" b="1" baseline="30000" dirty="0"/>
              <a:t>1</a:t>
            </a:r>
            <a:r>
              <a:rPr lang="it-IT" b="1" dirty="0"/>
              <a:t>, Silvia Navarro-Orcajada</a:t>
            </a:r>
            <a:r>
              <a:rPr lang="it-IT" b="1" baseline="30000" dirty="0"/>
              <a:t>2</a:t>
            </a:r>
            <a:r>
              <a:rPr lang="it-IT" b="1" dirty="0"/>
              <a:t>, Francesco Trotta</a:t>
            </a:r>
            <a:r>
              <a:rPr lang="it-IT" b="1" baseline="30000" dirty="0"/>
              <a:t>1</a:t>
            </a:r>
            <a:r>
              <a:rPr lang="it-IT" b="1" dirty="0"/>
              <a:t>, Francisco García-Carmona</a:t>
            </a:r>
            <a:r>
              <a:rPr lang="it-IT" b="1" baseline="30000" dirty="0"/>
              <a:t>2</a:t>
            </a:r>
            <a:r>
              <a:rPr lang="it-IT" b="1" dirty="0"/>
              <a:t> and José Manuel </a:t>
            </a:r>
            <a:r>
              <a:rPr lang="it-IT" b="1" dirty="0" smtClean="0"/>
              <a:t>López-Nicolás</a:t>
            </a:r>
            <a:r>
              <a:rPr lang="it-IT" b="1" baseline="30000" dirty="0" smtClean="0"/>
              <a:t>2</a:t>
            </a:r>
            <a:endParaRPr lang="es-ES" b="1" dirty="0"/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baseline="30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- Dip</a:t>
            </a:r>
            <a:r>
              <a:rPr lang="en-US" dirty="0"/>
              <a:t>. </a:t>
            </a:r>
            <a:r>
              <a:rPr lang="it-IT" dirty="0"/>
              <a:t>Di Chimica, Università di Torino, via P. Giuria 7, 10125,Torino, Italy</a:t>
            </a:r>
            <a:endParaRPr lang="es-ES" dirty="0"/>
          </a:p>
          <a:p>
            <a:r>
              <a:rPr lang="fr-CH" baseline="30000" dirty="0" smtClean="0"/>
              <a:t>2</a:t>
            </a:r>
            <a:r>
              <a:rPr lang="fr-CH" dirty="0" smtClean="0"/>
              <a:t> - </a:t>
            </a:r>
            <a:r>
              <a:rPr lang="fr-CH" dirty="0" err="1" smtClean="0"/>
              <a:t>Departamento</a:t>
            </a:r>
            <a:r>
              <a:rPr lang="fr-CH" dirty="0" smtClean="0"/>
              <a:t> </a:t>
            </a:r>
            <a:r>
              <a:rPr lang="fr-CH" dirty="0"/>
              <a:t>de </a:t>
            </a:r>
            <a:r>
              <a:rPr lang="fr-CH" dirty="0" err="1"/>
              <a:t>Bioquímica</a:t>
            </a:r>
            <a:r>
              <a:rPr lang="fr-CH" dirty="0"/>
              <a:t> y </a:t>
            </a:r>
            <a:r>
              <a:rPr lang="fr-CH" dirty="0" err="1"/>
              <a:t>Biología</a:t>
            </a:r>
            <a:r>
              <a:rPr lang="fr-CH" dirty="0"/>
              <a:t> </a:t>
            </a:r>
            <a:r>
              <a:rPr lang="fr-CH" dirty="0" err="1"/>
              <a:t>Molecular</a:t>
            </a:r>
            <a:r>
              <a:rPr lang="fr-CH" dirty="0"/>
              <a:t> A, </a:t>
            </a:r>
            <a:r>
              <a:rPr lang="fr-CH" dirty="0" err="1"/>
              <a:t>Unidad</a:t>
            </a:r>
            <a:r>
              <a:rPr lang="fr-CH" dirty="0"/>
              <a:t> </a:t>
            </a:r>
            <a:r>
              <a:rPr lang="fr-CH" dirty="0" err="1"/>
              <a:t>Docente</a:t>
            </a:r>
            <a:r>
              <a:rPr lang="fr-CH" dirty="0"/>
              <a:t> de </a:t>
            </a:r>
            <a:r>
              <a:rPr lang="fr-CH" dirty="0" err="1"/>
              <a:t>Biología</a:t>
            </a:r>
            <a:r>
              <a:rPr lang="fr-CH" dirty="0"/>
              <a:t>, </a:t>
            </a:r>
            <a:r>
              <a:rPr lang="fr-CH" dirty="0" err="1"/>
              <a:t>Facultad</a:t>
            </a:r>
            <a:r>
              <a:rPr lang="fr-CH" dirty="0"/>
              <a:t> de </a:t>
            </a:r>
            <a:r>
              <a:rPr lang="fr-CH" dirty="0" err="1"/>
              <a:t>Veterinaria</a:t>
            </a:r>
            <a:r>
              <a:rPr lang="fr-CH" dirty="0"/>
              <a:t>. </a:t>
            </a:r>
            <a:r>
              <a:rPr lang="fr-CH" dirty="0" err="1"/>
              <a:t>Regional</a:t>
            </a:r>
            <a:r>
              <a:rPr lang="fr-CH" dirty="0"/>
              <a:t> Campus of International Excellence “Campus Mare </a:t>
            </a:r>
            <a:r>
              <a:rPr lang="fr-CH" dirty="0" err="1"/>
              <a:t>Nostrum</a:t>
            </a:r>
            <a:r>
              <a:rPr lang="fr-CH" dirty="0"/>
              <a:t>”. </a:t>
            </a:r>
            <a:r>
              <a:rPr lang="fr-CH" dirty="0" err="1"/>
              <a:t>Universidad</a:t>
            </a:r>
            <a:r>
              <a:rPr lang="fr-CH" dirty="0"/>
              <a:t> de Murcia, Murcia, </a:t>
            </a:r>
            <a:r>
              <a:rPr lang="fr-CH" dirty="0" smtClean="0"/>
              <a:t>Spain</a:t>
            </a:r>
          </a:p>
          <a:p>
            <a:r>
              <a:rPr lang="fr-CH" b="1" dirty="0" smtClean="0"/>
              <a:t>*</a:t>
            </a:r>
            <a:r>
              <a:rPr lang="fr-CH" dirty="0" err="1" smtClean="0"/>
              <a:t>Correspondence</a:t>
            </a:r>
            <a:r>
              <a:rPr lang="fr-CH" dirty="0"/>
              <a:t>: </a:t>
            </a:r>
            <a:r>
              <a:rPr lang="fr-CH" u="sng" dirty="0">
                <a:hlinkClick r:id="rId3"/>
              </a:rPr>
              <a:t>adrian.matencioduran@unito.it</a:t>
            </a:r>
            <a:r>
              <a:rPr lang="fr-CH" dirty="0"/>
              <a:t>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b="26241"/>
          <a:stretch/>
        </p:blipFill>
        <p:spPr bwMode="auto">
          <a:xfrm>
            <a:off x="5860074" y="6082312"/>
            <a:ext cx="2879479" cy="70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6" b="15128"/>
          <a:stretch/>
        </p:blipFill>
        <p:spPr bwMode="auto">
          <a:xfrm>
            <a:off x="263769" y="6046608"/>
            <a:ext cx="2215661" cy="7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90BB06-FDD3-474D-A159-0925F848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472990" y="1074318"/>
            <a:ext cx="7877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Abstract: </a:t>
            </a:r>
            <a:r>
              <a:rPr lang="en-US" dirty="0"/>
              <a:t>1) </a:t>
            </a:r>
            <a:r>
              <a:rPr lang="en-US" u="sng" dirty="0"/>
              <a:t>background</a:t>
            </a:r>
            <a:r>
              <a:rPr lang="en-US" dirty="0"/>
              <a:t>: The desire to live longer lives </a:t>
            </a:r>
            <a:r>
              <a:rPr lang="en-US" dirty="0" err="1"/>
              <a:t>demans</a:t>
            </a:r>
            <a:r>
              <a:rPr lang="en-US" dirty="0"/>
              <a:t> novel strategies to perform this target. For that reason, in this work [1] the increase of the </a:t>
            </a:r>
            <a:r>
              <a:rPr lang="en-US" dirty="0" err="1"/>
              <a:t>Caenorhabditis</a:t>
            </a:r>
            <a:r>
              <a:rPr lang="en-US" dirty="0"/>
              <a:t> </a:t>
            </a:r>
            <a:r>
              <a:rPr lang="en-US" dirty="0" err="1"/>
              <a:t>elegans</a:t>
            </a:r>
            <a:r>
              <a:rPr lang="en-US" dirty="0"/>
              <a:t> (</a:t>
            </a:r>
            <a:r>
              <a:rPr lang="en-US" dirty="0" err="1"/>
              <a:t>C.elegans</a:t>
            </a:r>
            <a:r>
              <a:rPr lang="en-US" dirty="0"/>
              <a:t>) lifespan extension using hyper-branched </a:t>
            </a:r>
            <a:r>
              <a:rPr lang="en-US" dirty="0" err="1"/>
              <a:t>cyclodextrin</a:t>
            </a:r>
            <a:r>
              <a:rPr lang="en-US" dirty="0"/>
              <a:t>-based </a:t>
            </a:r>
            <a:r>
              <a:rPr lang="en-US" dirty="0" err="1"/>
              <a:t>nanosponges</a:t>
            </a:r>
            <a:r>
              <a:rPr lang="en-US" dirty="0"/>
              <a:t> (CD-NS) </a:t>
            </a:r>
            <a:r>
              <a:rPr lang="en-US" dirty="0" err="1"/>
              <a:t>complexing</a:t>
            </a:r>
            <a:r>
              <a:rPr lang="en-US" dirty="0"/>
              <a:t> </a:t>
            </a:r>
            <a:r>
              <a:rPr lang="en-US" dirty="0" err="1"/>
              <a:t>oxyresveratrol</a:t>
            </a:r>
            <a:r>
              <a:rPr lang="en-US" dirty="0"/>
              <a:t> (OXY) was evaluated. 2) </a:t>
            </a:r>
            <a:r>
              <a:rPr lang="en-US" u="sng" dirty="0"/>
              <a:t>Methods</a:t>
            </a:r>
            <a:r>
              <a:rPr lang="en-US" dirty="0"/>
              <a:t>: The titration displacement of fluorescein was used to calculate the apparent </a:t>
            </a:r>
            <a:r>
              <a:rPr lang="en-US" dirty="0" err="1"/>
              <a:t>complexation</a:t>
            </a:r>
            <a:r>
              <a:rPr lang="en-US" dirty="0"/>
              <a:t> constant (K</a:t>
            </a:r>
            <a:r>
              <a:rPr lang="en-US" baseline="-25000" dirty="0"/>
              <a:t>F</a:t>
            </a:r>
            <a:r>
              <a:rPr lang="en-US" dirty="0"/>
              <a:t>) between CD-NS and OXY. Moreover, PDE4 was expressed, purified and refolded in presence of </a:t>
            </a:r>
            <a:r>
              <a:rPr lang="en-US" dirty="0" err="1"/>
              <a:t>cyclodextrins</a:t>
            </a:r>
            <a:r>
              <a:rPr lang="en-US" dirty="0"/>
              <a:t> (CDs) to study its possible inhibition as pharmacological target of OXY. 3) </a:t>
            </a:r>
            <a:r>
              <a:rPr lang="en-US" u="sng" dirty="0"/>
              <a:t>Results</a:t>
            </a:r>
            <a:r>
              <a:rPr lang="en-US" dirty="0"/>
              <a:t>: The effect of OXY on PDE4 displayed a competitive </a:t>
            </a:r>
            <a:r>
              <a:rPr lang="en-US" i="1" dirty="0"/>
              <a:t>in vitro</a:t>
            </a:r>
            <a:r>
              <a:rPr lang="en-US" dirty="0"/>
              <a:t> inhibition corroborated </a:t>
            </a:r>
            <a:r>
              <a:rPr lang="en-US" i="1" dirty="0"/>
              <a:t>in </a:t>
            </a:r>
            <a:r>
              <a:rPr lang="en-US" i="1" dirty="0" err="1"/>
              <a:t>silico</a:t>
            </a:r>
            <a:r>
              <a:rPr lang="en-US" dirty="0"/>
              <a:t>. A maximum increase of the </a:t>
            </a:r>
            <a:r>
              <a:rPr lang="en-US" i="1" dirty="0"/>
              <a:t>in vivo</a:t>
            </a:r>
            <a:r>
              <a:rPr lang="en-US" dirty="0"/>
              <a:t> life expectancy of about 9.6% of using OXY/CD-NS complexes in comparison with the control was obtained without toxicity. 4) </a:t>
            </a:r>
            <a:r>
              <a:rPr lang="en-US" u="sng" dirty="0"/>
              <a:t>Conclusions</a:t>
            </a:r>
            <a:r>
              <a:rPr lang="en-US" dirty="0"/>
              <a:t>: These results as a whole represent new opportunities to use OXY and CD-NS in lifespan products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s-ES" dirty="0"/>
          </a:p>
          <a:p>
            <a:r>
              <a:rPr lang="en-US" b="1" dirty="0"/>
              <a:t>Keywords: </a:t>
            </a:r>
            <a:r>
              <a:rPr lang="en-US" dirty="0"/>
              <a:t>lifespan; </a:t>
            </a:r>
            <a:r>
              <a:rPr lang="en-US" dirty="0" err="1"/>
              <a:t>Caenorhabditis</a:t>
            </a:r>
            <a:r>
              <a:rPr lang="en-US" dirty="0"/>
              <a:t> </a:t>
            </a:r>
            <a:r>
              <a:rPr lang="en-US" dirty="0" err="1"/>
              <a:t>elegans</a:t>
            </a:r>
            <a:r>
              <a:rPr lang="en-US" dirty="0"/>
              <a:t>; </a:t>
            </a:r>
            <a:r>
              <a:rPr lang="en-US" dirty="0" err="1"/>
              <a:t>oxyresveratrol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Palatino Linotype" panose="02040502050505030304" pitchFamily="18" charset="0"/>
              </a:rPr>
              <a:t>Introduction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pic>
        <p:nvPicPr>
          <p:cNvPr id="8" name="Picture 2" descr="Resultado de imagen de dietary restric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0" y="1979690"/>
            <a:ext cx="4326390" cy="237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diet homer simpson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611037" y="5393476"/>
            <a:ext cx="1824135" cy="68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6300" y="1336659"/>
            <a:ext cx="4229100" cy="301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Resultado de imagen de babas homer simpson&quot;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30" y="5223801"/>
            <a:ext cx="1029839" cy="10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de nube"/>
          <p:cNvSpPr/>
          <p:nvPr/>
        </p:nvSpPr>
        <p:spPr>
          <a:xfrm rot="820357" flipH="1">
            <a:off x="6139686" y="4474771"/>
            <a:ext cx="1194482" cy="778548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4" descr="Resultado de imagen de hamburguesa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500" y="4718718"/>
            <a:ext cx="462700" cy="2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3736731" y="5618285"/>
            <a:ext cx="2327865" cy="298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2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Palatino Linotype" panose="02040502050505030304" pitchFamily="18" charset="0"/>
              </a:rPr>
              <a:t>Results and </a:t>
            </a:r>
            <a:r>
              <a:rPr lang="fr-FR" sz="2400" b="1" u="sng" dirty="0" smtClean="0">
                <a:latin typeface="Palatino Linotype" panose="02040502050505030304" pitchFamily="18" charset="0"/>
              </a:rPr>
              <a:t>Discussion 1</a:t>
            </a:r>
            <a:r>
              <a:rPr lang="fr-FR" sz="2400" b="1" dirty="0" smtClean="0">
                <a:latin typeface="Palatino Linotype" panose="02040502050505030304" pitchFamily="18" charset="0"/>
              </a:rPr>
              <a:t>: K</a:t>
            </a:r>
            <a:r>
              <a:rPr lang="fr-FR" sz="2400" b="1" baseline="-25000" dirty="0" smtClean="0">
                <a:latin typeface="Palatino Linotype" panose="02040502050505030304" pitchFamily="18" charset="0"/>
              </a:rPr>
              <a:t>F</a:t>
            </a:r>
            <a:r>
              <a:rPr lang="fr-FR" sz="2400" b="1" dirty="0" smtClean="0">
                <a:latin typeface="Palatino Linotype" panose="02040502050505030304" pitchFamily="18" charset="0"/>
              </a:rPr>
              <a:t> for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Oxyresveratrol</a:t>
            </a:r>
            <a:r>
              <a:rPr lang="fr-FR" sz="2400" b="1" dirty="0" smtClean="0">
                <a:latin typeface="Palatino Linotype" panose="02040502050505030304" pitchFamily="18" charset="0"/>
              </a:rPr>
              <a:t>/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NSs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grpSp>
        <p:nvGrpSpPr>
          <p:cNvPr id="8" name="16 Grupo"/>
          <p:cNvGrpSpPr/>
          <p:nvPr/>
        </p:nvGrpSpPr>
        <p:grpSpPr>
          <a:xfrm>
            <a:off x="303065" y="1993485"/>
            <a:ext cx="8415337" cy="3366120"/>
            <a:chOff x="-1066800" y="1143000"/>
            <a:chExt cx="11277600" cy="4572000"/>
          </a:xfrm>
        </p:grpSpPr>
        <p:sp>
          <p:nvSpPr>
            <p:cNvPr id="9" name="11 Rectángulo"/>
            <p:cNvSpPr/>
            <p:nvPr/>
          </p:nvSpPr>
          <p:spPr>
            <a:xfrm>
              <a:off x="-1066800" y="1143000"/>
              <a:ext cx="11277600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grpSp>
          <p:nvGrpSpPr>
            <p:cNvPr id="10" name="10 Grupo"/>
            <p:cNvGrpSpPr/>
            <p:nvPr/>
          </p:nvGrpSpPr>
          <p:grpSpPr>
            <a:xfrm>
              <a:off x="4572000" y="1219200"/>
              <a:ext cx="5553075" cy="4349750"/>
              <a:chOff x="4572000" y="1219200"/>
              <a:chExt cx="5553075" cy="4349750"/>
            </a:xfrm>
          </p:grpSpPr>
          <p:pic>
            <p:nvPicPr>
              <p:cNvPr id="15" name="Object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0" y="1219200"/>
                <a:ext cx="5553075" cy="4349750"/>
              </a:xfrm>
              <a:prstGeom prst="rect">
                <a:avLst/>
              </a:prstGeom>
              <a:noFill/>
              <a:ln w="9525">
                <a:miter lim="800000"/>
                <a:headEnd/>
                <a:tailEnd/>
              </a:ln>
              <a:effectLst/>
            </p:spPr>
          </p:pic>
          <p:sp>
            <p:nvSpPr>
              <p:cNvPr id="16" name="9 CuadroTexto"/>
              <p:cNvSpPr txBox="1"/>
              <p:nvPr/>
            </p:nvSpPr>
            <p:spPr>
              <a:xfrm>
                <a:off x="5562600" y="1828800"/>
                <a:ext cx="2364508" cy="501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b="1" dirty="0" err="1" smtClean="0"/>
                  <a:t>Fluorescein</a:t>
                </a:r>
                <a:r>
                  <a:rPr lang="es-ES" b="1" dirty="0" smtClean="0"/>
                  <a:t>/OXY</a:t>
                </a:r>
                <a:endParaRPr lang="es-ES" b="1" dirty="0"/>
              </a:p>
            </p:txBody>
          </p:sp>
        </p:grpSp>
        <p:pic>
          <p:nvPicPr>
            <p:cNvPr id="11" name="Object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90600" y="1219200"/>
              <a:ext cx="5553075" cy="434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11 CuadroTexto"/>
            <p:cNvSpPr txBox="1"/>
            <p:nvPr/>
          </p:nvSpPr>
          <p:spPr>
            <a:xfrm>
              <a:off x="-1" y="1828800"/>
              <a:ext cx="1702683" cy="5016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b="1" dirty="0" err="1" smtClean="0"/>
                <a:t>Fluorescein</a:t>
              </a:r>
              <a:endParaRPr lang="es-ES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24000" y="5334000"/>
              <a:ext cx="127631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[CD-NS] µM      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7086600" y="5334000"/>
              <a:ext cx="1116011" cy="2769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dirty="0" smtClean="0">
                  <a:latin typeface="Arial" pitchFamily="34" charset="0"/>
                  <a:cs typeface="Arial" pitchFamily="34" charset="0"/>
                </a:rPr>
                <a:t>[OXY] µM      </a:t>
              </a:r>
              <a:endParaRPr lang="es-E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3931231" y="5544271"/>
            <a:ext cx="391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F</a:t>
            </a:r>
            <a:r>
              <a:rPr lang="en-US" dirty="0" smtClean="0"/>
              <a:t> = 1.20 </a:t>
            </a:r>
            <a:r>
              <a:rPr lang="en-US" dirty="0"/>
              <a:t>x 10</a:t>
            </a:r>
            <a:r>
              <a:rPr lang="en-US" baseline="30000" dirty="0"/>
              <a:t>5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± 1.23 x 10</a:t>
            </a:r>
            <a:r>
              <a:rPr lang="en-US" baseline="30000" dirty="0"/>
              <a:t>4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07056" y="1225880"/>
            <a:ext cx="5781077" cy="1078055"/>
            <a:chOff x="1269610" y="5591305"/>
            <a:chExt cx="5781077" cy="1078055"/>
          </a:xfrm>
        </p:grpSpPr>
        <p:sp>
          <p:nvSpPr>
            <p:cNvPr id="19" name="18 Elipse"/>
            <p:cNvSpPr/>
            <p:nvPr/>
          </p:nvSpPr>
          <p:spPr>
            <a:xfrm>
              <a:off x="5855639" y="5854702"/>
              <a:ext cx="288032" cy="2179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Triángulo isósceles"/>
            <p:cNvSpPr/>
            <p:nvPr/>
          </p:nvSpPr>
          <p:spPr>
            <a:xfrm rot="10997445">
              <a:off x="3981673" y="5827245"/>
              <a:ext cx="432048" cy="36004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Trapecio"/>
            <p:cNvSpPr/>
            <p:nvPr/>
          </p:nvSpPr>
          <p:spPr>
            <a:xfrm rot="10800000">
              <a:off x="3829380" y="6007266"/>
              <a:ext cx="648072" cy="50405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Rayo"/>
            <p:cNvSpPr/>
            <p:nvPr/>
          </p:nvSpPr>
          <p:spPr>
            <a:xfrm>
              <a:off x="3960632" y="5591305"/>
              <a:ext cx="142315" cy="209878"/>
            </a:xfrm>
            <a:prstGeom prst="lightningBol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22 Rayo"/>
            <p:cNvSpPr/>
            <p:nvPr/>
          </p:nvSpPr>
          <p:spPr>
            <a:xfrm>
              <a:off x="4111460" y="5644998"/>
              <a:ext cx="201961" cy="156185"/>
            </a:xfrm>
            <a:prstGeom prst="lightningBol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flipH="1">
              <a:off x="2699792" y="6199389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/>
            <p:nvPr/>
          </p:nvCxnSpPr>
          <p:spPr>
            <a:xfrm flipH="1">
              <a:off x="2699792" y="6351789"/>
              <a:ext cx="1008112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 flipH="1">
              <a:off x="4542329" y="622149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/>
            <p:nvPr/>
          </p:nvCxnSpPr>
          <p:spPr>
            <a:xfrm flipH="1">
              <a:off x="4542329" y="6373898"/>
              <a:ext cx="1008112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27 Triángulo isósceles"/>
            <p:cNvSpPr/>
            <p:nvPr/>
          </p:nvSpPr>
          <p:spPr>
            <a:xfrm rot="10997445">
              <a:off x="1269610" y="6079273"/>
              <a:ext cx="432048" cy="36004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28 Rayo"/>
            <p:cNvSpPr/>
            <p:nvPr/>
          </p:nvSpPr>
          <p:spPr>
            <a:xfrm>
              <a:off x="1351749" y="5783711"/>
              <a:ext cx="142315" cy="209878"/>
            </a:xfrm>
            <a:prstGeom prst="lightningBol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29 Trapecio"/>
            <p:cNvSpPr/>
            <p:nvPr/>
          </p:nvSpPr>
          <p:spPr>
            <a:xfrm rot="10800000">
              <a:off x="1947955" y="6007266"/>
              <a:ext cx="648072" cy="50405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0 Más"/>
            <p:cNvSpPr/>
            <p:nvPr/>
          </p:nvSpPr>
          <p:spPr>
            <a:xfrm>
              <a:off x="1711636" y="6221498"/>
              <a:ext cx="236319" cy="229919"/>
            </a:xfrm>
            <a:prstGeom prst="mathPlu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31 Trapecio"/>
            <p:cNvSpPr/>
            <p:nvPr/>
          </p:nvSpPr>
          <p:spPr>
            <a:xfrm rot="10800000">
              <a:off x="5675620" y="6007266"/>
              <a:ext cx="648072" cy="504056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32 Triángulo isósceles"/>
            <p:cNvSpPr/>
            <p:nvPr/>
          </p:nvSpPr>
          <p:spPr>
            <a:xfrm rot="10997445">
              <a:off x="6618639" y="6088563"/>
              <a:ext cx="432048" cy="36004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ayo"/>
            <p:cNvSpPr/>
            <p:nvPr/>
          </p:nvSpPr>
          <p:spPr>
            <a:xfrm>
              <a:off x="6700778" y="5793001"/>
              <a:ext cx="142315" cy="209878"/>
            </a:xfrm>
            <a:prstGeom prst="lightningBol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Elipse"/>
            <p:cNvSpPr/>
            <p:nvPr/>
          </p:nvSpPr>
          <p:spPr>
            <a:xfrm>
              <a:off x="4860032" y="6451417"/>
              <a:ext cx="288032" cy="21794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35 Más"/>
            <p:cNvSpPr/>
            <p:nvPr/>
          </p:nvSpPr>
          <p:spPr>
            <a:xfrm>
              <a:off x="6372343" y="6144334"/>
              <a:ext cx="236319" cy="229919"/>
            </a:xfrm>
            <a:prstGeom prst="mathPlus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latin typeface="Palatino Linotype" panose="02040502050505030304" pitchFamily="18" charset="0"/>
              </a:rPr>
              <a:t>Results and </a:t>
            </a:r>
            <a:r>
              <a:rPr lang="fr-FR" sz="2400" b="1" u="sng" dirty="0" smtClean="0">
                <a:latin typeface="Palatino Linotype" panose="02040502050505030304" pitchFamily="18" charset="0"/>
              </a:rPr>
              <a:t>Discussion 2</a:t>
            </a:r>
            <a:r>
              <a:rPr lang="fr-FR" sz="2400" b="1" dirty="0" smtClean="0">
                <a:latin typeface="Palatino Linotype" panose="02040502050505030304" pitchFamily="18" charset="0"/>
              </a:rPr>
              <a:t>: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Effect</a:t>
            </a:r>
            <a:r>
              <a:rPr lang="fr-FR" sz="2400" b="1" dirty="0" smtClean="0">
                <a:latin typeface="Palatino Linotype" panose="02040502050505030304" pitchFamily="18" charset="0"/>
              </a:rPr>
              <a:t> of OXY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against</a:t>
            </a:r>
            <a:r>
              <a:rPr lang="fr-FR" sz="2400" b="1" dirty="0" smtClean="0">
                <a:latin typeface="Palatino Linotype" panose="02040502050505030304" pitchFamily="18" charset="0"/>
              </a:rPr>
              <a:t> PDE4 and in </a:t>
            </a:r>
            <a:r>
              <a:rPr lang="fr-FR" sz="2400" b="1" i="1" dirty="0" err="1" smtClean="0">
                <a:latin typeface="Palatino Linotype" panose="02040502050505030304" pitchFamily="18" charset="0"/>
              </a:rPr>
              <a:t>in</a:t>
            </a:r>
            <a:r>
              <a:rPr lang="fr-FR" sz="2400" b="1" i="1" dirty="0" smtClean="0">
                <a:latin typeface="Palatino Linotype" panose="02040502050505030304" pitchFamily="18" charset="0"/>
              </a:rPr>
              <a:t> vivo</a:t>
            </a:r>
            <a:r>
              <a:rPr lang="fr-FR" sz="2400" b="1" dirty="0" smtClean="0">
                <a:latin typeface="Palatino Linotype" panose="02040502050505030304" pitchFamily="18" charset="0"/>
              </a:rPr>
              <a:t> </a:t>
            </a:r>
            <a:r>
              <a:rPr lang="fr-FR" sz="2400" b="1" dirty="0" err="1" smtClean="0">
                <a:latin typeface="Palatino Linotype" panose="02040502050505030304" pitchFamily="18" charset="0"/>
              </a:rPr>
              <a:t>lifespan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pic>
        <p:nvPicPr>
          <p:cNvPr id="8" name="9 Imagen" descr="Imagen3.png"/>
          <p:cNvPicPr/>
          <p:nvPr/>
        </p:nvPicPr>
        <p:blipFill rotWithShape="1">
          <a:blip r:embed="rId3" cstate="print"/>
          <a:srcRect b="32063"/>
          <a:stretch/>
        </p:blipFill>
        <p:spPr bwMode="auto">
          <a:xfrm>
            <a:off x="609600" y="1606746"/>
            <a:ext cx="4587240" cy="3220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Imagen que contiene texto, mapa&#10;&#10;Descripción generada automá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18" y="1205744"/>
            <a:ext cx="3132455" cy="4022090"/>
          </a:xfrm>
          <a:prstGeom prst="rect">
            <a:avLst/>
          </a:prstGeom>
        </p:spPr>
      </p:pic>
      <p:pic>
        <p:nvPicPr>
          <p:cNvPr id="2053" name="Picture 5" descr="Ver las imágenes de or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22" y="5106979"/>
            <a:ext cx="1660404" cy="129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Resultado de imagen de oxyresveratro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7915" y="5288278"/>
            <a:ext cx="1704601" cy="9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Trapecio"/>
          <p:cNvSpPr/>
          <p:nvPr/>
        </p:nvSpPr>
        <p:spPr>
          <a:xfrm rot="3899430">
            <a:off x="2335258" y="5172158"/>
            <a:ext cx="867723" cy="702236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Flecha derecha"/>
          <p:cNvSpPr/>
          <p:nvPr/>
        </p:nvSpPr>
        <p:spPr>
          <a:xfrm>
            <a:off x="3367454" y="5523276"/>
            <a:ext cx="1011115" cy="349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0" y="5288278"/>
            <a:ext cx="682401" cy="679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Supplementary</a:t>
            </a:r>
            <a:r>
              <a:rPr lang="fr-FR" sz="2400" b="1" dirty="0">
                <a:latin typeface="Palatino Linotype" panose="02040502050505030304" pitchFamily="18" charset="0"/>
              </a:rPr>
              <a:t> </a:t>
            </a:r>
            <a:r>
              <a:rPr lang="fr-FR" sz="2400" b="1" dirty="0" err="1">
                <a:latin typeface="Palatino Linotype" panose="02040502050505030304" pitchFamily="18" charset="0"/>
              </a:rPr>
              <a:t>Materials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 err="1">
              <a:latin typeface="Palatino Linotype" panose="02040502050505030304" pitchFamily="18" charset="0"/>
            </a:endParaRPr>
          </a:p>
          <a:p>
            <a:r>
              <a:rPr lang="fr-FR" dirty="0" smtClean="0">
                <a:latin typeface="Palatino Linotype" panose="02040502050505030304" pitchFamily="18" charset="0"/>
              </a:rPr>
              <a:t>Original article </a:t>
            </a:r>
            <a:r>
              <a:rPr lang="fr-FR" dirty="0" err="1" smtClean="0">
                <a:latin typeface="Palatino Linotype" panose="02040502050505030304" pitchFamily="18" charset="0"/>
              </a:rPr>
              <a:t>with</a:t>
            </a:r>
            <a:r>
              <a:rPr lang="fr-FR" dirty="0" smtClean="0">
                <a:latin typeface="Palatino Linotype" panose="02040502050505030304" pitchFamily="18" charset="0"/>
              </a:rPr>
              <a:t> the </a:t>
            </a:r>
            <a:r>
              <a:rPr lang="fr-FR" dirty="0" err="1" smtClean="0">
                <a:latin typeface="Palatino Linotype" panose="02040502050505030304" pitchFamily="18" charset="0"/>
              </a:rPr>
              <a:t>complete</a:t>
            </a:r>
            <a:r>
              <a:rPr lang="fr-FR" dirty="0" smtClean="0">
                <a:latin typeface="Palatino Linotype" panose="02040502050505030304" pitchFamily="18" charset="0"/>
              </a:rPr>
              <a:t> information: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fr-FR" sz="1200" dirty="0" err="1">
                <a:latin typeface="Palatino Linotype" panose="02040502050505030304" pitchFamily="18" charset="0"/>
              </a:rPr>
              <a:t>Matencio</a:t>
            </a:r>
            <a:r>
              <a:rPr lang="fr-FR" sz="1200" dirty="0">
                <a:latin typeface="Palatino Linotype" panose="02040502050505030304" pitchFamily="18" charset="0"/>
              </a:rPr>
              <a:t>, A., Guerrero-</a:t>
            </a:r>
            <a:r>
              <a:rPr lang="fr-FR" sz="1200" dirty="0" err="1">
                <a:latin typeface="Palatino Linotype" panose="02040502050505030304" pitchFamily="18" charset="0"/>
              </a:rPr>
              <a:t>Rubio</a:t>
            </a:r>
            <a:r>
              <a:rPr lang="fr-FR" sz="1200" dirty="0">
                <a:latin typeface="Palatino Linotype" panose="02040502050505030304" pitchFamily="18" charset="0"/>
              </a:rPr>
              <a:t>, M. A., Caldera, F., </a:t>
            </a:r>
            <a:r>
              <a:rPr lang="fr-FR" sz="1200" dirty="0" err="1">
                <a:latin typeface="Palatino Linotype" panose="02040502050505030304" pitchFamily="18" charset="0"/>
              </a:rPr>
              <a:t>Cecone</a:t>
            </a:r>
            <a:r>
              <a:rPr lang="fr-FR" sz="1200" dirty="0">
                <a:latin typeface="Palatino Linotype" panose="02040502050505030304" pitchFamily="18" charset="0"/>
              </a:rPr>
              <a:t>, C., Trotta, F., García-Carmona, F., &amp; </a:t>
            </a:r>
            <a:r>
              <a:rPr lang="fr-FR" sz="1200" dirty="0" err="1">
                <a:latin typeface="Palatino Linotype" panose="02040502050505030304" pitchFamily="18" charset="0"/>
              </a:rPr>
              <a:t>López-Nicolás</a:t>
            </a:r>
            <a:r>
              <a:rPr lang="fr-FR" sz="1200" dirty="0">
                <a:latin typeface="Palatino Linotype" panose="02040502050505030304" pitchFamily="18" charset="0"/>
              </a:rPr>
              <a:t>, J. M. (2020). </a:t>
            </a:r>
            <a:r>
              <a:rPr lang="fr-FR" sz="1200" dirty="0" err="1">
                <a:latin typeface="Palatino Linotype" panose="02040502050505030304" pitchFamily="18" charset="0"/>
              </a:rPr>
              <a:t>Lifespan</a:t>
            </a:r>
            <a:r>
              <a:rPr lang="fr-FR" sz="1200" dirty="0">
                <a:latin typeface="Palatino Linotype" panose="02040502050505030304" pitchFamily="18" charset="0"/>
              </a:rPr>
              <a:t> extension in </a:t>
            </a:r>
            <a:r>
              <a:rPr lang="fr-FR" sz="1200" dirty="0" err="1">
                <a:latin typeface="Palatino Linotype" panose="02040502050505030304" pitchFamily="18" charset="0"/>
              </a:rPr>
              <a:t>Caenorhabditis</a:t>
            </a:r>
            <a:r>
              <a:rPr lang="fr-FR" sz="1200" dirty="0">
                <a:latin typeface="Palatino Linotype" panose="02040502050505030304" pitchFamily="18" charset="0"/>
              </a:rPr>
              <a:t> </a:t>
            </a:r>
            <a:r>
              <a:rPr lang="fr-FR" sz="1200" dirty="0" err="1">
                <a:latin typeface="Palatino Linotype" panose="02040502050505030304" pitchFamily="18" charset="0"/>
              </a:rPr>
              <a:t>elegans</a:t>
            </a:r>
            <a:r>
              <a:rPr lang="fr-FR" sz="1200" dirty="0">
                <a:latin typeface="Palatino Linotype" panose="02040502050505030304" pitchFamily="18" charset="0"/>
              </a:rPr>
              <a:t> by </a:t>
            </a:r>
            <a:r>
              <a:rPr lang="fr-FR" sz="1200" dirty="0" err="1">
                <a:latin typeface="Palatino Linotype" panose="02040502050505030304" pitchFamily="18" charset="0"/>
              </a:rPr>
              <a:t>oxyresveratrol</a:t>
            </a:r>
            <a:r>
              <a:rPr lang="fr-FR" sz="1200" dirty="0">
                <a:latin typeface="Palatino Linotype" panose="02040502050505030304" pitchFamily="18" charset="0"/>
              </a:rPr>
              <a:t> </a:t>
            </a:r>
            <a:r>
              <a:rPr lang="fr-FR" sz="1200" dirty="0" err="1">
                <a:latin typeface="Palatino Linotype" panose="02040502050505030304" pitchFamily="18" charset="0"/>
              </a:rPr>
              <a:t>supplementation</a:t>
            </a:r>
            <a:r>
              <a:rPr lang="fr-FR" sz="1200" dirty="0">
                <a:latin typeface="Palatino Linotype" panose="02040502050505030304" pitchFamily="18" charset="0"/>
              </a:rPr>
              <a:t> in hyper-</a:t>
            </a:r>
            <a:r>
              <a:rPr lang="fr-FR" sz="1200" dirty="0" err="1">
                <a:latin typeface="Palatino Linotype" panose="02040502050505030304" pitchFamily="18" charset="0"/>
              </a:rPr>
              <a:t>branched</a:t>
            </a:r>
            <a:r>
              <a:rPr lang="fr-FR" sz="1200" dirty="0">
                <a:latin typeface="Palatino Linotype" panose="02040502050505030304" pitchFamily="18" charset="0"/>
              </a:rPr>
              <a:t> </a:t>
            </a:r>
            <a:r>
              <a:rPr lang="fr-FR" sz="1200" dirty="0" err="1">
                <a:latin typeface="Palatino Linotype" panose="02040502050505030304" pitchFamily="18" charset="0"/>
              </a:rPr>
              <a:t>cyclodextrin-based</a:t>
            </a:r>
            <a:r>
              <a:rPr lang="fr-FR" sz="1200" dirty="0">
                <a:latin typeface="Palatino Linotype" panose="02040502050505030304" pitchFamily="18" charset="0"/>
              </a:rPr>
              <a:t> </a:t>
            </a:r>
            <a:r>
              <a:rPr lang="fr-FR" sz="1200" dirty="0" err="1">
                <a:latin typeface="Palatino Linotype" panose="02040502050505030304" pitchFamily="18" charset="0"/>
              </a:rPr>
              <a:t>nanosponges</a:t>
            </a:r>
            <a:r>
              <a:rPr lang="fr-FR" sz="1200" dirty="0">
                <a:latin typeface="Palatino Linotype" panose="02040502050505030304" pitchFamily="18" charset="0"/>
              </a:rPr>
              <a:t>. International Journal of </a:t>
            </a:r>
            <a:r>
              <a:rPr lang="fr-FR" sz="1200" dirty="0" err="1">
                <a:latin typeface="Palatino Linotype" panose="02040502050505030304" pitchFamily="18" charset="0"/>
              </a:rPr>
              <a:t>Pharmaceutics</a:t>
            </a:r>
            <a:r>
              <a:rPr lang="fr-FR" sz="1200" dirty="0">
                <a:latin typeface="Palatino Linotype" panose="02040502050505030304" pitchFamily="18" charset="0"/>
              </a:rPr>
              <a:t>, 589, </a:t>
            </a:r>
            <a:r>
              <a:rPr lang="fr-FR" sz="1200" dirty="0" smtClean="0">
                <a:latin typeface="Palatino Linotype" panose="02040502050505030304" pitchFamily="18" charset="0"/>
              </a:rPr>
              <a:t>119862 - </a:t>
            </a:r>
            <a:r>
              <a:rPr lang="fr-FR" sz="1200" dirty="0" smtClean="0">
                <a:latin typeface="Palatino Linotype" panose="02040502050505030304" pitchFamily="18" charset="0"/>
                <a:hlinkClick r:id="rId2"/>
              </a:rPr>
              <a:t>https</a:t>
            </a:r>
            <a:r>
              <a:rPr lang="fr-FR" sz="1200" dirty="0">
                <a:latin typeface="Palatino Linotype" panose="02040502050505030304" pitchFamily="18" charset="0"/>
                <a:hlinkClick r:id="rId2"/>
              </a:rPr>
              <a:t>://</a:t>
            </a:r>
            <a:r>
              <a:rPr lang="fr-FR" sz="1200" dirty="0" smtClean="0">
                <a:latin typeface="Palatino Linotype" panose="02040502050505030304" pitchFamily="18" charset="0"/>
                <a:hlinkClick r:id="rId2"/>
              </a:rPr>
              <a:t>www.sciencedirect.com/science/article/pii/S0378517320308474?via%3Dihub</a:t>
            </a:r>
            <a:r>
              <a:rPr lang="fr-FR" sz="1200" dirty="0" smtClean="0">
                <a:latin typeface="Palatino Linotype" panose="02040502050505030304" pitchFamily="18" charset="0"/>
              </a:rPr>
              <a:t> </a:t>
            </a:r>
            <a:endParaRPr lang="fr-FR" sz="12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9A0C7F-0FC4-45C1-B52D-03C8F360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pic>
        <p:nvPicPr>
          <p:cNvPr id="3074" name="Picture 2" descr="https://ars.els-cdn.com/content/image/1-s2.0-S0378517320308474-ga1_l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11" y="2981890"/>
            <a:ext cx="4404213" cy="35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DDC88E-74FE-4B4E-802D-50142AF3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pic>
        <p:nvPicPr>
          <p:cNvPr id="7" name="Picture 2" descr="Ver las imágenes de or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1" y="1550541"/>
            <a:ext cx="3240360" cy="12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88" y="2774677"/>
            <a:ext cx="2233426" cy="122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Ver las imágenes de ori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88" y="4375791"/>
            <a:ext cx="2336986" cy="76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1" y="5143354"/>
            <a:ext cx="3109640" cy="8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19975186">
            <a:off x="3885815" y="2820110"/>
            <a:ext cx="4424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Thanks for your attention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413</Words>
  <Application>Microsoft Office PowerPoint</Application>
  <PresentationFormat>Presentación en pantalla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Adrián Matencio Durán</cp:lastModifiedBy>
  <cp:revision>53</cp:revision>
  <dcterms:created xsi:type="dcterms:W3CDTF">2017-05-27T02:37:01Z</dcterms:created>
  <dcterms:modified xsi:type="dcterms:W3CDTF">2020-11-15T16:41:42Z</dcterms:modified>
</cp:coreProperties>
</file>