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64" r:id="rId4"/>
    <p:sldId id="265"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7B7C"/>
    <a:srgbClr val="EAEAEA"/>
    <a:srgbClr val="FCFBF2"/>
    <a:srgbClr val="000000"/>
    <a:srgbClr val="EBE4AF"/>
    <a:srgbClr val="EBFFFF"/>
    <a:srgbClr val="073759"/>
    <a:srgbClr val="CCFF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em Estilo, Sem Grelh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0" d="100"/>
          <a:sy n="70" d="100"/>
        </p:scale>
        <p:origin x="138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2396829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355457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2058342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1399348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19AEB6-5A5C-4DB2-9D46-98EABA38A501}"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625898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19AEB6-5A5C-4DB2-9D46-98EABA38A501}"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271448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19AEB6-5A5C-4DB2-9D46-98EABA38A501}" type="datetimeFigureOut">
              <a:rPr lang="en-US" smtClean="0"/>
              <a:t>11/9/2020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4223939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19AEB6-5A5C-4DB2-9D46-98EABA38A501}" type="datetimeFigureOut">
              <a:rPr lang="en-US" smtClean="0"/>
              <a:t>11/9/2020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35780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19AEB6-5A5C-4DB2-9D46-98EABA38A501}" type="datetimeFigureOut">
              <a:rPr lang="en-US" smtClean="0"/>
              <a:t>11/9/2020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1629577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3145317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1990405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9AEB6-5A5C-4DB2-9D46-98EABA38A501}" type="datetimeFigureOut">
              <a:rPr lang="en-US" smtClean="0"/>
              <a:t>11/9/2020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E8413-8B64-46A0-A043-DA7FCA8C4DD3}" type="slidenum">
              <a:rPr lang="en-US" smtClean="0"/>
              <a:t>‹nº›</a:t>
            </a:fld>
            <a:endParaRPr lang="en-US"/>
          </a:p>
        </p:txBody>
      </p:sp>
    </p:spTree>
    <p:extLst>
      <p:ext uri="{BB962C8B-B14F-4D97-AF65-F5344CB8AC3E}">
        <p14:creationId xmlns:p14="http://schemas.microsoft.com/office/powerpoint/2010/main" val="71626441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7" Type="http://schemas.openxmlformats.org/officeDocument/2006/relationships/image" Target="../media/image11.png"/><Relationship Id="rId2" Type="http://schemas.openxmlformats.org/officeDocument/2006/relationships/image" Target="../media/image7.jp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6.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987886"/>
            <a:ext cx="9144000" cy="3631763"/>
          </a:xfrm>
          <a:prstGeom prst="rect">
            <a:avLst/>
          </a:prstGeom>
          <a:noFill/>
        </p:spPr>
        <p:txBody>
          <a:bodyPr wrap="square" rtlCol="0">
            <a:spAutoFit/>
          </a:bodyPr>
          <a:lstStyle/>
          <a:p>
            <a:pPr algn="ctr"/>
            <a:r>
              <a:rPr lang="en-US" sz="2400" b="1" dirty="0">
                <a:latin typeface="Palatino Linotype" panose="02040502050505030304" pitchFamily="18" charset="0"/>
              </a:rPr>
              <a:t>Grapes enrichment with zinc for vinification: mineral analysis with atomic absorption spectrophotometry , XRF and tissue analysis</a:t>
            </a:r>
          </a:p>
          <a:p>
            <a:pPr algn="ctr"/>
            <a:endParaRPr lang="fr-FR" dirty="0">
              <a:latin typeface="Palatino Linotype" panose="02040502050505030304" pitchFamily="18" charset="0"/>
            </a:endParaRPr>
          </a:p>
          <a:p>
            <a:pPr algn="ctr"/>
            <a:r>
              <a:rPr lang="pt-PT" sz="1400" b="1" dirty="0">
                <a:latin typeface="Palatino Linotype" panose="02040502050505030304" pitchFamily="18" charset="0"/>
              </a:rPr>
              <a:t>Diana Daccak </a:t>
            </a:r>
            <a:r>
              <a:rPr lang="pt-PT" sz="1400" b="1" baseline="30000" dirty="0">
                <a:latin typeface="Palatino Linotype" panose="02040502050505030304" pitchFamily="18" charset="0"/>
              </a:rPr>
              <a:t>1,2,</a:t>
            </a:r>
            <a:r>
              <a:rPr lang="pt-PT" sz="1400" b="1" dirty="0">
                <a:latin typeface="Palatino Linotype" panose="02040502050505030304" pitchFamily="18" charset="0"/>
              </a:rPr>
              <a:t>*, Ana Coelho</a:t>
            </a:r>
            <a:r>
              <a:rPr lang="pt-PT" sz="1400" b="1" baseline="30000" dirty="0">
                <a:latin typeface="Palatino Linotype" panose="02040502050505030304" pitchFamily="18" charset="0"/>
              </a:rPr>
              <a:t>1,2</a:t>
            </a:r>
            <a:r>
              <a:rPr lang="pt-PT" sz="1400" b="1" dirty="0">
                <a:latin typeface="Palatino Linotype" panose="02040502050505030304" pitchFamily="18" charset="0"/>
              </a:rPr>
              <a:t>, Ana Marques</a:t>
            </a:r>
            <a:r>
              <a:rPr lang="pt-PT" sz="1400" b="1" baseline="30000" dirty="0">
                <a:latin typeface="Palatino Linotype" panose="02040502050505030304" pitchFamily="18" charset="0"/>
              </a:rPr>
              <a:t>1,2</a:t>
            </a:r>
            <a:r>
              <a:rPr lang="pt-PT" sz="1400" b="1" dirty="0">
                <a:latin typeface="Palatino Linotype" panose="02040502050505030304" pitchFamily="18" charset="0"/>
              </a:rPr>
              <a:t>, Inês Luís</a:t>
            </a:r>
            <a:r>
              <a:rPr lang="pt-PT" sz="1400" b="1" baseline="30000" dirty="0">
                <a:latin typeface="Palatino Linotype" panose="02040502050505030304" pitchFamily="18" charset="0"/>
              </a:rPr>
              <a:t>1,2</a:t>
            </a:r>
            <a:r>
              <a:rPr lang="pt-PT" sz="1400" b="1" dirty="0">
                <a:latin typeface="Palatino Linotype" panose="02040502050505030304" pitchFamily="18" charset="0"/>
              </a:rPr>
              <a:t>, Cláudia Pessoa</a:t>
            </a:r>
            <a:r>
              <a:rPr lang="pt-PT" sz="1400" b="1" baseline="30000" dirty="0">
                <a:latin typeface="Palatino Linotype" panose="02040502050505030304" pitchFamily="18" charset="0"/>
              </a:rPr>
              <a:t>1,2</a:t>
            </a:r>
            <a:r>
              <a:rPr lang="pt-PT" sz="1400" b="1" dirty="0">
                <a:latin typeface="Palatino Linotype" panose="02040502050505030304" pitchFamily="18" charset="0"/>
              </a:rPr>
              <a:t>, Maria Manuela Silva</a:t>
            </a:r>
            <a:r>
              <a:rPr lang="pt-PT" sz="1400" b="1" baseline="30000" dirty="0">
                <a:latin typeface="Palatino Linotype" panose="02040502050505030304" pitchFamily="18" charset="0"/>
              </a:rPr>
              <a:t>2,3</a:t>
            </a:r>
            <a:r>
              <a:rPr lang="pt-PT" sz="1400" b="1" dirty="0">
                <a:latin typeface="Palatino Linotype" panose="02040502050505030304" pitchFamily="18" charset="0"/>
              </a:rPr>
              <a:t>, Mauro Guerra</a:t>
            </a:r>
            <a:r>
              <a:rPr lang="pt-PT" sz="1400" b="1" baseline="30000" dirty="0">
                <a:latin typeface="Palatino Linotype" panose="02040502050505030304" pitchFamily="18" charset="0"/>
              </a:rPr>
              <a:t>3</a:t>
            </a:r>
            <a:r>
              <a:rPr lang="pt-PT" sz="1400" b="1" dirty="0">
                <a:latin typeface="Palatino Linotype" panose="02040502050505030304" pitchFamily="18" charset="0"/>
              </a:rPr>
              <a:t> , Roberta Leitão</a:t>
            </a:r>
            <a:r>
              <a:rPr lang="pt-PT" sz="1400" b="1" baseline="30000" dirty="0">
                <a:latin typeface="Palatino Linotype" panose="02040502050505030304" pitchFamily="18" charset="0"/>
              </a:rPr>
              <a:t>3</a:t>
            </a:r>
            <a:r>
              <a:rPr lang="pt-PT" sz="1400" b="1" dirty="0">
                <a:latin typeface="Palatino Linotype" panose="02040502050505030304" pitchFamily="18" charset="0"/>
              </a:rPr>
              <a:t> José Ramalho</a:t>
            </a:r>
            <a:r>
              <a:rPr lang="pt-PT" sz="1400" b="1" baseline="30000" dirty="0">
                <a:latin typeface="Palatino Linotype" panose="02040502050505030304" pitchFamily="18" charset="0"/>
              </a:rPr>
              <a:t>2,5</a:t>
            </a:r>
            <a:r>
              <a:rPr lang="pt-PT" sz="1400" b="1" dirty="0">
                <a:latin typeface="Palatino Linotype" panose="02040502050505030304" pitchFamily="18" charset="0"/>
              </a:rPr>
              <a:t>, Manuela Simões</a:t>
            </a:r>
            <a:r>
              <a:rPr lang="pt-PT" sz="1400" b="1" baseline="30000" dirty="0">
                <a:latin typeface="Palatino Linotype" panose="02040502050505030304" pitchFamily="18" charset="0"/>
              </a:rPr>
              <a:t>1,2</a:t>
            </a:r>
            <a:r>
              <a:rPr lang="pt-PT" sz="1400" b="1" dirty="0">
                <a:latin typeface="Palatino Linotype" panose="02040502050505030304" pitchFamily="18" charset="0"/>
              </a:rPr>
              <a:t>, Fernando Reboredo</a:t>
            </a:r>
            <a:r>
              <a:rPr lang="pt-PT" sz="1400" b="1" baseline="30000" dirty="0">
                <a:latin typeface="Palatino Linotype" panose="02040502050505030304" pitchFamily="18" charset="0"/>
              </a:rPr>
              <a:t>1,2</a:t>
            </a:r>
            <a:r>
              <a:rPr lang="pt-PT" sz="1400" b="1" dirty="0">
                <a:latin typeface="Palatino Linotype" panose="02040502050505030304" pitchFamily="18" charset="0"/>
              </a:rPr>
              <a:t>, Maria Pessoa</a:t>
            </a:r>
            <a:r>
              <a:rPr lang="pt-PT" sz="1400" b="1" baseline="30000" dirty="0">
                <a:latin typeface="Palatino Linotype" panose="02040502050505030304" pitchFamily="18" charset="0"/>
              </a:rPr>
              <a:t>1,2</a:t>
            </a:r>
            <a:r>
              <a:rPr lang="pt-PT" sz="1400" b="1" dirty="0">
                <a:latin typeface="Palatino Linotype" panose="02040502050505030304" pitchFamily="18" charset="0"/>
              </a:rPr>
              <a:t>, Paulo Legoinha</a:t>
            </a:r>
            <a:r>
              <a:rPr lang="pt-PT" sz="1400" b="1" baseline="30000" dirty="0">
                <a:latin typeface="Palatino Linotype" panose="02040502050505030304" pitchFamily="18" charset="0"/>
              </a:rPr>
              <a:t>1,2</a:t>
            </a:r>
            <a:r>
              <a:rPr lang="pt-PT" sz="1400" b="1" dirty="0">
                <a:latin typeface="Palatino Linotype" panose="02040502050505030304" pitchFamily="18" charset="0"/>
              </a:rPr>
              <a:t>, Paula Scotti-Campos</a:t>
            </a:r>
            <a:r>
              <a:rPr lang="pt-PT" sz="1400" b="1" baseline="30000" dirty="0">
                <a:latin typeface="Palatino Linotype" panose="02040502050505030304" pitchFamily="18" charset="0"/>
              </a:rPr>
              <a:t>2,6</a:t>
            </a:r>
            <a:r>
              <a:rPr lang="pt-PT" sz="1400" b="1" dirty="0">
                <a:latin typeface="Palatino Linotype" panose="02040502050505030304" pitchFamily="18" charset="0"/>
              </a:rPr>
              <a:t>, Isabel Pais</a:t>
            </a:r>
            <a:r>
              <a:rPr lang="pt-PT" sz="1400" b="1" baseline="30000" dirty="0">
                <a:latin typeface="Palatino Linotype" panose="02040502050505030304" pitchFamily="18" charset="0"/>
              </a:rPr>
              <a:t>2,6</a:t>
            </a:r>
            <a:r>
              <a:rPr lang="pt-PT" sz="1400" b="1" dirty="0">
                <a:latin typeface="Palatino Linotype" panose="02040502050505030304" pitchFamily="18" charset="0"/>
              </a:rPr>
              <a:t> </a:t>
            </a:r>
            <a:r>
              <a:rPr lang="pt-PT" sz="1400" b="1" dirty="0" err="1">
                <a:latin typeface="Palatino Linotype" panose="02040502050505030304" pitchFamily="18" charset="0"/>
              </a:rPr>
              <a:t>and</a:t>
            </a:r>
            <a:r>
              <a:rPr lang="pt-PT" sz="1400" b="1" dirty="0">
                <a:latin typeface="Palatino Linotype" panose="02040502050505030304" pitchFamily="18" charset="0"/>
              </a:rPr>
              <a:t> Fernando Lidon</a:t>
            </a:r>
            <a:r>
              <a:rPr lang="pt-PT" sz="1400" b="1" baseline="30000" dirty="0">
                <a:latin typeface="Palatino Linotype" panose="02040502050505030304" pitchFamily="18" charset="0"/>
              </a:rPr>
              <a:t>1,2</a:t>
            </a:r>
          </a:p>
          <a:p>
            <a:pPr algn="ctr"/>
            <a:endParaRPr lang="en-US" sz="1200" dirty="0">
              <a:latin typeface="Palatino Linotype" panose="02040502050505030304" pitchFamily="18" charset="0"/>
            </a:endParaRPr>
          </a:p>
          <a:p>
            <a:r>
              <a:rPr lang="pt-PT" sz="1000" baseline="30000" dirty="0">
                <a:latin typeface="Palatino Linotype" panose="02040502050505030304" pitchFamily="18" charset="0"/>
              </a:rPr>
              <a:t>1</a:t>
            </a:r>
            <a:r>
              <a:rPr lang="pt-PT" sz="1000" dirty="0">
                <a:latin typeface="Palatino Linotype" panose="02040502050505030304" pitchFamily="18" charset="0"/>
              </a:rPr>
              <a:t>Earth </a:t>
            </a:r>
            <a:r>
              <a:rPr lang="pt-PT" sz="1000" dirty="0" err="1">
                <a:latin typeface="Palatino Linotype" panose="02040502050505030304" pitchFamily="18" charset="0"/>
              </a:rPr>
              <a:t>Sciences</a:t>
            </a:r>
            <a:r>
              <a:rPr lang="pt-PT" sz="1000" dirty="0">
                <a:latin typeface="Palatino Linotype" panose="02040502050505030304" pitchFamily="18" charset="0"/>
              </a:rPr>
              <a:t> </a:t>
            </a:r>
            <a:r>
              <a:rPr lang="pt-PT" sz="1000" dirty="0" err="1">
                <a:latin typeface="Palatino Linotype" panose="02040502050505030304" pitchFamily="18" charset="0"/>
              </a:rPr>
              <a:t>Department</a:t>
            </a:r>
            <a:r>
              <a:rPr lang="pt-PT" sz="1000" dirty="0">
                <a:latin typeface="Palatino Linotype" panose="02040502050505030304" pitchFamily="18" charset="0"/>
              </a:rPr>
              <a:t>, Faculdade de Ciências e Tecnologia, Universidade Nova de Lisboa, Caparica, Portugal;</a:t>
            </a:r>
          </a:p>
          <a:p>
            <a:r>
              <a:rPr lang="fr-CH" sz="1000" baseline="30000" dirty="0">
                <a:latin typeface="Palatino Linotype" panose="02040502050505030304" pitchFamily="18" charset="0"/>
              </a:rPr>
              <a:t>2</a:t>
            </a:r>
            <a:r>
              <a:rPr lang="pt-PT" sz="1000" dirty="0" err="1">
                <a:latin typeface="Palatino Linotype" panose="02040502050505030304" pitchFamily="18" charset="0"/>
              </a:rPr>
              <a:t>GeoBioTec</a:t>
            </a:r>
            <a:r>
              <a:rPr lang="pt-PT" sz="1000" dirty="0">
                <a:latin typeface="Palatino Linotype" panose="02040502050505030304" pitchFamily="18" charset="0"/>
              </a:rPr>
              <a:t> Research </a:t>
            </a:r>
            <a:r>
              <a:rPr lang="pt-PT" sz="1000" dirty="0" err="1">
                <a:latin typeface="Palatino Linotype" panose="02040502050505030304" pitchFamily="18" charset="0"/>
              </a:rPr>
              <a:t>Center</a:t>
            </a:r>
            <a:r>
              <a:rPr lang="pt-PT" sz="1000" dirty="0">
                <a:latin typeface="Palatino Linotype" panose="02040502050505030304" pitchFamily="18" charset="0"/>
              </a:rPr>
              <a:t>, Faculdade de Ciências e Tecnologia, Universidade Nova de Lisboa, Caparica, Portugal;</a:t>
            </a:r>
          </a:p>
          <a:p>
            <a:r>
              <a:rPr lang="pt-PT" sz="1000" baseline="30000" dirty="0">
                <a:latin typeface="Palatino Linotype" panose="02040502050505030304" pitchFamily="18" charset="0"/>
              </a:rPr>
              <a:t>3</a:t>
            </a:r>
            <a:r>
              <a:rPr lang="pt-PT" sz="1000" dirty="0">
                <a:latin typeface="Palatino Linotype" panose="02040502050505030304" pitchFamily="18" charset="0"/>
              </a:rPr>
              <a:t>LIBPhys-UNL, </a:t>
            </a:r>
            <a:r>
              <a:rPr lang="pt-PT" sz="1000" dirty="0" err="1">
                <a:latin typeface="Palatino Linotype" panose="02040502050505030304" pitchFamily="18" charset="0"/>
              </a:rPr>
              <a:t>Physics</a:t>
            </a:r>
            <a:r>
              <a:rPr lang="pt-PT" sz="1000" dirty="0">
                <a:latin typeface="Palatino Linotype" panose="02040502050505030304" pitchFamily="18" charset="0"/>
              </a:rPr>
              <a:t> </a:t>
            </a:r>
            <a:r>
              <a:rPr lang="pt-PT" sz="1000" dirty="0" err="1">
                <a:latin typeface="Palatino Linotype" panose="02040502050505030304" pitchFamily="18" charset="0"/>
              </a:rPr>
              <a:t>Department</a:t>
            </a:r>
            <a:r>
              <a:rPr lang="pt-PT" sz="1000" dirty="0">
                <a:latin typeface="Palatino Linotype" panose="02040502050505030304" pitchFamily="18" charset="0"/>
              </a:rPr>
              <a:t>, Faculdade de Ciências e Tecnologia, Universidade Nova de Lisboa, Caparica, Portugal;</a:t>
            </a:r>
          </a:p>
          <a:p>
            <a:r>
              <a:rPr lang="pt-PT" sz="1000" baseline="30000" dirty="0">
                <a:solidFill>
                  <a:prstClr val="black"/>
                </a:solidFill>
                <a:latin typeface="Palatino Linotype" panose="02040502050505030304" pitchFamily="18" charset="0"/>
              </a:rPr>
              <a:t>4</a:t>
            </a:r>
            <a:r>
              <a:rPr lang="pt-PT" sz="1000" dirty="0">
                <a:solidFill>
                  <a:prstClr val="black"/>
                </a:solidFill>
                <a:latin typeface="Palatino Linotype" panose="02040502050505030304" pitchFamily="18" charset="0"/>
              </a:rPr>
              <a:t>ESEAG / Grupo Universidade Lusófona, Lisboa, Portugal;</a:t>
            </a:r>
            <a:endParaRPr lang="pt-PT" sz="1000" dirty="0">
              <a:latin typeface="Palatino Linotype" panose="02040502050505030304" pitchFamily="18" charset="0"/>
            </a:endParaRPr>
          </a:p>
          <a:p>
            <a:r>
              <a:rPr lang="pt-PT" sz="1000" baseline="30000" dirty="0">
                <a:latin typeface="Palatino Linotype" panose="02040502050505030304" pitchFamily="18" charset="0"/>
              </a:rPr>
              <a:t>5</a:t>
            </a:r>
            <a:r>
              <a:rPr lang="pt-PT" sz="1000" dirty="0">
                <a:latin typeface="Palatino Linotype" panose="02040502050505030304" pitchFamily="18" charset="0"/>
              </a:rPr>
              <a:t>PlantStress &amp; </a:t>
            </a:r>
            <a:r>
              <a:rPr lang="pt-PT" sz="1000" dirty="0" err="1">
                <a:latin typeface="Palatino Linotype" panose="02040502050505030304" pitchFamily="18" charset="0"/>
              </a:rPr>
              <a:t>Biodiversity</a:t>
            </a:r>
            <a:r>
              <a:rPr lang="pt-PT" sz="1000" dirty="0">
                <a:latin typeface="Palatino Linotype" panose="02040502050505030304" pitchFamily="18" charset="0"/>
              </a:rPr>
              <a:t> </a:t>
            </a:r>
            <a:r>
              <a:rPr lang="pt-PT" sz="1000" dirty="0" err="1">
                <a:latin typeface="Palatino Linotype" panose="02040502050505030304" pitchFamily="18" charset="0"/>
              </a:rPr>
              <a:t>Lab</a:t>
            </a:r>
            <a:r>
              <a:rPr lang="pt-PT" sz="1000" dirty="0">
                <a:latin typeface="Palatino Linotype" panose="02040502050505030304" pitchFamily="18" charset="0"/>
              </a:rPr>
              <a:t>, Centro de Estudos Florestais, Instituto Superior Agronomia, Universidade de Lisboa, Oeiras, Portugal;</a:t>
            </a:r>
          </a:p>
          <a:p>
            <a:r>
              <a:rPr lang="pt-PT" sz="1000" baseline="30000" dirty="0">
                <a:latin typeface="Palatino Linotype" panose="02040502050505030304" pitchFamily="18" charset="0"/>
              </a:rPr>
              <a:t>6</a:t>
            </a:r>
            <a:r>
              <a:rPr lang="pt-PT" sz="1000" dirty="0">
                <a:latin typeface="Palatino Linotype" panose="02040502050505030304" pitchFamily="18" charset="0"/>
              </a:rPr>
              <a:t>INIAV, Instituto Nacional de Investigação Agrária e Veterinária, Oeiras, Portugal.</a:t>
            </a:r>
          </a:p>
          <a:p>
            <a:r>
              <a:rPr lang="en-US" sz="1000" b="1" dirty="0">
                <a:latin typeface="Palatino Linotype" panose="02040502050505030304" pitchFamily="18" charset="0"/>
              </a:rPr>
              <a:t>*</a:t>
            </a:r>
            <a:r>
              <a:rPr lang="en-US" sz="1000" dirty="0">
                <a:latin typeface="Palatino Linotype" panose="02040502050505030304" pitchFamily="18" charset="0"/>
              </a:rPr>
              <a:t> Corresponding author: d.daccak@campus.fct.unl.pt</a:t>
            </a:r>
          </a:p>
          <a:p>
            <a:endParaRPr lang="fr-FR" sz="1400" dirty="0">
              <a:latin typeface="Palatino Linotype" panose="02040502050505030304" pitchFamily="18" charset="0"/>
            </a:endParaRPr>
          </a:p>
        </p:txBody>
      </p:sp>
      <p:sp>
        <p:nvSpPr>
          <p:cNvPr id="6" name="Slide Number Placeholder 4"/>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1</a:t>
            </a:fld>
            <a:endParaRPr lang="fr-FR" dirty="0">
              <a:latin typeface="Palatino Linotype" panose="02040502050505030304" pitchFamily="18" charset="0"/>
            </a:endParaRPr>
          </a:p>
        </p:txBody>
      </p:sp>
      <p:pic>
        <p:nvPicPr>
          <p:cNvPr id="7" name="Picture 6">
            <a:extLst>
              <a:ext uri="{FF2B5EF4-FFF2-40B4-BE49-F238E27FC236}">
                <a16:creationId xmlns:a16="http://schemas.microsoft.com/office/drawing/2014/main" id="{095D5563-C0F5-42A4-9029-F268D91A37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95194"/>
            <a:ext cx="9144000" cy="3283080"/>
          </a:xfrm>
          <a:prstGeom prst="rect">
            <a:avLst/>
          </a:prstGeom>
        </p:spPr>
      </p:pic>
      <p:pic>
        <p:nvPicPr>
          <p:cNvPr id="9" name="Imagem 8">
            <a:extLst>
              <a:ext uri="{FF2B5EF4-FFF2-40B4-BE49-F238E27FC236}">
                <a16:creationId xmlns:a16="http://schemas.microsoft.com/office/drawing/2014/main" id="{E0A59850-0DA9-43DC-9FDF-C98C4E3E934A}"/>
              </a:ext>
            </a:extLst>
          </p:cNvPr>
          <p:cNvPicPr>
            <a:picLocks noChangeAspect="1"/>
          </p:cNvPicPr>
          <p:nvPr/>
        </p:nvPicPr>
        <p:blipFill rotWithShape="1">
          <a:blip r:embed="rId3">
            <a:extLst>
              <a:ext uri="{28A0092B-C50C-407E-A947-70E740481C1C}">
                <a14:useLocalDpi xmlns:a14="http://schemas.microsoft.com/office/drawing/2010/main" val="0"/>
              </a:ext>
            </a:extLst>
          </a:blip>
          <a:srcRect b="8240"/>
          <a:stretch/>
        </p:blipFill>
        <p:spPr>
          <a:xfrm>
            <a:off x="7831224" y="6163034"/>
            <a:ext cx="859552" cy="695931"/>
          </a:xfrm>
          <a:prstGeom prst="rect">
            <a:avLst/>
          </a:prstGeom>
        </p:spPr>
      </p:pic>
      <p:pic>
        <p:nvPicPr>
          <p:cNvPr id="11" name="Imagem 10" descr="Uma imagem com prato&#10;&#10;Descrição gerada automaticamente">
            <a:extLst>
              <a:ext uri="{FF2B5EF4-FFF2-40B4-BE49-F238E27FC236}">
                <a16:creationId xmlns:a16="http://schemas.microsoft.com/office/drawing/2014/main" id="{C258A239-0CD7-479F-986C-9302E2FE83C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6021" y="6276616"/>
            <a:ext cx="725708" cy="540000"/>
          </a:xfrm>
          <a:prstGeom prst="rect">
            <a:avLst/>
          </a:prstGeom>
        </p:spPr>
      </p:pic>
      <p:pic>
        <p:nvPicPr>
          <p:cNvPr id="2050" name="Picture 2" descr="Geobiociências, Geoengenharias e Geotecnologias | Faculdade de Ciências e  Tecnologia / Universidade Nova de Lisboa">
            <a:extLst>
              <a:ext uri="{FF2B5EF4-FFF2-40B4-BE49-F238E27FC236}">
                <a16:creationId xmlns:a16="http://schemas.microsoft.com/office/drawing/2014/main" id="{8EE4B96A-CDC3-48F9-87E9-A87FF111CB21}"/>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9742" b="8219"/>
          <a:stretch/>
        </p:blipFill>
        <p:spPr bwMode="auto">
          <a:xfrm>
            <a:off x="1666001" y="6270966"/>
            <a:ext cx="1603418" cy="55975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Biblioteca da Escola Superior de Educação Almeida Garrett – Grupo Lusófona  | Diretório BAD">
            <a:extLst>
              <a:ext uri="{FF2B5EF4-FFF2-40B4-BE49-F238E27FC236}">
                <a16:creationId xmlns:a16="http://schemas.microsoft.com/office/drawing/2014/main" id="{2258A724-7898-441D-B3B1-224A9F40BA32}"/>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073644" y="6276616"/>
            <a:ext cx="1270112" cy="54614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Repositório da Universidade de Lisboa: CEF - Centro de Estudos Florestais">
            <a:extLst>
              <a:ext uri="{FF2B5EF4-FFF2-40B4-BE49-F238E27FC236}">
                <a16:creationId xmlns:a16="http://schemas.microsoft.com/office/drawing/2014/main" id="{07DB2EF0-6509-46D6-A0F8-9D56CCB0D0A9}"/>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t="9805" b="7755"/>
          <a:stretch/>
        </p:blipFill>
        <p:spPr bwMode="auto">
          <a:xfrm>
            <a:off x="6418896" y="6241373"/>
            <a:ext cx="725708" cy="598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8605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665639"/>
            <a:ext cx="9067800" cy="5078313"/>
          </a:xfrm>
          <a:prstGeom prst="rect">
            <a:avLst/>
          </a:prstGeom>
          <a:noFill/>
        </p:spPr>
        <p:txBody>
          <a:bodyPr wrap="square" rtlCol="0">
            <a:spAutoFit/>
          </a:bodyPr>
          <a:lstStyle/>
          <a:p>
            <a:pPr algn="just"/>
            <a:r>
              <a:rPr lang="fr-FR" b="1" dirty="0">
                <a:latin typeface="Palatino Linotype" panose="02040502050505030304" pitchFamily="18" charset="0"/>
              </a:rPr>
              <a:t>Abstract: </a:t>
            </a:r>
            <a:r>
              <a:rPr lang="en-US" dirty="0">
                <a:latin typeface="Palatino Linotype" panose="02040502050505030304" pitchFamily="18" charset="0"/>
              </a:rPr>
              <a:t>Micronutrient deficiency affects individuals all around the world, being a public health problem. To minimize this problem, several alternatives are being developed , namely agronomic biofortification, to increase the amount of nutrients in food crops. In this context, Zn is one of the most relevant micronutrients for the human body, displaying catalytic, structural and regulatory properties. Considering that Zn deficiency leads to health </a:t>
            </a:r>
            <a:r>
              <a:rPr lang="en-US" dirty="0" err="1">
                <a:latin typeface="Palatino Linotype" panose="02040502050505030304" pitchFamily="18" charset="0"/>
              </a:rPr>
              <a:t>deseases</a:t>
            </a:r>
            <a:r>
              <a:rPr lang="en-US" dirty="0">
                <a:latin typeface="Palatino Linotype" panose="02040502050505030304" pitchFamily="18" charset="0"/>
              </a:rPr>
              <a:t> (namely, neurological disorders, autoimmune, degenerative diseases related to age, Wilson's disease, cardiovascular problems, and diabetes mellitus), a technical itinerary for biofortification was outlined in a field grapes located in </a:t>
            </a:r>
            <a:r>
              <a:rPr lang="en-US" dirty="0" err="1">
                <a:latin typeface="Palatino Linotype" panose="02040502050505030304" pitchFamily="18" charset="0"/>
              </a:rPr>
              <a:t>Palmela</a:t>
            </a:r>
            <a:r>
              <a:rPr lang="en-US" dirty="0">
                <a:latin typeface="Palatino Linotype" panose="02040502050505030304" pitchFamily="18" charset="0"/>
              </a:rPr>
              <a:t> (Portugal), aiming to optimize Zn contents for the Syrah variety. Biofortification was performed with foliar spraying with zinc oxide (</a:t>
            </a:r>
            <a:r>
              <a:rPr lang="en-US" dirty="0" err="1">
                <a:latin typeface="Palatino Linotype" panose="02040502050505030304" pitchFamily="18" charset="0"/>
              </a:rPr>
              <a:t>ZnO</a:t>
            </a:r>
            <a:r>
              <a:rPr lang="en-US" dirty="0">
                <a:latin typeface="Palatino Linotype" panose="02040502050505030304" pitchFamily="18" charset="0"/>
              </a:rPr>
              <a:t>) and zinc sulfate (ZnSO4) throughout the production cycle (at concentrations of 0%, 30% and 60% - 0, 450 and 900 g ha-1). Zinc biofortification index increased about 59% and 45 %, with OZn60 and SZn60, whereas its deposition in the flesh of the grapes increased 2.41 and 2.37 fold and in the seeds ca.1.76 and 2.19 fold (in OZn60 and SZn60, respectively). After vinification, wine significant increases of Zn contents were also found (1.92 and 1.77 fold) yet, considering the amount of this nutrient in grapes, it is concluded that vinification must also be optimized.</a:t>
            </a:r>
          </a:p>
          <a:p>
            <a:pPr algn="just"/>
            <a:endParaRPr lang="en-US"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2</a:t>
            </a:fld>
            <a:endParaRPr lang="fr-FR">
              <a:latin typeface="Palatino Linotype" panose="02040502050505030304" pitchFamily="18" charset="0"/>
            </a:endParaRPr>
          </a:p>
        </p:txBody>
      </p:sp>
      <p:pic>
        <p:nvPicPr>
          <p:cNvPr id="3" name="Picture 2">
            <a:extLst>
              <a:ext uri="{FF2B5EF4-FFF2-40B4-BE49-F238E27FC236}">
                <a16:creationId xmlns:a16="http://schemas.microsoft.com/office/drawing/2014/main" id="{5E083F8A-973C-44C7-B1D5-06EBD8DA84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1400" y="5133915"/>
            <a:ext cx="1752600" cy="1752600"/>
          </a:xfrm>
          <a:prstGeom prst="rect">
            <a:avLst/>
          </a:prstGeom>
        </p:spPr>
      </p:pic>
      <p:sp>
        <p:nvSpPr>
          <p:cNvPr id="2" name="Retângulo 1">
            <a:extLst>
              <a:ext uri="{FF2B5EF4-FFF2-40B4-BE49-F238E27FC236}">
                <a16:creationId xmlns:a16="http://schemas.microsoft.com/office/drawing/2014/main" id="{BE38B960-1522-48EE-BC2F-532583A2B924}"/>
              </a:ext>
            </a:extLst>
          </p:cNvPr>
          <p:cNvSpPr/>
          <p:nvPr/>
        </p:nvSpPr>
        <p:spPr>
          <a:xfrm>
            <a:off x="76200" y="5544979"/>
            <a:ext cx="6657975" cy="647382"/>
          </a:xfrm>
          <a:prstGeom prst="rect">
            <a:avLst/>
          </a:prstGeom>
        </p:spPr>
        <p:txBody>
          <a:bodyPr wrap="square">
            <a:spAutoFit/>
          </a:bodyPr>
          <a:lstStyle/>
          <a:p>
            <a:pPr algn="just"/>
            <a:r>
              <a:rPr lang="en-US" b="1" dirty="0">
                <a:latin typeface="Palatino Linotype" panose="02040502050505030304" pitchFamily="18" charset="0"/>
              </a:rPr>
              <a:t>Keywords: </a:t>
            </a:r>
            <a:r>
              <a:rPr lang="en-US" dirty="0">
                <a:latin typeface="Palatino Linotype" panose="02040502050505030304" pitchFamily="18" charset="0"/>
              </a:rPr>
              <a:t>Biofortification; Syrah variety; Wine; Zinc oxide; Zinc sulfate.</a:t>
            </a:r>
            <a:endParaRPr lang="pt-PT" dirty="0">
              <a:latin typeface="Palatino Linotype" panose="02040502050505030304" pitchFamily="18" charset="0"/>
            </a:endParaRPr>
          </a:p>
        </p:txBody>
      </p:sp>
    </p:spTree>
    <p:extLst>
      <p:ext uri="{BB962C8B-B14F-4D97-AF65-F5344CB8AC3E}">
        <p14:creationId xmlns:p14="http://schemas.microsoft.com/office/powerpoint/2010/main" val="2099526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3</a:t>
            </a:fld>
            <a:endParaRPr lang="fr-FR">
              <a:latin typeface="Palatino Linotype" panose="02040502050505030304" pitchFamily="18" charset="0"/>
            </a:endParaRPr>
          </a:p>
        </p:txBody>
      </p:sp>
      <p:pic>
        <p:nvPicPr>
          <p:cNvPr id="3" name="Picture 2">
            <a:extLst>
              <a:ext uri="{FF2B5EF4-FFF2-40B4-BE49-F238E27FC236}">
                <a16:creationId xmlns:a16="http://schemas.microsoft.com/office/drawing/2014/main" id="{5E083F8A-973C-44C7-B1D5-06EBD8DA84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1400" y="5133915"/>
            <a:ext cx="1752600" cy="1752600"/>
          </a:xfrm>
          <a:prstGeom prst="rect">
            <a:avLst/>
          </a:prstGeom>
        </p:spPr>
      </p:pic>
      <p:sp>
        <p:nvSpPr>
          <p:cNvPr id="7" name="TextBox 6">
            <a:extLst>
              <a:ext uri="{FF2B5EF4-FFF2-40B4-BE49-F238E27FC236}">
                <a16:creationId xmlns:a16="http://schemas.microsoft.com/office/drawing/2014/main" id="{89002B9B-22F5-4BDC-BEFF-6702B8A8B395}"/>
              </a:ext>
            </a:extLst>
          </p:cNvPr>
          <p:cNvSpPr txBox="1"/>
          <p:nvPr/>
        </p:nvSpPr>
        <p:spPr>
          <a:xfrm>
            <a:off x="609600" y="483773"/>
            <a:ext cx="8153400" cy="461665"/>
          </a:xfrm>
          <a:prstGeom prst="rect">
            <a:avLst/>
          </a:prstGeom>
          <a:noFill/>
        </p:spPr>
        <p:txBody>
          <a:bodyPr wrap="square" rtlCol="0">
            <a:spAutoFit/>
          </a:bodyPr>
          <a:lstStyle/>
          <a:p>
            <a:r>
              <a:rPr lang="fr-FR" sz="2400" b="1" dirty="0">
                <a:latin typeface="Palatino Linotype" panose="02040502050505030304" pitchFamily="18" charset="0"/>
              </a:rPr>
              <a:t>Results and Discussion</a:t>
            </a:r>
          </a:p>
        </p:txBody>
      </p:sp>
      <p:sp>
        <p:nvSpPr>
          <p:cNvPr id="10" name="TextBox 9">
            <a:extLst>
              <a:ext uri="{FF2B5EF4-FFF2-40B4-BE49-F238E27FC236}">
                <a16:creationId xmlns:a16="http://schemas.microsoft.com/office/drawing/2014/main" id="{1CADA6F2-3FC1-4566-B743-58F07B6A36BB}"/>
              </a:ext>
            </a:extLst>
          </p:cNvPr>
          <p:cNvSpPr txBox="1"/>
          <p:nvPr/>
        </p:nvSpPr>
        <p:spPr>
          <a:xfrm>
            <a:off x="76200" y="4591299"/>
            <a:ext cx="7239000" cy="2123658"/>
          </a:xfrm>
          <a:prstGeom prst="rect">
            <a:avLst/>
          </a:prstGeom>
          <a:noFill/>
        </p:spPr>
        <p:txBody>
          <a:bodyPr wrap="square" rtlCol="0">
            <a:spAutoFit/>
          </a:bodyPr>
          <a:lstStyle/>
          <a:p>
            <a:pPr algn="just"/>
            <a:r>
              <a:rPr lang="fr-FR" sz="2400" b="1" dirty="0">
                <a:latin typeface="Palatino Linotype" panose="02040502050505030304" pitchFamily="18" charset="0"/>
              </a:rPr>
              <a:t>Conclusions</a:t>
            </a:r>
          </a:p>
          <a:p>
            <a:pPr algn="just"/>
            <a:r>
              <a:rPr lang="en-US"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Biofortification with Zn in Syrah grapes increase the total soluble solids, but once the climatic conditions have an influence in the content, more assays must be carried out.</a:t>
            </a:r>
            <a:r>
              <a:rPr lang="pt-PT"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OZn</a:t>
            </a:r>
            <a:r>
              <a:rPr lang="en-US"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has led to better results but, in general, although biofortification has proved to be effective in increasing Zn content of grapes and wine, the vinification process needs to be optimized.</a:t>
            </a:r>
            <a:endParaRPr lang="pt-PT"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p:txBody>
      </p:sp>
      <p:graphicFrame>
        <p:nvGraphicFramePr>
          <p:cNvPr id="9" name="Tabela 8">
            <a:extLst>
              <a:ext uri="{FF2B5EF4-FFF2-40B4-BE49-F238E27FC236}">
                <a16:creationId xmlns:a16="http://schemas.microsoft.com/office/drawing/2014/main" id="{F0AAD3D4-1A05-40AC-B462-DBB74EC4B5B1}"/>
              </a:ext>
            </a:extLst>
          </p:cNvPr>
          <p:cNvGraphicFramePr>
            <a:graphicFrameLocks noGrp="1"/>
          </p:cNvGraphicFramePr>
          <p:nvPr>
            <p:extLst>
              <p:ext uri="{D42A27DB-BD31-4B8C-83A1-F6EECF244321}">
                <p14:modId xmlns:p14="http://schemas.microsoft.com/office/powerpoint/2010/main" val="1411522993"/>
              </p:ext>
            </p:extLst>
          </p:nvPr>
        </p:nvGraphicFramePr>
        <p:xfrm>
          <a:off x="7374909" y="1141385"/>
          <a:ext cx="1454894" cy="1289534"/>
        </p:xfrm>
        <a:graphic>
          <a:graphicData uri="http://schemas.openxmlformats.org/drawingml/2006/table">
            <a:tbl>
              <a:tblPr firstRow="1" firstCol="1" bandRow="1"/>
              <a:tblGrid>
                <a:gridCol w="727447">
                  <a:extLst>
                    <a:ext uri="{9D8B030D-6E8A-4147-A177-3AD203B41FA5}">
                      <a16:colId xmlns:a16="http://schemas.microsoft.com/office/drawing/2014/main" val="404942490"/>
                    </a:ext>
                  </a:extLst>
                </a:gridCol>
                <a:gridCol w="727447">
                  <a:extLst>
                    <a:ext uri="{9D8B030D-6E8A-4147-A177-3AD203B41FA5}">
                      <a16:colId xmlns:a16="http://schemas.microsoft.com/office/drawing/2014/main" val="3828081540"/>
                    </a:ext>
                  </a:extLst>
                </a:gridCol>
              </a:tblGrid>
              <a:tr h="139295">
                <a:tc gridSpan="2">
                  <a:txBody>
                    <a:bodyPr/>
                    <a:lstStyle/>
                    <a:p>
                      <a:pPr algn="ctr"/>
                      <a:r>
                        <a:rPr lang="en-US" sz="11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Zn </a:t>
                      </a:r>
                      <a:r>
                        <a:rPr lang="en-US" sz="11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contentes</a:t>
                      </a:r>
                      <a:r>
                        <a:rPr lang="en-US" sz="11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in wine (µ</a:t>
                      </a:r>
                      <a:r>
                        <a:rPr lang="en-US" sz="1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g L</a:t>
                      </a:r>
                      <a:r>
                        <a:rPr lang="en-US" sz="1100" baseline="30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-1</a:t>
                      </a:r>
                      <a:r>
                        <a:rPr lang="en-US" sz="1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hMerge="1">
                  <a:txBody>
                    <a:bodyPr/>
                    <a:lstStyle/>
                    <a:p>
                      <a:endParaRPr lang="pt-PT"/>
                    </a:p>
                  </a:txBody>
                  <a:tcPr/>
                </a:tc>
                <a:extLst>
                  <a:ext uri="{0D108BD9-81ED-4DB2-BD59-A6C34878D82A}">
                    <a16:rowId xmlns:a16="http://schemas.microsoft.com/office/drawing/2014/main" val="1607557040"/>
                  </a:ext>
                </a:extLst>
              </a:tr>
              <a:tr h="139295">
                <a:tc>
                  <a:txBody>
                    <a:bodyPr/>
                    <a:lstStyle/>
                    <a:p>
                      <a:pPr algn="ctr"/>
                      <a:r>
                        <a:rPr lang="pt-PT" sz="110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Mean</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gn="ctr"/>
                      <a:r>
                        <a:rPr lang="pt-PT" sz="11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SE</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3035673329"/>
                  </a:ext>
                </a:extLst>
              </a:tr>
              <a:tr h="155124">
                <a:tc>
                  <a:txBody>
                    <a:bodyPr/>
                    <a:lstStyle/>
                    <a:p>
                      <a:pPr algn="ctr"/>
                      <a:r>
                        <a:rPr lang="pt-PT" sz="1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0.730b  </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r>
                        <a:rPr lang="pt-PT" sz="1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0.088</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812703282"/>
                  </a:ext>
                </a:extLst>
              </a:tr>
              <a:tr h="161983">
                <a:tc>
                  <a:txBody>
                    <a:bodyPr/>
                    <a:lstStyle/>
                    <a:p>
                      <a:pPr algn="ctr"/>
                      <a:r>
                        <a:rPr lang="pt-PT" sz="1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1.398a  </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ctr"/>
                      <a:r>
                        <a:rPr lang="pt-PT" sz="1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0.153</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95606742"/>
                  </a:ext>
                </a:extLst>
              </a:tr>
              <a:tr h="161983">
                <a:tc>
                  <a:txBody>
                    <a:bodyPr/>
                    <a:lstStyle/>
                    <a:p>
                      <a:pPr algn="ctr"/>
                      <a:r>
                        <a:rPr lang="pt-PT" sz="100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1.</a:t>
                      </a:r>
                      <a:r>
                        <a:rPr lang="en-US" sz="100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074ab</a:t>
                      </a:r>
                      <a:r>
                        <a:rPr lang="pt-PT" sz="100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ctr"/>
                      <a:r>
                        <a:rPr lang="pt-PT" sz="100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0.135</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4000587521"/>
                  </a:ext>
                </a:extLst>
              </a:tr>
              <a:tr h="155124">
                <a:tc>
                  <a:txBody>
                    <a:bodyPr/>
                    <a:lstStyle/>
                    <a:p>
                      <a:pPr algn="ctr"/>
                      <a:r>
                        <a:rPr lang="pt-PT" sz="1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1.289a  </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ctr"/>
                      <a:r>
                        <a:rPr lang="pt-PT" sz="1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0.041</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126220724"/>
                  </a:ext>
                </a:extLst>
              </a:tr>
              <a:tr h="126632">
                <a:tc>
                  <a:txBody>
                    <a:bodyPr/>
                    <a:lstStyle/>
                    <a:p>
                      <a:pPr algn="ctr"/>
                      <a:r>
                        <a:rPr lang="pt-PT" sz="1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1.295a  </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r>
                        <a:rPr lang="pt-PT" sz="1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0.104</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9938734"/>
                  </a:ext>
                </a:extLst>
              </a:tr>
            </a:tbl>
          </a:graphicData>
        </a:graphic>
      </p:graphicFrame>
      <p:graphicFrame>
        <p:nvGraphicFramePr>
          <p:cNvPr id="11" name="Tabela 10">
            <a:extLst>
              <a:ext uri="{FF2B5EF4-FFF2-40B4-BE49-F238E27FC236}">
                <a16:creationId xmlns:a16="http://schemas.microsoft.com/office/drawing/2014/main" id="{F857475E-FAB1-451A-A375-997AE04174CD}"/>
              </a:ext>
            </a:extLst>
          </p:cNvPr>
          <p:cNvGraphicFramePr>
            <a:graphicFrameLocks noGrp="1"/>
          </p:cNvGraphicFramePr>
          <p:nvPr>
            <p:extLst>
              <p:ext uri="{D42A27DB-BD31-4B8C-83A1-F6EECF244321}">
                <p14:modId xmlns:p14="http://schemas.microsoft.com/office/powerpoint/2010/main" val="3061251710"/>
              </p:ext>
            </p:extLst>
          </p:nvPr>
        </p:nvGraphicFramePr>
        <p:xfrm>
          <a:off x="4079248" y="1172359"/>
          <a:ext cx="3273175" cy="1256120"/>
        </p:xfrm>
        <a:graphic>
          <a:graphicData uri="http://schemas.openxmlformats.org/drawingml/2006/table">
            <a:tbl>
              <a:tblPr firstRow="1" firstCol="1" bandRow="1"/>
              <a:tblGrid>
                <a:gridCol w="850718">
                  <a:extLst>
                    <a:ext uri="{9D8B030D-6E8A-4147-A177-3AD203B41FA5}">
                      <a16:colId xmlns:a16="http://schemas.microsoft.com/office/drawing/2014/main" val="2405017695"/>
                    </a:ext>
                  </a:extLst>
                </a:gridCol>
                <a:gridCol w="829335">
                  <a:extLst>
                    <a:ext uri="{9D8B030D-6E8A-4147-A177-3AD203B41FA5}">
                      <a16:colId xmlns:a16="http://schemas.microsoft.com/office/drawing/2014/main" val="1356219290"/>
                    </a:ext>
                  </a:extLst>
                </a:gridCol>
                <a:gridCol w="829335">
                  <a:extLst>
                    <a:ext uri="{9D8B030D-6E8A-4147-A177-3AD203B41FA5}">
                      <a16:colId xmlns:a16="http://schemas.microsoft.com/office/drawing/2014/main" val="3490833007"/>
                    </a:ext>
                  </a:extLst>
                </a:gridCol>
                <a:gridCol w="763787">
                  <a:extLst>
                    <a:ext uri="{9D8B030D-6E8A-4147-A177-3AD203B41FA5}">
                      <a16:colId xmlns:a16="http://schemas.microsoft.com/office/drawing/2014/main" val="3693247559"/>
                    </a:ext>
                  </a:extLst>
                </a:gridCol>
              </a:tblGrid>
              <a:tr h="222610">
                <a:tc gridSpan="2">
                  <a:txBody>
                    <a:bodyPr/>
                    <a:lstStyle/>
                    <a:p>
                      <a:pPr algn="ctr" eaLnBrk="0" hangingPunct="0"/>
                      <a:r>
                        <a:rPr lang="en-US"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Grapes flesh </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algn="ctr" eaLnBrk="0" hangingPunct="0"/>
                      <a:r>
                        <a:rPr lang="en-US"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Zn (</a:t>
                      </a:r>
                      <a:r>
                        <a:rPr lang="en-US" sz="100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ppm</a:t>
                      </a:r>
                      <a:r>
                        <a:rPr lang="en-US" sz="1000" baseline="-2500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Dw</a:t>
                      </a:r>
                      <a:r>
                        <a:rPr lang="en-US"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xBody>
                    <a:bodyPr/>
                    <a:lstStyle/>
                    <a:p>
                      <a:endParaRPr lang="pt-PT"/>
                    </a:p>
                  </a:txBody>
                  <a:tcPr/>
                </a:tc>
                <a:tc gridSpan="2">
                  <a:txBody>
                    <a:bodyPr/>
                    <a:lstStyle/>
                    <a:p>
                      <a:pPr algn="ctr" eaLnBrk="0" hangingPunct="0"/>
                      <a:r>
                        <a:rPr lang="en-US"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Seeds</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algn="ctr" eaLnBrk="0" hangingPunct="0"/>
                      <a:r>
                        <a:rPr lang="en-US"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Zn (ppm)</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xBody>
                    <a:bodyPr/>
                    <a:lstStyle/>
                    <a:p>
                      <a:endParaRPr lang="pt-PT"/>
                    </a:p>
                  </a:txBody>
                  <a:tcPr/>
                </a:tc>
                <a:extLst>
                  <a:ext uri="{0D108BD9-81ED-4DB2-BD59-A6C34878D82A}">
                    <a16:rowId xmlns:a16="http://schemas.microsoft.com/office/drawing/2014/main" val="3823764349"/>
                  </a:ext>
                </a:extLst>
              </a:tr>
              <a:tr h="189320">
                <a:tc>
                  <a:txBody>
                    <a:bodyPr/>
                    <a:lstStyle/>
                    <a:p>
                      <a:pPr algn="ctr" eaLnBrk="0" hangingPunct="0"/>
                      <a:r>
                        <a:rPr lang="en-US"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Mean</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eaLnBrk="0" hangingPunct="0"/>
                      <a:r>
                        <a:rPr lang="en-US"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SE</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eaLnBrk="0" hangingPunct="0"/>
                      <a:r>
                        <a:rPr lang="en-US"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Mean</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eaLnBrk="0" hangingPunct="0"/>
                      <a:r>
                        <a:rPr lang="en-US"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SE</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510364760"/>
                  </a:ext>
                </a:extLst>
              </a:tr>
              <a:tr h="140413">
                <a:tc>
                  <a:txBody>
                    <a:bodyPr/>
                    <a:lstStyle/>
                    <a:p>
                      <a:pPr algn="ctr" eaLnBrk="0" hangingPunct="0"/>
                      <a:r>
                        <a:rPr lang="en-US"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13.3b  </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hangingPunct="0"/>
                      <a:r>
                        <a:rPr lang="en-US"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0.66</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hangingPunct="0"/>
                      <a:r>
                        <a:rPr lang="en-US"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8.74b  </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hangingPunct="0"/>
                      <a:r>
                        <a:rPr lang="en-US"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0.44</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864589"/>
                  </a:ext>
                </a:extLst>
              </a:tr>
              <a:tr h="140413">
                <a:tc>
                  <a:txBody>
                    <a:bodyPr/>
                    <a:lstStyle/>
                    <a:p>
                      <a:pPr algn="ctr" eaLnBrk="0" hangingPunct="0"/>
                      <a:r>
                        <a:rPr lang="en-US"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33.4a  </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hangingPunct="0"/>
                      <a:r>
                        <a:rPr lang="en-US"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1.67</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hangingPunct="0"/>
                      <a:r>
                        <a:rPr lang="en-US"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14.8ab  </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hangingPunct="0"/>
                      <a:r>
                        <a:rPr lang="en-US"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0.74</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6188319"/>
                  </a:ext>
                </a:extLst>
              </a:tr>
              <a:tr h="140413">
                <a:tc>
                  <a:txBody>
                    <a:bodyPr/>
                    <a:lstStyle/>
                    <a:p>
                      <a:pPr algn="ctr" eaLnBrk="0" hangingPunct="0"/>
                      <a:r>
                        <a:rPr lang="en-US"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32.1a  </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hangingPunct="0"/>
                      <a:r>
                        <a:rPr lang="en-US"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1.61</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hangingPunct="0"/>
                      <a:r>
                        <a:rPr lang="en-US"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15,4a  </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hangingPunct="0"/>
                      <a:r>
                        <a:rPr lang="en-US"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0.77</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2382604"/>
                  </a:ext>
                </a:extLst>
              </a:tr>
              <a:tr h="140413">
                <a:tc>
                  <a:txBody>
                    <a:bodyPr/>
                    <a:lstStyle/>
                    <a:p>
                      <a:pPr algn="ctr" eaLnBrk="0" hangingPunct="0"/>
                      <a:r>
                        <a:rPr lang="en-US"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28,0a  </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hangingPunct="0"/>
                      <a:r>
                        <a:rPr lang="en-US"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1,40</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hangingPunct="0"/>
                      <a:r>
                        <a:rPr lang="en-US"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17,1a  </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hangingPunct="0"/>
                      <a:r>
                        <a:rPr lang="en-US"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0,85</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914585"/>
                  </a:ext>
                </a:extLst>
              </a:tr>
              <a:tr h="140413">
                <a:tc>
                  <a:txBody>
                    <a:bodyPr/>
                    <a:lstStyle/>
                    <a:p>
                      <a:pPr algn="ctr" eaLnBrk="0" hangingPunct="0"/>
                      <a:r>
                        <a:rPr lang="en-US"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31,5a  </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hangingPunct="0"/>
                      <a:r>
                        <a:rPr lang="en-US"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1,58</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hangingPunct="0"/>
                      <a:r>
                        <a:rPr lang="en-US"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19,1a  </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hangingPunct="0"/>
                      <a:r>
                        <a:rPr lang="en-US"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0,95</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0429674"/>
                  </a:ext>
                </a:extLst>
              </a:tr>
            </a:tbl>
          </a:graphicData>
        </a:graphic>
      </p:graphicFrame>
      <p:graphicFrame>
        <p:nvGraphicFramePr>
          <p:cNvPr id="12" name="Tabela 11">
            <a:extLst>
              <a:ext uri="{FF2B5EF4-FFF2-40B4-BE49-F238E27FC236}">
                <a16:creationId xmlns:a16="http://schemas.microsoft.com/office/drawing/2014/main" id="{2FB04EE2-F08E-4CB5-B3CF-4CF18FFFE9E1}"/>
              </a:ext>
            </a:extLst>
          </p:cNvPr>
          <p:cNvGraphicFramePr>
            <a:graphicFrameLocks noGrp="1"/>
          </p:cNvGraphicFramePr>
          <p:nvPr>
            <p:extLst>
              <p:ext uri="{D42A27DB-BD31-4B8C-83A1-F6EECF244321}">
                <p14:modId xmlns:p14="http://schemas.microsoft.com/office/powerpoint/2010/main" val="2249011742"/>
              </p:ext>
            </p:extLst>
          </p:nvPr>
        </p:nvGraphicFramePr>
        <p:xfrm>
          <a:off x="2743200" y="1169919"/>
          <a:ext cx="1291730" cy="1272829"/>
        </p:xfrm>
        <a:graphic>
          <a:graphicData uri="http://schemas.openxmlformats.org/drawingml/2006/table">
            <a:tbl>
              <a:tblPr firstRow="1" firstCol="1" bandRow="1"/>
              <a:tblGrid>
                <a:gridCol w="645865">
                  <a:extLst>
                    <a:ext uri="{9D8B030D-6E8A-4147-A177-3AD203B41FA5}">
                      <a16:colId xmlns:a16="http://schemas.microsoft.com/office/drawing/2014/main" val="3537543912"/>
                    </a:ext>
                  </a:extLst>
                </a:gridCol>
                <a:gridCol w="645865">
                  <a:extLst>
                    <a:ext uri="{9D8B030D-6E8A-4147-A177-3AD203B41FA5}">
                      <a16:colId xmlns:a16="http://schemas.microsoft.com/office/drawing/2014/main" val="2837270731"/>
                    </a:ext>
                  </a:extLst>
                </a:gridCol>
              </a:tblGrid>
              <a:tr h="246799">
                <a:tc gridSpan="2">
                  <a:txBody>
                    <a:bodyPr/>
                    <a:lstStyle/>
                    <a:p>
                      <a:pPr algn="ctr"/>
                      <a:r>
                        <a:rPr lang="pt-PT" sz="10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Zn</a:t>
                      </a:r>
                      <a:r>
                        <a:rPr lang="pt-PT" sz="1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pt-PT" sz="10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ppm</a:t>
                      </a:r>
                      <a:r>
                        <a:rPr lang="pt-PT" sz="1000" baseline="-250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Dw</a:t>
                      </a:r>
                      <a:r>
                        <a:rPr lang="pt-PT" sz="1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xBody>
                    <a:bodyPr/>
                    <a:lstStyle/>
                    <a:p>
                      <a:endParaRPr lang="pt-PT"/>
                    </a:p>
                  </a:txBody>
                  <a:tcPr/>
                </a:tc>
                <a:extLst>
                  <a:ext uri="{0D108BD9-81ED-4DB2-BD59-A6C34878D82A}">
                    <a16:rowId xmlns:a16="http://schemas.microsoft.com/office/drawing/2014/main" val="1329779877"/>
                  </a:ext>
                </a:extLst>
              </a:tr>
              <a:tr h="171005">
                <a:tc>
                  <a:txBody>
                    <a:bodyPr/>
                    <a:lstStyle/>
                    <a:p>
                      <a:pPr algn="ctr"/>
                      <a:r>
                        <a:rPr lang="pt-PT" sz="10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Mean</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r>
                        <a:rPr lang="pt-PT" sz="1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SE</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590361773"/>
                  </a:ext>
                </a:extLst>
              </a:tr>
              <a:tr h="171005">
                <a:tc>
                  <a:txBody>
                    <a:bodyPr/>
                    <a:lstStyle/>
                    <a:p>
                      <a:pPr algn="ctr"/>
                      <a:r>
                        <a:rPr lang="pt-PT" sz="1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13.460b</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r>
                        <a:rPr lang="pt-PT" sz="100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0.876</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53857204"/>
                  </a:ext>
                </a:extLst>
              </a:tr>
              <a:tr h="171005">
                <a:tc>
                  <a:txBody>
                    <a:bodyPr/>
                    <a:lstStyle/>
                    <a:p>
                      <a:pPr algn="ctr"/>
                      <a:r>
                        <a:rPr lang="pt-PT" sz="100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18.843ab</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ctr"/>
                      <a:r>
                        <a:rPr lang="pt-PT" sz="1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1.799</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467443730"/>
                  </a:ext>
                </a:extLst>
              </a:tr>
              <a:tr h="171005">
                <a:tc>
                  <a:txBody>
                    <a:bodyPr/>
                    <a:lstStyle/>
                    <a:p>
                      <a:pPr algn="ctr"/>
                      <a:r>
                        <a:rPr lang="pt-PT" sz="100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21.400a</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ctr"/>
                      <a:r>
                        <a:rPr lang="pt-PT" sz="1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0.892</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69220322"/>
                  </a:ext>
                </a:extLst>
              </a:tr>
              <a:tr h="171005">
                <a:tc>
                  <a:txBody>
                    <a:bodyPr/>
                    <a:lstStyle/>
                    <a:p>
                      <a:pPr algn="ctr"/>
                      <a:r>
                        <a:rPr lang="pt-PT" sz="100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19.287a</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ctr"/>
                      <a:r>
                        <a:rPr lang="pt-PT" sz="1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1.487</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371273629"/>
                  </a:ext>
                </a:extLst>
              </a:tr>
              <a:tr h="171005">
                <a:tc>
                  <a:txBody>
                    <a:bodyPr/>
                    <a:lstStyle/>
                    <a:p>
                      <a:pPr algn="ctr"/>
                      <a:r>
                        <a:rPr lang="pt-PT" sz="1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19.580a</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r>
                        <a:rPr lang="pt-PT" sz="1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±0.800</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9811360"/>
                  </a:ext>
                </a:extLst>
              </a:tr>
            </a:tbl>
          </a:graphicData>
        </a:graphic>
      </p:graphicFrame>
      <p:graphicFrame>
        <p:nvGraphicFramePr>
          <p:cNvPr id="13" name="Tabela 12">
            <a:extLst>
              <a:ext uri="{FF2B5EF4-FFF2-40B4-BE49-F238E27FC236}">
                <a16:creationId xmlns:a16="http://schemas.microsoft.com/office/drawing/2014/main" id="{8E68FE17-DC1E-43CE-8283-EEB143136B41}"/>
              </a:ext>
            </a:extLst>
          </p:cNvPr>
          <p:cNvGraphicFramePr>
            <a:graphicFrameLocks noGrp="1"/>
          </p:cNvGraphicFramePr>
          <p:nvPr>
            <p:extLst>
              <p:ext uri="{D42A27DB-BD31-4B8C-83A1-F6EECF244321}">
                <p14:modId xmlns:p14="http://schemas.microsoft.com/office/powerpoint/2010/main" val="4245993645"/>
              </p:ext>
            </p:extLst>
          </p:nvPr>
        </p:nvGraphicFramePr>
        <p:xfrm>
          <a:off x="104775" y="1158092"/>
          <a:ext cx="2562225" cy="1284654"/>
        </p:xfrm>
        <a:graphic>
          <a:graphicData uri="http://schemas.openxmlformats.org/drawingml/2006/table">
            <a:tbl>
              <a:tblPr firstRow="1" firstCol="1" bandRow="1"/>
              <a:tblGrid>
                <a:gridCol w="919798">
                  <a:extLst>
                    <a:ext uri="{9D8B030D-6E8A-4147-A177-3AD203B41FA5}">
                      <a16:colId xmlns:a16="http://schemas.microsoft.com/office/drawing/2014/main" val="2889701141"/>
                    </a:ext>
                  </a:extLst>
                </a:gridCol>
                <a:gridCol w="1137953">
                  <a:extLst>
                    <a:ext uri="{9D8B030D-6E8A-4147-A177-3AD203B41FA5}">
                      <a16:colId xmlns:a16="http://schemas.microsoft.com/office/drawing/2014/main" val="2406889735"/>
                    </a:ext>
                  </a:extLst>
                </a:gridCol>
                <a:gridCol w="504474">
                  <a:extLst>
                    <a:ext uri="{9D8B030D-6E8A-4147-A177-3AD203B41FA5}">
                      <a16:colId xmlns:a16="http://schemas.microsoft.com/office/drawing/2014/main" val="3398373222"/>
                    </a:ext>
                  </a:extLst>
                </a:gridCol>
              </a:tblGrid>
              <a:tr h="276265">
                <a:tc rowSpan="2">
                  <a:txBody>
                    <a:bodyPr/>
                    <a:lstStyle/>
                    <a:p>
                      <a:r>
                        <a:rPr lang="pt-PT" sz="100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Syrah variety</a:t>
                      </a:r>
                      <a:endParaRPr lang="pt-PT"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gridSpan="2">
                  <a:txBody>
                    <a:bodyPr/>
                    <a:lstStyle/>
                    <a:p>
                      <a:r>
                        <a:rPr lang="en-US" sz="100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Total Soluble Solids (ºBrix)</a:t>
                      </a:r>
                      <a:endParaRPr lang="pt-PT"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xBody>
                    <a:bodyPr/>
                    <a:lstStyle/>
                    <a:p>
                      <a:endParaRPr lang="pt-PT"/>
                    </a:p>
                  </a:txBody>
                  <a:tcPr/>
                </a:tc>
                <a:extLst>
                  <a:ext uri="{0D108BD9-81ED-4DB2-BD59-A6C34878D82A}">
                    <a16:rowId xmlns:a16="http://schemas.microsoft.com/office/drawing/2014/main" val="2463689904"/>
                  </a:ext>
                </a:extLst>
              </a:tr>
              <a:tr h="163309">
                <a:tc vMerge="1">
                  <a:txBody>
                    <a:bodyPr/>
                    <a:lstStyle/>
                    <a:p>
                      <a:endParaRPr lang="pt-PT"/>
                    </a:p>
                  </a:txBody>
                  <a:tcPr/>
                </a:tc>
                <a:tc>
                  <a:txBody>
                    <a:bodyPr/>
                    <a:lstStyle/>
                    <a:p>
                      <a:r>
                        <a:rPr lang="pt-PT" sz="100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Mean</a:t>
                      </a:r>
                      <a:endParaRPr lang="pt-PT"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r>
                        <a:rPr lang="pt-PT" sz="100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SE</a:t>
                      </a:r>
                      <a:endParaRPr lang="pt-PT"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980863667"/>
                  </a:ext>
                </a:extLst>
              </a:tr>
              <a:tr h="163309">
                <a:tc>
                  <a:txBody>
                    <a:bodyPr/>
                    <a:lstStyle/>
                    <a:p>
                      <a:r>
                        <a:rPr lang="pt-PT" sz="100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Control</a:t>
                      </a:r>
                      <a:endParaRPr lang="pt-PT"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pt-PT" sz="100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13.10c</a:t>
                      </a:r>
                      <a:endParaRPr lang="pt-PT"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pt-PT" sz="100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0.31</a:t>
                      </a:r>
                      <a:endParaRPr lang="pt-PT"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487023"/>
                  </a:ext>
                </a:extLst>
              </a:tr>
              <a:tr h="163309">
                <a:tc>
                  <a:txBody>
                    <a:bodyPr/>
                    <a:lstStyle/>
                    <a:p>
                      <a:r>
                        <a:rPr lang="pt-PT" sz="100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OZn30</a:t>
                      </a:r>
                      <a:endParaRPr lang="pt-PT"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pt-PT" sz="1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16.83ab</a:t>
                      </a:r>
                      <a:endParaRPr lang="pt-PT" sz="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pt-PT" sz="100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0.36</a:t>
                      </a:r>
                      <a:endParaRPr lang="pt-PT"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8414789"/>
                  </a:ext>
                </a:extLst>
              </a:tr>
              <a:tr h="163309">
                <a:tc>
                  <a:txBody>
                    <a:bodyPr/>
                    <a:lstStyle/>
                    <a:p>
                      <a:r>
                        <a:rPr lang="pt-PT" sz="1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OZn60</a:t>
                      </a:r>
                      <a:endParaRPr lang="pt-PT" sz="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pt-PT" sz="100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16.33ab</a:t>
                      </a:r>
                      <a:endParaRPr lang="pt-PT"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pt-PT" sz="100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0.07</a:t>
                      </a:r>
                      <a:endParaRPr lang="pt-PT"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2081755"/>
                  </a:ext>
                </a:extLst>
              </a:tr>
              <a:tr h="163309">
                <a:tc>
                  <a:txBody>
                    <a:bodyPr/>
                    <a:lstStyle/>
                    <a:p>
                      <a:r>
                        <a:rPr lang="pt-PT" sz="1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SZn30</a:t>
                      </a:r>
                      <a:endParaRPr lang="pt-PT" sz="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pt-PT" sz="100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15.13b</a:t>
                      </a:r>
                      <a:endParaRPr lang="pt-PT"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pt-PT" sz="100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0.22</a:t>
                      </a:r>
                      <a:endParaRPr lang="pt-PT"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6643951"/>
                  </a:ext>
                </a:extLst>
              </a:tr>
              <a:tr h="163309">
                <a:tc>
                  <a:txBody>
                    <a:bodyPr/>
                    <a:lstStyle/>
                    <a:p>
                      <a:r>
                        <a:rPr lang="pt-PT" sz="100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SZn60</a:t>
                      </a:r>
                      <a:endParaRPr lang="pt-PT"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pt-PT" sz="100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18.10a</a:t>
                      </a:r>
                      <a:endParaRPr lang="pt-PT"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pt-PT" sz="1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0.48</a:t>
                      </a:r>
                      <a:endParaRPr lang="pt-PT" sz="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6703337"/>
                  </a:ext>
                </a:extLst>
              </a:tr>
            </a:tbl>
          </a:graphicData>
        </a:graphic>
      </p:graphicFrame>
      <p:sp>
        <p:nvSpPr>
          <p:cNvPr id="2" name="Retângulo 1">
            <a:extLst>
              <a:ext uri="{FF2B5EF4-FFF2-40B4-BE49-F238E27FC236}">
                <a16:creationId xmlns:a16="http://schemas.microsoft.com/office/drawing/2014/main" id="{A09733F4-2A54-41F5-A91C-FE8689E9E9C5}"/>
              </a:ext>
            </a:extLst>
          </p:cNvPr>
          <p:cNvSpPr/>
          <p:nvPr/>
        </p:nvSpPr>
        <p:spPr>
          <a:xfrm>
            <a:off x="0" y="2575100"/>
            <a:ext cx="8999220" cy="2031325"/>
          </a:xfrm>
          <a:prstGeom prst="rect">
            <a:avLst/>
          </a:prstGeom>
        </p:spPr>
        <p:txBody>
          <a:bodyPr wrap="square">
            <a:spAutoFit/>
          </a:bodyPr>
          <a:lstStyle/>
          <a:p>
            <a:pPr marL="285750" indent="-285750" algn="just">
              <a:buFont typeface="Arial" panose="020B0604020202020204" pitchFamily="34" charset="0"/>
              <a:buChar char="•"/>
            </a:pPr>
            <a:r>
              <a:rPr lang="en-US" dirty="0">
                <a:latin typeface="Palatino Linotype" panose="02040502050505030304" pitchFamily="18" charset="0"/>
              </a:rPr>
              <a:t>Total soluble solids in all treatments, showed an increase relatively to the control. Atomic absorption in grapes treated with </a:t>
            </a:r>
            <a:r>
              <a:rPr lang="en-US" dirty="0" err="1">
                <a:latin typeface="Palatino Linotype" panose="02040502050505030304" pitchFamily="18" charset="0"/>
              </a:rPr>
              <a:t>ZnO</a:t>
            </a:r>
            <a:r>
              <a:rPr lang="en-US" dirty="0">
                <a:latin typeface="Palatino Linotype" panose="02040502050505030304" pitchFamily="18" charset="0"/>
              </a:rPr>
              <a:t> and ZnSO</a:t>
            </a:r>
            <a:r>
              <a:rPr lang="en-US" baseline="-25000" dirty="0">
                <a:latin typeface="Palatino Linotype" panose="02040502050505030304" pitchFamily="18" charset="0"/>
              </a:rPr>
              <a:t>4 </a:t>
            </a:r>
            <a:r>
              <a:rPr lang="en-US" dirty="0">
                <a:latin typeface="Palatino Linotype" panose="02040502050505030304" pitchFamily="18" charset="0"/>
              </a:rPr>
              <a:t>showed, relatively to the control, significant increases of Zn. </a:t>
            </a:r>
            <a:r>
              <a:rPr lang="en-US" kern="0" dirty="0">
                <a:solidFill>
                  <a:srgbClr val="000000"/>
                </a:solidFill>
                <a:latin typeface="Palatino Linotype" panose="02040502050505030304" pitchFamily="18" charset="0"/>
                <a:ea typeface="Times New Roman" panose="02020603050405020304" pitchFamily="18" charset="0"/>
              </a:rPr>
              <a:t>Zn- treated grapes triggered an increasing accumulation of this nutrient in the produced wine. </a:t>
            </a:r>
          </a:p>
          <a:p>
            <a:pPr marL="285750" indent="-285750" algn="just">
              <a:buFont typeface="Arial" panose="020B0604020202020204" pitchFamily="34" charset="0"/>
              <a:buChar char="•"/>
            </a:pPr>
            <a:r>
              <a:rPr lang="en-US" dirty="0">
                <a:latin typeface="Palatino Linotype" panose="02040502050505030304" pitchFamily="18" charset="0"/>
              </a:rPr>
              <a:t>Zn accumulation prevailed in the flesh of the grapes, surpassing 30 % above de control, which revealed the effectiveness of the biofortification. Indeed, a higher biofortification index was found</a:t>
            </a:r>
            <a:endParaRPr lang="pt-PT" dirty="0">
              <a:latin typeface="Palatino Linotype" panose="02040502050505030304" pitchFamily="18" charset="0"/>
            </a:endParaRPr>
          </a:p>
        </p:txBody>
      </p:sp>
    </p:spTree>
    <p:extLst>
      <p:ext uri="{BB962C8B-B14F-4D97-AF65-F5344CB8AC3E}">
        <p14:creationId xmlns:p14="http://schemas.microsoft.com/office/powerpoint/2010/main" val="208300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4</a:t>
            </a:fld>
            <a:endParaRPr lang="fr-FR">
              <a:latin typeface="Palatino Linotype" panose="02040502050505030304" pitchFamily="18" charset="0"/>
            </a:endParaRPr>
          </a:p>
        </p:txBody>
      </p:sp>
      <p:pic>
        <p:nvPicPr>
          <p:cNvPr id="3" name="Picture 2">
            <a:extLst>
              <a:ext uri="{FF2B5EF4-FFF2-40B4-BE49-F238E27FC236}">
                <a16:creationId xmlns:a16="http://schemas.microsoft.com/office/drawing/2014/main" id="{5E083F8A-973C-44C7-B1D5-06EBD8DA84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1400" y="5133915"/>
            <a:ext cx="1752600" cy="1752600"/>
          </a:xfrm>
          <a:prstGeom prst="rect">
            <a:avLst/>
          </a:prstGeom>
        </p:spPr>
      </p:pic>
      <p:sp>
        <p:nvSpPr>
          <p:cNvPr id="2" name="Rectangle 1">
            <a:extLst>
              <a:ext uri="{FF2B5EF4-FFF2-40B4-BE49-F238E27FC236}">
                <a16:creationId xmlns:a16="http://schemas.microsoft.com/office/drawing/2014/main" id="{A9726944-0BF0-4225-81E3-6477EDC7A0A4}"/>
              </a:ext>
            </a:extLst>
          </p:cNvPr>
          <p:cNvSpPr/>
          <p:nvPr/>
        </p:nvSpPr>
        <p:spPr>
          <a:xfrm>
            <a:off x="875794" y="1486880"/>
            <a:ext cx="4227833" cy="4062651"/>
          </a:xfrm>
          <a:prstGeom prst="rect">
            <a:avLst/>
          </a:prstGeom>
        </p:spPr>
        <p:txBody>
          <a:bodyPr wrap="square">
            <a:spAutoFit/>
          </a:bodyPr>
          <a:lstStyle/>
          <a:p>
            <a:r>
              <a:rPr lang="fr-FR" sz="2400" b="1" dirty="0" err="1">
                <a:latin typeface="Palatino Linotype" panose="02040502050505030304" pitchFamily="18" charset="0"/>
              </a:rPr>
              <a:t>Acknowledgments</a:t>
            </a:r>
            <a:endParaRPr lang="fr-FR" sz="2400" b="1" dirty="0">
              <a:latin typeface="Palatino Linotype" panose="02040502050505030304" pitchFamily="18" charset="0"/>
            </a:endParaRPr>
          </a:p>
          <a:p>
            <a:pPr algn="just"/>
            <a:endParaRPr lang="fr-FR" dirty="0">
              <a:latin typeface="Palatino Linotype" panose="02040502050505030304" pitchFamily="18" charset="0"/>
            </a:endParaRPr>
          </a:p>
          <a:p>
            <a:pPr algn="just"/>
            <a:r>
              <a:rPr lang="en-GB" dirty="0">
                <a:latin typeface="Palatino Linotype" panose="02040502050505030304" pitchFamily="18" charset="0"/>
              </a:rPr>
              <a:t>The authors thanks to </a:t>
            </a:r>
            <a:r>
              <a:rPr lang="en-GB" dirty="0" err="1">
                <a:latin typeface="Palatino Linotype" panose="02040502050505030304" pitchFamily="18" charset="0"/>
              </a:rPr>
              <a:t>Engenier</a:t>
            </a:r>
            <a:r>
              <a:rPr lang="en-GB" dirty="0">
                <a:latin typeface="Palatino Linotype" panose="02040502050505030304" pitchFamily="18" charset="0"/>
              </a:rPr>
              <a:t> Luís Silva (</a:t>
            </a:r>
            <a:r>
              <a:rPr lang="en-GB" dirty="0" err="1">
                <a:latin typeface="Palatino Linotype" panose="02040502050505030304" pitchFamily="18" charset="0"/>
              </a:rPr>
              <a:t>Adega</a:t>
            </a:r>
            <a:r>
              <a:rPr lang="en-GB" dirty="0">
                <a:latin typeface="Palatino Linotype" panose="02040502050505030304" pitchFamily="18" charset="0"/>
              </a:rPr>
              <a:t> </a:t>
            </a:r>
            <a:r>
              <a:rPr lang="en-GB" dirty="0" err="1">
                <a:latin typeface="Palatino Linotype" panose="02040502050505030304" pitchFamily="18" charset="0"/>
              </a:rPr>
              <a:t>Cooperativa</a:t>
            </a:r>
            <a:r>
              <a:rPr lang="en-GB" dirty="0">
                <a:latin typeface="Palatino Linotype" panose="02040502050505030304" pitchFamily="18" charset="0"/>
              </a:rPr>
              <a:t> de </a:t>
            </a:r>
            <a:r>
              <a:rPr lang="en-GB" dirty="0" err="1">
                <a:latin typeface="Palatino Linotype" panose="02040502050505030304" pitchFamily="18" charset="0"/>
              </a:rPr>
              <a:t>Palmela</a:t>
            </a:r>
            <a:r>
              <a:rPr lang="en-GB" dirty="0">
                <a:latin typeface="Palatino Linotype" panose="02040502050505030304" pitchFamily="18" charset="0"/>
              </a:rPr>
              <a:t>- Casa </a:t>
            </a:r>
            <a:r>
              <a:rPr lang="en-GB" dirty="0" err="1">
                <a:latin typeface="Palatino Linotype" panose="02040502050505030304" pitchFamily="18" charset="0"/>
              </a:rPr>
              <a:t>Agrícola</a:t>
            </a:r>
            <a:r>
              <a:rPr lang="en-GB" dirty="0">
                <a:latin typeface="Palatino Linotype" panose="02040502050505030304" pitchFamily="18" charset="0"/>
              </a:rPr>
              <a:t> Nunes Oliveira da Silva </a:t>
            </a:r>
            <a:r>
              <a:rPr lang="en-GB" dirty="0" err="1">
                <a:latin typeface="Palatino Linotype" panose="02040502050505030304" pitchFamily="18" charset="0"/>
              </a:rPr>
              <a:t>Lda</a:t>
            </a:r>
            <a:r>
              <a:rPr lang="en-GB" dirty="0">
                <a:latin typeface="Palatino Linotype" panose="02040502050505030304" pitchFamily="18" charset="0"/>
              </a:rPr>
              <a:t>) for technical assistance to project PDR2020-101-030727 – for the financial support. We also thanks to the Research centres (</a:t>
            </a:r>
            <a:r>
              <a:rPr lang="en-GB" dirty="0" err="1">
                <a:latin typeface="Palatino Linotype" panose="02040502050505030304" pitchFamily="18" charset="0"/>
              </a:rPr>
              <a:t>GeoBioTec</a:t>
            </a:r>
            <a:r>
              <a:rPr lang="en-GB" dirty="0">
                <a:latin typeface="Palatino Linotype" panose="02040502050505030304" pitchFamily="18" charset="0"/>
              </a:rPr>
              <a:t>) UIDB/04035/2020. This work was further supported in part by the research </a:t>
            </a:r>
            <a:r>
              <a:rPr lang="en-GB" dirty="0" err="1">
                <a:latin typeface="Palatino Linotype" panose="02040502050505030304" pitchFamily="18" charset="0"/>
              </a:rPr>
              <a:t>center</a:t>
            </a:r>
            <a:r>
              <a:rPr lang="en-GB" dirty="0">
                <a:latin typeface="Palatino Linotype" panose="02040502050505030304" pitchFamily="18" charset="0"/>
              </a:rPr>
              <a:t> Grant Nº. UID/FIS/04559/2013 to </a:t>
            </a:r>
            <a:r>
              <a:rPr lang="en-GB" dirty="0" err="1">
                <a:latin typeface="Palatino Linotype" panose="02040502050505030304" pitchFamily="18" charset="0"/>
              </a:rPr>
              <a:t>LIBPhys</a:t>
            </a:r>
            <a:r>
              <a:rPr lang="en-GB" dirty="0">
                <a:latin typeface="Palatino Linotype" panose="02040502050505030304" pitchFamily="18" charset="0"/>
              </a:rPr>
              <a:t>-UNL, from the FCT/MCTES/PIDDAC and by the project PDR2020-101-030727. </a:t>
            </a:r>
            <a:endParaRPr lang="pt-PT" dirty="0">
              <a:latin typeface="Palatino Linotype" panose="02040502050505030304" pitchFamily="18" charset="0"/>
            </a:endParaRPr>
          </a:p>
        </p:txBody>
      </p:sp>
      <p:pic>
        <p:nvPicPr>
          <p:cNvPr id="6" name="Imagem 5">
            <a:extLst>
              <a:ext uri="{FF2B5EF4-FFF2-40B4-BE49-F238E27FC236}">
                <a16:creationId xmlns:a16="http://schemas.microsoft.com/office/drawing/2014/main" id="{9B6AEB79-0C6B-4E68-9013-FF01AACB1E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70972" y="870695"/>
            <a:ext cx="3015082" cy="680484"/>
          </a:xfrm>
          <a:prstGeom prst="rect">
            <a:avLst/>
          </a:prstGeom>
        </p:spPr>
      </p:pic>
      <p:pic>
        <p:nvPicPr>
          <p:cNvPr id="7" name="Picture 2" descr="Geobiociências, Geoengenharias e Geotecnologias | Faculdade de Ciências e  Tecnologia / Universidade Nova de Lisboa">
            <a:extLst>
              <a:ext uri="{FF2B5EF4-FFF2-40B4-BE49-F238E27FC236}">
                <a16:creationId xmlns:a16="http://schemas.microsoft.com/office/drawing/2014/main" id="{17CFDB42-FF98-4925-8341-CC5C2B6D4A8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54367" y="1721980"/>
            <a:ext cx="2513854" cy="106972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Repositório da Universidade de Lisboa: CEF - Centro de Estudos Florestais">
            <a:extLst>
              <a:ext uri="{FF2B5EF4-FFF2-40B4-BE49-F238E27FC236}">
                <a16:creationId xmlns:a16="http://schemas.microsoft.com/office/drawing/2014/main" id="{680F1538-35D7-4B5B-B0A8-A622C3C2829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54611" y="3663877"/>
            <a:ext cx="1617295" cy="161729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Departamento de Física |">
            <a:extLst>
              <a:ext uri="{FF2B5EF4-FFF2-40B4-BE49-F238E27FC236}">
                <a16:creationId xmlns:a16="http://schemas.microsoft.com/office/drawing/2014/main" id="{DCDC99A2-EA38-4752-82E2-CD5F6340FDC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58087" y="3264739"/>
            <a:ext cx="1266825" cy="12573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BEM-VINDO / WELCOME :: Adega de Palmela">
            <a:extLst>
              <a:ext uri="{FF2B5EF4-FFF2-40B4-BE49-F238E27FC236}">
                <a16:creationId xmlns:a16="http://schemas.microsoft.com/office/drawing/2014/main" id="{6CC2B345-A677-4906-A7A6-794371B02D6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54611" y="2626357"/>
            <a:ext cx="1474760" cy="12430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919336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822</TotalTime>
  <Words>820</Words>
  <Application>Microsoft Office PowerPoint</Application>
  <PresentationFormat>Apresentação no Ecrã (4:3)</PresentationFormat>
  <Paragraphs>98</Paragraphs>
  <Slides>4</Slides>
  <Notes>0</Notes>
  <HiddenSlides>0</HiddenSlides>
  <MMClips>0</MMClips>
  <ScaleCrop>false</ScaleCrop>
  <HeadingPairs>
    <vt:vector size="6" baseType="variant">
      <vt:variant>
        <vt:lpstr>Tipos de letra usados</vt:lpstr>
      </vt:variant>
      <vt:variant>
        <vt:i4>4</vt:i4>
      </vt:variant>
      <vt:variant>
        <vt:lpstr>Tema</vt:lpstr>
      </vt:variant>
      <vt:variant>
        <vt:i4>1</vt:i4>
      </vt:variant>
      <vt:variant>
        <vt:lpstr>Títulos dos diapositivos</vt:lpstr>
      </vt:variant>
      <vt:variant>
        <vt:i4>4</vt:i4>
      </vt:variant>
    </vt:vector>
  </HeadingPairs>
  <TitlesOfParts>
    <vt:vector size="9" baseType="lpstr">
      <vt:lpstr>Arial</vt:lpstr>
      <vt:lpstr>Calibri</vt:lpstr>
      <vt:lpstr>Calibri Light</vt:lpstr>
      <vt:lpstr>Palatino Linotype</vt:lpstr>
      <vt:lpstr>Office Theme</vt:lpstr>
      <vt:lpstr>Apresentação do PowerPoint</vt:lpstr>
      <vt:lpstr>Apresentação do PowerPoint</vt:lpstr>
      <vt:lpstr>Apresentação do PowerPoint</vt:lpstr>
      <vt:lpstr>Apresentação do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MDPI</dc:creator>
  <cp:lastModifiedBy>Diana Daccak</cp:lastModifiedBy>
  <cp:revision>73</cp:revision>
  <dcterms:created xsi:type="dcterms:W3CDTF">2017-05-27T02:37:01Z</dcterms:created>
  <dcterms:modified xsi:type="dcterms:W3CDTF">2020-11-09T23:49:42Z</dcterms:modified>
</cp:coreProperties>
</file>