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64" r:id="rId4"/>
    <p:sldId id="265"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7B7C"/>
    <a:srgbClr val="EAEAEA"/>
    <a:srgbClr val="FCFBF2"/>
    <a:srgbClr val="000000"/>
    <a:srgbClr val="EBE4AF"/>
    <a:srgbClr val="EBFFFF"/>
    <a:srgbClr val="073759"/>
    <a:srgbClr val="CCFF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0" d="100"/>
          <a:sy n="80" d="100"/>
        </p:scale>
        <p:origin x="1450"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2396829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355457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2058342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1399348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19AEB6-5A5C-4DB2-9D46-98EABA38A501}"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625898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19AEB6-5A5C-4DB2-9D46-98EABA38A501}"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271448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19AEB6-5A5C-4DB2-9D46-98EABA38A501}" type="datetimeFigureOut">
              <a:rPr lang="en-US" smtClean="0"/>
              <a:t>11/10/2020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4223939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19AEB6-5A5C-4DB2-9D46-98EABA38A501}" type="datetimeFigureOut">
              <a:rPr lang="en-US" smtClean="0"/>
              <a:t>11/10/2020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3578077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19AEB6-5A5C-4DB2-9D46-98EABA38A501}" type="datetimeFigureOut">
              <a:rPr lang="en-US" smtClean="0"/>
              <a:t>11/10/2020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1629577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19AEB6-5A5C-4DB2-9D46-98EABA38A501}"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3145317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19AEB6-5A5C-4DB2-9D46-98EABA38A501}"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1990405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19AEB6-5A5C-4DB2-9D46-98EABA38A501}" type="datetimeFigureOut">
              <a:rPr lang="en-US" smtClean="0"/>
              <a:t>11/10/2020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6E8413-8B64-46A0-A043-DA7FCA8C4DD3}" type="slidenum">
              <a:rPr lang="en-US" smtClean="0"/>
              <a:t>‹nº›</a:t>
            </a:fld>
            <a:endParaRPr lang="en-US"/>
          </a:p>
        </p:txBody>
      </p:sp>
    </p:spTree>
    <p:extLst>
      <p:ext uri="{BB962C8B-B14F-4D97-AF65-F5344CB8AC3E}">
        <p14:creationId xmlns:p14="http://schemas.microsoft.com/office/powerpoint/2010/main" val="71626441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g"/><Relationship Id="rId7" Type="http://schemas.openxmlformats.org/officeDocument/2006/relationships/image" Target="../media/image5.jpeg"/><Relationship Id="rId2" Type="http://schemas.openxmlformats.org/officeDocument/2006/relationships/hyperlink" Target="mailto:arf.coelho@campus.fct.unl.pt" TargetMode="Externa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7.jp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2987886"/>
            <a:ext cx="9144000" cy="3031599"/>
          </a:xfrm>
          <a:prstGeom prst="rect">
            <a:avLst/>
          </a:prstGeom>
          <a:noFill/>
        </p:spPr>
        <p:txBody>
          <a:bodyPr wrap="square" rtlCol="0">
            <a:spAutoFit/>
          </a:bodyPr>
          <a:lstStyle/>
          <a:p>
            <a:pPr algn="ctr"/>
            <a:r>
              <a:rPr lang="en-US" sz="2400" b="1" dirty="0">
                <a:solidFill>
                  <a:srgbClr val="000000"/>
                </a:solidFill>
                <a:latin typeface="Palatino Linotype" panose="02040502050505030304" pitchFamily="18" charset="0"/>
                <a:ea typeface="Times New Roman" panose="02020603050405020304" pitchFamily="18" charset="0"/>
              </a:rPr>
              <a:t>Nutrient Interactions in Natural Fortification of Tomato with Mg: An Analytical Perspective</a:t>
            </a:r>
          </a:p>
          <a:p>
            <a:pPr algn="ctr"/>
            <a:endParaRPr lang="pt-PT" sz="1700"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algn="ctr">
              <a:spcAft>
                <a:spcPts val="600"/>
              </a:spcAft>
            </a:pPr>
            <a:r>
              <a:rPr lang="pt-PT" sz="1400"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Ana Coelho</a:t>
            </a:r>
            <a:r>
              <a:rPr lang="pt-PT" sz="1400" b="1" baseline="30000"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1,2</a:t>
            </a:r>
            <a:r>
              <a:rPr lang="pt-PT" sz="1400"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 Cláudia Pessoa</a:t>
            </a:r>
            <a:r>
              <a:rPr lang="pt-PT" sz="1400" b="1" baseline="30000"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1,2</a:t>
            </a:r>
            <a:r>
              <a:rPr lang="pt-PT" sz="1400"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 Ana Marques</a:t>
            </a:r>
            <a:r>
              <a:rPr lang="pt-PT" sz="1400" b="1" baseline="30000"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1,2</a:t>
            </a:r>
            <a:r>
              <a:rPr lang="pt-PT" sz="1400"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 Inês Luís</a:t>
            </a:r>
            <a:r>
              <a:rPr lang="pt-PT" sz="1400" b="1" baseline="30000"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1,2</a:t>
            </a:r>
            <a:r>
              <a:rPr lang="pt-PT" sz="1400"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 Diana Daccak</a:t>
            </a:r>
            <a:r>
              <a:rPr lang="pt-PT" sz="1400" b="1" baseline="30000"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1,2</a:t>
            </a:r>
            <a:r>
              <a:rPr lang="pt-PT" sz="1400"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 Maria Manuela Silva</a:t>
            </a:r>
            <a:r>
              <a:rPr lang="pt-PT" sz="1400" b="1" baseline="30000"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2,3</a:t>
            </a:r>
            <a:r>
              <a:rPr lang="pt-PT" sz="1400"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 Manuela Simões</a:t>
            </a:r>
            <a:r>
              <a:rPr lang="pt-PT" sz="1400" b="1" baseline="30000"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1,2</a:t>
            </a:r>
            <a:r>
              <a:rPr lang="pt-PT" sz="1400"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 Fernando Reboredo</a:t>
            </a:r>
            <a:r>
              <a:rPr lang="pt-PT" sz="1400" b="1" baseline="30000"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1,2</a:t>
            </a:r>
            <a:r>
              <a:rPr lang="pt-PT" sz="1400"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 Maria Pessoa</a:t>
            </a:r>
            <a:r>
              <a:rPr lang="pt-PT" sz="1400" b="1" baseline="30000"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1,2</a:t>
            </a:r>
            <a:r>
              <a:rPr lang="pt-PT" sz="1400"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 Paulo Legoinha</a:t>
            </a:r>
            <a:r>
              <a:rPr lang="pt-PT" sz="1400" b="1" baseline="30000"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1,2</a:t>
            </a:r>
            <a:r>
              <a:rPr lang="pt-PT" sz="1400"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 Carlos Galhano</a:t>
            </a:r>
            <a:r>
              <a:rPr lang="pt-PT" sz="1400" b="1" baseline="30000"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1,2</a:t>
            </a:r>
            <a:r>
              <a:rPr lang="pt-PT" sz="1400"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 José Ramalho</a:t>
            </a:r>
            <a:r>
              <a:rPr lang="pt-PT" sz="1400" b="1" baseline="30000"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2,4</a:t>
            </a:r>
            <a:r>
              <a:rPr lang="pt-PT" sz="1400"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 Paula Scotti-Campos</a:t>
            </a:r>
            <a:r>
              <a:rPr lang="pt-PT" sz="1400" b="1" baseline="30000"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2,5</a:t>
            </a:r>
            <a:r>
              <a:rPr lang="pt-PT" sz="1400"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 Isabel Pais</a:t>
            </a:r>
            <a:r>
              <a:rPr lang="pt-PT" sz="1400" b="1" baseline="30000"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2,5</a:t>
            </a:r>
            <a:r>
              <a:rPr lang="pt-PT" sz="1400"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 </a:t>
            </a:r>
            <a:r>
              <a:rPr lang="pt-PT" sz="1400" b="1" dirty="0" err="1">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and</a:t>
            </a:r>
            <a:r>
              <a:rPr lang="pt-PT" sz="1400"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 Fernando Lidon</a:t>
            </a:r>
            <a:r>
              <a:rPr lang="pt-PT" sz="1400" b="1" baseline="30000"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1,2</a:t>
            </a:r>
          </a:p>
          <a:p>
            <a:pPr algn="ctr">
              <a:spcAft>
                <a:spcPts val="600"/>
              </a:spcAft>
            </a:pPr>
            <a:endParaRPr lang="fr-FR" sz="1400" dirty="0">
              <a:latin typeface="Palatino Linotype" panose="02040502050505030304" pitchFamily="18" charset="0"/>
            </a:endParaRPr>
          </a:p>
          <a:p>
            <a:r>
              <a:rPr lang="pt-PT" sz="1000" baseline="30000" dirty="0">
                <a:latin typeface="Palatino Linotype" panose="02040502050505030304" pitchFamily="18" charset="0"/>
              </a:rPr>
              <a:t>1</a:t>
            </a:r>
            <a:r>
              <a:rPr lang="pt-PT" sz="1000" dirty="0">
                <a:latin typeface="Palatino Linotype" panose="02040502050505030304" pitchFamily="18" charset="0"/>
              </a:rPr>
              <a:t>Earth </a:t>
            </a:r>
            <a:r>
              <a:rPr lang="pt-PT" sz="1000" dirty="0" err="1">
                <a:latin typeface="Palatino Linotype" panose="02040502050505030304" pitchFamily="18" charset="0"/>
              </a:rPr>
              <a:t>Sciences</a:t>
            </a:r>
            <a:r>
              <a:rPr lang="pt-PT" sz="1000" dirty="0">
                <a:latin typeface="Palatino Linotype" panose="02040502050505030304" pitchFamily="18" charset="0"/>
              </a:rPr>
              <a:t> </a:t>
            </a:r>
            <a:r>
              <a:rPr lang="pt-PT" sz="1000" dirty="0" err="1">
                <a:latin typeface="Palatino Linotype" panose="02040502050505030304" pitchFamily="18" charset="0"/>
              </a:rPr>
              <a:t>Department</a:t>
            </a:r>
            <a:r>
              <a:rPr lang="pt-PT" sz="1000" dirty="0">
                <a:latin typeface="Palatino Linotype" panose="02040502050505030304" pitchFamily="18" charset="0"/>
              </a:rPr>
              <a:t>, Faculdade de Ciências e Tecnologia, Universidade Nova de Lisboa, Caparica, Portugal;</a:t>
            </a:r>
          </a:p>
          <a:p>
            <a:r>
              <a:rPr lang="fr-CH" sz="1000" baseline="30000" dirty="0">
                <a:latin typeface="Palatino Linotype" panose="02040502050505030304" pitchFamily="18" charset="0"/>
              </a:rPr>
              <a:t>2</a:t>
            </a:r>
            <a:r>
              <a:rPr lang="pt-PT" sz="1000" dirty="0" err="1">
                <a:latin typeface="Palatino Linotype" panose="02040502050505030304" pitchFamily="18" charset="0"/>
              </a:rPr>
              <a:t>GeoBioTec</a:t>
            </a:r>
            <a:r>
              <a:rPr lang="pt-PT" sz="1000" dirty="0">
                <a:latin typeface="Palatino Linotype" panose="02040502050505030304" pitchFamily="18" charset="0"/>
              </a:rPr>
              <a:t> Research </a:t>
            </a:r>
            <a:r>
              <a:rPr lang="pt-PT" sz="1000" dirty="0" err="1">
                <a:latin typeface="Palatino Linotype" panose="02040502050505030304" pitchFamily="18" charset="0"/>
              </a:rPr>
              <a:t>Center</a:t>
            </a:r>
            <a:r>
              <a:rPr lang="pt-PT" sz="1000" dirty="0">
                <a:latin typeface="Palatino Linotype" panose="02040502050505030304" pitchFamily="18" charset="0"/>
              </a:rPr>
              <a:t>, Faculdade de Ciências e Tecnologia, Universidade Nova de Lisboa, Caparica, Portugal;</a:t>
            </a:r>
          </a:p>
          <a:p>
            <a:r>
              <a:rPr lang="pt-PT" sz="1000" baseline="30000" dirty="0">
                <a:latin typeface="Palatino Linotype" panose="02040502050505030304" pitchFamily="18" charset="0"/>
              </a:rPr>
              <a:t>3</a:t>
            </a:r>
            <a:r>
              <a:rPr lang="pt-PT" sz="1000" dirty="0">
                <a:latin typeface="Palatino Linotype" panose="02040502050505030304" pitchFamily="18" charset="0"/>
              </a:rPr>
              <a:t>ESEAG / Grupo Universidade Lusófona, Lisboa, Portugal;</a:t>
            </a:r>
          </a:p>
          <a:p>
            <a:r>
              <a:rPr lang="pt-PT" sz="1000" baseline="30000" dirty="0">
                <a:latin typeface="Palatino Linotype" panose="02040502050505030304" pitchFamily="18" charset="0"/>
              </a:rPr>
              <a:t>4</a:t>
            </a:r>
            <a:r>
              <a:rPr lang="pt-PT" sz="1000" dirty="0">
                <a:latin typeface="Palatino Linotype" panose="02040502050505030304" pitchFamily="18" charset="0"/>
              </a:rPr>
              <a:t>PlantStress &amp; </a:t>
            </a:r>
            <a:r>
              <a:rPr lang="pt-PT" sz="1000" dirty="0" err="1">
                <a:latin typeface="Palatino Linotype" panose="02040502050505030304" pitchFamily="18" charset="0"/>
              </a:rPr>
              <a:t>Biodiversity</a:t>
            </a:r>
            <a:r>
              <a:rPr lang="pt-PT" sz="1000" dirty="0">
                <a:latin typeface="Palatino Linotype" panose="02040502050505030304" pitchFamily="18" charset="0"/>
              </a:rPr>
              <a:t> </a:t>
            </a:r>
            <a:r>
              <a:rPr lang="pt-PT" sz="1000" dirty="0" err="1">
                <a:latin typeface="Palatino Linotype" panose="02040502050505030304" pitchFamily="18" charset="0"/>
              </a:rPr>
              <a:t>Lab</a:t>
            </a:r>
            <a:r>
              <a:rPr lang="pt-PT" sz="1000" dirty="0">
                <a:latin typeface="Palatino Linotype" panose="02040502050505030304" pitchFamily="18" charset="0"/>
              </a:rPr>
              <a:t>, Centro de Estudos Florestais, Instituto Superior Agronomia, Universidade de Lisboa, Oeiras, Portugal;</a:t>
            </a:r>
          </a:p>
          <a:p>
            <a:r>
              <a:rPr lang="pt-PT" sz="1000" baseline="30000" dirty="0">
                <a:latin typeface="Palatino Linotype" panose="02040502050505030304" pitchFamily="18" charset="0"/>
              </a:rPr>
              <a:t>5</a:t>
            </a:r>
            <a:r>
              <a:rPr lang="pt-PT" sz="1000" dirty="0">
                <a:latin typeface="Palatino Linotype" panose="02040502050505030304" pitchFamily="18" charset="0"/>
              </a:rPr>
              <a:t>INIAV, Instituto Nacional de Investigação Agrária e Veterinária, Oeiras, Portugal.</a:t>
            </a:r>
            <a:endParaRPr lang="fr-FR" sz="1000" dirty="0">
              <a:latin typeface="Palatino Linotype" panose="02040502050505030304" pitchFamily="18" charset="0"/>
            </a:endParaRPr>
          </a:p>
          <a:p>
            <a:r>
              <a:rPr lang="fr-CH" sz="1000" b="1" kern="0" dirty="0">
                <a:solidFill>
                  <a:srgbClr val="000000"/>
                </a:solidFill>
                <a:latin typeface="Times New Roman" panose="02020603050405020304" pitchFamily="18" charset="0"/>
                <a:ea typeface="Times New Roman" panose="02020603050405020304" pitchFamily="18" charset="0"/>
              </a:rPr>
              <a:t>*</a:t>
            </a:r>
            <a:r>
              <a:rPr lang="fr-CH" sz="1000" kern="0" dirty="0" err="1">
                <a:solidFill>
                  <a:srgbClr val="000000"/>
                </a:solidFill>
                <a:latin typeface="Times New Roman" panose="02020603050405020304" pitchFamily="18" charset="0"/>
                <a:ea typeface="Times New Roman" panose="02020603050405020304" pitchFamily="18" charset="0"/>
              </a:rPr>
              <a:t>Correspondence</a:t>
            </a:r>
            <a:r>
              <a:rPr lang="fr-CH" sz="1000" kern="0" dirty="0">
                <a:solidFill>
                  <a:srgbClr val="000000"/>
                </a:solidFill>
                <a:latin typeface="Times New Roman" panose="02020603050405020304" pitchFamily="18" charset="0"/>
                <a:ea typeface="Times New Roman" panose="02020603050405020304" pitchFamily="18" charset="0"/>
              </a:rPr>
              <a:t>: </a:t>
            </a:r>
            <a:r>
              <a:rPr lang="pt-PT" sz="1000" u="sng" kern="0" dirty="0">
                <a:solidFill>
                  <a:srgbClr val="000000"/>
                </a:solidFill>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arf.coelho@campus.fct.unl.pt</a:t>
            </a:r>
            <a:endParaRPr lang="fr-FR" sz="1000" dirty="0">
              <a:latin typeface="Palatino Linotype" panose="02040502050505030304" pitchFamily="18" charset="0"/>
            </a:endParaRPr>
          </a:p>
        </p:txBody>
      </p:sp>
      <p:sp>
        <p:nvSpPr>
          <p:cNvPr id="6" name="Slide Number Placeholder 4"/>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1</a:t>
            </a:fld>
            <a:endParaRPr lang="fr-FR">
              <a:latin typeface="Palatino Linotype" panose="02040502050505030304" pitchFamily="18" charset="0"/>
            </a:endParaRPr>
          </a:p>
        </p:txBody>
      </p:sp>
      <p:pic>
        <p:nvPicPr>
          <p:cNvPr id="7" name="Picture 6">
            <a:extLst>
              <a:ext uri="{FF2B5EF4-FFF2-40B4-BE49-F238E27FC236}">
                <a16:creationId xmlns:a16="http://schemas.microsoft.com/office/drawing/2014/main" id="{095D5563-C0F5-42A4-9029-F268D91A37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95194"/>
            <a:ext cx="9144000" cy="3283080"/>
          </a:xfrm>
          <a:prstGeom prst="rect">
            <a:avLst/>
          </a:prstGeom>
        </p:spPr>
      </p:pic>
      <p:pic>
        <p:nvPicPr>
          <p:cNvPr id="8" name="Imagem 7">
            <a:extLst>
              <a:ext uri="{FF2B5EF4-FFF2-40B4-BE49-F238E27FC236}">
                <a16:creationId xmlns:a16="http://schemas.microsoft.com/office/drawing/2014/main" id="{23C417DE-402F-4A06-B707-1A029071D992}"/>
              </a:ext>
            </a:extLst>
          </p:cNvPr>
          <p:cNvPicPr>
            <a:picLocks noChangeAspect="1"/>
          </p:cNvPicPr>
          <p:nvPr/>
        </p:nvPicPr>
        <p:blipFill rotWithShape="1">
          <a:blip r:embed="rId4">
            <a:extLst>
              <a:ext uri="{28A0092B-C50C-407E-A947-70E740481C1C}">
                <a14:useLocalDpi xmlns:a14="http://schemas.microsoft.com/office/drawing/2010/main" val="0"/>
              </a:ext>
            </a:extLst>
          </a:blip>
          <a:srcRect b="8240"/>
          <a:stretch/>
        </p:blipFill>
        <p:spPr>
          <a:xfrm>
            <a:off x="7831224" y="6163034"/>
            <a:ext cx="859552" cy="695931"/>
          </a:xfrm>
          <a:prstGeom prst="rect">
            <a:avLst/>
          </a:prstGeom>
        </p:spPr>
      </p:pic>
      <p:pic>
        <p:nvPicPr>
          <p:cNvPr id="9" name="Imagem 8" descr="Uma imagem com prato&#10;&#10;Descrição gerada automaticamente">
            <a:extLst>
              <a:ext uri="{FF2B5EF4-FFF2-40B4-BE49-F238E27FC236}">
                <a16:creationId xmlns:a16="http://schemas.microsoft.com/office/drawing/2014/main" id="{FA822F52-FBF6-4818-B765-F786E2BF95A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6021" y="6276616"/>
            <a:ext cx="725708" cy="540000"/>
          </a:xfrm>
          <a:prstGeom prst="rect">
            <a:avLst/>
          </a:prstGeom>
        </p:spPr>
      </p:pic>
      <p:pic>
        <p:nvPicPr>
          <p:cNvPr id="10" name="Picture 2" descr="Geobiociências, Geoengenharias e Geotecnologias | Faculdade de Ciências e  Tecnologia / Universidade Nova de Lisboa">
            <a:extLst>
              <a:ext uri="{FF2B5EF4-FFF2-40B4-BE49-F238E27FC236}">
                <a16:creationId xmlns:a16="http://schemas.microsoft.com/office/drawing/2014/main" id="{9014C1C4-7080-4C5D-8413-A4F5AF0233AE}"/>
              </a:ext>
            </a:extLst>
          </p:cNvPr>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9742" b="8219"/>
          <a:stretch/>
        </p:blipFill>
        <p:spPr bwMode="auto">
          <a:xfrm>
            <a:off x="1666001" y="6270966"/>
            <a:ext cx="1603418" cy="559751"/>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Biblioteca da Escola Superior de Educação Almeida Garrett – Grupo Lusófona  | Diretório BAD">
            <a:extLst>
              <a:ext uri="{FF2B5EF4-FFF2-40B4-BE49-F238E27FC236}">
                <a16:creationId xmlns:a16="http://schemas.microsoft.com/office/drawing/2014/main" id="{56A438C7-BD3C-40F8-8961-F601EF5A3E46}"/>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073644" y="6276616"/>
            <a:ext cx="1270112" cy="54614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6" descr="Repositório da Universidade de Lisboa: CEF - Centro de Estudos Florestais">
            <a:extLst>
              <a:ext uri="{FF2B5EF4-FFF2-40B4-BE49-F238E27FC236}">
                <a16:creationId xmlns:a16="http://schemas.microsoft.com/office/drawing/2014/main" id="{5DEEBD54-77FC-4134-93C8-4D682A83CD2A}"/>
              </a:ext>
            </a:extLst>
          </p:cNvPr>
          <p:cNvPicPr>
            <a:picLocks noChangeAspect="1" noChangeArrowheads="1"/>
          </p:cNvPicPr>
          <p:nvPr/>
        </p:nvPicPr>
        <p:blipFill rotWithShape="1">
          <a:blip r:embed="rId8">
            <a:extLst>
              <a:ext uri="{28A0092B-C50C-407E-A947-70E740481C1C}">
                <a14:useLocalDpi xmlns:a14="http://schemas.microsoft.com/office/drawing/2010/main" val="0"/>
              </a:ext>
            </a:extLst>
          </a:blip>
          <a:srcRect t="9805" b="7755"/>
          <a:stretch/>
        </p:blipFill>
        <p:spPr bwMode="auto">
          <a:xfrm>
            <a:off x="6418896" y="6241373"/>
            <a:ext cx="725708" cy="5982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8605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799" y="396782"/>
            <a:ext cx="8416413" cy="5062924"/>
          </a:xfrm>
          <a:prstGeom prst="rect">
            <a:avLst/>
          </a:prstGeom>
          <a:noFill/>
        </p:spPr>
        <p:txBody>
          <a:bodyPr wrap="square" rtlCol="0">
            <a:spAutoFit/>
          </a:bodyPr>
          <a:lstStyle/>
          <a:p>
            <a:pPr algn="just"/>
            <a:r>
              <a:rPr lang="fr-FR" sz="1700" b="1" dirty="0">
                <a:latin typeface="Palatino Linotype" panose="02040502050505030304" pitchFamily="18" charset="0"/>
              </a:rPr>
              <a:t>Abstract: </a:t>
            </a:r>
            <a:r>
              <a:rPr lang="en-US" sz="1700" dirty="0">
                <a:latin typeface="Palatino Linotype" panose="02040502050505030304" pitchFamily="18" charset="0"/>
              </a:rPr>
              <a:t>In the human body, about 53% of Mg is involved in the development and maintenance of bone and other calcified tissues, but it also has a physiological role in protein synthesis, muscle and nerve functions, blood glucose control and blood pressure regulation. Nevertheless, Mg</a:t>
            </a:r>
            <a:r>
              <a:rPr lang="en-US" sz="1700" b="1" dirty="0">
                <a:latin typeface="Palatino Linotype" panose="02040502050505030304" pitchFamily="18" charset="0"/>
              </a:rPr>
              <a:t> </a:t>
            </a:r>
            <a:r>
              <a:rPr lang="en-US" sz="1700" dirty="0">
                <a:latin typeface="Palatino Linotype" panose="02040502050505030304" pitchFamily="18" charset="0"/>
              </a:rPr>
              <a:t>deficiency triggers electrolyte disturbance that can result in multiple symptoms, namely tremor, poor coordination, muscle spasms, loss of appetite, personality changes, and nystagmus. Complications may include seizures or cardiac arrest. To surpass Mg deficiency, biofortification is a strategy that can boost nutrient enhancement in food crops and can increase nutrient uptake and accumulation in the human body. Accordingly, this study aimed to develop a technical itinerary for Mg biofortification in </a:t>
            </a:r>
            <a:r>
              <a:rPr lang="en-US" sz="1700" i="1" dirty="0" err="1">
                <a:latin typeface="Palatino Linotype" panose="02040502050505030304" pitchFamily="18" charset="0"/>
              </a:rPr>
              <a:t>Lycopersicum</a:t>
            </a:r>
            <a:r>
              <a:rPr lang="en-US" sz="1700" i="1" dirty="0">
                <a:latin typeface="Palatino Linotype" panose="02040502050505030304" pitchFamily="18" charset="0"/>
              </a:rPr>
              <a:t> esculentum</a:t>
            </a:r>
            <a:r>
              <a:rPr lang="en-US" sz="1700" dirty="0">
                <a:latin typeface="Palatino Linotype" panose="02040502050505030304" pitchFamily="18" charset="0"/>
              </a:rPr>
              <a:t> variety H1534. Tomato biofortification was promoted during the respective life cycle throughout six leaf applications with two different treatments (4% and 8%) of MgSO</a:t>
            </a:r>
            <a:r>
              <a:rPr lang="en-US" sz="1700" baseline="-25000" dirty="0">
                <a:latin typeface="Palatino Linotype" panose="02040502050505030304" pitchFamily="18" charset="0"/>
              </a:rPr>
              <a:t>4</a:t>
            </a:r>
            <a:r>
              <a:rPr lang="en-US" sz="1700" dirty="0">
                <a:latin typeface="Palatino Linotype" panose="02040502050505030304" pitchFamily="18" charset="0"/>
              </a:rPr>
              <a:t>, equivalent to 702 and 1404 g ha</a:t>
            </a:r>
            <a:r>
              <a:rPr lang="en-US" sz="1700" baseline="30000" dirty="0">
                <a:latin typeface="Palatino Linotype" panose="02040502050505030304" pitchFamily="18" charset="0"/>
              </a:rPr>
              <a:t>-1</a:t>
            </a:r>
            <a:r>
              <a:rPr lang="en-US" sz="1700" dirty="0">
                <a:latin typeface="Palatino Linotype" panose="02040502050505030304" pitchFamily="18" charset="0"/>
              </a:rPr>
              <a:t>. At harvest, the biofortification index of Mg was 2.01 and 1.71 fold (after spraying with 4% and 8% MgSO</a:t>
            </a:r>
            <a:r>
              <a:rPr lang="en-US" sz="1700" baseline="-25000" dirty="0">
                <a:latin typeface="Palatino Linotype" panose="02040502050505030304" pitchFamily="18" charset="0"/>
              </a:rPr>
              <a:t>4</a:t>
            </a:r>
            <a:r>
              <a:rPr lang="en-US" sz="1700" dirty="0">
                <a:latin typeface="Palatino Linotype" panose="02040502050505030304" pitchFamily="18" charset="0"/>
              </a:rPr>
              <a:t>, respectively), being found a synergistic trends only with Zn e Fe, whereas P did not varied significantly among treatments. Among treatments, relevant deviations could not be found for total soluble solids, height, diameter and color, yet minor changes in dry weight were detected. It is concluded that Mg biofortification of tomato variety H1534 can be carried out to add nutritional value to tomato based processed food products.</a:t>
            </a:r>
            <a:r>
              <a:rPr lang="fr-FR" sz="1700" b="1" dirty="0">
                <a:latin typeface="Palatino Linotype" panose="02040502050505030304" pitchFamily="18" charset="0"/>
              </a:rPr>
              <a:t> </a:t>
            </a:r>
            <a:endParaRPr lang="en-US" sz="1700" dirty="0">
              <a:latin typeface="Palatino Linotype" panose="02040502050505030304" pitchFamily="18" charset="0"/>
            </a:endParaRP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2</a:t>
            </a:fld>
            <a:endParaRPr lang="fr-FR">
              <a:latin typeface="Palatino Linotype" panose="02040502050505030304" pitchFamily="18" charset="0"/>
            </a:endParaRPr>
          </a:p>
        </p:txBody>
      </p:sp>
      <p:pic>
        <p:nvPicPr>
          <p:cNvPr id="3" name="Picture 2">
            <a:extLst>
              <a:ext uri="{FF2B5EF4-FFF2-40B4-BE49-F238E27FC236}">
                <a16:creationId xmlns:a16="http://schemas.microsoft.com/office/drawing/2014/main" id="{5E083F8A-973C-44C7-B1D5-06EBD8DA84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1400" y="5133915"/>
            <a:ext cx="1752600" cy="1752600"/>
          </a:xfrm>
          <a:prstGeom prst="rect">
            <a:avLst/>
          </a:prstGeom>
        </p:spPr>
      </p:pic>
      <p:sp>
        <p:nvSpPr>
          <p:cNvPr id="2" name="Retângulo 1">
            <a:extLst>
              <a:ext uri="{FF2B5EF4-FFF2-40B4-BE49-F238E27FC236}">
                <a16:creationId xmlns:a16="http://schemas.microsoft.com/office/drawing/2014/main" id="{7C58C8DE-321C-4620-94D3-F8E88A7E60D5}"/>
              </a:ext>
            </a:extLst>
          </p:cNvPr>
          <p:cNvSpPr/>
          <p:nvPr/>
        </p:nvSpPr>
        <p:spPr>
          <a:xfrm>
            <a:off x="304799" y="5513943"/>
            <a:ext cx="7472517" cy="907941"/>
          </a:xfrm>
          <a:prstGeom prst="rect">
            <a:avLst/>
          </a:prstGeom>
        </p:spPr>
        <p:txBody>
          <a:bodyPr wrap="square">
            <a:spAutoFit/>
          </a:bodyPr>
          <a:lstStyle/>
          <a:p>
            <a:r>
              <a:rPr lang="en-US" sz="1700" b="1" dirty="0">
                <a:latin typeface="Palatino Linotype" panose="02040502050505030304" pitchFamily="18" charset="0"/>
              </a:rPr>
              <a:t>Keywords: </a:t>
            </a:r>
            <a:r>
              <a:rPr lang="en-US" sz="1700" i="1" dirty="0" err="1">
                <a:latin typeface="Palatino Linotype" panose="02040502050505030304" pitchFamily="18" charset="0"/>
              </a:rPr>
              <a:t>Lycopersicum</a:t>
            </a:r>
            <a:r>
              <a:rPr lang="en-US" sz="1700" i="1" dirty="0">
                <a:latin typeface="Palatino Linotype" panose="02040502050505030304" pitchFamily="18" charset="0"/>
              </a:rPr>
              <a:t> esculentum</a:t>
            </a:r>
            <a:r>
              <a:rPr lang="en-US" sz="1700" dirty="0">
                <a:latin typeface="Palatino Linotype" panose="02040502050505030304" pitchFamily="18" charset="0"/>
              </a:rPr>
              <a:t> ; Mg Biofortification ; Nutrient interactions.</a:t>
            </a:r>
            <a:endParaRPr lang="pt-PT" sz="1700" dirty="0">
              <a:latin typeface="Palatino Linotype" panose="02040502050505030304" pitchFamily="18" charset="0"/>
            </a:endParaRPr>
          </a:p>
          <a:p>
            <a:endParaRPr lang="en-US" sz="1700" dirty="0">
              <a:latin typeface="Palatino Linotype" panose="02040502050505030304" pitchFamily="18" charset="0"/>
            </a:endParaRPr>
          </a:p>
        </p:txBody>
      </p:sp>
    </p:spTree>
    <p:extLst>
      <p:ext uri="{BB962C8B-B14F-4D97-AF65-F5344CB8AC3E}">
        <p14:creationId xmlns:p14="http://schemas.microsoft.com/office/powerpoint/2010/main" val="2099526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3</a:t>
            </a:fld>
            <a:endParaRPr lang="fr-FR">
              <a:latin typeface="Palatino Linotype" panose="02040502050505030304" pitchFamily="18" charset="0"/>
            </a:endParaRPr>
          </a:p>
        </p:txBody>
      </p:sp>
      <p:pic>
        <p:nvPicPr>
          <p:cNvPr id="3" name="Picture 2">
            <a:extLst>
              <a:ext uri="{FF2B5EF4-FFF2-40B4-BE49-F238E27FC236}">
                <a16:creationId xmlns:a16="http://schemas.microsoft.com/office/drawing/2014/main" id="{5E083F8A-973C-44C7-B1D5-06EBD8DA84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1400" y="5133915"/>
            <a:ext cx="1752600" cy="1752600"/>
          </a:xfrm>
          <a:prstGeom prst="rect">
            <a:avLst/>
          </a:prstGeom>
        </p:spPr>
      </p:pic>
      <p:sp>
        <p:nvSpPr>
          <p:cNvPr id="7" name="TextBox 6">
            <a:extLst>
              <a:ext uri="{FF2B5EF4-FFF2-40B4-BE49-F238E27FC236}">
                <a16:creationId xmlns:a16="http://schemas.microsoft.com/office/drawing/2014/main" id="{89002B9B-22F5-4BDC-BEFF-6702B8A8B395}"/>
              </a:ext>
            </a:extLst>
          </p:cNvPr>
          <p:cNvSpPr txBox="1"/>
          <p:nvPr/>
        </p:nvSpPr>
        <p:spPr>
          <a:xfrm>
            <a:off x="495300" y="162355"/>
            <a:ext cx="8153400" cy="461665"/>
          </a:xfrm>
          <a:prstGeom prst="rect">
            <a:avLst/>
          </a:prstGeom>
          <a:noFill/>
        </p:spPr>
        <p:txBody>
          <a:bodyPr wrap="square" rtlCol="0">
            <a:spAutoFit/>
          </a:bodyPr>
          <a:lstStyle/>
          <a:p>
            <a:r>
              <a:rPr lang="fr-FR" sz="2400" b="1" dirty="0">
                <a:latin typeface="Palatino Linotype" panose="02040502050505030304" pitchFamily="18" charset="0"/>
              </a:rPr>
              <a:t>Results and Discussion</a:t>
            </a:r>
          </a:p>
        </p:txBody>
      </p:sp>
      <p:sp>
        <p:nvSpPr>
          <p:cNvPr id="10" name="TextBox 9">
            <a:extLst>
              <a:ext uri="{FF2B5EF4-FFF2-40B4-BE49-F238E27FC236}">
                <a16:creationId xmlns:a16="http://schemas.microsoft.com/office/drawing/2014/main" id="{1CADA6F2-3FC1-4566-B743-58F07B6A36BB}"/>
              </a:ext>
            </a:extLst>
          </p:cNvPr>
          <p:cNvSpPr txBox="1"/>
          <p:nvPr/>
        </p:nvSpPr>
        <p:spPr>
          <a:xfrm>
            <a:off x="452419" y="3619102"/>
            <a:ext cx="8153400" cy="461665"/>
          </a:xfrm>
          <a:prstGeom prst="rect">
            <a:avLst/>
          </a:prstGeom>
          <a:noFill/>
        </p:spPr>
        <p:txBody>
          <a:bodyPr wrap="square" rtlCol="0">
            <a:spAutoFit/>
          </a:bodyPr>
          <a:lstStyle/>
          <a:p>
            <a:r>
              <a:rPr lang="fr-FR" sz="2400" b="1" dirty="0">
                <a:latin typeface="Palatino Linotype" panose="02040502050505030304" pitchFamily="18" charset="0"/>
              </a:rPr>
              <a:t>Conclusions</a:t>
            </a:r>
          </a:p>
        </p:txBody>
      </p:sp>
      <p:sp>
        <p:nvSpPr>
          <p:cNvPr id="2" name="Retângulo 1">
            <a:extLst>
              <a:ext uri="{FF2B5EF4-FFF2-40B4-BE49-F238E27FC236}">
                <a16:creationId xmlns:a16="http://schemas.microsoft.com/office/drawing/2014/main" id="{A3FB8263-97DB-446F-836E-80BD44E89CCE}"/>
              </a:ext>
            </a:extLst>
          </p:cNvPr>
          <p:cNvSpPr/>
          <p:nvPr/>
        </p:nvSpPr>
        <p:spPr>
          <a:xfrm>
            <a:off x="269949" y="691430"/>
            <a:ext cx="8691581" cy="425758"/>
          </a:xfrm>
          <a:prstGeom prst="rect">
            <a:avLst/>
          </a:prstGeom>
        </p:spPr>
        <p:txBody>
          <a:bodyPr wrap="square">
            <a:spAutoFit/>
          </a:bodyPr>
          <a:lstStyle/>
          <a:p>
            <a:pPr marL="269875" marR="269875" algn="just">
              <a:lnSpc>
                <a:spcPts val="1300"/>
              </a:lnSpc>
              <a:spcBef>
                <a:spcPts val="1200"/>
              </a:spcBef>
              <a:spcAft>
                <a:spcPts val="600"/>
              </a:spcAft>
            </a:pPr>
            <a:r>
              <a:rPr lang="en-US" sz="1200"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Table 1.</a:t>
            </a:r>
            <a:r>
              <a:rPr lang="en-US" sz="1200"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 Mean values ± S.E. (n = 4) of Mg, Zn, Fe, Ca, P and K in tomatoes of </a:t>
            </a:r>
            <a:r>
              <a:rPr lang="en-US" sz="1200" i="1" dirty="0" err="1">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Lycopersicum</a:t>
            </a:r>
            <a:r>
              <a:rPr lang="en-US" sz="1200" i="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 esculentum</a:t>
            </a:r>
            <a:r>
              <a:rPr lang="en-US" sz="1200"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 variety H1534, at harvest. Different letters (a, b) indicate significant differences, of each parameter, between treatments (P ≤0.05). </a:t>
            </a:r>
            <a:endParaRPr lang="pt-PT" sz="1200"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p:txBody>
      </p:sp>
      <p:pic>
        <p:nvPicPr>
          <p:cNvPr id="6" name="Imagem 5">
            <a:extLst>
              <a:ext uri="{FF2B5EF4-FFF2-40B4-BE49-F238E27FC236}">
                <a16:creationId xmlns:a16="http://schemas.microsoft.com/office/drawing/2014/main" id="{F15371F3-8841-4632-974A-61E10306E241}"/>
              </a:ext>
            </a:extLst>
          </p:cNvPr>
          <p:cNvPicPr>
            <a:picLocks noChangeAspect="1"/>
          </p:cNvPicPr>
          <p:nvPr/>
        </p:nvPicPr>
        <p:blipFill>
          <a:blip r:embed="rId3"/>
          <a:stretch>
            <a:fillRect/>
          </a:stretch>
        </p:blipFill>
        <p:spPr>
          <a:xfrm>
            <a:off x="1603248" y="1175387"/>
            <a:ext cx="5788152" cy="1100328"/>
          </a:xfrm>
          <a:prstGeom prst="rect">
            <a:avLst/>
          </a:prstGeom>
        </p:spPr>
      </p:pic>
      <p:sp>
        <p:nvSpPr>
          <p:cNvPr id="12" name="Retângulo 11">
            <a:extLst>
              <a:ext uri="{FF2B5EF4-FFF2-40B4-BE49-F238E27FC236}">
                <a16:creationId xmlns:a16="http://schemas.microsoft.com/office/drawing/2014/main" id="{1D073664-939C-44FF-8940-45B52D90F1A3}"/>
              </a:ext>
            </a:extLst>
          </p:cNvPr>
          <p:cNvSpPr/>
          <p:nvPr/>
        </p:nvSpPr>
        <p:spPr>
          <a:xfrm>
            <a:off x="210954" y="2232903"/>
            <a:ext cx="8809569" cy="1138773"/>
          </a:xfrm>
          <a:prstGeom prst="rect">
            <a:avLst/>
          </a:prstGeom>
        </p:spPr>
        <p:txBody>
          <a:bodyPr wrap="square">
            <a:spAutoFit/>
          </a:bodyPr>
          <a:lstStyle/>
          <a:p>
            <a:pPr algn="just"/>
            <a:r>
              <a:rPr lang="en-US" sz="1700" dirty="0">
                <a:latin typeface="Palatino Linotype" panose="02040502050505030304" pitchFamily="18" charset="0"/>
              </a:rPr>
              <a:t>Relatively to the control, treated tomatoes with 4% and 8 % of MgSO4 showed an increasing contents of Mg (2.01 and 1.71 fold), Zn (1.80 and 1.34 fold) and Fe (1.20 and 1.18 fold), whereas Ca and K significantly lower values with 4% MgSO4. Moreover, P did not varied significantly among treatments.</a:t>
            </a:r>
            <a:endParaRPr lang="pt-PT" sz="1700" dirty="0">
              <a:latin typeface="Palatino Linotype" panose="02040502050505030304" pitchFamily="18" charset="0"/>
            </a:endParaRPr>
          </a:p>
        </p:txBody>
      </p:sp>
      <p:sp>
        <p:nvSpPr>
          <p:cNvPr id="13" name="Retângulo 12">
            <a:extLst>
              <a:ext uri="{FF2B5EF4-FFF2-40B4-BE49-F238E27FC236}">
                <a16:creationId xmlns:a16="http://schemas.microsoft.com/office/drawing/2014/main" id="{56801613-38F8-4E7C-B4F1-48768DA27818}"/>
              </a:ext>
            </a:extLst>
          </p:cNvPr>
          <p:cNvSpPr/>
          <p:nvPr/>
        </p:nvSpPr>
        <p:spPr>
          <a:xfrm>
            <a:off x="269949" y="4092088"/>
            <a:ext cx="7121451" cy="2446824"/>
          </a:xfrm>
          <a:prstGeom prst="rect">
            <a:avLst/>
          </a:prstGeom>
        </p:spPr>
        <p:txBody>
          <a:bodyPr wrap="square">
            <a:spAutoFit/>
          </a:bodyPr>
          <a:lstStyle/>
          <a:p>
            <a:pPr algn="just"/>
            <a:r>
              <a:rPr lang="en-US" sz="1700" dirty="0">
                <a:latin typeface="Palatino Linotype" panose="02040502050505030304" pitchFamily="18" charset="0"/>
              </a:rPr>
              <a:t>Through foliar spraying with MgSO4, Mg contents increased in the tomato variety H1534, being the maximum content obtained at a spray concentration of 4%. Zinc and Fe showed a synergistic pattern of accumulation with Mg. Additionally, Mg biofortification did not show relevant changes in total soluble solids, height, diameter and color. However, minor changes in dry weight occurred in the treatment that showed the highest content of Mg. Accordingly, agronomic biofortification of tomato variety H1534 can be applied to increase this nutrient in tomato based processed food products.</a:t>
            </a:r>
            <a:endParaRPr lang="pt-PT" sz="1700" dirty="0">
              <a:latin typeface="Palatino Linotype" panose="02040502050505030304" pitchFamily="18" charset="0"/>
            </a:endParaRPr>
          </a:p>
        </p:txBody>
      </p:sp>
    </p:spTree>
    <p:extLst>
      <p:ext uri="{BB962C8B-B14F-4D97-AF65-F5344CB8AC3E}">
        <p14:creationId xmlns:p14="http://schemas.microsoft.com/office/powerpoint/2010/main" val="208300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4</a:t>
            </a:fld>
            <a:endParaRPr lang="fr-FR">
              <a:latin typeface="Palatino Linotype" panose="02040502050505030304" pitchFamily="18" charset="0"/>
            </a:endParaRPr>
          </a:p>
        </p:txBody>
      </p:sp>
      <p:pic>
        <p:nvPicPr>
          <p:cNvPr id="3" name="Picture 2">
            <a:extLst>
              <a:ext uri="{FF2B5EF4-FFF2-40B4-BE49-F238E27FC236}">
                <a16:creationId xmlns:a16="http://schemas.microsoft.com/office/drawing/2014/main" id="{5E083F8A-973C-44C7-B1D5-06EBD8DA84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1400" y="5133915"/>
            <a:ext cx="1752600" cy="1752600"/>
          </a:xfrm>
          <a:prstGeom prst="rect">
            <a:avLst/>
          </a:prstGeom>
        </p:spPr>
      </p:pic>
      <p:sp>
        <p:nvSpPr>
          <p:cNvPr id="2" name="Rectangle 1">
            <a:extLst>
              <a:ext uri="{FF2B5EF4-FFF2-40B4-BE49-F238E27FC236}">
                <a16:creationId xmlns:a16="http://schemas.microsoft.com/office/drawing/2014/main" id="{A9726944-0BF0-4225-81E3-6477EDC7A0A4}"/>
              </a:ext>
            </a:extLst>
          </p:cNvPr>
          <p:cNvSpPr/>
          <p:nvPr/>
        </p:nvSpPr>
        <p:spPr>
          <a:xfrm>
            <a:off x="363795" y="1373238"/>
            <a:ext cx="5053780" cy="2954655"/>
          </a:xfrm>
          <a:prstGeom prst="rect">
            <a:avLst/>
          </a:prstGeom>
        </p:spPr>
        <p:txBody>
          <a:bodyPr wrap="square">
            <a:spAutoFit/>
          </a:bodyPr>
          <a:lstStyle/>
          <a:p>
            <a:r>
              <a:rPr lang="fr-FR" sz="2400" b="1" dirty="0" err="1">
                <a:latin typeface="Palatino Linotype" panose="02040502050505030304" pitchFamily="18" charset="0"/>
              </a:rPr>
              <a:t>Acknowledgments</a:t>
            </a:r>
            <a:endParaRPr lang="fr-FR" sz="2400" b="1" dirty="0">
              <a:latin typeface="Palatino Linotype" panose="02040502050505030304" pitchFamily="18" charset="0"/>
            </a:endParaRPr>
          </a:p>
          <a:p>
            <a:endParaRPr lang="en-US" dirty="0">
              <a:latin typeface="Palatino Linotype" panose="02040502050505030304" pitchFamily="18" charset="0"/>
            </a:endParaRPr>
          </a:p>
          <a:p>
            <a:pPr algn="just"/>
            <a:r>
              <a:rPr lang="en-US" dirty="0">
                <a:latin typeface="Palatino Linotype" panose="02040502050505030304" pitchFamily="18" charset="0"/>
              </a:rPr>
              <a:t>The authors thanks to Eng. </a:t>
            </a:r>
            <a:r>
              <a:rPr lang="en-US" dirty="0" err="1">
                <a:latin typeface="Palatino Linotype" panose="02040502050505030304" pitchFamily="18" charset="0"/>
              </a:rPr>
              <a:t>Valter</a:t>
            </a:r>
            <a:r>
              <a:rPr lang="en-US" dirty="0">
                <a:latin typeface="Palatino Linotype" panose="02040502050505030304" pitchFamily="18" charset="0"/>
              </a:rPr>
              <a:t> Lopes and António Vasconcelos (</a:t>
            </a:r>
            <a:r>
              <a:rPr lang="en-US" dirty="0" err="1">
                <a:latin typeface="Palatino Linotype" panose="02040502050505030304" pitchFamily="18" charset="0"/>
              </a:rPr>
              <a:t>Associação</a:t>
            </a:r>
            <a:r>
              <a:rPr lang="en-US" dirty="0">
                <a:latin typeface="Palatino Linotype" panose="02040502050505030304" pitchFamily="18" charset="0"/>
              </a:rPr>
              <a:t> de </a:t>
            </a:r>
            <a:r>
              <a:rPr lang="en-US" dirty="0" err="1">
                <a:latin typeface="Palatino Linotype" panose="02040502050505030304" pitchFamily="18" charset="0"/>
              </a:rPr>
              <a:t>Beneficiários</a:t>
            </a:r>
            <a:r>
              <a:rPr lang="en-US" dirty="0">
                <a:latin typeface="Palatino Linotype" panose="02040502050505030304" pitchFamily="18" charset="0"/>
              </a:rPr>
              <a:t> do </a:t>
            </a:r>
            <a:r>
              <a:rPr lang="en-US" dirty="0" err="1">
                <a:latin typeface="Palatino Linotype" panose="02040502050505030304" pitchFamily="18" charset="0"/>
              </a:rPr>
              <a:t>Roxo</a:t>
            </a:r>
            <a:r>
              <a:rPr lang="en-US" dirty="0">
                <a:latin typeface="Palatino Linotype" panose="02040502050505030304" pitchFamily="18" charset="0"/>
              </a:rPr>
              <a:t>) for technical assistance in the agricultural parcel as well as to project PDR2020-101-030701 – for the financial support. We also thanks to the Research </a:t>
            </a:r>
            <a:r>
              <a:rPr lang="en-US" dirty="0" err="1">
                <a:latin typeface="Palatino Linotype" panose="02040502050505030304" pitchFamily="18" charset="0"/>
              </a:rPr>
              <a:t>centres</a:t>
            </a:r>
            <a:r>
              <a:rPr lang="en-US" dirty="0">
                <a:latin typeface="Palatino Linotype" panose="02040502050505030304" pitchFamily="18" charset="0"/>
              </a:rPr>
              <a:t> (</a:t>
            </a:r>
            <a:r>
              <a:rPr lang="en-US" dirty="0" err="1">
                <a:latin typeface="Palatino Linotype" panose="02040502050505030304" pitchFamily="18" charset="0"/>
              </a:rPr>
              <a:t>GeoBioTec</a:t>
            </a:r>
            <a:r>
              <a:rPr lang="en-US" dirty="0">
                <a:latin typeface="Palatino Linotype" panose="02040502050505030304" pitchFamily="18" charset="0"/>
              </a:rPr>
              <a:t>) UIDB/04035/2020, and (CEF) UIDB/00239/2020. </a:t>
            </a:r>
            <a:endParaRPr lang="fr-FR" sz="2400" b="1" dirty="0">
              <a:latin typeface="Palatino Linotype" panose="02040502050505030304" pitchFamily="18" charset="0"/>
            </a:endParaRPr>
          </a:p>
        </p:txBody>
      </p:sp>
      <p:pic>
        <p:nvPicPr>
          <p:cNvPr id="6" name="Imagem 5">
            <a:extLst>
              <a:ext uri="{FF2B5EF4-FFF2-40B4-BE49-F238E27FC236}">
                <a16:creationId xmlns:a16="http://schemas.microsoft.com/office/drawing/2014/main" id="{93D6C4FB-DCFE-4282-8932-082FF4CC2F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70972" y="870695"/>
            <a:ext cx="3015082" cy="680484"/>
          </a:xfrm>
          <a:prstGeom prst="rect">
            <a:avLst/>
          </a:prstGeom>
        </p:spPr>
      </p:pic>
      <p:pic>
        <p:nvPicPr>
          <p:cNvPr id="7" name="Picture 2" descr="Geobiociências, Geoengenharias e Geotecnologias | Faculdade de Ciências e  Tecnologia / Universidade Nova de Lisboa">
            <a:extLst>
              <a:ext uri="{FF2B5EF4-FFF2-40B4-BE49-F238E27FC236}">
                <a16:creationId xmlns:a16="http://schemas.microsoft.com/office/drawing/2014/main" id="{D40FBCCC-BB43-4ECC-B1BB-5326133FC4D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70972" y="2120931"/>
            <a:ext cx="3015082" cy="128301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Repositório da Universidade de Lisboa: CEF - Centro de Estudos Florestais">
            <a:extLst>
              <a:ext uri="{FF2B5EF4-FFF2-40B4-BE49-F238E27FC236}">
                <a16:creationId xmlns:a16="http://schemas.microsoft.com/office/drawing/2014/main" id="{45634117-01F6-4FD5-8194-878111DE60C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54611" y="3663877"/>
            <a:ext cx="1617295" cy="16172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919336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489</TotalTime>
  <Words>734</Words>
  <Application>Microsoft Office PowerPoint</Application>
  <PresentationFormat>Apresentação no Ecrã (4:3)</PresentationFormat>
  <Paragraphs>24</Paragraphs>
  <Slides>4</Slides>
  <Notes>0</Notes>
  <HiddenSlides>0</HiddenSlides>
  <MMClips>0</MMClips>
  <ScaleCrop>false</ScaleCrop>
  <HeadingPairs>
    <vt:vector size="6" baseType="variant">
      <vt:variant>
        <vt:lpstr>Tipos de letra usados</vt:lpstr>
      </vt:variant>
      <vt:variant>
        <vt:i4>5</vt:i4>
      </vt:variant>
      <vt:variant>
        <vt:lpstr>Tema</vt:lpstr>
      </vt:variant>
      <vt:variant>
        <vt:i4>1</vt:i4>
      </vt:variant>
      <vt:variant>
        <vt:lpstr>Títulos dos diapositivos</vt:lpstr>
      </vt:variant>
      <vt:variant>
        <vt:i4>4</vt:i4>
      </vt:variant>
    </vt:vector>
  </HeadingPairs>
  <TitlesOfParts>
    <vt:vector size="10" baseType="lpstr">
      <vt:lpstr>Arial</vt:lpstr>
      <vt:lpstr>Calibri</vt:lpstr>
      <vt:lpstr>Calibri Light</vt:lpstr>
      <vt:lpstr>Palatino Linotype</vt:lpstr>
      <vt:lpstr>Times New Roman</vt:lpstr>
      <vt:lpstr>Office Theme</vt:lpstr>
      <vt:lpstr>Apresentação do PowerPoint</vt:lpstr>
      <vt:lpstr>Apresentação do PowerPoint</vt:lpstr>
      <vt:lpstr>Apresentação do PowerPoint</vt:lpstr>
      <vt:lpstr>Apresentação do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MDPI</dc:creator>
  <cp:lastModifiedBy>Ana Rita Coelho</cp:lastModifiedBy>
  <cp:revision>58</cp:revision>
  <dcterms:created xsi:type="dcterms:W3CDTF">2017-05-27T02:37:01Z</dcterms:created>
  <dcterms:modified xsi:type="dcterms:W3CDTF">2020-11-10T16:12:30Z</dcterms:modified>
</cp:coreProperties>
</file>