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3" r:id="rId3"/>
    <p:sldMasterId id="2147483722" r:id="rId4"/>
    <p:sldMasterId id="2147483741" r:id="rId5"/>
  </p:sldMasterIdLst>
  <p:sldIdLst>
    <p:sldId id="284" r:id="rId6"/>
    <p:sldId id="281" r:id="rId7"/>
    <p:sldId id="257" r:id="rId8"/>
    <p:sldId id="285" r:id="rId9"/>
    <p:sldId id="260" r:id="rId10"/>
    <p:sldId id="268" r:id="rId11"/>
    <p:sldId id="283" r:id="rId12"/>
    <p:sldId id="288" r:id="rId13"/>
    <p:sldId id="289" r:id="rId14"/>
    <p:sldId id="290" r:id="rId15"/>
    <p:sldId id="291" r:id="rId16"/>
    <p:sldId id="296" r:id="rId17"/>
    <p:sldId id="292" r:id="rId18"/>
    <p:sldId id="293" r:id="rId19"/>
    <p:sldId id="297" r:id="rId20"/>
    <p:sldId id="29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2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0133A-ACA7-4C17-B36C-83428868AC3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28803D0-FE4A-4BE8-8508-2EA4FB15F878}">
      <dgm:prSet/>
      <dgm:spPr/>
      <dgm:t>
        <a:bodyPr/>
        <a:lstStyle/>
        <a:p>
          <a:r>
            <a:rPr lang="en-US"/>
            <a:t>The heavy metal, Cd is commonly released into the arable soil from industrial processes and farming practices, and has been ranked No. 7 among the top 20 toxins.</a:t>
          </a:r>
        </a:p>
      </dgm:t>
    </dgm:pt>
    <dgm:pt modelId="{B71EFAAC-05FE-48E8-8033-CE58F6A3F346}" type="parTrans" cxnId="{58C029D4-DDF2-48B5-B92A-A4A1875B00E5}">
      <dgm:prSet/>
      <dgm:spPr/>
      <dgm:t>
        <a:bodyPr/>
        <a:lstStyle/>
        <a:p>
          <a:endParaRPr lang="en-US"/>
        </a:p>
      </dgm:t>
    </dgm:pt>
    <dgm:pt modelId="{A288F74B-3793-4621-AB6C-9BCB239E8709}" type="sibTrans" cxnId="{58C029D4-DDF2-48B5-B92A-A4A1875B00E5}">
      <dgm:prSet/>
      <dgm:spPr/>
      <dgm:t>
        <a:bodyPr/>
        <a:lstStyle/>
        <a:p>
          <a:endParaRPr lang="en-US"/>
        </a:p>
      </dgm:t>
    </dgm:pt>
    <dgm:pt modelId="{1D36900C-78D4-4ACB-B5F0-149FF22EBD55}">
      <dgm:prSet/>
      <dgm:spPr/>
      <dgm:t>
        <a:bodyPr/>
        <a:lstStyle/>
        <a:p>
          <a:r>
            <a:rPr lang="en-US" dirty="0"/>
            <a:t>Even at low concentrations, Cd is toxic for most of the plants at concentrations greater than 5–10 </a:t>
          </a:r>
          <a:r>
            <a:rPr lang="en-US" dirty="0" err="1"/>
            <a:t>μg</a:t>
          </a:r>
          <a:r>
            <a:rPr lang="en-US" dirty="0"/>
            <a:t> Cd g-1 leaf dry weight, except Cd-</a:t>
          </a:r>
          <a:r>
            <a:rPr lang="en-US" dirty="0" err="1"/>
            <a:t>hyperaccumulators</a:t>
          </a:r>
          <a:r>
            <a:rPr lang="en-US" dirty="0"/>
            <a:t> which can tolerate Cd concentrations of 100 </a:t>
          </a:r>
          <a:r>
            <a:rPr lang="en-US" dirty="0" err="1"/>
            <a:t>μg</a:t>
          </a:r>
          <a:r>
            <a:rPr lang="en-US" dirty="0"/>
            <a:t> Cd g-1 leaf dry Weight.</a:t>
          </a:r>
        </a:p>
      </dgm:t>
    </dgm:pt>
    <dgm:pt modelId="{B5E69E3F-E059-4458-AE21-84687FE8C40E}" type="parTrans" cxnId="{80D25EC1-9507-45D6-9D9C-A0545703C5D9}">
      <dgm:prSet/>
      <dgm:spPr/>
      <dgm:t>
        <a:bodyPr/>
        <a:lstStyle/>
        <a:p>
          <a:endParaRPr lang="en-US"/>
        </a:p>
      </dgm:t>
    </dgm:pt>
    <dgm:pt modelId="{9EB83465-17F9-4755-80FD-2403F73FBB26}" type="sibTrans" cxnId="{80D25EC1-9507-45D6-9D9C-A0545703C5D9}">
      <dgm:prSet/>
      <dgm:spPr/>
      <dgm:t>
        <a:bodyPr/>
        <a:lstStyle/>
        <a:p>
          <a:endParaRPr lang="en-US"/>
        </a:p>
      </dgm:t>
    </dgm:pt>
    <dgm:pt modelId="{3A5A4590-5D80-48EA-8038-F9810FB840EE}">
      <dgm:prSet/>
      <dgm:spPr/>
      <dgm:t>
        <a:bodyPr/>
        <a:lstStyle/>
        <a:p>
          <a:r>
            <a:rPr lang="en-US" dirty="0"/>
            <a:t>Cd toxicity in plants results in generation of ROS that causes cell death due to oxidative stress such as membrane lipid peroxidation, protein oxidation, enzyme inhibition and damage to nucleic acids</a:t>
          </a:r>
          <a:r>
            <a:rPr lang="en-IN" dirty="0"/>
            <a:t>. </a:t>
          </a:r>
          <a:endParaRPr lang="en-US" dirty="0"/>
        </a:p>
      </dgm:t>
    </dgm:pt>
    <dgm:pt modelId="{577E8476-F565-4A84-8A56-267E8C1F12A3}" type="parTrans" cxnId="{BDED7CCC-6D19-49AE-9604-07CB9F841FBE}">
      <dgm:prSet/>
      <dgm:spPr/>
      <dgm:t>
        <a:bodyPr/>
        <a:lstStyle/>
        <a:p>
          <a:endParaRPr lang="en-US"/>
        </a:p>
      </dgm:t>
    </dgm:pt>
    <dgm:pt modelId="{C72AE3DE-9E33-4939-8C5E-DB978AAF767E}" type="sibTrans" cxnId="{BDED7CCC-6D19-49AE-9604-07CB9F841FBE}">
      <dgm:prSet/>
      <dgm:spPr/>
      <dgm:t>
        <a:bodyPr/>
        <a:lstStyle/>
        <a:p>
          <a:endParaRPr lang="en-US"/>
        </a:p>
      </dgm:t>
    </dgm:pt>
    <dgm:pt modelId="{BEEA2256-FC4F-4D3A-9FAA-56E867B35AE3}">
      <dgm:prSet/>
      <dgm:spPr/>
      <dgm:t>
        <a:bodyPr/>
        <a:lstStyle/>
        <a:p>
          <a:r>
            <a:rPr lang="en-US" i="1"/>
            <a:t>Brassica juncea  </a:t>
          </a:r>
          <a:r>
            <a:rPr lang="en-US"/>
            <a:t>cultivars have differential ability to accumulate and  detoxify Cd which plays a significant role in expression of high tolerance in crop plants to Cd toxicity and therefore acts as an efficient tool in phytoextraction.</a:t>
          </a:r>
        </a:p>
      </dgm:t>
    </dgm:pt>
    <dgm:pt modelId="{1164F37C-4D3D-4C69-BC29-A14DBF56FE12}" type="parTrans" cxnId="{A9915EEC-72CC-4E82-B014-FDD844035BEE}">
      <dgm:prSet/>
      <dgm:spPr/>
      <dgm:t>
        <a:bodyPr/>
        <a:lstStyle/>
        <a:p>
          <a:endParaRPr lang="en-US"/>
        </a:p>
      </dgm:t>
    </dgm:pt>
    <dgm:pt modelId="{DC80443D-4BA1-407C-8152-3FCF3D5B6071}" type="sibTrans" cxnId="{A9915EEC-72CC-4E82-B014-FDD844035BEE}">
      <dgm:prSet/>
      <dgm:spPr/>
      <dgm:t>
        <a:bodyPr/>
        <a:lstStyle/>
        <a:p>
          <a:endParaRPr lang="en-US"/>
        </a:p>
      </dgm:t>
    </dgm:pt>
    <dgm:pt modelId="{70E86D95-C0BC-4581-BC2A-B895A878D3FC}">
      <dgm:prSet/>
      <dgm:spPr/>
      <dgm:t>
        <a:bodyPr/>
        <a:lstStyle/>
        <a:p>
          <a:r>
            <a:rPr lang="en-US"/>
            <a:t>It has been found that different cultivars of </a:t>
          </a:r>
          <a:r>
            <a:rPr lang="en-US" i="1"/>
            <a:t>Brassica juncea </a:t>
          </a:r>
          <a:r>
            <a:rPr lang="en-US"/>
            <a:t>differ in their ability to extract and detoxify Cd. Therefore smart slection of plant cultivars with the ability to detoxify Cd could be best strategy to counter inhibitory effects of Cd in crop plants.</a:t>
          </a:r>
        </a:p>
      </dgm:t>
    </dgm:pt>
    <dgm:pt modelId="{6C2D9341-53E3-4540-BF09-1EB5ADBF9D42}" type="parTrans" cxnId="{0813FF0E-6857-4C01-B701-ECA58420AEC7}">
      <dgm:prSet/>
      <dgm:spPr/>
      <dgm:t>
        <a:bodyPr/>
        <a:lstStyle/>
        <a:p>
          <a:endParaRPr lang="en-US"/>
        </a:p>
      </dgm:t>
    </dgm:pt>
    <dgm:pt modelId="{72F0EFD8-AD33-4E57-9C9B-C915DC29C502}" type="sibTrans" cxnId="{0813FF0E-6857-4C01-B701-ECA58420AEC7}">
      <dgm:prSet/>
      <dgm:spPr/>
      <dgm:t>
        <a:bodyPr/>
        <a:lstStyle/>
        <a:p>
          <a:endParaRPr lang="en-US"/>
        </a:p>
      </dgm:t>
    </dgm:pt>
    <dgm:pt modelId="{41C87ED2-C827-41C0-81B1-ED0D5FE9EDDB}" type="pres">
      <dgm:prSet presAssocID="{4B20133A-ACA7-4C17-B36C-83428868AC3F}" presName="linear" presStyleCnt="0">
        <dgm:presLayoutVars>
          <dgm:animLvl val="lvl"/>
          <dgm:resizeHandles val="exact"/>
        </dgm:presLayoutVars>
      </dgm:prSet>
      <dgm:spPr/>
    </dgm:pt>
    <dgm:pt modelId="{BA26027C-BE4F-4FA2-B05A-F83625B77329}" type="pres">
      <dgm:prSet presAssocID="{828803D0-FE4A-4BE8-8508-2EA4FB15F878}" presName="parentText" presStyleLbl="node1" presStyleIdx="0" presStyleCnt="5">
        <dgm:presLayoutVars>
          <dgm:chMax val="0"/>
          <dgm:bulletEnabled val="1"/>
        </dgm:presLayoutVars>
      </dgm:prSet>
      <dgm:spPr/>
    </dgm:pt>
    <dgm:pt modelId="{A296FD89-DD3B-4E28-A512-4CC91F8E9059}" type="pres">
      <dgm:prSet presAssocID="{A288F74B-3793-4621-AB6C-9BCB239E8709}" presName="spacer" presStyleCnt="0"/>
      <dgm:spPr/>
    </dgm:pt>
    <dgm:pt modelId="{C7300AFF-1791-44C1-A8FA-B066B929BAAE}" type="pres">
      <dgm:prSet presAssocID="{1D36900C-78D4-4ACB-B5F0-149FF22EBD55}" presName="parentText" presStyleLbl="node1" presStyleIdx="1" presStyleCnt="5">
        <dgm:presLayoutVars>
          <dgm:chMax val="0"/>
          <dgm:bulletEnabled val="1"/>
        </dgm:presLayoutVars>
      </dgm:prSet>
      <dgm:spPr/>
    </dgm:pt>
    <dgm:pt modelId="{3806D11A-EB37-4F9A-BE77-E619DD38ABD3}" type="pres">
      <dgm:prSet presAssocID="{9EB83465-17F9-4755-80FD-2403F73FBB26}" presName="spacer" presStyleCnt="0"/>
      <dgm:spPr/>
    </dgm:pt>
    <dgm:pt modelId="{C461FA8A-9969-4C15-AC7C-0F1C701B5A38}" type="pres">
      <dgm:prSet presAssocID="{3A5A4590-5D80-48EA-8038-F9810FB840EE}" presName="parentText" presStyleLbl="node1" presStyleIdx="2" presStyleCnt="5">
        <dgm:presLayoutVars>
          <dgm:chMax val="0"/>
          <dgm:bulletEnabled val="1"/>
        </dgm:presLayoutVars>
      </dgm:prSet>
      <dgm:spPr/>
    </dgm:pt>
    <dgm:pt modelId="{E2A3AC97-94BE-4E0D-AD74-E15EFA78F12B}" type="pres">
      <dgm:prSet presAssocID="{C72AE3DE-9E33-4939-8C5E-DB978AAF767E}" presName="spacer" presStyleCnt="0"/>
      <dgm:spPr/>
    </dgm:pt>
    <dgm:pt modelId="{E94A16BA-8C32-4634-A80D-BEFE2ADC0023}" type="pres">
      <dgm:prSet presAssocID="{BEEA2256-FC4F-4D3A-9FAA-56E867B35AE3}" presName="parentText" presStyleLbl="node1" presStyleIdx="3" presStyleCnt="5">
        <dgm:presLayoutVars>
          <dgm:chMax val="0"/>
          <dgm:bulletEnabled val="1"/>
        </dgm:presLayoutVars>
      </dgm:prSet>
      <dgm:spPr/>
    </dgm:pt>
    <dgm:pt modelId="{D34C988A-E96D-41F5-931C-EA001416A487}" type="pres">
      <dgm:prSet presAssocID="{DC80443D-4BA1-407C-8152-3FCF3D5B6071}" presName="spacer" presStyleCnt="0"/>
      <dgm:spPr/>
    </dgm:pt>
    <dgm:pt modelId="{7A1428B3-B5D3-44DE-B460-4750A9E353A5}" type="pres">
      <dgm:prSet presAssocID="{70E86D95-C0BC-4581-BC2A-B895A878D3FC}" presName="parentText" presStyleLbl="node1" presStyleIdx="4" presStyleCnt="5">
        <dgm:presLayoutVars>
          <dgm:chMax val="0"/>
          <dgm:bulletEnabled val="1"/>
        </dgm:presLayoutVars>
      </dgm:prSet>
      <dgm:spPr/>
    </dgm:pt>
  </dgm:ptLst>
  <dgm:cxnLst>
    <dgm:cxn modelId="{F7430E07-61FF-439A-B334-4428449F02EB}" type="presOf" srcId="{828803D0-FE4A-4BE8-8508-2EA4FB15F878}" destId="{BA26027C-BE4F-4FA2-B05A-F83625B77329}" srcOrd="0" destOrd="0" presId="urn:microsoft.com/office/officeart/2005/8/layout/vList2"/>
    <dgm:cxn modelId="{0813FF0E-6857-4C01-B701-ECA58420AEC7}" srcId="{4B20133A-ACA7-4C17-B36C-83428868AC3F}" destId="{70E86D95-C0BC-4581-BC2A-B895A878D3FC}" srcOrd="4" destOrd="0" parTransId="{6C2D9341-53E3-4540-BF09-1EB5ADBF9D42}" sibTransId="{72F0EFD8-AD33-4E57-9C9B-C915DC29C502}"/>
    <dgm:cxn modelId="{B15DAF1B-0C4F-40C6-999F-2AF10D1A2A11}" type="presOf" srcId="{BEEA2256-FC4F-4D3A-9FAA-56E867B35AE3}" destId="{E94A16BA-8C32-4634-A80D-BEFE2ADC0023}" srcOrd="0" destOrd="0" presId="urn:microsoft.com/office/officeart/2005/8/layout/vList2"/>
    <dgm:cxn modelId="{570F876F-3448-4255-97F1-E55482F90E8D}" type="presOf" srcId="{70E86D95-C0BC-4581-BC2A-B895A878D3FC}" destId="{7A1428B3-B5D3-44DE-B460-4750A9E353A5}" srcOrd="0" destOrd="0" presId="urn:microsoft.com/office/officeart/2005/8/layout/vList2"/>
    <dgm:cxn modelId="{50F06D7A-540A-424B-931A-9CB36256B9D7}" type="presOf" srcId="{4B20133A-ACA7-4C17-B36C-83428868AC3F}" destId="{41C87ED2-C827-41C0-81B1-ED0D5FE9EDDB}" srcOrd="0" destOrd="0" presId="urn:microsoft.com/office/officeart/2005/8/layout/vList2"/>
    <dgm:cxn modelId="{D1C12C9B-C357-4B75-96D2-097AA54E2B47}" type="presOf" srcId="{3A5A4590-5D80-48EA-8038-F9810FB840EE}" destId="{C461FA8A-9969-4C15-AC7C-0F1C701B5A38}" srcOrd="0" destOrd="0" presId="urn:microsoft.com/office/officeart/2005/8/layout/vList2"/>
    <dgm:cxn modelId="{80D25EC1-9507-45D6-9D9C-A0545703C5D9}" srcId="{4B20133A-ACA7-4C17-B36C-83428868AC3F}" destId="{1D36900C-78D4-4ACB-B5F0-149FF22EBD55}" srcOrd="1" destOrd="0" parTransId="{B5E69E3F-E059-4458-AE21-84687FE8C40E}" sibTransId="{9EB83465-17F9-4755-80FD-2403F73FBB26}"/>
    <dgm:cxn modelId="{BDED7CCC-6D19-49AE-9604-07CB9F841FBE}" srcId="{4B20133A-ACA7-4C17-B36C-83428868AC3F}" destId="{3A5A4590-5D80-48EA-8038-F9810FB840EE}" srcOrd="2" destOrd="0" parTransId="{577E8476-F565-4A84-8A56-267E8C1F12A3}" sibTransId="{C72AE3DE-9E33-4939-8C5E-DB978AAF767E}"/>
    <dgm:cxn modelId="{58C029D4-DDF2-48B5-B92A-A4A1875B00E5}" srcId="{4B20133A-ACA7-4C17-B36C-83428868AC3F}" destId="{828803D0-FE4A-4BE8-8508-2EA4FB15F878}" srcOrd="0" destOrd="0" parTransId="{B71EFAAC-05FE-48E8-8033-CE58F6A3F346}" sibTransId="{A288F74B-3793-4621-AB6C-9BCB239E8709}"/>
    <dgm:cxn modelId="{A9915EEC-72CC-4E82-B014-FDD844035BEE}" srcId="{4B20133A-ACA7-4C17-B36C-83428868AC3F}" destId="{BEEA2256-FC4F-4D3A-9FAA-56E867B35AE3}" srcOrd="3" destOrd="0" parTransId="{1164F37C-4D3D-4C69-BC29-A14DBF56FE12}" sibTransId="{DC80443D-4BA1-407C-8152-3FCF3D5B6071}"/>
    <dgm:cxn modelId="{5CFA4EF3-2CFC-401D-BEBA-D9BAF1D86845}" type="presOf" srcId="{1D36900C-78D4-4ACB-B5F0-149FF22EBD55}" destId="{C7300AFF-1791-44C1-A8FA-B066B929BAAE}" srcOrd="0" destOrd="0" presId="urn:microsoft.com/office/officeart/2005/8/layout/vList2"/>
    <dgm:cxn modelId="{B9CFC1A2-F0BC-4B53-904F-06922AA24FC3}" type="presParOf" srcId="{41C87ED2-C827-41C0-81B1-ED0D5FE9EDDB}" destId="{BA26027C-BE4F-4FA2-B05A-F83625B77329}" srcOrd="0" destOrd="0" presId="urn:microsoft.com/office/officeart/2005/8/layout/vList2"/>
    <dgm:cxn modelId="{892679E8-EF69-4535-BB85-D19734B77FFC}" type="presParOf" srcId="{41C87ED2-C827-41C0-81B1-ED0D5FE9EDDB}" destId="{A296FD89-DD3B-4E28-A512-4CC91F8E9059}" srcOrd="1" destOrd="0" presId="urn:microsoft.com/office/officeart/2005/8/layout/vList2"/>
    <dgm:cxn modelId="{3BA5DC1B-8F39-4290-894D-52482BED4429}" type="presParOf" srcId="{41C87ED2-C827-41C0-81B1-ED0D5FE9EDDB}" destId="{C7300AFF-1791-44C1-A8FA-B066B929BAAE}" srcOrd="2" destOrd="0" presId="urn:microsoft.com/office/officeart/2005/8/layout/vList2"/>
    <dgm:cxn modelId="{85E008E0-EB8B-4070-B82A-E800AB05BB98}" type="presParOf" srcId="{41C87ED2-C827-41C0-81B1-ED0D5FE9EDDB}" destId="{3806D11A-EB37-4F9A-BE77-E619DD38ABD3}" srcOrd="3" destOrd="0" presId="urn:microsoft.com/office/officeart/2005/8/layout/vList2"/>
    <dgm:cxn modelId="{21ED1217-B40B-4206-A6A4-017D2B9EF54D}" type="presParOf" srcId="{41C87ED2-C827-41C0-81B1-ED0D5FE9EDDB}" destId="{C461FA8A-9969-4C15-AC7C-0F1C701B5A38}" srcOrd="4" destOrd="0" presId="urn:microsoft.com/office/officeart/2005/8/layout/vList2"/>
    <dgm:cxn modelId="{FD49FF66-4C2B-41E6-A91C-E096DAE59A1C}" type="presParOf" srcId="{41C87ED2-C827-41C0-81B1-ED0D5FE9EDDB}" destId="{E2A3AC97-94BE-4E0D-AD74-E15EFA78F12B}" srcOrd="5" destOrd="0" presId="urn:microsoft.com/office/officeart/2005/8/layout/vList2"/>
    <dgm:cxn modelId="{30A917C7-9488-4A27-BEB9-7A11B7728E44}" type="presParOf" srcId="{41C87ED2-C827-41C0-81B1-ED0D5FE9EDDB}" destId="{E94A16BA-8C32-4634-A80D-BEFE2ADC0023}" srcOrd="6" destOrd="0" presId="urn:microsoft.com/office/officeart/2005/8/layout/vList2"/>
    <dgm:cxn modelId="{BC12E3A0-FD53-49BB-BC2E-E10C277E2AE7}" type="presParOf" srcId="{41C87ED2-C827-41C0-81B1-ED0D5FE9EDDB}" destId="{D34C988A-E96D-41F5-931C-EA001416A487}" srcOrd="7" destOrd="0" presId="urn:microsoft.com/office/officeart/2005/8/layout/vList2"/>
    <dgm:cxn modelId="{528F6233-DF13-494E-8577-FFADC3A42B9F}" type="presParOf" srcId="{41C87ED2-C827-41C0-81B1-ED0D5FE9EDDB}" destId="{7A1428B3-B5D3-44DE-B460-4750A9E353A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DEE36-7610-45CF-B8EC-35F1D3E487E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99EE850-8CBC-4BB4-80A7-B16332CD77F0}">
      <dgm:prSet/>
      <dgm:spPr/>
      <dgm:t>
        <a:bodyPr/>
        <a:lstStyle/>
        <a:p>
          <a:r>
            <a:rPr lang="en-US" dirty="0"/>
            <a:t>A- Plant growth</a:t>
          </a:r>
        </a:p>
      </dgm:t>
    </dgm:pt>
    <dgm:pt modelId="{33509F23-C194-4A3E-A31E-17A0AF2FC6F4}" type="parTrans" cxnId="{EBEB15A4-9DE1-487C-AC6E-B47B26788334}">
      <dgm:prSet/>
      <dgm:spPr/>
      <dgm:t>
        <a:bodyPr/>
        <a:lstStyle/>
        <a:p>
          <a:endParaRPr lang="en-US"/>
        </a:p>
      </dgm:t>
    </dgm:pt>
    <dgm:pt modelId="{9EE6775B-1B68-46B5-B830-80D6E8E0EB80}" type="sibTrans" cxnId="{EBEB15A4-9DE1-487C-AC6E-B47B26788334}">
      <dgm:prSet/>
      <dgm:spPr/>
      <dgm:t>
        <a:bodyPr/>
        <a:lstStyle/>
        <a:p>
          <a:endParaRPr lang="en-US"/>
        </a:p>
      </dgm:t>
    </dgm:pt>
    <dgm:pt modelId="{ED7AAD98-59EE-42A0-8B55-70606F6D88F8}">
      <dgm:prSet/>
      <dgm:spPr/>
      <dgm:t>
        <a:bodyPr/>
        <a:lstStyle/>
        <a:p>
          <a:r>
            <a:rPr lang="en-US" dirty="0"/>
            <a:t>B- Photosynthetic characters</a:t>
          </a:r>
        </a:p>
      </dgm:t>
    </dgm:pt>
    <dgm:pt modelId="{5B7456A1-CD03-48F2-80CC-129A8F419D87}" type="parTrans" cxnId="{689F40FF-01D4-446F-80B6-937FFAA15660}">
      <dgm:prSet/>
      <dgm:spPr/>
      <dgm:t>
        <a:bodyPr/>
        <a:lstStyle/>
        <a:p>
          <a:endParaRPr lang="en-US"/>
        </a:p>
      </dgm:t>
    </dgm:pt>
    <dgm:pt modelId="{3045A248-EFB0-42D0-873F-AE2B8561F1F6}" type="sibTrans" cxnId="{689F40FF-01D4-446F-80B6-937FFAA15660}">
      <dgm:prSet/>
      <dgm:spPr/>
      <dgm:t>
        <a:bodyPr/>
        <a:lstStyle/>
        <a:p>
          <a:endParaRPr lang="en-US"/>
        </a:p>
      </dgm:t>
    </dgm:pt>
    <dgm:pt modelId="{59DFFBB0-E057-4086-A2C7-8B94036F02C0}">
      <dgm:prSet/>
      <dgm:spPr/>
      <dgm:t>
        <a:bodyPr/>
        <a:lstStyle/>
        <a:p>
          <a:r>
            <a:rPr lang="en-US" dirty="0"/>
            <a:t>Chlorophyll content</a:t>
          </a:r>
        </a:p>
      </dgm:t>
    </dgm:pt>
    <dgm:pt modelId="{1B37A105-8501-403F-9F01-16EA4DB0323C}" type="parTrans" cxnId="{CA7AC1B8-3257-4CCF-9EF4-960A660233D2}">
      <dgm:prSet/>
      <dgm:spPr/>
      <dgm:t>
        <a:bodyPr/>
        <a:lstStyle/>
        <a:p>
          <a:endParaRPr lang="en-US"/>
        </a:p>
      </dgm:t>
    </dgm:pt>
    <dgm:pt modelId="{1EC39159-4F11-4FC8-8012-0FDB31D6CFFE}" type="sibTrans" cxnId="{CA7AC1B8-3257-4CCF-9EF4-960A660233D2}">
      <dgm:prSet/>
      <dgm:spPr/>
      <dgm:t>
        <a:bodyPr/>
        <a:lstStyle/>
        <a:p>
          <a:endParaRPr lang="en-US"/>
        </a:p>
      </dgm:t>
    </dgm:pt>
    <dgm:pt modelId="{89DCCBC7-3047-41AA-88CC-F8CEF95C81E8}">
      <dgm:prSet/>
      <dgm:spPr/>
      <dgm:t>
        <a:bodyPr/>
        <a:lstStyle/>
        <a:p>
          <a:r>
            <a:rPr lang="en-US" dirty="0"/>
            <a:t>Net photosynthesis</a:t>
          </a:r>
        </a:p>
      </dgm:t>
    </dgm:pt>
    <dgm:pt modelId="{A8DEBFC7-91F0-4DD3-9725-C4A505B184AE}" type="parTrans" cxnId="{73695B62-06F0-4051-924B-207EEBFBF8C6}">
      <dgm:prSet/>
      <dgm:spPr/>
      <dgm:t>
        <a:bodyPr/>
        <a:lstStyle/>
        <a:p>
          <a:endParaRPr lang="en-US"/>
        </a:p>
      </dgm:t>
    </dgm:pt>
    <dgm:pt modelId="{22FFE20F-DFBE-487F-A4A4-0E7807895293}" type="sibTrans" cxnId="{73695B62-06F0-4051-924B-207EEBFBF8C6}">
      <dgm:prSet/>
      <dgm:spPr/>
      <dgm:t>
        <a:bodyPr/>
        <a:lstStyle/>
        <a:p>
          <a:endParaRPr lang="en-US"/>
        </a:p>
      </dgm:t>
    </dgm:pt>
    <dgm:pt modelId="{749961A2-AA20-46BC-B97F-5BAFEC8F180F}">
      <dgm:prSet/>
      <dgm:spPr/>
      <dgm:t>
        <a:bodyPr/>
        <a:lstStyle/>
        <a:p>
          <a:r>
            <a:rPr lang="en-US"/>
            <a:t>Stomatal conductance</a:t>
          </a:r>
        </a:p>
      </dgm:t>
    </dgm:pt>
    <dgm:pt modelId="{6B611C3F-1E2E-4D06-85C7-AD28EE83E880}" type="parTrans" cxnId="{62F3ED72-9DF4-42F5-9EEC-3938951AB4D5}">
      <dgm:prSet/>
      <dgm:spPr/>
      <dgm:t>
        <a:bodyPr/>
        <a:lstStyle/>
        <a:p>
          <a:endParaRPr lang="en-US"/>
        </a:p>
      </dgm:t>
    </dgm:pt>
    <dgm:pt modelId="{DFB5C7AD-B501-42C7-9CE9-3FADB14FBC7D}" type="sibTrans" cxnId="{62F3ED72-9DF4-42F5-9EEC-3938951AB4D5}">
      <dgm:prSet/>
      <dgm:spPr/>
      <dgm:t>
        <a:bodyPr/>
        <a:lstStyle/>
        <a:p>
          <a:endParaRPr lang="en-US"/>
        </a:p>
      </dgm:t>
    </dgm:pt>
    <dgm:pt modelId="{FEDD08C4-1147-4CD3-B613-A20C4B93401C}">
      <dgm:prSet/>
      <dgm:spPr/>
      <dgm:t>
        <a:bodyPr/>
        <a:lstStyle/>
        <a:p>
          <a:r>
            <a:rPr lang="en-US"/>
            <a:t>Fv/Fm Values   </a:t>
          </a:r>
        </a:p>
      </dgm:t>
    </dgm:pt>
    <dgm:pt modelId="{8F069ECB-DAAE-410A-88C6-AB07CCA3D74D}" type="parTrans" cxnId="{A92DCFD0-8D5F-44E1-BDCF-AC35DF59A33F}">
      <dgm:prSet/>
      <dgm:spPr/>
      <dgm:t>
        <a:bodyPr/>
        <a:lstStyle/>
        <a:p>
          <a:endParaRPr lang="en-US"/>
        </a:p>
      </dgm:t>
    </dgm:pt>
    <dgm:pt modelId="{70518242-F257-4E83-8DED-2816588D9E6A}" type="sibTrans" cxnId="{A92DCFD0-8D5F-44E1-BDCF-AC35DF59A33F}">
      <dgm:prSet/>
      <dgm:spPr/>
      <dgm:t>
        <a:bodyPr/>
        <a:lstStyle/>
        <a:p>
          <a:endParaRPr lang="en-US"/>
        </a:p>
      </dgm:t>
    </dgm:pt>
    <dgm:pt modelId="{B3AF3DA7-B07A-4822-894F-340DBBC467A2}">
      <dgm:prSet/>
      <dgm:spPr/>
      <dgm:t>
        <a:bodyPr/>
        <a:lstStyle/>
        <a:p>
          <a:r>
            <a:rPr lang="en-US" dirty="0"/>
            <a:t>C- Oxidative stress</a:t>
          </a:r>
        </a:p>
      </dgm:t>
    </dgm:pt>
    <dgm:pt modelId="{AADE2221-24AA-400F-BA8B-3D647BD76E6B}" type="parTrans" cxnId="{C8656207-B11A-44F1-8CFB-DD84565EB35B}">
      <dgm:prSet/>
      <dgm:spPr/>
      <dgm:t>
        <a:bodyPr/>
        <a:lstStyle/>
        <a:p>
          <a:endParaRPr lang="en-US"/>
        </a:p>
      </dgm:t>
    </dgm:pt>
    <dgm:pt modelId="{EC0F8DED-A2E1-4524-BFC8-BC70BEB574F9}" type="sibTrans" cxnId="{C8656207-B11A-44F1-8CFB-DD84565EB35B}">
      <dgm:prSet/>
      <dgm:spPr/>
      <dgm:t>
        <a:bodyPr/>
        <a:lstStyle/>
        <a:p>
          <a:endParaRPr lang="en-US"/>
        </a:p>
      </dgm:t>
    </dgm:pt>
    <dgm:pt modelId="{20BFBC74-A85F-4C29-86BC-6664892EB488}">
      <dgm:prSet/>
      <dgm:spPr/>
      <dgm:t>
        <a:bodyPr/>
        <a:lstStyle/>
        <a:p>
          <a:r>
            <a:rPr lang="en-US" dirty="0"/>
            <a:t>(</a:t>
          </a:r>
          <a:r>
            <a:rPr lang="en-US" dirty="0" err="1"/>
            <a:t>i</a:t>
          </a:r>
          <a:r>
            <a:rPr lang="en-US" dirty="0"/>
            <a:t>) Hydrogen peroxide content</a:t>
          </a:r>
        </a:p>
      </dgm:t>
    </dgm:pt>
    <dgm:pt modelId="{9D6E509E-0B39-47D3-851C-33C43B6C874E}" type="parTrans" cxnId="{CDADC1E8-FE72-4E9E-9B5A-0F771FD0014D}">
      <dgm:prSet/>
      <dgm:spPr/>
      <dgm:t>
        <a:bodyPr/>
        <a:lstStyle/>
        <a:p>
          <a:endParaRPr lang="en-US"/>
        </a:p>
      </dgm:t>
    </dgm:pt>
    <dgm:pt modelId="{D49718B1-7CDB-4D49-944A-8140C00215A2}" type="sibTrans" cxnId="{CDADC1E8-FE72-4E9E-9B5A-0F771FD0014D}">
      <dgm:prSet/>
      <dgm:spPr/>
      <dgm:t>
        <a:bodyPr/>
        <a:lstStyle/>
        <a:p>
          <a:endParaRPr lang="en-US"/>
        </a:p>
      </dgm:t>
    </dgm:pt>
    <dgm:pt modelId="{5B9F2DAE-33B4-4C6D-AE74-E1191E0A0B42}">
      <dgm:prSet/>
      <dgm:spPr/>
      <dgm:t>
        <a:bodyPr/>
        <a:lstStyle/>
        <a:p>
          <a:r>
            <a:rPr lang="en-US" dirty="0"/>
            <a:t>Plant fresh weight</a:t>
          </a:r>
          <a:endParaRPr lang="x-none" dirty="0"/>
        </a:p>
      </dgm:t>
    </dgm:pt>
    <dgm:pt modelId="{494A1DE4-42F9-4401-833B-56CFF99AE69D}" type="parTrans" cxnId="{8068B6D9-9773-4A07-8646-C867D1DD1FE2}">
      <dgm:prSet/>
      <dgm:spPr/>
      <dgm:t>
        <a:bodyPr/>
        <a:lstStyle/>
        <a:p>
          <a:endParaRPr lang="x-none"/>
        </a:p>
      </dgm:t>
    </dgm:pt>
    <dgm:pt modelId="{B9E572BF-A9D4-44B3-B526-FEE89570F391}" type="sibTrans" cxnId="{8068B6D9-9773-4A07-8646-C867D1DD1FE2}">
      <dgm:prSet/>
      <dgm:spPr/>
      <dgm:t>
        <a:bodyPr/>
        <a:lstStyle/>
        <a:p>
          <a:endParaRPr lang="x-none"/>
        </a:p>
      </dgm:t>
    </dgm:pt>
    <dgm:pt modelId="{A168A0C1-BF1A-49A1-8744-DDBB6482E667}">
      <dgm:prSet/>
      <dgm:spPr/>
      <dgm:t>
        <a:bodyPr/>
        <a:lstStyle/>
        <a:p>
          <a:r>
            <a:rPr lang="en-US"/>
            <a:t>Plant dry weight</a:t>
          </a:r>
          <a:endParaRPr lang="en-US" dirty="0"/>
        </a:p>
      </dgm:t>
    </dgm:pt>
    <dgm:pt modelId="{7F3BC58C-2570-41CD-BB30-2E1F60578912}" type="parTrans" cxnId="{B92D2D5B-90CC-4F62-BD09-1417FD724C50}">
      <dgm:prSet/>
      <dgm:spPr/>
      <dgm:t>
        <a:bodyPr/>
        <a:lstStyle/>
        <a:p>
          <a:endParaRPr lang="x-none"/>
        </a:p>
      </dgm:t>
    </dgm:pt>
    <dgm:pt modelId="{E53304E6-47C9-448D-94C9-787E3485E41B}" type="sibTrans" cxnId="{B92D2D5B-90CC-4F62-BD09-1417FD724C50}">
      <dgm:prSet/>
      <dgm:spPr/>
      <dgm:t>
        <a:bodyPr/>
        <a:lstStyle/>
        <a:p>
          <a:endParaRPr lang="x-none"/>
        </a:p>
      </dgm:t>
    </dgm:pt>
    <dgm:pt modelId="{F986A486-FA14-4613-AE1F-4D4415855D9E}">
      <dgm:prSet/>
      <dgm:spPr/>
      <dgm:t>
        <a:bodyPr/>
        <a:lstStyle/>
        <a:p>
          <a:r>
            <a:rPr lang="en-US" dirty="0"/>
            <a:t>Leaf area</a:t>
          </a:r>
        </a:p>
      </dgm:t>
    </dgm:pt>
    <dgm:pt modelId="{0970FF0C-66CF-48C6-AA93-33B6E87360BA}" type="parTrans" cxnId="{BBF2BF66-EA54-4B09-B3B1-5258F85D2274}">
      <dgm:prSet/>
      <dgm:spPr/>
      <dgm:t>
        <a:bodyPr/>
        <a:lstStyle/>
        <a:p>
          <a:endParaRPr lang="x-none"/>
        </a:p>
      </dgm:t>
    </dgm:pt>
    <dgm:pt modelId="{DA3F48C3-CBA0-46C3-9131-9746F870F2F7}" type="sibTrans" cxnId="{BBF2BF66-EA54-4B09-B3B1-5258F85D2274}">
      <dgm:prSet/>
      <dgm:spPr/>
      <dgm:t>
        <a:bodyPr/>
        <a:lstStyle/>
        <a:p>
          <a:endParaRPr lang="x-none"/>
        </a:p>
      </dgm:t>
    </dgm:pt>
    <dgm:pt modelId="{844EEDC3-EDFC-46ED-BCD4-03AA2CF73DC6}" type="pres">
      <dgm:prSet presAssocID="{09CDEE36-7610-45CF-B8EC-35F1D3E487E3}" presName="Name0" presStyleCnt="0">
        <dgm:presLayoutVars>
          <dgm:dir/>
          <dgm:animLvl val="lvl"/>
          <dgm:resizeHandles val="exact"/>
        </dgm:presLayoutVars>
      </dgm:prSet>
      <dgm:spPr/>
    </dgm:pt>
    <dgm:pt modelId="{31466D5B-7B98-4A6E-8F2F-6C77C00C4BA9}" type="pres">
      <dgm:prSet presAssocID="{899EE850-8CBC-4BB4-80A7-B16332CD77F0}" presName="composite" presStyleCnt="0"/>
      <dgm:spPr/>
    </dgm:pt>
    <dgm:pt modelId="{F1633897-0B0A-4E7A-92E3-F15C4581FAED}" type="pres">
      <dgm:prSet presAssocID="{899EE850-8CBC-4BB4-80A7-B16332CD77F0}" presName="parTx" presStyleLbl="alignNode1" presStyleIdx="0" presStyleCnt="3">
        <dgm:presLayoutVars>
          <dgm:chMax val="0"/>
          <dgm:chPref val="0"/>
          <dgm:bulletEnabled val="1"/>
        </dgm:presLayoutVars>
      </dgm:prSet>
      <dgm:spPr/>
    </dgm:pt>
    <dgm:pt modelId="{B147C2CD-0D55-4192-9AD6-3298087FD2CF}" type="pres">
      <dgm:prSet presAssocID="{899EE850-8CBC-4BB4-80A7-B16332CD77F0}" presName="desTx" presStyleLbl="alignAccFollowNode1" presStyleIdx="0" presStyleCnt="3">
        <dgm:presLayoutVars>
          <dgm:bulletEnabled val="1"/>
        </dgm:presLayoutVars>
      </dgm:prSet>
      <dgm:spPr/>
    </dgm:pt>
    <dgm:pt modelId="{E343029B-A3E2-4BF1-B150-24E8B16C4E2F}" type="pres">
      <dgm:prSet presAssocID="{9EE6775B-1B68-46B5-B830-80D6E8E0EB80}" presName="space" presStyleCnt="0"/>
      <dgm:spPr/>
    </dgm:pt>
    <dgm:pt modelId="{11B52357-80A1-4505-A0FF-0D3852B08522}" type="pres">
      <dgm:prSet presAssocID="{ED7AAD98-59EE-42A0-8B55-70606F6D88F8}" presName="composite" presStyleCnt="0"/>
      <dgm:spPr/>
    </dgm:pt>
    <dgm:pt modelId="{9D365A62-CC3B-4872-8E5D-80D67AA51183}" type="pres">
      <dgm:prSet presAssocID="{ED7AAD98-59EE-42A0-8B55-70606F6D88F8}" presName="parTx" presStyleLbl="alignNode1" presStyleIdx="1" presStyleCnt="3">
        <dgm:presLayoutVars>
          <dgm:chMax val="0"/>
          <dgm:chPref val="0"/>
          <dgm:bulletEnabled val="1"/>
        </dgm:presLayoutVars>
      </dgm:prSet>
      <dgm:spPr/>
    </dgm:pt>
    <dgm:pt modelId="{E1566756-4751-475D-8BDA-9B4FDD6C7B18}" type="pres">
      <dgm:prSet presAssocID="{ED7AAD98-59EE-42A0-8B55-70606F6D88F8}" presName="desTx" presStyleLbl="alignAccFollowNode1" presStyleIdx="1" presStyleCnt="3">
        <dgm:presLayoutVars>
          <dgm:bulletEnabled val="1"/>
        </dgm:presLayoutVars>
      </dgm:prSet>
      <dgm:spPr/>
    </dgm:pt>
    <dgm:pt modelId="{942AF9E0-95BE-40A5-ABB5-DDABE48570EF}" type="pres">
      <dgm:prSet presAssocID="{3045A248-EFB0-42D0-873F-AE2B8561F1F6}" presName="space" presStyleCnt="0"/>
      <dgm:spPr/>
    </dgm:pt>
    <dgm:pt modelId="{08AF5310-EC4D-43A1-A5FC-2DEA8FA8772E}" type="pres">
      <dgm:prSet presAssocID="{B3AF3DA7-B07A-4822-894F-340DBBC467A2}" presName="composite" presStyleCnt="0"/>
      <dgm:spPr/>
    </dgm:pt>
    <dgm:pt modelId="{5CFE9F0F-043B-4618-963C-71E9BF2DDB07}" type="pres">
      <dgm:prSet presAssocID="{B3AF3DA7-B07A-4822-894F-340DBBC467A2}" presName="parTx" presStyleLbl="alignNode1" presStyleIdx="2" presStyleCnt="3">
        <dgm:presLayoutVars>
          <dgm:chMax val="0"/>
          <dgm:chPref val="0"/>
          <dgm:bulletEnabled val="1"/>
        </dgm:presLayoutVars>
      </dgm:prSet>
      <dgm:spPr/>
    </dgm:pt>
    <dgm:pt modelId="{43F2786D-67C0-4A4B-A574-B7AD146A5D18}" type="pres">
      <dgm:prSet presAssocID="{B3AF3DA7-B07A-4822-894F-340DBBC467A2}" presName="desTx" presStyleLbl="alignAccFollowNode1" presStyleIdx="2" presStyleCnt="3">
        <dgm:presLayoutVars>
          <dgm:bulletEnabled val="1"/>
        </dgm:presLayoutVars>
      </dgm:prSet>
      <dgm:spPr/>
    </dgm:pt>
  </dgm:ptLst>
  <dgm:cxnLst>
    <dgm:cxn modelId="{E533B901-B729-4EC0-BF5B-263EFC99B81D}" type="presOf" srcId="{FEDD08C4-1147-4CD3-B613-A20C4B93401C}" destId="{E1566756-4751-475D-8BDA-9B4FDD6C7B18}" srcOrd="0" destOrd="3" presId="urn:microsoft.com/office/officeart/2005/8/layout/hList1"/>
    <dgm:cxn modelId="{C8656207-B11A-44F1-8CFB-DD84565EB35B}" srcId="{09CDEE36-7610-45CF-B8EC-35F1D3E487E3}" destId="{B3AF3DA7-B07A-4822-894F-340DBBC467A2}" srcOrd="2" destOrd="0" parTransId="{AADE2221-24AA-400F-BA8B-3D647BD76E6B}" sibTransId="{EC0F8DED-A2E1-4524-BFC8-BC70BEB574F9}"/>
    <dgm:cxn modelId="{A73DB52A-7D4B-414F-AAD8-9843BE6FE913}" type="presOf" srcId="{09CDEE36-7610-45CF-B8EC-35F1D3E487E3}" destId="{844EEDC3-EDFC-46ED-BCD4-03AA2CF73DC6}" srcOrd="0" destOrd="0" presId="urn:microsoft.com/office/officeart/2005/8/layout/hList1"/>
    <dgm:cxn modelId="{3645BA2D-9A9A-43F9-9F28-2E603D352F28}" type="presOf" srcId="{89DCCBC7-3047-41AA-88CC-F8CEF95C81E8}" destId="{E1566756-4751-475D-8BDA-9B4FDD6C7B18}" srcOrd="0" destOrd="1" presId="urn:microsoft.com/office/officeart/2005/8/layout/hList1"/>
    <dgm:cxn modelId="{373A433D-AD02-47B3-B18E-F529910FFCC1}" type="presOf" srcId="{899EE850-8CBC-4BB4-80A7-B16332CD77F0}" destId="{F1633897-0B0A-4E7A-92E3-F15C4581FAED}" srcOrd="0" destOrd="0" presId="urn:microsoft.com/office/officeart/2005/8/layout/hList1"/>
    <dgm:cxn modelId="{B92D2D5B-90CC-4F62-BD09-1417FD724C50}" srcId="{899EE850-8CBC-4BB4-80A7-B16332CD77F0}" destId="{A168A0C1-BF1A-49A1-8744-DDBB6482E667}" srcOrd="1" destOrd="0" parTransId="{7F3BC58C-2570-41CD-BB30-2E1F60578912}" sibTransId="{E53304E6-47C9-448D-94C9-787E3485E41B}"/>
    <dgm:cxn modelId="{0E38895B-E8E9-4B93-916D-CDC84166B3E8}" type="presOf" srcId="{B3AF3DA7-B07A-4822-894F-340DBBC467A2}" destId="{5CFE9F0F-043B-4618-963C-71E9BF2DDB07}" srcOrd="0" destOrd="0" presId="urn:microsoft.com/office/officeart/2005/8/layout/hList1"/>
    <dgm:cxn modelId="{73695B62-06F0-4051-924B-207EEBFBF8C6}" srcId="{ED7AAD98-59EE-42A0-8B55-70606F6D88F8}" destId="{89DCCBC7-3047-41AA-88CC-F8CEF95C81E8}" srcOrd="1" destOrd="0" parTransId="{A8DEBFC7-91F0-4DD3-9725-C4A505B184AE}" sibTransId="{22FFE20F-DFBE-487F-A4A4-0E7807895293}"/>
    <dgm:cxn modelId="{8B80B943-E0E7-4948-9B34-68B750234126}" type="presOf" srcId="{ED7AAD98-59EE-42A0-8B55-70606F6D88F8}" destId="{9D365A62-CC3B-4872-8E5D-80D67AA51183}" srcOrd="0" destOrd="0" presId="urn:microsoft.com/office/officeart/2005/8/layout/hList1"/>
    <dgm:cxn modelId="{BBF2BF66-EA54-4B09-B3B1-5258F85D2274}" srcId="{899EE850-8CBC-4BB4-80A7-B16332CD77F0}" destId="{F986A486-FA14-4613-AE1F-4D4415855D9E}" srcOrd="2" destOrd="0" parTransId="{0970FF0C-66CF-48C6-AA93-33B6E87360BA}" sibTransId="{DA3F48C3-CBA0-46C3-9131-9746F870F2F7}"/>
    <dgm:cxn modelId="{5693A76E-DBC7-42AB-A8F5-B09A52F657F0}" type="presOf" srcId="{749961A2-AA20-46BC-B97F-5BAFEC8F180F}" destId="{E1566756-4751-475D-8BDA-9B4FDD6C7B18}" srcOrd="0" destOrd="2" presId="urn:microsoft.com/office/officeart/2005/8/layout/hList1"/>
    <dgm:cxn modelId="{62F3ED72-9DF4-42F5-9EEC-3938951AB4D5}" srcId="{ED7AAD98-59EE-42A0-8B55-70606F6D88F8}" destId="{749961A2-AA20-46BC-B97F-5BAFEC8F180F}" srcOrd="2" destOrd="0" parTransId="{6B611C3F-1E2E-4D06-85C7-AD28EE83E880}" sibTransId="{DFB5C7AD-B501-42C7-9CE9-3FADB14FBC7D}"/>
    <dgm:cxn modelId="{4AC70790-58B1-4267-A999-D90C6C51004F}" type="presOf" srcId="{A168A0C1-BF1A-49A1-8744-DDBB6482E667}" destId="{B147C2CD-0D55-4192-9AD6-3298087FD2CF}" srcOrd="0" destOrd="1" presId="urn:microsoft.com/office/officeart/2005/8/layout/hList1"/>
    <dgm:cxn modelId="{CB876A94-BD5B-4459-853A-4FBC88D95A62}" type="presOf" srcId="{20BFBC74-A85F-4C29-86BC-6664892EB488}" destId="{43F2786D-67C0-4A4B-A574-B7AD146A5D18}" srcOrd="0" destOrd="0" presId="urn:microsoft.com/office/officeart/2005/8/layout/hList1"/>
    <dgm:cxn modelId="{EBEB15A4-9DE1-487C-AC6E-B47B26788334}" srcId="{09CDEE36-7610-45CF-B8EC-35F1D3E487E3}" destId="{899EE850-8CBC-4BB4-80A7-B16332CD77F0}" srcOrd="0" destOrd="0" parTransId="{33509F23-C194-4A3E-A31E-17A0AF2FC6F4}" sibTransId="{9EE6775B-1B68-46B5-B830-80D6E8E0EB80}"/>
    <dgm:cxn modelId="{E9EE41AD-A473-4655-A3CC-D9C153574AF3}" type="presOf" srcId="{5B9F2DAE-33B4-4C6D-AE74-E1191E0A0B42}" destId="{B147C2CD-0D55-4192-9AD6-3298087FD2CF}" srcOrd="0" destOrd="0" presId="urn:microsoft.com/office/officeart/2005/8/layout/hList1"/>
    <dgm:cxn modelId="{CA7AC1B8-3257-4CCF-9EF4-960A660233D2}" srcId="{ED7AAD98-59EE-42A0-8B55-70606F6D88F8}" destId="{59DFFBB0-E057-4086-A2C7-8B94036F02C0}" srcOrd="0" destOrd="0" parTransId="{1B37A105-8501-403F-9F01-16EA4DB0323C}" sibTransId="{1EC39159-4F11-4FC8-8012-0FDB31D6CFFE}"/>
    <dgm:cxn modelId="{318112C1-7229-4E9F-8549-23FFD7C65046}" type="presOf" srcId="{59DFFBB0-E057-4086-A2C7-8B94036F02C0}" destId="{E1566756-4751-475D-8BDA-9B4FDD6C7B18}" srcOrd="0" destOrd="0" presId="urn:microsoft.com/office/officeart/2005/8/layout/hList1"/>
    <dgm:cxn modelId="{A639F1CB-05D0-49AD-9A3F-4F29EFD8DEA9}" type="presOf" srcId="{F986A486-FA14-4613-AE1F-4D4415855D9E}" destId="{B147C2CD-0D55-4192-9AD6-3298087FD2CF}" srcOrd="0" destOrd="2" presId="urn:microsoft.com/office/officeart/2005/8/layout/hList1"/>
    <dgm:cxn modelId="{A92DCFD0-8D5F-44E1-BDCF-AC35DF59A33F}" srcId="{749961A2-AA20-46BC-B97F-5BAFEC8F180F}" destId="{FEDD08C4-1147-4CD3-B613-A20C4B93401C}" srcOrd="0" destOrd="0" parTransId="{8F069ECB-DAAE-410A-88C6-AB07CCA3D74D}" sibTransId="{70518242-F257-4E83-8DED-2816588D9E6A}"/>
    <dgm:cxn modelId="{8068B6D9-9773-4A07-8646-C867D1DD1FE2}" srcId="{899EE850-8CBC-4BB4-80A7-B16332CD77F0}" destId="{5B9F2DAE-33B4-4C6D-AE74-E1191E0A0B42}" srcOrd="0" destOrd="0" parTransId="{494A1DE4-42F9-4401-833B-56CFF99AE69D}" sibTransId="{B9E572BF-A9D4-44B3-B526-FEE89570F391}"/>
    <dgm:cxn modelId="{CDADC1E8-FE72-4E9E-9B5A-0F771FD0014D}" srcId="{B3AF3DA7-B07A-4822-894F-340DBBC467A2}" destId="{20BFBC74-A85F-4C29-86BC-6664892EB488}" srcOrd="0" destOrd="0" parTransId="{9D6E509E-0B39-47D3-851C-33C43B6C874E}" sibTransId="{D49718B1-7CDB-4D49-944A-8140C00215A2}"/>
    <dgm:cxn modelId="{689F40FF-01D4-446F-80B6-937FFAA15660}" srcId="{09CDEE36-7610-45CF-B8EC-35F1D3E487E3}" destId="{ED7AAD98-59EE-42A0-8B55-70606F6D88F8}" srcOrd="1" destOrd="0" parTransId="{5B7456A1-CD03-48F2-80CC-129A8F419D87}" sibTransId="{3045A248-EFB0-42D0-873F-AE2B8561F1F6}"/>
    <dgm:cxn modelId="{045BDBA8-8CDD-431A-8494-6512B6CEF5B6}" type="presParOf" srcId="{844EEDC3-EDFC-46ED-BCD4-03AA2CF73DC6}" destId="{31466D5B-7B98-4A6E-8F2F-6C77C00C4BA9}" srcOrd="0" destOrd="0" presId="urn:microsoft.com/office/officeart/2005/8/layout/hList1"/>
    <dgm:cxn modelId="{ED73F644-CE19-42A5-8228-88C30E145111}" type="presParOf" srcId="{31466D5B-7B98-4A6E-8F2F-6C77C00C4BA9}" destId="{F1633897-0B0A-4E7A-92E3-F15C4581FAED}" srcOrd="0" destOrd="0" presId="urn:microsoft.com/office/officeart/2005/8/layout/hList1"/>
    <dgm:cxn modelId="{A0C583FF-F045-4BA1-87CE-A7F1715D122D}" type="presParOf" srcId="{31466D5B-7B98-4A6E-8F2F-6C77C00C4BA9}" destId="{B147C2CD-0D55-4192-9AD6-3298087FD2CF}" srcOrd="1" destOrd="0" presId="urn:microsoft.com/office/officeart/2005/8/layout/hList1"/>
    <dgm:cxn modelId="{E86989FF-F92C-45DE-95FE-1AB464AC426F}" type="presParOf" srcId="{844EEDC3-EDFC-46ED-BCD4-03AA2CF73DC6}" destId="{E343029B-A3E2-4BF1-B150-24E8B16C4E2F}" srcOrd="1" destOrd="0" presId="urn:microsoft.com/office/officeart/2005/8/layout/hList1"/>
    <dgm:cxn modelId="{A4095995-CFBA-453C-B17E-07DEE9A08BA4}" type="presParOf" srcId="{844EEDC3-EDFC-46ED-BCD4-03AA2CF73DC6}" destId="{11B52357-80A1-4505-A0FF-0D3852B08522}" srcOrd="2" destOrd="0" presId="urn:microsoft.com/office/officeart/2005/8/layout/hList1"/>
    <dgm:cxn modelId="{DA23AFD7-1896-4673-BF30-A2AB3D76B4D7}" type="presParOf" srcId="{11B52357-80A1-4505-A0FF-0D3852B08522}" destId="{9D365A62-CC3B-4872-8E5D-80D67AA51183}" srcOrd="0" destOrd="0" presId="urn:microsoft.com/office/officeart/2005/8/layout/hList1"/>
    <dgm:cxn modelId="{6A3D854F-29FD-4A63-984D-DE034BC230D6}" type="presParOf" srcId="{11B52357-80A1-4505-A0FF-0D3852B08522}" destId="{E1566756-4751-475D-8BDA-9B4FDD6C7B18}" srcOrd="1" destOrd="0" presId="urn:microsoft.com/office/officeart/2005/8/layout/hList1"/>
    <dgm:cxn modelId="{85CF88E2-C35C-4B07-B5AC-3DDF37E15495}" type="presParOf" srcId="{844EEDC3-EDFC-46ED-BCD4-03AA2CF73DC6}" destId="{942AF9E0-95BE-40A5-ABB5-DDABE48570EF}" srcOrd="3" destOrd="0" presId="urn:microsoft.com/office/officeart/2005/8/layout/hList1"/>
    <dgm:cxn modelId="{29D37F41-EE37-4316-93F8-18182A4948B2}" type="presParOf" srcId="{844EEDC3-EDFC-46ED-BCD4-03AA2CF73DC6}" destId="{08AF5310-EC4D-43A1-A5FC-2DEA8FA8772E}" srcOrd="4" destOrd="0" presId="urn:microsoft.com/office/officeart/2005/8/layout/hList1"/>
    <dgm:cxn modelId="{6E70943B-B2CE-409D-B457-D4977B6DF64E}" type="presParOf" srcId="{08AF5310-EC4D-43A1-A5FC-2DEA8FA8772E}" destId="{5CFE9F0F-043B-4618-963C-71E9BF2DDB07}" srcOrd="0" destOrd="0" presId="urn:microsoft.com/office/officeart/2005/8/layout/hList1"/>
    <dgm:cxn modelId="{0959283C-6EB2-4321-80E8-F8B37511427D}" type="presParOf" srcId="{08AF5310-EC4D-43A1-A5FC-2DEA8FA8772E}" destId="{43F2786D-67C0-4A4B-A574-B7AD146A5D1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6027C-BE4F-4FA2-B05A-F83625B77329}">
      <dsp:nvSpPr>
        <dsp:cNvPr id="0" name=""/>
        <dsp:cNvSpPr/>
      </dsp:nvSpPr>
      <dsp:spPr>
        <a:xfrm>
          <a:off x="0" y="86427"/>
          <a:ext cx="6513603" cy="110565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heavy metal, Cd is commonly released into the arable soil from industrial processes and farming practices, and has been ranked No. 7 among the top 20 toxins.</a:t>
          </a:r>
        </a:p>
      </dsp:txBody>
      <dsp:txXfrm>
        <a:off x="53973" y="140400"/>
        <a:ext cx="6405657" cy="997704"/>
      </dsp:txXfrm>
    </dsp:sp>
    <dsp:sp modelId="{C7300AFF-1791-44C1-A8FA-B066B929BAAE}">
      <dsp:nvSpPr>
        <dsp:cNvPr id="0" name=""/>
        <dsp:cNvSpPr/>
      </dsp:nvSpPr>
      <dsp:spPr>
        <a:xfrm>
          <a:off x="0" y="1238158"/>
          <a:ext cx="6513603" cy="1105650"/>
        </a:xfrm>
        <a:prstGeom prst="roundRect">
          <a:avLst/>
        </a:prstGeom>
        <a:gradFill rotWithShape="0">
          <a:gsLst>
            <a:gs pos="0">
              <a:schemeClr val="accent5">
                <a:hueOff val="-421158"/>
                <a:satOff val="-1986"/>
                <a:lumOff val="490"/>
                <a:alphaOff val="0"/>
                <a:tint val="98000"/>
                <a:satMod val="110000"/>
                <a:lumMod val="104000"/>
              </a:schemeClr>
            </a:gs>
            <a:gs pos="69000">
              <a:schemeClr val="accent5">
                <a:hueOff val="-421158"/>
                <a:satOff val="-1986"/>
                <a:lumOff val="490"/>
                <a:alphaOff val="0"/>
                <a:shade val="88000"/>
                <a:satMod val="130000"/>
                <a:lumMod val="92000"/>
              </a:schemeClr>
            </a:gs>
            <a:gs pos="100000">
              <a:schemeClr val="accent5">
                <a:hueOff val="-421158"/>
                <a:satOff val="-1986"/>
                <a:lumOff val="49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Even at low concentrations, Cd is toxic for most of the plants at concentrations greater than 5–10 </a:t>
          </a:r>
          <a:r>
            <a:rPr lang="en-US" sz="1600" kern="1200" dirty="0" err="1"/>
            <a:t>μg</a:t>
          </a:r>
          <a:r>
            <a:rPr lang="en-US" sz="1600" kern="1200" dirty="0"/>
            <a:t> Cd g-1 leaf dry weight, except Cd-</a:t>
          </a:r>
          <a:r>
            <a:rPr lang="en-US" sz="1600" kern="1200" dirty="0" err="1"/>
            <a:t>hyperaccumulators</a:t>
          </a:r>
          <a:r>
            <a:rPr lang="en-US" sz="1600" kern="1200" dirty="0"/>
            <a:t> which can tolerate Cd concentrations of 100 </a:t>
          </a:r>
          <a:r>
            <a:rPr lang="en-US" sz="1600" kern="1200" dirty="0" err="1"/>
            <a:t>μg</a:t>
          </a:r>
          <a:r>
            <a:rPr lang="en-US" sz="1600" kern="1200" dirty="0"/>
            <a:t> Cd g-1 leaf dry Weight.</a:t>
          </a:r>
        </a:p>
      </dsp:txBody>
      <dsp:txXfrm>
        <a:off x="53973" y="1292131"/>
        <a:ext cx="6405657" cy="997704"/>
      </dsp:txXfrm>
    </dsp:sp>
    <dsp:sp modelId="{C461FA8A-9969-4C15-AC7C-0F1C701B5A38}">
      <dsp:nvSpPr>
        <dsp:cNvPr id="0" name=""/>
        <dsp:cNvSpPr/>
      </dsp:nvSpPr>
      <dsp:spPr>
        <a:xfrm>
          <a:off x="0" y="2389888"/>
          <a:ext cx="6513603" cy="1105650"/>
        </a:xfrm>
        <a:prstGeom prst="roundRect">
          <a:avLst/>
        </a:prstGeom>
        <a:gradFill rotWithShape="0">
          <a:gsLst>
            <a:gs pos="0">
              <a:schemeClr val="accent5">
                <a:hueOff val="-842315"/>
                <a:satOff val="-3972"/>
                <a:lumOff val="980"/>
                <a:alphaOff val="0"/>
                <a:tint val="98000"/>
                <a:satMod val="110000"/>
                <a:lumMod val="104000"/>
              </a:schemeClr>
            </a:gs>
            <a:gs pos="69000">
              <a:schemeClr val="accent5">
                <a:hueOff val="-842315"/>
                <a:satOff val="-3972"/>
                <a:lumOff val="980"/>
                <a:alphaOff val="0"/>
                <a:shade val="88000"/>
                <a:satMod val="130000"/>
                <a:lumMod val="92000"/>
              </a:schemeClr>
            </a:gs>
            <a:gs pos="100000">
              <a:schemeClr val="accent5">
                <a:hueOff val="-842315"/>
                <a:satOff val="-3972"/>
                <a:lumOff val="98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Cd toxicity in plants results in generation of ROS that causes cell death due to oxidative stress such as membrane lipid peroxidation, protein oxidation, enzyme inhibition and damage to nucleic acids</a:t>
          </a:r>
          <a:r>
            <a:rPr lang="en-IN" sz="1600" kern="1200" dirty="0"/>
            <a:t>. </a:t>
          </a:r>
          <a:endParaRPr lang="en-US" sz="1600" kern="1200" dirty="0"/>
        </a:p>
      </dsp:txBody>
      <dsp:txXfrm>
        <a:off x="53973" y="2443861"/>
        <a:ext cx="6405657" cy="997704"/>
      </dsp:txXfrm>
    </dsp:sp>
    <dsp:sp modelId="{E94A16BA-8C32-4634-A80D-BEFE2ADC0023}">
      <dsp:nvSpPr>
        <dsp:cNvPr id="0" name=""/>
        <dsp:cNvSpPr/>
      </dsp:nvSpPr>
      <dsp:spPr>
        <a:xfrm>
          <a:off x="0" y="3541618"/>
          <a:ext cx="6513603" cy="1105650"/>
        </a:xfrm>
        <a:prstGeom prst="roundRect">
          <a:avLst/>
        </a:prstGeom>
        <a:gradFill rotWithShape="0">
          <a:gsLst>
            <a:gs pos="0">
              <a:schemeClr val="accent5">
                <a:hueOff val="-1263473"/>
                <a:satOff val="-5958"/>
                <a:lumOff val="1470"/>
                <a:alphaOff val="0"/>
                <a:tint val="98000"/>
                <a:satMod val="110000"/>
                <a:lumMod val="104000"/>
              </a:schemeClr>
            </a:gs>
            <a:gs pos="69000">
              <a:schemeClr val="accent5">
                <a:hueOff val="-1263473"/>
                <a:satOff val="-5958"/>
                <a:lumOff val="1470"/>
                <a:alphaOff val="0"/>
                <a:shade val="88000"/>
                <a:satMod val="130000"/>
                <a:lumMod val="92000"/>
              </a:schemeClr>
            </a:gs>
            <a:gs pos="100000">
              <a:schemeClr val="accent5">
                <a:hueOff val="-1263473"/>
                <a:satOff val="-5958"/>
                <a:lumOff val="147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1" kern="1200"/>
            <a:t>Brassica juncea  </a:t>
          </a:r>
          <a:r>
            <a:rPr lang="en-US" sz="1600" kern="1200"/>
            <a:t>cultivars have differential ability to accumulate and  detoxify Cd which plays a significant role in expression of high tolerance in crop plants to Cd toxicity and therefore acts as an efficient tool in phytoextraction.</a:t>
          </a:r>
        </a:p>
      </dsp:txBody>
      <dsp:txXfrm>
        <a:off x="53973" y="3595591"/>
        <a:ext cx="6405657" cy="997704"/>
      </dsp:txXfrm>
    </dsp:sp>
    <dsp:sp modelId="{7A1428B3-B5D3-44DE-B460-4750A9E353A5}">
      <dsp:nvSpPr>
        <dsp:cNvPr id="0" name=""/>
        <dsp:cNvSpPr/>
      </dsp:nvSpPr>
      <dsp:spPr>
        <a:xfrm>
          <a:off x="0" y="4693348"/>
          <a:ext cx="6513603" cy="1105650"/>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It has been found that different cultivars of </a:t>
          </a:r>
          <a:r>
            <a:rPr lang="en-US" sz="1600" i="1" kern="1200"/>
            <a:t>Brassica juncea </a:t>
          </a:r>
          <a:r>
            <a:rPr lang="en-US" sz="1600" kern="1200"/>
            <a:t>differ in their ability to extract and detoxify Cd. Therefore smart slection of plant cultivars with the ability to detoxify Cd could be best strategy to counter inhibitory effects of Cd in crop plants.</a:t>
          </a:r>
        </a:p>
      </dsp:txBody>
      <dsp:txXfrm>
        <a:off x="53973" y="4747321"/>
        <a:ext cx="6405657" cy="997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33897-0B0A-4E7A-92E3-F15C4581FAED}">
      <dsp:nvSpPr>
        <dsp:cNvPr id="0" name=""/>
        <dsp:cNvSpPr/>
      </dsp:nvSpPr>
      <dsp:spPr>
        <a:xfrm>
          <a:off x="3001" y="327786"/>
          <a:ext cx="2926333" cy="805312"/>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A- Plant growth</a:t>
          </a:r>
        </a:p>
      </dsp:txBody>
      <dsp:txXfrm>
        <a:off x="3001" y="327786"/>
        <a:ext cx="2926333" cy="805312"/>
      </dsp:txXfrm>
    </dsp:sp>
    <dsp:sp modelId="{B147C2CD-0D55-4192-9AD6-3298087FD2CF}">
      <dsp:nvSpPr>
        <dsp:cNvPr id="0" name=""/>
        <dsp:cNvSpPr/>
      </dsp:nvSpPr>
      <dsp:spPr>
        <a:xfrm>
          <a:off x="3001" y="1133098"/>
          <a:ext cx="2926333" cy="198875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Plant fresh weight</a:t>
          </a:r>
          <a:endParaRPr lang="x-none" sz="2300" kern="1200" dirty="0"/>
        </a:p>
        <a:p>
          <a:pPr marL="228600" lvl="1" indent="-228600" algn="l" defTabSz="1022350">
            <a:lnSpc>
              <a:spcPct val="90000"/>
            </a:lnSpc>
            <a:spcBef>
              <a:spcPct val="0"/>
            </a:spcBef>
            <a:spcAft>
              <a:spcPct val="15000"/>
            </a:spcAft>
            <a:buChar char="•"/>
          </a:pPr>
          <a:r>
            <a:rPr lang="en-US" sz="2300" kern="1200"/>
            <a:t>Plant dry weight</a:t>
          </a:r>
          <a:endParaRPr lang="en-US" sz="2300" kern="1200" dirty="0"/>
        </a:p>
        <a:p>
          <a:pPr marL="228600" lvl="1" indent="-228600" algn="l" defTabSz="1022350">
            <a:lnSpc>
              <a:spcPct val="90000"/>
            </a:lnSpc>
            <a:spcBef>
              <a:spcPct val="0"/>
            </a:spcBef>
            <a:spcAft>
              <a:spcPct val="15000"/>
            </a:spcAft>
            <a:buChar char="•"/>
          </a:pPr>
          <a:r>
            <a:rPr lang="en-US" sz="2300" kern="1200" dirty="0"/>
            <a:t>Leaf area</a:t>
          </a:r>
        </a:p>
      </dsp:txBody>
      <dsp:txXfrm>
        <a:off x="3001" y="1133098"/>
        <a:ext cx="2926333" cy="1988752"/>
      </dsp:txXfrm>
    </dsp:sp>
    <dsp:sp modelId="{9D365A62-CC3B-4872-8E5D-80D67AA51183}">
      <dsp:nvSpPr>
        <dsp:cNvPr id="0" name=""/>
        <dsp:cNvSpPr/>
      </dsp:nvSpPr>
      <dsp:spPr>
        <a:xfrm>
          <a:off x="3339020" y="327786"/>
          <a:ext cx="2926333" cy="805312"/>
        </a:xfrm>
        <a:prstGeom prst="rect">
          <a:avLst/>
        </a:prstGeom>
        <a:solidFill>
          <a:schemeClr val="accent5">
            <a:hueOff val="-842315"/>
            <a:satOff val="-3972"/>
            <a:lumOff val="980"/>
            <a:alphaOff val="0"/>
          </a:schemeClr>
        </a:solidFill>
        <a:ln w="15875" cap="flat" cmpd="sng" algn="ctr">
          <a:solidFill>
            <a:schemeClr val="accent5">
              <a:hueOff val="-842315"/>
              <a:satOff val="-3972"/>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B- Photosynthetic characters</a:t>
          </a:r>
        </a:p>
      </dsp:txBody>
      <dsp:txXfrm>
        <a:off x="3339020" y="327786"/>
        <a:ext cx="2926333" cy="805312"/>
      </dsp:txXfrm>
    </dsp:sp>
    <dsp:sp modelId="{E1566756-4751-475D-8BDA-9B4FDD6C7B18}">
      <dsp:nvSpPr>
        <dsp:cNvPr id="0" name=""/>
        <dsp:cNvSpPr/>
      </dsp:nvSpPr>
      <dsp:spPr>
        <a:xfrm>
          <a:off x="3339020" y="1133098"/>
          <a:ext cx="2926333" cy="1988752"/>
        </a:xfrm>
        <a:prstGeom prst="rect">
          <a:avLst/>
        </a:prstGeom>
        <a:solidFill>
          <a:schemeClr val="accent5">
            <a:tint val="40000"/>
            <a:alpha val="90000"/>
            <a:hueOff val="-887704"/>
            <a:satOff val="-2520"/>
            <a:lumOff val="76"/>
            <a:alphaOff val="0"/>
          </a:schemeClr>
        </a:solidFill>
        <a:ln w="15875" cap="flat" cmpd="sng" algn="ctr">
          <a:solidFill>
            <a:schemeClr val="accent5">
              <a:tint val="40000"/>
              <a:alpha val="90000"/>
              <a:hueOff val="-887704"/>
              <a:satOff val="-2520"/>
              <a:lumOff val="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Chlorophyll content</a:t>
          </a:r>
        </a:p>
        <a:p>
          <a:pPr marL="228600" lvl="1" indent="-228600" algn="l" defTabSz="1022350">
            <a:lnSpc>
              <a:spcPct val="90000"/>
            </a:lnSpc>
            <a:spcBef>
              <a:spcPct val="0"/>
            </a:spcBef>
            <a:spcAft>
              <a:spcPct val="15000"/>
            </a:spcAft>
            <a:buChar char="•"/>
          </a:pPr>
          <a:r>
            <a:rPr lang="en-US" sz="2300" kern="1200" dirty="0"/>
            <a:t>Net photosynthesis</a:t>
          </a:r>
        </a:p>
        <a:p>
          <a:pPr marL="228600" lvl="1" indent="-228600" algn="l" defTabSz="1022350">
            <a:lnSpc>
              <a:spcPct val="90000"/>
            </a:lnSpc>
            <a:spcBef>
              <a:spcPct val="0"/>
            </a:spcBef>
            <a:spcAft>
              <a:spcPct val="15000"/>
            </a:spcAft>
            <a:buChar char="•"/>
          </a:pPr>
          <a:r>
            <a:rPr lang="en-US" sz="2300" kern="1200"/>
            <a:t>Stomatal conductance</a:t>
          </a:r>
        </a:p>
        <a:p>
          <a:pPr marL="457200" lvl="2" indent="-228600" algn="l" defTabSz="1022350">
            <a:lnSpc>
              <a:spcPct val="90000"/>
            </a:lnSpc>
            <a:spcBef>
              <a:spcPct val="0"/>
            </a:spcBef>
            <a:spcAft>
              <a:spcPct val="15000"/>
            </a:spcAft>
            <a:buChar char="•"/>
          </a:pPr>
          <a:r>
            <a:rPr lang="en-US" sz="2300" kern="1200"/>
            <a:t>Fv/Fm Values   </a:t>
          </a:r>
        </a:p>
      </dsp:txBody>
      <dsp:txXfrm>
        <a:off x="3339020" y="1133098"/>
        <a:ext cx="2926333" cy="1988752"/>
      </dsp:txXfrm>
    </dsp:sp>
    <dsp:sp modelId="{5CFE9F0F-043B-4618-963C-71E9BF2DDB07}">
      <dsp:nvSpPr>
        <dsp:cNvPr id="0" name=""/>
        <dsp:cNvSpPr/>
      </dsp:nvSpPr>
      <dsp:spPr>
        <a:xfrm>
          <a:off x="6675040" y="327786"/>
          <a:ext cx="2926333" cy="805312"/>
        </a:xfrm>
        <a:prstGeom prst="rect">
          <a:avLst/>
        </a:prstGeom>
        <a:solidFill>
          <a:schemeClr val="accent5">
            <a:hueOff val="-1684631"/>
            <a:satOff val="-7944"/>
            <a:lumOff val="1960"/>
            <a:alphaOff val="0"/>
          </a:schemeClr>
        </a:solidFill>
        <a:ln w="15875" cap="flat" cmpd="sng" algn="ctr">
          <a:solidFill>
            <a:schemeClr val="accent5">
              <a:hueOff val="-1684631"/>
              <a:satOff val="-7944"/>
              <a:lumOff val="19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C- Oxidative stress</a:t>
          </a:r>
        </a:p>
      </dsp:txBody>
      <dsp:txXfrm>
        <a:off x="6675040" y="327786"/>
        <a:ext cx="2926333" cy="805312"/>
      </dsp:txXfrm>
    </dsp:sp>
    <dsp:sp modelId="{43F2786D-67C0-4A4B-A574-B7AD146A5D18}">
      <dsp:nvSpPr>
        <dsp:cNvPr id="0" name=""/>
        <dsp:cNvSpPr/>
      </dsp:nvSpPr>
      <dsp:spPr>
        <a:xfrm>
          <a:off x="6675040" y="1133098"/>
          <a:ext cx="2926333" cy="1988752"/>
        </a:xfrm>
        <a:prstGeom prst="rect">
          <a:avLst/>
        </a:prstGeom>
        <a:solidFill>
          <a:schemeClr val="accent5">
            <a:tint val="40000"/>
            <a:alpha val="90000"/>
            <a:hueOff val="-1775408"/>
            <a:satOff val="-5040"/>
            <a:lumOff val="151"/>
            <a:alphaOff val="0"/>
          </a:schemeClr>
        </a:solidFill>
        <a:ln w="15875" cap="flat" cmpd="sng" algn="ctr">
          <a:solidFill>
            <a:schemeClr val="accent5">
              <a:tint val="40000"/>
              <a:alpha val="90000"/>
              <a:hueOff val="-1775408"/>
              <a:satOff val="-5040"/>
              <a:lumOff val="1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t>
          </a:r>
          <a:r>
            <a:rPr lang="en-US" sz="2300" kern="1200" dirty="0" err="1"/>
            <a:t>i</a:t>
          </a:r>
          <a:r>
            <a:rPr lang="en-US" sz="2300" kern="1200" dirty="0"/>
            <a:t>) Hydrogen peroxide content</a:t>
          </a:r>
        </a:p>
      </dsp:txBody>
      <dsp:txXfrm>
        <a:off x="6675040" y="1133098"/>
        <a:ext cx="2926333" cy="19887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a:xfrm>
            <a:off x="2416500" y="329307"/>
            <a:ext cx="4973915" cy="309201"/>
          </a:xfrm>
        </p:spPr>
        <p:txBody>
          <a:bodyPr/>
          <a:lstStyle/>
          <a:p>
            <a:endParaRPr lang="en-KN"/>
          </a:p>
        </p:txBody>
      </p:sp>
      <p:sp>
        <p:nvSpPr>
          <p:cNvPr id="6" name="Slide Number Placeholder 5"/>
          <p:cNvSpPr>
            <a:spLocks noGrp="1"/>
          </p:cNvSpPr>
          <p:nvPr>
            <p:ph type="sldNum" sz="quarter" idx="12"/>
          </p:nvPr>
        </p:nvSpPr>
        <p:spPr>
          <a:xfrm>
            <a:off x="1437664" y="798973"/>
            <a:ext cx="811019" cy="503578"/>
          </a:xfrm>
        </p:spPr>
        <p:txBody>
          <a:bodyPr/>
          <a:lstStyle/>
          <a:p>
            <a:fld id="{7CF3002D-A65C-47B1-ADCF-2F1D3A2D0BAA}" type="slidenum">
              <a:rPr lang="en-KN" smtClean="0"/>
              <a:t>‹#›</a:t>
            </a:fld>
            <a:endParaRPr lang="en-K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164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876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2753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508600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340235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892105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901151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C0AADC-8D0F-466F-8E20-78E9063EF117}" type="datetimeFigureOut">
              <a:rPr lang="en-KN" smtClean="0"/>
              <a:t>09/11/2020</a:t>
            </a:fld>
            <a:endParaRPr lang="en-KN"/>
          </a:p>
        </p:txBody>
      </p:sp>
      <p:sp>
        <p:nvSpPr>
          <p:cNvPr id="8" name="Footer Placeholder 7"/>
          <p:cNvSpPr>
            <a:spLocks noGrp="1"/>
          </p:cNvSpPr>
          <p:nvPr>
            <p:ph type="ftr" sz="quarter" idx="11"/>
          </p:nvPr>
        </p:nvSpPr>
        <p:spPr/>
        <p:txBody>
          <a:bodyPr/>
          <a:lstStyle/>
          <a:p>
            <a:endParaRPr lang="en-KN"/>
          </a:p>
        </p:txBody>
      </p:sp>
      <p:sp>
        <p:nvSpPr>
          <p:cNvPr id="9" name="Slide Number Placeholder 8"/>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620507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C0AADC-8D0F-466F-8E20-78E9063EF117}" type="datetimeFigureOut">
              <a:rPr lang="en-KN" smtClean="0"/>
              <a:t>09/11/2020</a:t>
            </a:fld>
            <a:endParaRPr lang="en-KN"/>
          </a:p>
        </p:txBody>
      </p:sp>
      <p:sp>
        <p:nvSpPr>
          <p:cNvPr id="4" name="Footer Placeholder 3"/>
          <p:cNvSpPr>
            <a:spLocks noGrp="1"/>
          </p:cNvSpPr>
          <p:nvPr>
            <p:ph type="ftr" sz="quarter" idx="11"/>
          </p:nvPr>
        </p:nvSpPr>
        <p:spPr/>
        <p:txBody>
          <a:bodyPr/>
          <a:lstStyle/>
          <a:p>
            <a:endParaRPr lang="en-KN"/>
          </a:p>
        </p:txBody>
      </p:sp>
      <p:sp>
        <p:nvSpPr>
          <p:cNvPr id="5" name="Slide Number Placeholder 4"/>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676843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6C0AADC-8D0F-466F-8E20-78E9063EF117}" type="datetimeFigureOut">
              <a:rPr lang="en-KN" smtClean="0"/>
              <a:t>09/11/2020</a:t>
            </a:fld>
            <a:endParaRPr lang="en-KN"/>
          </a:p>
        </p:txBody>
      </p:sp>
      <p:sp>
        <p:nvSpPr>
          <p:cNvPr id="3" name="Footer Placeholder 2"/>
          <p:cNvSpPr>
            <a:spLocks noGrp="1"/>
          </p:cNvSpPr>
          <p:nvPr>
            <p:ph type="ftr" sz="quarter" idx="11"/>
          </p:nvPr>
        </p:nvSpPr>
        <p:spPr/>
        <p:txBody>
          <a:bodyPr/>
          <a:lstStyle/>
          <a:p>
            <a:endParaRPr lang="en-KN"/>
          </a:p>
        </p:txBody>
      </p:sp>
      <p:sp>
        <p:nvSpPr>
          <p:cNvPr id="4" name="Slide Number Placeholder 3"/>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29184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45445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3285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738211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928119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586405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71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675225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C0AADC-8D0F-466F-8E20-78E9063EF117}" type="datetimeFigureOut">
              <a:rPr lang="en-KN" smtClean="0"/>
              <a:t>09/11/2020</a:t>
            </a:fld>
            <a:endParaRPr lang="en-KN"/>
          </a:p>
        </p:txBody>
      </p:sp>
      <p:sp>
        <p:nvSpPr>
          <p:cNvPr id="4" name="Footer Placeholder 3"/>
          <p:cNvSpPr>
            <a:spLocks noGrp="1"/>
          </p:cNvSpPr>
          <p:nvPr>
            <p:ph type="ftr" sz="quarter" idx="11"/>
          </p:nvPr>
        </p:nvSpPr>
        <p:spPr/>
        <p:txBody>
          <a:bodyPr/>
          <a:lstStyle/>
          <a:p>
            <a:endParaRPr lang="en-KN"/>
          </a:p>
        </p:txBody>
      </p:sp>
      <p:sp>
        <p:nvSpPr>
          <p:cNvPr id="5" name="Slide Number Placeholder 4"/>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003640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C0AADC-8D0F-466F-8E20-78E9063EF117}" type="datetimeFigureOut">
              <a:rPr lang="en-KN" smtClean="0"/>
              <a:t>09/11/2020</a:t>
            </a:fld>
            <a:endParaRPr lang="en-KN"/>
          </a:p>
        </p:txBody>
      </p:sp>
      <p:sp>
        <p:nvSpPr>
          <p:cNvPr id="4" name="Footer Placeholder 3"/>
          <p:cNvSpPr>
            <a:spLocks noGrp="1"/>
          </p:cNvSpPr>
          <p:nvPr>
            <p:ph type="ftr" sz="quarter" idx="11"/>
          </p:nvPr>
        </p:nvSpPr>
        <p:spPr/>
        <p:txBody>
          <a:bodyPr/>
          <a:lstStyle/>
          <a:p>
            <a:endParaRPr lang="en-KN"/>
          </a:p>
        </p:txBody>
      </p:sp>
      <p:sp>
        <p:nvSpPr>
          <p:cNvPr id="5" name="Slide Number Placeholder 4"/>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686595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144068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740046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76717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4950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283202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692318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003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626276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C0AADC-8D0F-466F-8E20-78E9063EF117}" type="datetimeFigureOut">
              <a:rPr lang="en-KN" smtClean="0"/>
              <a:t>09/11/2020</a:t>
            </a:fld>
            <a:endParaRPr lang="en-KN"/>
          </a:p>
        </p:txBody>
      </p:sp>
      <p:sp>
        <p:nvSpPr>
          <p:cNvPr id="8" name="Footer Placeholder 7"/>
          <p:cNvSpPr>
            <a:spLocks noGrp="1"/>
          </p:cNvSpPr>
          <p:nvPr>
            <p:ph type="ftr" sz="quarter" idx="11"/>
          </p:nvPr>
        </p:nvSpPr>
        <p:spPr/>
        <p:txBody>
          <a:bodyPr/>
          <a:lstStyle/>
          <a:p>
            <a:endParaRPr lang="en-KN"/>
          </a:p>
        </p:txBody>
      </p:sp>
      <p:sp>
        <p:nvSpPr>
          <p:cNvPr id="9" name="Slide Number Placeholder 8"/>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4186827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C0AADC-8D0F-466F-8E20-78E9063EF117}" type="datetimeFigureOut">
              <a:rPr lang="en-KN" smtClean="0"/>
              <a:t>09/11/2020</a:t>
            </a:fld>
            <a:endParaRPr lang="en-KN"/>
          </a:p>
        </p:txBody>
      </p:sp>
      <p:sp>
        <p:nvSpPr>
          <p:cNvPr id="4" name="Footer Placeholder 3"/>
          <p:cNvSpPr>
            <a:spLocks noGrp="1"/>
          </p:cNvSpPr>
          <p:nvPr>
            <p:ph type="ftr" sz="quarter" idx="11"/>
          </p:nvPr>
        </p:nvSpPr>
        <p:spPr/>
        <p:txBody>
          <a:bodyPr/>
          <a:lstStyle/>
          <a:p>
            <a:endParaRPr lang="en-KN"/>
          </a:p>
        </p:txBody>
      </p:sp>
      <p:sp>
        <p:nvSpPr>
          <p:cNvPr id="5" name="Slide Number Placeholder 4"/>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993653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6C0AADC-8D0F-466F-8E20-78E9063EF117}" type="datetimeFigureOut">
              <a:rPr lang="en-KN" smtClean="0"/>
              <a:t>09/11/2020</a:t>
            </a:fld>
            <a:endParaRPr lang="en-KN"/>
          </a:p>
        </p:txBody>
      </p:sp>
      <p:sp>
        <p:nvSpPr>
          <p:cNvPr id="3" name="Footer Placeholder 2"/>
          <p:cNvSpPr>
            <a:spLocks noGrp="1"/>
          </p:cNvSpPr>
          <p:nvPr>
            <p:ph type="ftr" sz="quarter" idx="11"/>
          </p:nvPr>
        </p:nvSpPr>
        <p:spPr/>
        <p:txBody>
          <a:bodyPr/>
          <a:lstStyle/>
          <a:p>
            <a:endParaRPr lang="en-KN"/>
          </a:p>
        </p:txBody>
      </p:sp>
      <p:sp>
        <p:nvSpPr>
          <p:cNvPr id="4" name="Slide Number Placeholder 3"/>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334823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4030171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945634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9595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8734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629970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5015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773926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C0AADC-8D0F-466F-8E20-78E9063EF117}" type="datetimeFigureOut">
              <a:rPr lang="en-KN" smtClean="0"/>
              <a:t>09/11/2020</a:t>
            </a:fld>
            <a:endParaRPr lang="en-KN"/>
          </a:p>
        </p:txBody>
      </p:sp>
      <p:sp>
        <p:nvSpPr>
          <p:cNvPr id="4" name="Footer Placeholder 3"/>
          <p:cNvSpPr>
            <a:spLocks noGrp="1"/>
          </p:cNvSpPr>
          <p:nvPr>
            <p:ph type="ftr" sz="quarter" idx="11"/>
          </p:nvPr>
        </p:nvSpPr>
        <p:spPr/>
        <p:txBody>
          <a:bodyPr/>
          <a:lstStyle/>
          <a:p>
            <a:endParaRPr lang="en-KN"/>
          </a:p>
        </p:txBody>
      </p:sp>
      <p:sp>
        <p:nvSpPr>
          <p:cNvPr id="5" name="Slide Number Placeholder 4"/>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62328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C0AADC-8D0F-466F-8E20-78E9063EF117}" type="datetimeFigureOut">
              <a:rPr lang="en-KN" smtClean="0"/>
              <a:t>09/11/2020</a:t>
            </a:fld>
            <a:endParaRPr lang="en-KN"/>
          </a:p>
        </p:txBody>
      </p:sp>
      <p:sp>
        <p:nvSpPr>
          <p:cNvPr id="4" name="Footer Placeholder 3"/>
          <p:cNvSpPr>
            <a:spLocks noGrp="1"/>
          </p:cNvSpPr>
          <p:nvPr>
            <p:ph type="ftr" sz="quarter" idx="11"/>
          </p:nvPr>
        </p:nvSpPr>
        <p:spPr/>
        <p:txBody>
          <a:bodyPr/>
          <a:lstStyle/>
          <a:p>
            <a:endParaRPr lang="en-KN"/>
          </a:p>
        </p:txBody>
      </p:sp>
      <p:sp>
        <p:nvSpPr>
          <p:cNvPr id="5" name="Slide Number Placeholder 4"/>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770781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997025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117282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571157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3012524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47949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C0AADC-8D0F-466F-8E20-78E9063EF117}" type="datetimeFigureOut">
              <a:rPr lang="en-KN" smtClean="0"/>
              <a:t>09/11/2020</a:t>
            </a:fld>
            <a:endParaRPr lang="en-KN"/>
          </a:p>
        </p:txBody>
      </p:sp>
      <p:sp>
        <p:nvSpPr>
          <p:cNvPr id="8" name="Footer Placeholder 7"/>
          <p:cNvSpPr>
            <a:spLocks noGrp="1"/>
          </p:cNvSpPr>
          <p:nvPr>
            <p:ph type="ftr" sz="quarter" idx="11"/>
          </p:nvPr>
        </p:nvSpPr>
        <p:spPr/>
        <p:txBody>
          <a:bodyPr/>
          <a:lstStyle/>
          <a:p>
            <a:endParaRPr lang="en-KN"/>
          </a:p>
        </p:txBody>
      </p:sp>
      <p:sp>
        <p:nvSpPr>
          <p:cNvPr id="9" name="Slide Number Placeholder 8"/>
          <p:cNvSpPr>
            <a:spLocks noGrp="1"/>
          </p:cNvSpPr>
          <p:nvPr>
            <p:ph type="sldNum" sz="quarter" idx="12"/>
          </p:nvPr>
        </p:nvSpPr>
        <p:spPr/>
        <p:txBody>
          <a:bodyPr/>
          <a:lstStyle/>
          <a:p>
            <a:fld id="{7CF3002D-A65C-47B1-ADCF-2F1D3A2D0BAA}" type="slidenum">
              <a:rPr lang="en-KN" smtClean="0"/>
              <a:t>‹#›</a:t>
            </a:fld>
            <a:endParaRPr lang="en-K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10006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337905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740072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C0AADC-8D0F-466F-8E20-78E9063EF117}" type="datetimeFigureOut">
              <a:rPr lang="en-KN" smtClean="0"/>
              <a:t>09/11/2020</a:t>
            </a:fld>
            <a:endParaRPr lang="en-KN"/>
          </a:p>
        </p:txBody>
      </p:sp>
      <p:sp>
        <p:nvSpPr>
          <p:cNvPr id="8" name="Footer Placeholder 7"/>
          <p:cNvSpPr>
            <a:spLocks noGrp="1"/>
          </p:cNvSpPr>
          <p:nvPr>
            <p:ph type="ftr" sz="quarter" idx="11"/>
          </p:nvPr>
        </p:nvSpPr>
        <p:spPr/>
        <p:txBody>
          <a:bodyPr/>
          <a:lstStyle/>
          <a:p>
            <a:endParaRPr lang="en-KN"/>
          </a:p>
        </p:txBody>
      </p:sp>
      <p:sp>
        <p:nvSpPr>
          <p:cNvPr id="9" name="Slide Number Placeholder 8"/>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1670402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C0AADC-8D0F-466F-8E20-78E9063EF117}" type="datetimeFigureOut">
              <a:rPr lang="en-KN" smtClean="0"/>
              <a:t>09/11/2020</a:t>
            </a:fld>
            <a:endParaRPr lang="en-KN"/>
          </a:p>
        </p:txBody>
      </p:sp>
      <p:sp>
        <p:nvSpPr>
          <p:cNvPr id="4" name="Footer Placeholder 3"/>
          <p:cNvSpPr>
            <a:spLocks noGrp="1"/>
          </p:cNvSpPr>
          <p:nvPr>
            <p:ph type="ftr" sz="quarter" idx="11"/>
          </p:nvPr>
        </p:nvSpPr>
        <p:spPr/>
        <p:txBody>
          <a:bodyPr/>
          <a:lstStyle/>
          <a:p>
            <a:endParaRPr lang="en-KN"/>
          </a:p>
        </p:txBody>
      </p:sp>
      <p:sp>
        <p:nvSpPr>
          <p:cNvPr id="5" name="Slide Number Placeholder 4"/>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9226512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6C0AADC-8D0F-466F-8E20-78E9063EF117}" type="datetimeFigureOut">
              <a:rPr lang="en-KN" smtClean="0"/>
              <a:t>09/11/2020</a:t>
            </a:fld>
            <a:endParaRPr lang="en-KN"/>
          </a:p>
        </p:txBody>
      </p:sp>
      <p:sp>
        <p:nvSpPr>
          <p:cNvPr id="3" name="Footer Placeholder 2"/>
          <p:cNvSpPr>
            <a:spLocks noGrp="1"/>
          </p:cNvSpPr>
          <p:nvPr>
            <p:ph type="ftr" sz="quarter" idx="11"/>
          </p:nvPr>
        </p:nvSpPr>
        <p:spPr/>
        <p:txBody>
          <a:bodyPr/>
          <a:lstStyle/>
          <a:p>
            <a:endParaRPr lang="en-KN"/>
          </a:p>
        </p:txBody>
      </p:sp>
      <p:sp>
        <p:nvSpPr>
          <p:cNvPr id="4" name="Slide Number Placeholder 3"/>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568546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1152795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850585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508340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8544986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190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C0AADC-8D0F-466F-8E20-78E9063EF117}" type="datetimeFigureOut">
              <a:rPr lang="en-KN" smtClean="0"/>
              <a:t>09/11/2020</a:t>
            </a:fld>
            <a:endParaRPr lang="en-KN"/>
          </a:p>
        </p:txBody>
      </p:sp>
      <p:sp>
        <p:nvSpPr>
          <p:cNvPr id="4" name="Footer Placeholder 3"/>
          <p:cNvSpPr>
            <a:spLocks noGrp="1"/>
          </p:cNvSpPr>
          <p:nvPr>
            <p:ph type="ftr" sz="quarter" idx="11"/>
          </p:nvPr>
        </p:nvSpPr>
        <p:spPr/>
        <p:txBody>
          <a:bodyPr/>
          <a:lstStyle/>
          <a:p>
            <a:endParaRPr lang="en-KN"/>
          </a:p>
        </p:txBody>
      </p:sp>
      <p:sp>
        <p:nvSpPr>
          <p:cNvPr id="5" name="Slide Number Placeholder 4"/>
          <p:cNvSpPr>
            <a:spLocks noGrp="1"/>
          </p:cNvSpPr>
          <p:nvPr>
            <p:ph type="sldNum" sz="quarter" idx="12"/>
          </p:nvPr>
        </p:nvSpPr>
        <p:spPr/>
        <p:txBody>
          <a:bodyPr/>
          <a:lstStyle/>
          <a:p>
            <a:fld id="{7CF3002D-A65C-47B1-ADCF-2F1D3A2D0BAA}" type="slidenum">
              <a:rPr lang="en-KN" smtClean="0"/>
              <a:t>‹#›</a:t>
            </a:fld>
            <a:endParaRPr lang="en-K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09860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0237673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C0AADC-8D0F-466F-8E20-78E9063EF117}" type="datetimeFigureOut">
              <a:rPr lang="en-KN" smtClean="0"/>
              <a:t>09/11/2020</a:t>
            </a:fld>
            <a:endParaRPr lang="en-KN"/>
          </a:p>
        </p:txBody>
      </p:sp>
      <p:sp>
        <p:nvSpPr>
          <p:cNvPr id="4" name="Footer Placeholder 3"/>
          <p:cNvSpPr>
            <a:spLocks noGrp="1"/>
          </p:cNvSpPr>
          <p:nvPr>
            <p:ph type="ftr" sz="quarter" idx="11"/>
          </p:nvPr>
        </p:nvSpPr>
        <p:spPr/>
        <p:txBody>
          <a:bodyPr/>
          <a:lstStyle/>
          <a:p>
            <a:endParaRPr lang="en-KN"/>
          </a:p>
        </p:txBody>
      </p:sp>
      <p:sp>
        <p:nvSpPr>
          <p:cNvPr id="5" name="Slide Number Placeholder 4"/>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6791161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C0AADC-8D0F-466F-8E20-78E9063EF117}" type="datetimeFigureOut">
              <a:rPr lang="en-KN" smtClean="0"/>
              <a:t>09/11/2020</a:t>
            </a:fld>
            <a:endParaRPr lang="en-KN"/>
          </a:p>
        </p:txBody>
      </p:sp>
      <p:sp>
        <p:nvSpPr>
          <p:cNvPr id="4" name="Footer Placeholder 3"/>
          <p:cNvSpPr>
            <a:spLocks noGrp="1"/>
          </p:cNvSpPr>
          <p:nvPr>
            <p:ph type="ftr" sz="quarter" idx="11"/>
          </p:nvPr>
        </p:nvSpPr>
        <p:spPr/>
        <p:txBody>
          <a:bodyPr/>
          <a:lstStyle/>
          <a:p>
            <a:endParaRPr lang="en-KN"/>
          </a:p>
        </p:txBody>
      </p:sp>
      <p:sp>
        <p:nvSpPr>
          <p:cNvPr id="5" name="Slide Number Placeholder 4"/>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095946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9304786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3494657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782521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a:xfrm>
            <a:off x="5332412" y="5883275"/>
            <a:ext cx="4324044" cy="365125"/>
          </a:xfrm>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29358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a:xfrm>
            <a:off x="10951856" y="5867131"/>
            <a:ext cx="551167" cy="365125"/>
          </a:xfrm>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5284020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3227673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08663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0AADC-8D0F-466F-8E20-78E9063EF117}" type="datetimeFigureOut">
              <a:rPr lang="en-KN" smtClean="0"/>
              <a:t>09/11/2020</a:t>
            </a:fld>
            <a:endParaRPr lang="en-KN"/>
          </a:p>
        </p:txBody>
      </p:sp>
      <p:sp>
        <p:nvSpPr>
          <p:cNvPr id="3" name="Footer Placeholder 2"/>
          <p:cNvSpPr>
            <a:spLocks noGrp="1"/>
          </p:cNvSpPr>
          <p:nvPr>
            <p:ph type="ftr" sz="quarter" idx="11"/>
          </p:nvPr>
        </p:nvSpPr>
        <p:spPr/>
        <p:txBody>
          <a:bodyPr/>
          <a:lstStyle/>
          <a:p>
            <a:endParaRPr lang="en-KN"/>
          </a:p>
        </p:txBody>
      </p:sp>
      <p:sp>
        <p:nvSpPr>
          <p:cNvPr id="4" name="Slide Number Placeholder 3"/>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8812921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C0AADC-8D0F-466F-8E20-78E9063EF117}" type="datetimeFigureOut">
              <a:rPr lang="en-KN" smtClean="0"/>
              <a:t>09/11/2020</a:t>
            </a:fld>
            <a:endParaRPr lang="en-KN"/>
          </a:p>
        </p:txBody>
      </p:sp>
      <p:sp>
        <p:nvSpPr>
          <p:cNvPr id="8" name="Footer Placeholder 7"/>
          <p:cNvSpPr>
            <a:spLocks noGrp="1"/>
          </p:cNvSpPr>
          <p:nvPr>
            <p:ph type="ftr" sz="quarter" idx="11"/>
          </p:nvPr>
        </p:nvSpPr>
        <p:spPr/>
        <p:txBody>
          <a:bodyPr/>
          <a:lstStyle/>
          <a:p>
            <a:endParaRPr lang="en-KN"/>
          </a:p>
        </p:txBody>
      </p:sp>
      <p:sp>
        <p:nvSpPr>
          <p:cNvPr id="9" name="Slide Number Placeholder 8"/>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5764719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C0AADC-8D0F-466F-8E20-78E9063EF117}" type="datetimeFigureOut">
              <a:rPr lang="en-KN" smtClean="0"/>
              <a:t>09/11/2020</a:t>
            </a:fld>
            <a:endParaRPr lang="en-KN"/>
          </a:p>
        </p:txBody>
      </p:sp>
      <p:sp>
        <p:nvSpPr>
          <p:cNvPr id="4" name="Footer Placeholder 3"/>
          <p:cNvSpPr>
            <a:spLocks noGrp="1"/>
          </p:cNvSpPr>
          <p:nvPr>
            <p:ph type="ftr" sz="quarter" idx="11"/>
          </p:nvPr>
        </p:nvSpPr>
        <p:spPr/>
        <p:txBody>
          <a:bodyPr/>
          <a:lstStyle/>
          <a:p>
            <a:endParaRPr lang="en-KN"/>
          </a:p>
        </p:txBody>
      </p:sp>
      <p:sp>
        <p:nvSpPr>
          <p:cNvPr id="5" name="Slide Number Placeholder 4"/>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778202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0AADC-8D0F-466F-8E20-78E9063EF117}" type="datetimeFigureOut">
              <a:rPr lang="en-KN" smtClean="0"/>
              <a:t>09/11/2020</a:t>
            </a:fld>
            <a:endParaRPr lang="en-KN"/>
          </a:p>
        </p:txBody>
      </p:sp>
      <p:sp>
        <p:nvSpPr>
          <p:cNvPr id="3" name="Footer Placeholder 2"/>
          <p:cNvSpPr>
            <a:spLocks noGrp="1"/>
          </p:cNvSpPr>
          <p:nvPr>
            <p:ph type="ftr" sz="quarter" idx="11"/>
          </p:nvPr>
        </p:nvSpPr>
        <p:spPr/>
        <p:txBody>
          <a:bodyPr/>
          <a:lstStyle/>
          <a:p>
            <a:endParaRPr lang="en-KN"/>
          </a:p>
        </p:txBody>
      </p:sp>
      <p:sp>
        <p:nvSpPr>
          <p:cNvPr id="4" name="Slide Number Placeholder 3"/>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3662915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6437969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5896441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41762641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7401292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1530406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6371280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87987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80014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14734024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3855418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0AADC-8D0F-466F-8E20-78E9063EF117}" type="datetimeFigureOut">
              <a:rPr lang="en-KN" smtClean="0"/>
              <a:t>09/11/2020</a:t>
            </a:fld>
            <a:endParaRPr lang="en-KN"/>
          </a:p>
        </p:txBody>
      </p:sp>
      <p:sp>
        <p:nvSpPr>
          <p:cNvPr id="5" name="Footer Placeholder 4"/>
          <p:cNvSpPr>
            <a:spLocks noGrp="1"/>
          </p:cNvSpPr>
          <p:nvPr>
            <p:ph type="ftr" sz="quarter" idx="11"/>
          </p:nvPr>
        </p:nvSpPr>
        <p:spPr/>
        <p:txBody>
          <a:bodyPr/>
          <a:lstStyle/>
          <a:p>
            <a:endParaRPr lang="en-KN"/>
          </a:p>
        </p:txBody>
      </p:sp>
      <p:sp>
        <p:nvSpPr>
          <p:cNvPr id="6" name="Slide Number Placeholder 5"/>
          <p:cNvSpPr>
            <a:spLocks noGrp="1"/>
          </p:cNvSpPr>
          <p:nvPr>
            <p:ph type="sldNum" sz="quarter" idx="12"/>
          </p:nvPr>
        </p:nvSpPr>
        <p:spPr/>
        <p:txBody>
          <a:bodyPr/>
          <a:lstStyle/>
          <a:p>
            <a:fld id="{7CF3002D-A65C-47B1-ADCF-2F1D3A2D0BAA}" type="slidenum">
              <a:rPr lang="en-KN" smtClean="0"/>
              <a:t>‹#›</a:t>
            </a:fld>
            <a:endParaRPr lang="en-KN"/>
          </a:p>
        </p:txBody>
      </p:sp>
    </p:spTree>
    <p:extLst>
      <p:ext uri="{BB962C8B-B14F-4D97-AF65-F5344CB8AC3E}">
        <p14:creationId xmlns:p14="http://schemas.microsoft.com/office/powerpoint/2010/main" val="232532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6C0AADC-8D0F-466F-8E20-78E9063EF117}" type="datetimeFigureOut">
              <a:rPr lang="en-KN" smtClean="0"/>
              <a:t>09/11/2020</a:t>
            </a:fld>
            <a:endParaRPr lang="en-KN"/>
          </a:p>
        </p:txBody>
      </p:sp>
      <p:sp>
        <p:nvSpPr>
          <p:cNvPr id="6" name="Footer Placeholder 5"/>
          <p:cNvSpPr>
            <a:spLocks noGrp="1"/>
          </p:cNvSpPr>
          <p:nvPr>
            <p:ph type="ftr" sz="quarter" idx="11"/>
          </p:nvPr>
        </p:nvSpPr>
        <p:spPr>
          <a:xfrm>
            <a:off x="1447382" y="318640"/>
            <a:ext cx="5541004" cy="320931"/>
          </a:xfrm>
        </p:spPr>
        <p:txBody>
          <a:bodyPr/>
          <a:lstStyle/>
          <a:p>
            <a:endParaRPr lang="en-KN"/>
          </a:p>
        </p:txBody>
      </p:sp>
      <p:sp>
        <p:nvSpPr>
          <p:cNvPr id="7" name="Slide Number Placeholder 6"/>
          <p:cNvSpPr>
            <a:spLocks noGrp="1"/>
          </p:cNvSpPr>
          <p:nvPr>
            <p:ph type="sldNum" sz="quarter" idx="12"/>
          </p:nvPr>
        </p:nvSpPr>
        <p:spPr/>
        <p:txBody>
          <a:bodyPr/>
          <a:lstStyle/>
          <a:p>
            <a:fld id="{7CF3002D-A65C-47B1-ADCF-2F1D3A2D0BAA}" type="slidenum">
              <a:rPr lang="en-KN" smtClean="0"/>
              <a:t>‹#›</a:t>
            </a:fld>
            <a:endParaRPr lang="en-K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554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2.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6C0AADC-8D0F-466F-8E20-78E9063EF117}" type="datetimeFigureOut">
              <a:rPr lang="en-KN" smtClean="0"/>
              <a:t>09/11/2020</a:t>
            </a:fld>
            <a:endParaRPr lang="en-K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K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CF3002D-A65C-47B1-ADCF-2F1D3A2D0BAA}" type="slidenum">
              <a:rPr lang="en-KN" smtClean="0"/>
              <a:t>‹#›</a:t>
            </a:fld>
            <a:endParaRPr lang="en-K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077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6C0AADC-8D0F-466F-8E20-78E9063EF117}" type="datetimeFigureOut">
              <a:rPr lang="en-KN" smtClean="0"/>
              <a:t>09/11/2020</a:t>
            </a:fld>
            <a:endParaRPr lang="en-K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K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CF3002D-A65C-47B1-ADCF-2F1D3A2D0BAA}" type="slidenum">
              <a:rPr lang="en-KN" smtClean="0"/>
              <a:t>‹#›</a:t>
            </a:fld>
            <a:endParaRPr lang="en-KN"/>
          </a:p>
        </p:txBody>
      </p:sp>
    </p:spTree>
    <p:extLst>
      <p:ext uri="{BB962C8B-B14F-4D97-AF65-F5344CB8AC3E}">
        <p14:creationId xmlns:p14="http://schemas.microsoft.com/office/powerpoint/2010/main" val="38371612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6C0AADC-8D0F-466F-8E20-78E9063EF117}" type="datetimeFigureOut">
              <a:rPr lang="en-KN" smtClean="0"/>
              <a:t>09/11/2020</a:t>
            </a:fld>
            <a:endParaRPr lang="en-K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K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CF3002D-A65C-47B1-ADCF-2F1D3A2D0BAA}" type="slidenum">
              <a:rPr lang="en-KN" smtClean="0"/>
              <a:t>‹#›</a:t>
            </a:fld>
            <a:endParaRPr lang="en-KN"/>
          </a:p>
        </p:txBody>
      </p:sp>
    </p:spTree>
    <p:extLst>
      <p:ext uri="{BB962C8B-B14F-4D97-AF65-F5344CB8AC3E}">
        <p14:creationId xmlns:p14="http://schemas.microsoft.com/office/powerpoint/2010/main" val="28800224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6C0AADC-8D0F-466F-8E20-78E9063EF117}" type="datetimeFigureOut">
              <a:rPr lang="en-KN" smtClean="0"/>
              <a:t>09/11/2020</a:t>
            </a:fld>
            <a:endParaRPr lang="en-K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K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CF3002D-A65C-47B1-ADCF-2F1D3A2D0BAA}" type="slidenum">
              <a:rPr lang="en-KN" smtClean="0"/>
              <a:t>‹#›</a:t>
            </a:fld>
            <a:endParaRPr lang="en-KN"/>
          </a:p>
        </p:txBody>
      </p:sp>
    </p:spTree>
    <p:extLst>
      <p:ext uri="{BB962C8B-B14F-4D97-AF65-F5344CB8AC3E}">
        <p14:creationId xmlns:p14="http://schemas.microsoft.com/office/powerpoint/2010/main" val="392394104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C0AADC-8D0F-466F-8E20-78E9063EF117}" type="datetimeFigureOut">
              <a:rPr lang="en-KN" smtClean="0"/>
              <a:t>09/11/2020</a:t>
            </a:fld>
            <a:endParaRPr lang="en-K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K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F3002D-A65C-47B1-ADCF-2F1D3A2D0BAA}" type="slidenum">
              <a:rPr lang="en-KN" smtClean="0"/>
              <a:t>‹#›</a:t>
            </a:fld>
            <a:endParaRPr lang="en-KN"/>
          </a:p>
        </p:txBody>
      </p:sp>
    </p:spTree>
    <p:extLst>
      <p:ext uri="{BB962C8B-B14F-4D97-AF65-F5344CB8AC3E}">
        <p14:creationId xmlns:p14="http://schemas.microsoft.com/office/powerpoint/2010/main" val="341915141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5.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4D6F4B5-FE74-4263-BEE5-00C2ECCCCE9F}"/>
              </a:ext>
            </a:extLst>
          </p:cNvPr>
          <p:cNvSpPr>
            <a:spLocks noGrp="1"/>
          </p:cNvSpPr>
          <p:nvPr>
            <p:ph type="ctrTitle"/>
          </p:nvPr>
        </p:nvSpPr>
        <p:spPr>
          <a:xfrm>
            <a:off x="2792419" y="396415"/>
            <a:ext cx="6409190" cy="1451893"/>
          </a:xfrm>
        </p:spPr>
        <p:txBody>
          <a:bodyPr/>
          <a:lstStyle/>
          <a:p>
            <a:r>
              <a:rPr lang="en-US" dirty="0">
                <a:effectLst>
                  <a:glow rad="228600">
                    <a:schemeClr val="accent2">
                      <a:satMod val="175000"/>
                      <a:alpha val="40000"/>
                    </a:schemeClr>
                  </a:glow>
                </a:effectLst>
              </a:rPr>
              <a:t>Topic</a:t>
            </a:r>
            <a:endParaRPr lang="en-KN" dirty="0">
              <a:effectLst>
                <a:glow rad="228600">
                  <a:schemeClr val="accent2">
                    <a:satMod val="175000"/>
                    <a:alpha val="40000"/>
                  </a:schemeClr>
                </a:glow>
              </a:effectLst>
            </a:endParaRPr>
          </a:p>
        </p:txBody>
      </p:sp>
      <p:sp>
        <p:nvSpPr>
          <p:cNvPr id="6" name="Subtitle 5">
            <a:extLst>
              <a:ext uri="{FF2B5EF4-FFF2-40B4-BE49-F238E27FC236}">
                <a16:creationId xmlns:a16="http://schemas.microsoft.com/office/drawing/2014/main" id="{BFE11C06-BC2E-47D0-9128-B211B2FD1850}"/>
              </a:ext>
            </a:extLst>
          </p:cNvPr>
          <p:cNvSpPr>
            <a:spLocks noGrp="1"/>
          </p:cNvSpPr>
          <p:nvPr>
            <p:ph type="subTitle" idx="1"/>
          </p:nvPr>
        </p:nvSpPr>
        <p:spPr>
          <a:xfrm>
            <a:off x="1425014" y="2318522"/>
            <a:ext cx="9144000" cy="1655762"/>
          </a:xfrm>
        </p:spPr>
        <p:txBody>
          <a:bodyPr/>
          <a:lstStyle/>
          <a:p>
            <a:r>
              <a:rPr lang="en-US" b="0" i="0" dirty="0">
                <a:solidFill>
                  <a:srgbClr val="4A4A4A"/>
                </a:solidFill>
                <a:effectLst/>
                <a:latin typeface="Source Sans Pro" panose="020B0503030403020204" pitchFamily="34" charset="0"/>
              </a:rPr>
              <a:t>Potential of different sources of sulfur in mitigating cadmium-induced toxicity in mustard</a:t>
            </a:r>
            <a:endParaRPr lang="en-KN" b="1" dirty="0">
              <a:effectLst>
                <a:glow rad="228600">
                  <a:schemeClr val="accent2">
                    <a:satMod val="175000"/>
                    <a:alpha val="40000"/>
                  </a:schemeClr>
                </a:glow>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BF32EDB-4EDD-4939-8D3D-AD468E832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11" y="50800"/>
            <a:ext cx="2143125" cy="2143125"/>
          </a:xfrm>
          <a:prstGeom prst="rect">
            <a:avLst/>
          </a:prstGeom>
        </p:spPr>
      </p:pic>
      <p:pic>
        <p:nvPicPr>
          <p:cNvPr id="5" name="Picture 4">
            <a:extLst>
              <a:ext uri="{FF2B5EF4-FFF2-40B4-BE49-F238E27FC236}">
                <a16:creationId xmlns:a16="http://schemas.microsoft.com/office/drawing/2014/main" id="{AB86C331-74C0-4A98-B4BD-6551A68B3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193" y="50800"/>
            <a:ext cx="2432807" cy="2007270"/>
          </a:xfrm>
          <a:prstGeom prst="rect">
            <a:avLst/>
          </a:prstGeom>
        </p:spPr>
      </p:pic>
      <p:sp>
        <p:nvSpPr>
          <p:cNvPr id="8" name="TextBox 7">
            <a:extLst>
              <a:ext uri="{FF2B5EF4-FFF2-40B4-BE49-F238E27FC236}">
                <a16:creationId xmlns:a16="http://schemas.microsoft.com/office/drawing/2014/main" id="{26F24D1C-B470-4F11-A45F-5B52FC99B051}"/>
              </a:ext>
            </a:extLst>
          </p:cNvPr>
          <p:cNvSpPr txBox="1"/>
          <p:nvPr/>
        </p:nvSpPr>
        <p:spPr>
          <a:xfrm>
            <a:off x="6470709" y="4567637"/>
            <a:ext cx="4504887" cy="1477328"/>
          </a:xfrm>
          <a:prstGeom prst="rect">
            <a:avLst/>
          </a:prstGeom>
          <a:noFill/>
        </p:spPr>
        <p:txBody>
          <a:bodyPr wrap="square" rtlCol="0">
            <a:spAutoFit/>
          </a:bodyPr>
          <a:lstStyle/>
          <a:p>
            <a:r>
              <a:rPr lang="en-US" b="1" dirty="0">
                <a:solidFill>
                  <a:srgbClr val="002060"/>
                </a:solidFill>
              </a:rPr>
              <a:t>IQBAL RASHID MIR</a:t>
            </a:r>
          </a:p>
          <a:p>
            <a:r>
              <a:rPr lang="en-US" b="1" dirty="0">
                <a:solidFill>
                  <a:srgbClr val="002060"/>
                </a:solidFill>
              </a:rPr>
              <a:t>GK-1966</a:t>
            </a:r>
          </a:p>
          <a:p>
            <a:r>
              <a:rPr lang="en-US" b="1" dirty="0">
                <a:solidFill>
                  <a:srgbClr val="002060"/>
                </a:solidFill>
              </a:rPr>
              <a:t>Advanced Plant Physiology and Biochemistry Lab</a:t>
            </a:r>
          </a:p>
          <a:p>
            <a:r>
              <a:rPr lang="en-US" b="1" dirty="0">
                <a:solidFill>
                  <a:srgbClr val="002060"/>
                </a:solidFill>
              </a:rPr>
              <a:t>Aligarh Muslim University, Aligarh</a:t>
            </a:r>
            <a:endParaRPr lang="en-KN" b="1" dirty="0">
              <a:solidFill>
                <a:srgbClr val="002060"/>
              </a:solidFill>
            </a:endParaRPr>
          </a:p>
        </p:txBody>
      </p:sp>
    </p:spTree>
    <p:extLst>
      <p:ext uri="{BB962C8B-B14F-4D97-AF65-F5344CB8AC3E}">
        <p14:creationId xmlns:p14="http://schemas.microsoft.com/office/powerpoint/2010/main" val="316820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0D4090-203E-4923-B6D2-9F3DBF89C6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520" y="384048"/>
            <a:ext cx="8220456" cy="5792915"/>
          </a:xfrm>
        </p:spPr>
      </p:pic>
    </p:spTree>
    <p:extLst>
      <p:ext uri="{BB962C8B-B14F-4D97-AF65-F5344CB8AC3E}">
        <p14:creationId xmlns:p14="http://schemas.microsoft.com/office/powerpoint/2010/main" val="598473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C89E2B-3F3E-495F-A362-54CF40C7F58C}"/>
              </a:ext>
            </a:extLst>
          </p:cNvPr>
          <p:cNvSpPr>
            <a:spLocks noGrp="1"/>
          </p:cNvSpPr>
          <p:nvPr>
            <p:ph idx="1"/>
          </p:nvPr>
        </p:nvSpPr>
        <p:spPr/>
        <p:txBody>
          <a:bodyPr>
            <a:normAutofit fontScale="77500" lnSpcReduction="20000"/>
          </a:bodyPr>
          <a:lstStyle/>
          <a:p>
            <a:r>
              <a:rPr lang="en-US" sz="1800" dirty="0">
                <a:effectLst/>
                <a:latin typeface="Times New Roman" panose="02020603050405020304" pitchFamily="18" charset="0"/>
                <a:ea typeface="Calibri" panose="020F0502020204030204" pitchFamily="34" charset="0"/>
              </a:rPr>
              <a:t>The plants raised in presence Cd 200 exhibited reduced leaf gas exchange parameters (P</a:t>
            </a:r>
            <a:r>
              <a:rPr lang="en-US" sz="1800" baseline="-25000" dirty="0">
                <a:effectLst/>
                <a:latin typeface="Times New Roman" panose="02020603050405020304" pitchFamily="18" charset="0"/>
                <a:ea typeface="Calibri" panose="020F0502020204030204" pitchFamily="34" charset="0"/>
              </a:rPr>
              <a:t>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gs</a:t>
            </a:r>
            <a:r>
              <a:rPr lang="en-US" sz="1800" dirty="0">
                <a:effectLst/>
                <a:latin typeface="Times New Roman" panose="02020603050405020304" pitchFamily="18" charset="0"/>
                <a:ea typeface="Calibri" panose="020F0502020204030204" pitchFamily="34" charset="0"/>
              </a:rPr>
              <a:t>, and C</a:t>
            </a:r>
            <a:r>
              <a:rPr lang="en-US" sz="1800" baseline="-25000" dirty="0">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 chlorophyll content, maximal PS II efficiency, and Rubisco activity in </a:t>
            </a:r>
            <a:r>
              <a:rPr lang="en-US" sz="1800" i="1" dirty="0">
                <a:effectLst/>
                <a:latin typeface="Times New Roman" panose="02020603050405020304" pitchFamily="18" charset="0"/>
                <a:ea typeface="Calibri" panose="020F0502020204030204" pitchFamily="34" charset="0"/>
              </a:rPr>
              <a:t>B. </a:t>
            </a:r>
            <a:r>
              <a:rPr lang="en-US" sz="1800" i="1" dirty="0" err="1">
                <a:effectLst/>
                <a:latin typeface="Times New Roman" panose="02020603050405020304" pitchFamily="18" charset="0"/>
                <a:ea typeface="Calibri" panose="020F0502020204030204" pitchFamily="34" charset="0"/>
              </a:rPr>
              <a:t>juncea</a:t>
            </a:r>
            <a:r>
              <a:rPr lang="en-US" sz="1800" dirty="0">
                <a:effectLst/>
                <a:latin typeface="Times New Roman" panose="02020603050405020304" pitchFamily="18" charset="0"/>
                <a:ea typeface="Calibri" panose="020F0502020204030204" pitchFamily="34" charset="0"/>
              </a:rPr>
              <a:t> plants. </a:t>
            </a:r>
          </a:p>
          <a:p>
            <a:r>
              <a:rPr lang="en-US" sz="1800" dirty="0">
                <a:effectLst/>
                <a:latin typeface="Times New Roman" panose="02020603050405020304" pitchFamily="18" charset="0"/>
                <a:ea typeface="Calibri" panose="020F0502020204030204" pitchFamily="34" charset="0"/>
              </a:rPr>
              <a:t>Cd supplementation considerably abridged P</a:t>
            </a:r>
            <a:r>
              <a:rPr lang="en-US" sz="1800" baseline="-25000" dirty="0">
                <a:effectLst/>
                <a:latin typeface="Times New Roman" panose="02020603050405020304" pitchFamily="18" charset="0"/>
                <a:ea typeface="Calibri" panose="020F0502020204030204" pitchFamily="34" charset="0"/>
              </a:rPr>
              <a:t>N</a:t>
            </a:r>
            <a:r>
              <a:rPr lang="en-US" sz="1800" dirty="0">
                <a:effectLst/>
                <a:latin typeface="Times New Roman" panose="02020603050405020304" pitchFamily="18" charset="0"/>
                <a:ea typeface="Calibri" panose="020F0502020204030204" pitchFamily="34" charset="0"/>
              </a:rPr>
              <a:t> (22.21%) </a:t>
            </a:r>
            <a:r>
              <a:rPr lang="en-US" sz="1800" dirty="0" err="1">
                <a:effectLst/>
                <a:latin typeface="Times New Roman" panose="02020603050405020304" pitchFamily="18" charset="0"/>
                <a:ea typeface="Calibri" panose="020F0502020204030204" pitchFamily="34" charset="0"/>
              </a:rPr>
              <a:t>gs</a:t>
            </a:r>
            <a:r>
              <a:rPr lang="en-US" sz="1800" dirty="0">
                <a:effectLst/>
                <a:latin typeface="Times New Roman" panose="02020603050405020304" pitchFamily="18" charset="0"/>
                <a:ea typeface="Calibri" panose="020F0502020204030204" pitchFamily="34" charset="0"/>
              </a:rPr>
              <a:t> (19.86%), C</a:t>
            </a:r>
            <a:r>
              <a:rPr lang="en-US" sz="1800" baseline="-25000" dirty="0">
                <a:effectLst/>
                <a:latin typeface="Times New Roman" panose="02020603050405020304" pitchFamily="18" charset="0"/>
                <a:ea typeface="Calibri" panose="020F0502020204030204" pitchFamily="34" charset="0"/>
              </a:rPr>
              <a:t>i </a:t>
            </a:r>
            <a:r>
              <a:rPr lang="en-US" sz="1800" dirty="0">
                <a:effectLst/>
                <a:latin typeface="Times New Roman" panose="02020603050405020304" pitchFamily="18" charset="0"/>
                <a:ea typeface="Calibri" panose="020F0502020204030204" pitchFamily="34" charset="0"/>
              </a:rPr>
              <a:t>(30.65%) and chlorophyll content (21.22%), in comparison to control. </a:t>
            </a:r>
          </a:p>
          <a:p>
            <a:r>
              <a:rPr lang="en-US" sz="1800" dirty="0">
                <a:effectLst/>
                <a:latin typeface="Times New Roman" panose="02020603050405020304" pitchFamily="18" charset="0"/>
                <a:ea typeface="Calibri" panose="020F0502020204030204" pitchFamily="34" charset="0"/>
              </a:rPr>
              <a:t>Although under non-stressed conditions, photosynthetic attributes were enhanced by all the four S sources and elemental S reported an imminent upsurge in increasing above-said attributes among other S forms. </a:t>
            </a:r>
          </a:p>
          <a:p>
            <a:r>
              <a:rPr lang="en-US" sz="1800" dirty="0">
                <a:effectLst/>
                <a:latin typeface="Times New Roman" panose="02020603050405020304" pitchFamily="18" charset="0"/>
                <a:ea typeface="Calibri" panose="020F0502020204030204" pitchFamily="34" charset="0"/>
              </a:rPr>
              <a:t>However, Cd stressed plants when treated with S sources curtailed Cd-induced photosynthetic inhibition and elemental S showed more prominent effect than other three S sources and increased P</a:t>
            </a:r>
            <a:r>
              <a:rPr lang="en-US" sz="1800" baseline="-25000" dirty="0">
                <a:effectLst/>
                <a:latin typeface="Times New Roman" panose="02020603050405020304" pitchFamily="18" charset="0"/>
                <a:ea typeface="Calibri" panose="020F0502020204030204" pitchFamily="34" charset="0"/>
              </a:rPr>
              <a:t>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gs</a:t>
            </a:r>
            <a:r>
              <a:rPr lang="en-US" sz="1800" dirty="0">
                <a:effectLst/>
                <a:latin typeface="Times New Roman" panose="02020603050405020304" pitchFamily="18" charset="0"/>
                <a:ea typeface="Calibri" panose="020F0502020204030204" pitchFamily="34" charset="0"/>
              </a:rPr>
              <a:t>, C</a:t>
            </a:r>
            <a:r>
              <a:rPr lang="en-US" sz="1800" baseline="-25000" dirty="0">
                <a:effectLst/>
                <a:latin typeface="Times New Roman" panose="02020603050405020304" pitchFamily="18" charset="0"/>
                <a:ea typeface="Calibri" panose="020F0502020204030204" pitchFamily="34" charset="0"/>
              </a:rPr>
              <a:t>i </a:t>
            </a:r>
            <a:r>
              <a:rPr lang="en-US" sz="1800" dirty="0">
                <a:effectLst/>
                <a:latin typeface="Times New Roman" panose="02020603050405020304" pitchFamily="18" charset="0"/>
                <a:ea typeface="Calibri" panose="020F0502020204030204" pitchFamily="34" charset="0"/>
              </a:rPr>
              <a:t>and chlorophyll content by 28.99%, 64.27%, 32.27%, and 34.25% respectively compared to control (Fig. 2 A-D).</a:t>
            </a:r>
          </a:p>
          <a:p>
            <a:r>
              <a:rPr lang="en-US" sz="1800" dirty="0">
                <a:effectLst/>
                <a:latin typeface="Times New Roman" panose="02020603050405020304" pitchFamily="18" charset="0"/>
                <a:ea typeface="Calibri" panose="020F0502020204030204" pitchFamily="34" charset="0"/>
              </a:rPr>
              <a:t>. Moreover, 200 Cd also reduced PSII efficiency by18.32% and Rubisco activity by 27.53%.</a:t>
            </a:r>
          </a:p>
          <a:p>
            <a:r>
              <a:rPr lang="en-US" sz="1800" dirty="0">
                <a:effectLst/>
                <a:latin typeface="Times New Roman" panose="02020603050405020304" pitchFamily="18" charset="0"/>
                <a:ea typeface="Calibri" panose="020F0502020204030204" pitchFamily="34" charset="0"/>
              </a:rPr>
              <a:t> However, the follow-up application of different sources of S</a:t>
            </a:r>
            <a:r>
              <a:rPr lang="en-US" sz="1800" dirty="0">
                <a:solidFill>
                  <a:srgbClr val="4472C4"/>
                </a:solidFill>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to Cd treated plants relieved the ill effects of Cd on PSII efficiency and Rubisco activity</a:t>
            </a:r>
            <a:endParaRPr lang="en-KN" dirty="0"/>
          </a:p>
        </p:txBody>
      </p:sp>
    </p:spTree>
    <p:extLst>
      <p:ext uri="{BB962C8B-B14F-4D97-AF65-F5344CB8AC3E}">
        <p14:creationId xmlns:p14="http://schemas.microsoft.com/office/powerpoint/2010/main" val="3346693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FB6B-073C-477D-9180-929FFD2D15E5}"/>
              </a:ext>
            </a:extLst>
          </p:cNvPr>
          <p:cNvSpPr>
            <a:spLocks noGrp="1"/>
          </p:cNvSpPr>
          <p:nvPr>
            <p:ph type="title"/>
          </p:nvPr>
        </p:nvSpPr>
        <p:spPr/>
        <p:txBody>
          <a:bodyPr/>
          <a:lstStyle/>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content</a:t>
            </a:r>
            <a:endParaRPr lang="en-KN" dirty="0"/>
          </a:p>
        </p:txBody>
      </p:sp>
      <p:graphicFrame>
        <p:nvGraphicFramePr>
          <p:cNvPr id="6" name="Picture Placeholder 5">
            <a:extLst>
              <a:ext uri="{FF2B5EF4-FFF2-40B4-BE49-F238E27FC236}">
                <a16:creationId xmlns:a16="http://schemas.microsoft.com/office/drawing/2014/main" id="{27461CE4-5959-4EBB-BE39-1F46A06DB47A}"/>
              </a:ext>
            </a:extLst>
          </p:cNvPr>
          <p:cNvGraphicFramePr>
            <a:graphicFrameLocks noGrp="1" noChangeAspect="1"/>
          </p:cNvGraphicFramePr>
          <p:nvPr>
            <p:ph type="pic" idx="1"/>
            <p:extLst>
              <p:ext uri="{D42A27DB-BD31-4B8C-83A1-F6EECF244321}">
                <p14:modId xmlns:p14="http://schemas.microsoft.com/office/powerpoint/2010/main" val="4036704065"/>
              </p:ext>
            </p:extLst>
          </p:nvPr>
        </p:nvGraphicFramePr>
        <p:xfrm>
          <a:off x="8124825" y="1129512"/>
          <a:ext cx="2790825" cy="3442487"/>
        </p:xfrm>
        <a:graphic>
          <a:graphicData uri="http://schemas.openxmlformats.org/presentationml/2006/ole">
            <mc:AlternateContent xmlns:mc="http://schemas.openxmlformats.org/markup-compatibility/2006">
              <mc:Choice xmlns:v="urn:schemas-microsoft-com:vml" Requires="v">
                <p:oleObj spid="_x0000_s2059" name="Prism 7" r:id="rId3" imgW="4136159" imgH="3153149" progId="Prism7.Document">
                  <p:embed/>
                </p:oleObj>
              </mc:Choice>
              <mc:Fallback>
                <p:oleObj name="Prism 7" r:id="rId3" imgW="4136159" imgH="3153149" progId="Prism7.Document">
                  <p:embed/>
                  <p:pic>
                    <p:nvPicPr>
                      <p:cNvPr id="4" name="Object 3">
                        <a:extLst>
                          <a:ext uri="{FF2B5EF4-FFF2-40B4-BE49-F238E27FC236}">
                            <a16:creationId xmlns:a16="http://schemas.microsoft.com/office/drawing/2014/main" id="{55584361-E599-43D9-9918-36AF1FFD07F7}"/>
                          </a:ext>
                        </a:extLst>
                      </p:cNvPr>
                      <p:cNvPicPr/>
                      <p:nvPr/>
                    </p:nvPicPr>
                    <p:blipFill>
                      <a:blip r:embed="rId4"/>
                      <a:stretch>
                        <a:fillRect/>
                      </a:stretch>
                    </p:blipFill>
                    <p:spPr>
                      <a:xfrm>
                        <a:off x="8124825" y="1129512"/>
                        <a:ext cx="2790825" cy="34424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B065DE4F-0BB3-4822-9DE5-548D30CDD2F7}"/>
              </a:ext>
            </a:extLst>
          </p:cNvPr>
          <p:cNvSpPr>
            <a:spLocks noGrp="1"/>
          </p:cNvSpPr>
          <p:nvPr>
            <p:ph type="body" sz="half" idx="2"/>
          </p:nvPr>
        </p:nvSpPr>
        <p:spPr/>
        <p:txBody>
          <a:bodyPr>
            <a:normAutofit fontScale="77500" lnSpcReduction="20000"/>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Cd toxicity lead to substantial intensification in H</a:t>
            </a:r>
            <a:r>
              <a:rPr lang="en-US"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content by 2.23 times compared to control plants.</a:t>
            </a:r>
          </a:p>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Application of different S sources moderated the production of oxidative marker produced as a consequence Cd toxicity and recovered the oxidative damage, with elemental S treated plants showing most prominent reduction of all than control plants.</a:t>
            </a:r>
          </a:p>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However H</a:t>
            </a:r>
            <a:r>
              <a:rPr lang="en-US"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KN" sz="1600" dirty="0">
                <a:effectLst/>
                <a:latin typeface="Times New Roman" panose="02020603050405020304" pitchFamily="18" charset="0"/>
                <a:ea typeface="Calibri" panose="020F0502020204030204" pitchFamily="34" charset="0"/>
                <a:cs typeface="Times New Roman" panose="02020603050405020304" pitchFamily="18" charset="0"/>
              </a:rPr>
              <a:t>accretion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was more obvious in magnesium sulfate treated plants, which recorded the highest increase in stress biomarker by 1.7 times among all S forms under excess Cd over control (Fig. 5 I, J).</a:t>
            </a:r>
            <a:endParaRPr lang="en-KN"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KN" dirty="0"/>
          </a:p>
        </p:txBody>
      </p:sp>
    </p:spTree>
    <p:extLst>
      <p:ext uri="{BB962C8B-B14F-4D97-AF65-F5344CB8AC3E}">
        <p14:creationId xmlns:p14="http://schemas.microsoft.com/office/powerpoint/2010/main" val="275791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13DCEB1-EA02-41D6-B5F9-EE4BCD512AD3}"/>
              </a:ext>
            </a:extLst>
          </p:cNvPr>
          <p:cNvGraphicFramePr>
            <a:graphicFrameLocks noChangeAspect="1"/>
          </p:cNvGraphicFramePr>
          <p:nvPr>
            <p:extLst>
              <p:ext uri="{D42A27DB-BD31-4B8C-83A1-F6EECF244321}">
                <p14:modId xmlns:p14="http://schemas.microsoft.com/office/powerpoint/2010/main" val="2381311990"/>
              </p:ext>
            </p:extLst>
          </p:nvPr>
        </p:nvGraphicFramePr>
        <p:xfrm>
          <a:off x="879666" y="1659001"/>
          <a:ext cx="4251325" cy="3152775"/>
        </p:xfrm>
        <a:graphic>
          <a:graphicData uri="http://schemas.openxmlformats.org/presentationml/2006/ole">
            <mc:AlternateContent xmlns:mc="http://schemas.openxmlformats.org/markup-compatibility/2006">
              <mc:Choice xmlns:v="urn:schemas-microsoft-com:vml" Requires="v">
                <p:oleObj spid="_x0000_s1045" name="Prism 7" r:id="rId3" imgW="4250682" imgH="3153149" progId="Prism7.Document">
                  <p:embed/>
                </p:oleObj>
              </mc:Choice>
              <mc:Fallback>
                <p:oleObj name="Prism 7" r:id="rId3" imgW="4250682" imgH="3153149" progId="Prism7.Document">
                  <p:embed/>
                  <p:pic>
                    <p:nvPicPr>
                      <p:cNvPr id="0" name=""/>
                      <p:cNvPicPr/>
                      <p:nvPr/>
                    </p:nvPicPr>
                    <p:blipFill>
                      <a:blip r:embed="rId4"/>
                      <a:stretch>
                        <a:fillRect/>
                      </a:stretch>
                    </p:blipFill>
                    <p:spPr>
                      <a:xfrm>
                        <a:off x="879666" y="1659001"/>
                        <a:ext cx="4251325" cy="31527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80FAFEE-9E4A-4288-8BFA-79A4EBEE78A5}"/>
              </a:ext>
            </a:extLst>
          </p:cNvPr>
          <p:cNvGraphicFramePr>
            <a:graphicFrameLocks noChangeAspect="1"/>
          </p:cNvGraphicFramePr>
          <p:nvPr>
            <p:extLst>
              <p:ext uri="{D42A27DB-BD31-4B8C-83A1-F6EECF244321}">
                <p14:modId xmlns:p14="http://schemas.microsoft.com/office/powerpoint/2010/main" val="1125855636"/>
              </p:ext>
            </p:extLst>
          </p:nvPr>
        </p:nvGraphicFramePr>
        <p:xfrm>
          <a:off x="5669915" y="1659001"/>
          <a:ext cx="4425061" cy="3296775"/>
        </p:xfrm>
        <a:graphic>
          <a:graphicData uri="http://schemas.openxmlformats.org/presentationml/2006/ole">
            <mc:AlternateContent xmlns:mc="http://schemas.openxmlformats.org/markup-compatibility/2006">
              <mc:Choice xmlns:v="urn:schemas-microsoft-com:vml" Requires="v">
                <p:oleObj spid="_x0000_s1046" name="Prism 7" r:id="rId5" imgW="3747572" imgH="2792995" progId="Prism7.Document">
                  <p:embed/>
                </p:oleObj>
              </mc:Choice>
              <mc:Fallback>
                <p:oleObj name="Prism 7" r:id="rId5" imgW="3747572" imgH="2792995" progId="Prism7.Document">
                  <p:embed/>
                  <p:pic>
                    <p:nvPicPr>
                      <p:cNvPr id="0" name=""/>
                      <p:cNvPicPr/>
                      <p:nvPr/>
                    </p:nvPicPr>
                    <p:blipFill>
                      <a:blip r:embed="rId6"/>
                      <a:stretch>
                        <a:fillRect/>
                      </a:stretch>
                    </p:blipFill>
                    <p:spPr>
                      <a:xfrm>
                        <a:off x="5669915" y="1659001"/>
                        <a:ext cx="4425061" cy="3296775"/>
                      </a:xfrm>
                      <a:prstGeom prst="rect">
                        <a:avLst/>
                      </a:prstGeom>
                    </p:spPr>
                  </p:pic>
                </p:oleObj>
              </mc:Fallback>
            </mc:AlternateContent>
          </a:graphicData>
        </a:graphic>
      </p:graphicFrame>
    </p:spTree>
    <p:extLst>
      <p:ext uri="{BB962C8B-B14F-4D97-AF65-F5344CB8AC3E}">
        <p14:creationId xmlns:p14="http://schemas.microsoft.com/office/powerpoint/2010/main" val="162905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57409-D7B2-465A-99D9-98447A6A9FDA}"/>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rPr>
              <a:t>Plants exposed to Cd showed a subtle increase in the activities of all the two antioxidants by 91.48%, and 52.83% and this increase was higher than stress-free plants supplied with different S sources, indicating the response of plants inherent defense capability to counter oxidative stress</a:t>
            </a:r>
          </a:p>
          <a:p>
            <a:r>
              <a:rPr lang="en-US" sz="1800" dirty="0">
                <a:effectLst/>
                <a:latin typeface="Times New Roman" panose="02020603050405020304" pitchFamily="18" charset="0"/>
                <a:ea typeface="Calibri" panose="020F0502020204030204" pitchFamily="34" charset="0"/>
              </a:rPr>
              <a:t> Furthermore, plants treated with various S forms exhibited an outburst in antioxidant activities and showed the most befitting response by increasing activity of SOD and GR enzymes under Cd exposure. </a:t>
            </a:r>
          </a:p>
          <a:p>
            <a:r>
              <a:rPr lang="en-US" sz="1800" dirty="0">
                <a:effectLst/>
                <a:latin typeface="Times New Roman" panose="02020603050405020304" pitchFamily="18" charset="0"/>
                <a:ea typeface="Calibri" panose="020F0502020204030204" pitchFamily="34" charset="0"/>
              </a:rPr>
              <a:t>The performance of antioxidant activities of SOD and GR was recorded highest using elemental S (3.59 times and 2.16 times ) respectively with respect to control</a:t>
            </a:r>
            <a:endParaRPr lang="en-KN" dirty="0"/>
          </a:p>
        </p:txBody>
      </p:sp>
    </p:spTree>
    <p:extLst>
      <p:ext uri="{BB962C8B-B14F-4D97-AF65-F5344CB8AC3E}">
        <p14:creationId xmlns:p14="http://schemas.microsoft.com/office/powerpoint/2010/main" val="3898858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78CB-D706-4996-9468-C8CCA9CE6BC1}"/>
              </a:ext>
            </a:extLst>
          </p:cNvPr>
          <p:cNvSpPr>
            <a:spLocks noGrp="1"/>
          </p:cNvSpPr>
          <p:nvPr>
            <p:ph type="title"/>
          </p:nvPr>
        </p:nvSpPr>
        <p:spPr/>
        <p:txBody>
          <a:bodyPr/>
          <a:lstStyle/>
          <a:p>
            <a:r>
              <a:rPr lang="en-US" dirty="0"/>
              <a:t>Conclusion</a:t>
            </a:r>
            <a:endParaRPr lang="en-KN" dirty="0"/>
          </a:p>
        </p:txBody>
      </p:sp>
      <p:sp>
        <p:nvSpPr>
          <p:cNvPr id="3" name="Content Placeholder 2">
            <a:extLst>
              <a:ext uri="{FF2B5EF4-FFF2-40B4-BE49-F238E27FC236}">
                <a16:creationId xmlns:a16="http://schemas.microsoft.com/office/drawing/2014/main" id="{04197F25-D747-4E11-8484-9E120BD67A5F}"/>
              </a:ext>
            </a:extLst>
          </p:cNvPr>
          <p:cNvSpPr>
            <a:spLocks noGrp="1"/>
          </p:cNvSpPr>
          <p:nvPr>
            <p:ph idx="1"/>
          </p:nvPr>
        </p:nvSpPr>
        <p:spPr/>
        <p:txBody>
          <a:bodyPr>
            <a:normAutofit fontScale="85000" lnSpcReduction="10000"/>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In summary, it may be said that 200 S was found more effective in counteracting Cd stress. </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 greater S availability reduced oxidative stress.</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The S supply as elemental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sulfur</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increased enzymatic and non-enzymatic antioxidant for detoxification of Cd stress. </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Thus, supplementation of S as elemental S could be used in soils contaminated with Cd to get improved growth and photosynthesis.</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This addendum also demonstrated the role of different S sources (elemental S, ammonium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sulfate</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gypsum, and magnesium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sulfate</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and their response towards Cd and that elemental S was more significant among all S sources in detoxifying Cd-induced phytotoxicity.</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In conclusion, we can say that S application to mustard plants in appropriate concentration and form could be an effective approach to guarantee the safe and sustainable growth of mustard plants under elevated Cd levels. </a:t>
            </a:r>
            <a:endParaRPr lang="en-K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N" dirty="0"/>
          </a:p>
        </p:txBody>
      </p:sp>
    </p:spTree>
    <p:extLst>
      <p:ext uri="{BB962C8B-B14F-4D97-AF65-F5344CB8AC3E}">
        <p14:creationId xmlns:p14="http://schemas.microsoft.com/office/powerpoint/2010/main" val="4253185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0C8E1-6D0C-48E1-82AF-5A5854BF13C0}"/>
              </a:ext>
            </a:extLst>
          </p:cNvPr>
          <p:cNvSpPr>
            <a:spLocks noGrp="1"/>
          </p:cNvSpPr>
          <p:nvPr>
            <p:ph idx="1"/>
          </p:nvPr>
        </p:nvSpPr>
        <p:spPr/>
        <p:txBody>
          <a:bodyPr/>
          <a:lstStyle/>
          <a:p>
            <a:r>
              <a:rPr lang="en-US" dirty="0"/>
              <a:t>Thanks</a:t>
            </a:r>
            <a:endParaRPr lang="en-KN" dirty="0"/>
          </a:p>
        </p:txBody>
      </p:sp>
      <p:pic>
        <p:nvPicPr>
          <p:cNvPr id="5" name="Picture 4">
            <a:extLst>
              <a:ext uri="{FF2B5EF4-FFF2-40B4-BE49-F238E27FC236}">
                <a16:creationId xmlns:a16="http://schemas.microsoft.com/office/drawing/2014/main" id="{21D67ABE-177C-443B-BECC-48158720E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94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CA70-2869-48E2-8F5B-26BA0C59317D}"/>
              </a:ext>
            </a:extLst>
          </p:cNvPr>
          <p:cNvSpPr>
            <a:spLocks noGrp="1"/>
          </p:cNvSpPr>
          <p:nvPr>
            <p:ph type="title"/>
          </p:nvPr>
        </p:nvSpPr>
        <p:spPr>
          <a:xfrm>
            <a:off x="836612" y="0"/>
            <a:ext cx="3932237" cy="1600200"/>
          </a:xfrm>
        </p:spPr>
        <p:txBody>
          <a:bodyPr>
            <a:normAutofit/>
          </a:bodyPr>
          <a:lstStyle/>
          <a:p>
            <a:r>
              <a:rPr lang="en-US" dirty="0">
                <a:effectLst>
                  <a:glow rad="228600">
                    <a:schemeClr val="accent2">
                      <a:satMod val="175000"/>
                      <a:alpha val="40000"/>
                    </a:schemeClr>
                  </a:glow>
                </a:effectLst>
              </a:rPr>
              <a:t>Indian mustard (</a:t>
            </a:r>
            <a:r>
              <a:rPr lang="en-US" i="1" dirty="0">
                <a:effectLst>
                  <a:glow rad="228600">
                    <a:schemeClr val="accent2">
                      <a:satMod val="175000"/>
                      <a:alpha val="40000"/>
                    </a:schemeClr>
                  </a:glow>
                </a:effectLst>
              </a:rPr>
              <a:t>Brassica </a:t>
            </a:r>
            <a:r>
              <a:rPr lang="en-US" i="1" dirty="0" err="1">
                <a:effectLst>
                  <a:glow rad="228600">
                    <a:schemeClr val="accent2">
                      <a:satMod val="175000"/>
                      <a:alpha val="40000"/>
                    </a:schemeClr>
                  </a:glow>
                </a:effectLst>
              </a:rPr>
              <a:t>juncea</a:t>
            </a:r>
            <a:r>
              <a:rPr lang="en-US" i="1" dirty="0">
                <a:effectLst>
                  <a:glow rad="228600">
                    <a:schemeClr val="accent2">
                      <a:satMod val="175000"/>
                      <a:alpha val="40000"/>
                    </a:schemeClr>
                  </a:glow>
                </a:effectLst>
              </a:rPr>
              <a:t> </a:t>
            </a:r>
            <a:r>
              <a:rPr lang="en-US" dirty="0">
                <a:effectLst>
                  <a:glow rad="228600">
                    <a:schemeClr val="accent2">
                      <a:satMod val="175000"/>
                      <a:alpha val="40000"/>
                    </a:schemeClr>
                  </a:glow>
                </a:effectLst>
              </a:rPr>
              <a:t>L.)</a:t>
            </a:r>
            <a:endParaRPr lang="x-none" dirty="0"/>
          </a:p>
        </p:txBody>
      </p:sp>
      <p:sp>
        <p:nvSpPr>
          <p:cNvPr id="3" name="Content Placeholder 2">
            <a:extLst>
              <a:ext uri="{FF2B5EF4-FFF2-40B4-BE49-F238E27FC236}">
                <a16:creationId xmlns:a16="http://schemas.microsoft.com/office/drawing/2014/main" id="{4FA007EC-D943-4BCD-B05B-FCC6FE129011}"/>
              </a:ext>
            </a:extLst>
          </p:cNvPr>
          <p:cNvSpPr>
            <a:spLocks noGrp="1"/>
          </p:cNvSpPr>
          <p:nvPr>
            <p:ph idx="1"/>
          </p:nvPr>
        </p:nvSpPr>
        <p:spPr/>
        <p:txBody>
          <a:bodyPr>
            <a:normAutofit fontScale="92500" lnSpcReduction="10000"/>
          </a:bodyPr>
          <a:lstStyle/>
          <a:p>
            <a:r>
              <a:rPr lang="en-US" sz="2400" i="1" dirty="0">
                <a:latin typeface="Times New Roman" panose="02020603050405020304" pitchFamily="18" charset="0"/>
                <a:cs typeface="Times New Roman" panose="02020603050405020304" pitchFamily="18" charset="0"/>
              </a:rPr>
              <a:t>Brassica </a:t>
            </a:r>
            <a:r>
              <a:rPr lang="en-US" sz="2400" i="1" dirty="0" err="1">
                <a:latin typeface="Times New Roman" panose="02020603050405020304" pitchFamily="18" charset="0"/>
                <a:cs typeface="Times New Roman" panose="02020603050405020304" pitchFamily="18" charset="0"/>
              </a:rPr>
              <a:t>juncea</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belongs to the family Brassicaceae (Cruciferae) commonly called as mustard family.</a:t>
            </a:r>
          </a:p>
          <a:p>
            <a:r>
              <a:rPr lang="en-US" sz="2400" dirty="0">
                <a:latin typeface="Times New Roman" panose="02020603050405020304" pitchFamily="18" charset="0"/>
                <a:cs typeface="Times New Roman" panose="02020603050405020304" pitchFamily="18" charset="0"/>
              </a:rPr>
              <a:t>It is amphidiploid bearing chromosome number 18.</a:t>
            </a:r>
          </a:p>
          <a:p>
            <a:r>
              <a:rPr lang="en-US" sz="2400" dirty="0">
                <a:latin typeface="Times New Roman" panose="02020603050405020304" pitchFamily="18" charset="0"/>
                <a:cs typeface="Times New Roman" panose="02020603050405020304" pitchFamily="18" charset="0"/>
              </a:rPr>
              <a:t>Some important species of </a:t>
            </a:r>
            <a:r>
              <a:rPr lang="en-US" sz="2400" i="1" dirty="0">
                <a:latin typeface="Times New Roman" panose="02020603050405020304" pitchFamily="18" charset="0"/>
                <a:cs typeface="Times New Roman" panose="02020603050405020304" pitchFamily="18" charset="0"/>
              </a:rPr>
              <a:t>Brassica </a:t>
            </a:r>
            <a:r>
              <a:rPr lang="en-US" sz="2400" dirty="0">
                <a:latin typeface="Times New Roman" panose="02020603050405020304" pitchFamily="18" charset="0"/>
                <a:cs typeface="Times New Roman" panose="02020603050405020304" pitchFamily="18" charset="0"/>
              </a:rPr>
              <a:t>which are extensively used for oil extraction are </a:t>
            </a:r>
            <a:r>
              <a:rPr lang="en-US" sz="2400" i="1" dirty="0">
                <a:latin typeface="Times New Roman" panose="02020603050405020304" pitchFamily="18" charset="0"/>
                <a:cs typeface="Times New Roman" panose="02020603050405020304" pitchFamily="18" charset="0"/>
              </a:rPr>
              <a:t>B. </a:t>
            </a:r>
            <a:r>
              <a:rPr lang="en-US" sz="2400" i="1" dirty="0" err="1">
                <a:latin typeface="Times New Roman" panose="02020603050405020304" pitchFamily="18" charset="0"/>
                <a:cs typeface="Times New Roman" panose="02020603050405020304" pitchFamily="18" charset="0"/>
              </a:rPr>
              <a:t>juncea</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(Indian mustard), </a:t>
            </a:r>
            <a:r>
              <a:rPr lang="en-US" sz="2400" i="1" dirty="0">
                <a:latin typeface="Times New Roman" panose="02020603050405020304" pitchFamily="18" charset="0"/>
                <a:cs typeface="Times New Roman" panose="02020603050405020304" pitchFamily="18" charset="0"/>
              </a:rPr>
              <a:t>B. campestris </a:t>
            </a:r>
            <a:r>
              <a:rPr lang="en-US" sz="2400" dirty="0">
                <a:latin typeface="Times New Roman" panose="02020603050405020304" pitchFamily="18" charset="0"/>
                <a:cs typeface="Times New Roman" panose="02020603050405020304" pitchFamily="18" charset="0"/>
              </a:rPr>
              <a:t>var. </a:t>
            </a:r>
            <a:r>
              <a:rPr lang="en-US" sz="2400" i="1" dirty="0" err="1">
                <a:latin typeface="Times New Roman" panose="02020603050405020304" pitchFamily="18" charset="0"/>
                <a:cs typeface="Times New Roman" panose="02020603050405020304" pitchFamily="18" charset="0"/>
              </a:rPr>
              <a:t>sarson</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(Yellow </a:t>
            </a:r>
            <a:r>
              <a:rPr lang="en-US" sz="2400" dirty="0" err="1">
                <a:latin typeface="Times New Roman" panose="02020603050405020304" pitchFamily="18" charset="0"/>
                <a:cs typeface="Times New Roman" panose="02020603050405020304" pitchFamily="18" charset="0"/>
              </a:rPr>
              <a:t>sarson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 campestri</a:t>
            </a:r>
            <a:r>
              <a:rPr lang="en-US" sz="2400" dirty="0">
                <a:latin typeface="Times New Roman" panose="02020603050405020304" pitchFamily="18" charset="0"/>
                <a:cs typeface="Times New Roman" panose="02020603050405020304" pitchFamily="18" charset="0"/>
              </a:rPr>
              <a:t>s var. </a:t>
            </a:r>
            <a:r>
              <a:rPr lang="en-US" sz="2400" i="1" dirty="0" err="1">
                <a:latin typeface="Times New Roman" panose="02020603050405020304" pitchFamily="18" charset="0"/>
                <a:cs typeface="Times New Roman" panose="02020603050405020304" pitchFamily="18" charset="0"/>
              </a:rPr>
              <a:t>dichotomo</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(Brown </a:t>
            </a:r>
            <a:r>
              <a:rPr lang="en-US" sz="2400" dirty="0" err="1">
                <a:latin typeface="Times New Roman" panose="02020603050405020304" pitchFamily="18" charset="0"/>
                <a:cs typeface="Times New Roman" panose="02020603050405020304" pitchFamily="18" charset="0"/>
              </a:rPr>
              <a:t>sarson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 campestris </a:t>
            </a:r>
            <a:r>
              <a:rPr lang="en-US" sz="2400" dirty="0">
                <a:latin typeface="Times New Roman" panose="02020603050405020304" pitchFamily="18" charset="0"/>
                <a:cs typeface="Times New Roman" panose="02020603050405020304" pitchFamily="18" charset="0"/>
              </a:rPr>
              <a:t>var. </a:t>
            </a:r>
            <a:r>
              <a:rPr lang="en-US" sz="2400" i="1" dirty="0" err="1">
                <a:latin typeface="Times New Roman" panose="02020603050405020304" pitchFamily="18" charset="0"/>
                <a:cs typeface="Times New Roman" panose="02020603050405020304" pitchFamily="18" charset="0"/>
              </a:rPr>
              <a:t>toria</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Lahi</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Brassica </a:t>
            </a:r>
            <a:r>
              <a:rPr lang="en-US" sz="2400" i="1" dirty="0" err="1">
                <a:latin typeface="Times New Roman" panose="02020603050405020304" pitchFamily="18" charset="0"/>
                <a:cs typeface="Times New Roman" panose="02020603050405020304" pitchFamily="18" charset="0"/>
              </a:rPr>
              <a:t>napus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(Kali </a:t>
            </a:r>
            <a:r>
              <a:rPr lang="en-US" sz="2400" dirty="0" err="1">
                <a:latin typeface="Times New Roman" panose="02020603050405020304" pitchFamily="18" charset="0"/>
                <a:cs typeface="Times New Roman" panose="02020603050405020304" pitchFamily="18" charset="0"/>
              </a:rPr>
              <a:t>sarson</a:t>
            </a:r>
            <a:r>
              <a:rPr lang="en-US" sz="2400" dirty="0">
                <a:latin typeface="Times New Roman" panose="02020603050405020304" pitchFamily="18" charset="0"/>
                <a:cs typeface="Times New Roman" panose="02020603050405020304" pitchFamily="18" charset="0"/>
              </a:rPr>
              <a:t>).</a:t>
            </a:r>
            <a:endParaRPr lang="x-none" sz="24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48920AFC-4AD0-4845-A59C-629BFC48F79A}"/>
              </a:ext>
            </a:extLst>
          </p:cNvPr>
          <p:cNvSpPr>
            <a:spLocks noGrp="1"/>
          </p:cNvSpPr>
          <p:nvPr>
            <p:ph type="body" sz="half" idx="2"/>
          </p:nvPr>
        </p:nvSpPr>
        <p:spPr/>
        <p:txBody>
          <a:bodyPr/>
          <a:lstStyle/>
          <a:p>
            <a:endParaRPr lang="x-none" dirty="0"/>
          </a:p>
        </p:txBody>
      </p:sp>
      <p:pic>
        <p:nvPicPr>
          <p:cNvPr id="6" name="Picture 5">
            <a:extLst>
              <a:ext uri="{FF2B5EF4-FFF2-40B4-BE49-F238E27FC236}">
                <a16:creationId xmlns:a16="http://schemas.microsoft.com/office/drawing/2014/main" id="{FE7F5C46-7408-48C4-AA6C-012C5EB78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1985203"/>
            <a:ext cx="3932237" cy="3883785"/>
          </a:xfrm>
          <a:prstGeom prst="rect">
            <a:avLst/>
          </a:prstGeom>
        </p:spPr>
      </p:pic>
    </p:spTree>
    <p:extLst>
      <p:ext uri="{BB962C8B-B14F-4D97-AF65-F5344CB8AC3E}">
        <p14:creationId xmlns:p14="http://schemas.microsoft.com/office/powerpoint/2010/main" val="7997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5C1C9-44ED-4823-83B7-EE9BC6833412}"/>
              </a:ext>
            </a:extLst>
          </p:cNvPr>
          <p:cNvSpPr>
            <a:spLocks noGrp="1"/>
          </p:cNvSpPr>
          <p:nvPr>
            <p:ph type="title"/>
          </p:nvPr>
        </p:nvSpPr>
        <p:spPr>
          <a:xfrm>
            <a:off x="863029" y="1012004"/>
            <a:ext cx="3416158" cy="4795408"/>
          </a:xfrm>
        </p:spPr>
        <p:txBody>
          <a:bodyPr>
            <a:normAutofit/>
          </a:bodyPr>
          <a:lstStyle/>
          <a:p>
            <a:r>
              <a:rPr lang="en-US" dirty="0"/>
              <a:t>Cadmium(Cd)</a:t>
            </a:r>
            <a:endParaRPr lang="x-none" dirty="0"/>
          </a:p>
        </p:txBody>
      </p:sp>
      <p:graphicFrame>
        <p:nvGraphicFramePr>
          <p:cNvPr id="5" name="Content Placeholder 2">
            <a:extLst>
              <a:ext uri="{FF2B5EF4-FFF2-40B4-BE49-F238E27FC236}">
                <a16:creationId xmlns:a16="http://schemas.microsoft.com/office/drawing/2014/main" id="{F779136C-7E38-47BF-9C31-69120E18735F}"/>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40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8A4C-E83F-452E-8F07-828583E45F10}"/>
              </a:ext>
            </a:extLst>
          </p:cNvPr>
          <p:cNvSpPr>
            <a:spLocks noGrp="1"/>
          </p:cNvSpPr>
          <p:nvPr>
            <p:ph type="title"/>
          </p:nvPr>
        </p:nvSpPr>
        <p:spPr/>
        <p:txBody>
          <a:bodyPr/>
          <a:lstStyle/>
          <a:p>
            <a:r>
              <a:rPr lang="en-US" dirty="0"/>
              <a:t>Experimental setup</a:t>
            </a:r>
            <a:endParaRPr lang="en-KN" dirty="0"/>
          </a:p>
        </p:txBody>
      </p:sp>
      <p:sp>
        <p:nvSpPr>
          <p:cNvPr id="3" name="Content Placeholder 2">
            <a:extLst>
              <a:ext uri="{FF2B5EF4-FFF2-40B4-BE49-F238E27FC236}">
                <a16:creationId xmlns:a16="http://schemas.microsoft.com/office/drawing/2014/main" id="{4EA0DF26-B2C5-4B4C-92E8-180722B6E036}"/>
              </a:ext>
            </a:extLst>
          </p:cNvPr>
          <p:cNvSpPr>
            <a:spLocks noGrp="1"/>
          </p:cNvSpPr>
          <p:nvPr>
            <p:ph idx="1"/>
          </p:nvPr>
        </p:nvSpPr>
        <p:spPr/>
        <p:txBody>
          <a:bodyPr>
            <a:normAutofit fontScale="85000" lnSpcReduction="20000"/>
          </a:bodyPr>
          <a:lstStyle/>
          <a:p>
            <a:r>
              <a:rPr lang="en-IN" sz="1800" dirty="0">
                <a:effectLst/>
                <a:latin typeface="Times New Roman" panose="02020603050405020304" pitchFamily="18" charset="0"/>
                <a:ea typeface="Calibri" panose="020F0502020204030204" pitchFamily="34" charset="0"/>
              </a:rPr>
              <a:t>CdCl</a:t>
            </a:r>
            <a:r>
              <a:rPr lang="en-IN" sz="1800" baseline="-25000" dirty="0">
                <a:effectLst/>
                <a:latin typeface="Times New Roman" panose="02020603050405020304" pitchFamily="18" charset="0"/>
                <a:ea typeface="Calibri" panose="020F0502020204030204" pitchFamily="34" charset="0"/>
              </a:rPr>
              <a:t>2</a:t>
            </a:r>
            <a:r>
              <a:rPr lang="en-IN" sz="1800" dirty="0">
                <a:effectLst/>
                <a:latin typeface="Times New Roman" panose="02020603050405020304" pitchFamily="18" charset="0"/>
                <a:ea typeface="Calibri" panose="020F0502020204030204" pitchFamily="34" charset="0"/>
              </a:rPr>
              <a:t> was used as a source of Cd and was added to pots at the time of sowing.</a:t>
            </a:r>
          </a:p>
          <a:p>
            <a:r>
              <a:rPr lang="en-IN" sz="1800" dirty="0">
                <a:latin typeface="Times New Roman" panose="02020603050405020304" pitchFamily="18" charset="0"/>
                <a:ea typeface="Calibri" panose="020F0502020204030204" pitchFamily="34" charset="0"/>
              </a:rPr>
              <a:t>The level of Cd used in the experiment was 200</a:t>
            </a:r>
            <a:r>
              <a:rPr lang="en-IN" sz="1800" dirty="0">
                <a:effectLst/>
                <a:latin typeface="Times New Roman" panose="02020603050405020304" pitchFamily="18" charset="0"/>
                <a:ea typeface="Calibri" panose="020F0502020204030204" pitchFamily="34" charset="0"/>
              </a:rPr>
              <a:t> mg Cd Kg</a:t>
            </a:r>
            <a:r>
              <a:rPr lang="en-IN" sz="1800" baseline="30000" dirty="0">
                <a:effectLst/>
                <a:latin typeface="Times New Roman" panose="02020603050405020304" pitchFamily="18" charset="0"/>
                <a:ea typeface="Calibri" panose="020F0502020204030204" pitchFamily="34" charset="0"/>
              </a:rPr>
              <a:t>-1 </a:t>
            </a:r>
            <a:r>
              <a:rPr lang="en-IN" sz="1800" dirty="0">
                <a:effectLst/>
                <a:latin typeface="Times New Roman" panose="02020603050405020304" pitchFamily="18" charset="0"/>
                <a:ea typeface="Calibri" panose="020F0502020204030204" pitchFamily="34" charset="0"/>
              </a:rPr>
              <a:t>soil.</a:t>
            </a:r>
          </a:p>
          <a:p>
            <a:r>
              <a:rPr lang="en-IN" sz="1800" dirty="0">
                <a:effectLst/>
                <a:latin typeface="Times New Roman" panose="02020603050405020304" pitchFamily="18" charset="0"/>
                <a:ea typeface="Calibri" panose="020F0502020204030204" pitchFamily="34" charset="0"/>
              </a:rPr>
              <a:t>Four different sources of S used were, elemental S</a:t>
            </a:r>
            <a:r>
              <a:rPr lang="en-US" sz="1800" dirty="0">
                <a:effectLst/>
                <a:latin typeface="Times New Roman" panose="02020603050405020304" pitchFamily="18" charset="0"/>
                <a:ea typeface="Calibri" panose="020F0502020204030204" pitchFamily="34" charset="0"/>
              </a:rPr>
              <a:t> (S</a:t>
            </a:r>
            <a:r>
              <a:rPr lang="en-US" sz="1800" baseline="30000" dirty="0">
                <a:effectLst/>
                <a:latin typeface="Times New Roman" panose="02020603050405020304" pitchFamily="18" charset="0"/>
                <a:ea typeface="Calibri" panose="020F0502020204030204" pitchFamily="34" charset="0"/>
              </a:rPr>
              <a:t>o</a:t>
            </a:r>
            <a:r>
              <a:rPr lang="en-US" sz="1800" dirty="0">
                <a:effectLst/>
                <a:latin typeface="Times New Roman" panose="02020603050405020304" pitchFamily="18" charset="0"/>
                <a:ea typeface="Calibri" panose="020F0502020204030204" pitchFamily="34" charset="0"/>
              </a:rPr>
              <a:t>)</a:t>
            </a:r>
            <a:r>
              <a:rPr lang="en-IN" sz="1800" dirty="0">
                <a:effectLst/>
                <a:latin typeface="Times New Roman" panose="02020603050405020304" pitchFamily="18" charset="0"/>
                <a:ea typeface="Calibri" panose="020F0502020204030204" pitchFamily="34" charset="0"/>
              </a:rPr>
              <a:t>, ammonium </a:t>
            </a:r>
            <a:r>
              <a:rPr lang="en-IN" sz="1800" dirty="0" err="1">
                <a:effectLst/>
                <a:latin typeface="Times New Roman" panose="02020603050405020304" pitchFamily="18" charset="0"/>
                <a:ea typeface="Calibri" panose="020F0502020204030204" pitchFamily="34" charset="0"/>
              </a:rPr>
              <a:t>sulfate</a:t>
            </a:r>
            <a:r>
              <a:rPr lang="en-IN" sz="1800" dirty="0">
                <a:effectLst/>
                <a:latin typeface="Times New Roman" panose="02020603050405020304" pitchFamily="18" charset="0"/>
                <a:ea typeface="Calibri" panose="020F0502020204030204" pitchFamily="34" charset="0"/>
              </a:rPr>
              <a:t> </a:t>
            </a:r>
            <a:r>
              <a:rPr lang="en-IN" sz="1800" dirty="0">
                <a:solidFill>
                  <a:srgbClr val="222222"/>
                </a:solidFill>
                <a:effectLst/>
                <a:latin typeface="Times New Roman" panose="02020603050405020304" pitchFamily="18" charset="0"/>
                <a:ea typeface="Calibri" panose="020F0502020204030204" pitchFamily="34" charset="0"/>
              </a:rPr>
              <a:t>[(NH₄)₂SO₄]</a:t>
            </a:r>
            <a:r>
              <a:rPr lang="en-IN" sz="1800" dirty="0">
                <a:effectLst/>
                <a:latin typeface="Times New Roman" panose="02020603050405020304" pitchFamily="18" charset="0"/>
                <a:ea typeface="Calibri" panose="020F0502020204030204" pitchFamily="34" charset="0"/>
              </a:rPr>
              <a:t>, gypsum (</a:t>
            </a:r>
            <a:r>
              <a:rPr lang="en-IN" sz="1800" dirty="0">
                <a:solidFill>
                  <a:srgbClr val="222222"/>
                </a:solidFill>
                <a:effectLst/>
                <a:latin typeface="Times New Roman" panose="02020603050405020304" pitchFamily="18" charset="0"/>
                <a:ea typeface="Calibri" panose="020F0502020204030204" pitchFamily="34" charset="0"/>
              </a:rPr>
              <a:t>CaSO</a:t>
            </a:r>
            <a:r>
              <a:rPr lang="en-IN" sz="1800" baseline="-25000" dirty="0">
                <a:solidFill>
                  <a:srgbClr val="222222"/>
                </a:solidFill>
                <a:effectLst/>
                <a:latin typeface="Times New Roman" panose="02020603050405020304" pitchFamily="18" charset="0"/>
                <a:ea typeface="Calibri" panose="020F0502020204030204" pitchFamily="34" charset="0"/>
              </a:rPr>
              <a:t>4</a:t>
            </a:r>
            <a:r>
              <a:rPr lang="en-IN" sz="1800" dirty="0">
                <a:solidFill>
                  <a:srgbClr val="222222"/>
                </a:solidFill>
                <a:effectLst/>
                <a:latin typeface="Times New Roman" panose="02020603050405020304" pitchFamily="18" charset="0"/>
                <a:ea typeface="Calibri" panose="020F0502020204030204" pitchFamily="34" charset="0"/>
              </a:rPr>
              <a:t>.2H</a:t>
            </a:r>
            <a:r>
              <a:rPr lang="en-IN" sz="1800" baseline="-25000" dirty="0">
                <a:solidFill>
                  <a:srgbClr val="222222"/>
                </a:solidFill>
                <a:effectLst/>
                <a:latin typeface="Times New Roman" panose="02020603050405020304" pitchFamily="18" charset="0"/>
                <a:ea typeface="Calibri" panose="020F0502020204030204" pitchFamily="34" charset="0"/>
              </a:rPr>
              <a:t>2</a:t>
            </a:r>
            <a:r>
              <a:rPr lang="en-IN" sz="1800" dirty="0">
                <a:solidFill>
                  <a:srgbClr val="222222"/>
                </a:solidFill>
                <a:effectLst/>
                <a:latin typeface="Times New Roman" panose="02020603050405020304" pitchFamily="18" charset="0"/>
                <a:ea typeface="Calibri" panose="020F0502020204030204" pitchFamily="34" charset="0"/>
              </a:rPr>
              <a:t>O)</a:t>
            </a:r>
            <a:r>
              <a:rPr lang="en-IN" sz="1800" dirty="0">
                <a:effectLst/>
                <a:latin typeface="Times New Roman" panose="02020603050405020304" pitchFamily="18" charset="0"/>
                <a:ea typeface="Calibri" panose="020F0502020204030204" pitchFamily="34" charset="0"/>
              </a:rPr>
              <a:t> and magnesium </a:t>
            </a:r>
            <a:r>
              <a:rPr lang="en-IN" sz="1800" dirty="0" err="1">
                <a:effectLst/>
                <a:latin typeface="Times New Roman" panose="02020603050405020304" pitchFamily="18" charset="0"/>
                <a:ea typeface="Calibri" panose="020F0502020204030204" pitchFamily="34" charset="0"/>
              </a:rPr>
              <a:t>sulfate</a:t>
            </a:r>
            <a:r>
              <a:rPr lang="en-IN" sz="1800" dirty="0">
                <a:effectLst/>
                <a:latin typeface="Times New Roman" panose="02020603050405020304" pitchFamily="18" charset="0"/>
                <a:ea typeface="Calibri" panose="020F0502020204030204" pitchFamily="34" charset="0"/>
              </a:rPr>
              <a:t> (</a:t>
            </a:r>
            <a:r>
              <a:rPr lang="en-IN" sz="1800" dirty="0">
                <a:solidFill>
                  <a:srgbClr val="000000"/>
                </a:solidFill>
                <a:effectLst/>
                <a:latin typeface="Times New Roman" panose="02020603050405020304" pitchFamily="18" charset="0"/>
                <a:ea typeface="Calibri" panose="020F0502020204030204" pitchFamily="34" charset="0"/>
              </a:rPr>
              <a:t>MgSO</a:t>
            </a:r>
            <a:r>
              <a:rPr lang="en-IN" sz="1800" baseline="-25000" dirty="0">
                <a:solidFill>
                  <a:srgbClr val="000000"/>
                </a:solidFill>
                <a:effectLst/>
                <a:latin typeface="Times New Roman" panose="02020603050405020304" pitchFamily="18" charset="0"/>
                <a:ea typeface="Calibri" panose="020F0502020204030204" pitchFamily="34" charset="0"/>
              </a:rPr>
              <a:t>4</a:t>
            </a:r>
            <a:r>
              <a:rPr lang="en-IN" sz="1800" dirty="0">
                <a:effectLst/>
                <a:latin typeface="Times New Roman" panose="02020603050405020304" pitchFamily="18" charset="0"/>
                <a:ea typeface="Calibri" panose="020F0502020204030204" pitchFamily="34" charset="0"/>
              </a:rPr>
              <a:t>) for obtaining 200 mg S Kg</a:t>
            </a:r>
            <a:r>
              <a:rPr lang="en-IN" sz="1800" baseline="30000" dirty="0">
                <a:effectLst/>
                <a:latin typeface="Times New Roman" panose="02020603050405020304" pitchFamily="18" charset="0"/>
                <a:ea typeface="Calibri" panose="020F0502020204030204" pitchFamily="34" charset="0"/>
              </a:rPr>
              <a:t>-1 </a:t>
            </a:r>
            <a:r>
              <a:rPr lang="en-IN" sz="1800" dirty="0">
                <a:effectLst/>
                <a:latin typeface="Times New Roman" panose="02020603050405020304" pitchFamily="18" charset="0"/>
                <a:ea typeface="Calibri" panose="020F0502020204030204" pitchFamily="34" charset="0"/>
              </a:rPr>
              <a:t>soil. 200 S was selected from our previous work (Khan et al. 2015).</a:t>
            </a:r>
          </a:p>
          <a:p>
            <a:r>
              <a:rPr lang="en-IN" sz="1800" dirty="0">
                <a:effectLst/>
                <a:latin typeface="Times New Roman" panose="02020603050405020304" pitchFamily="18" charset="0"/>
                <a:ea typeface="Calibri" panose="020F0502020204030204" pitchFamily="34" charset="0"/>
              </a:rPr>
              <a:t>Plants were grown either with 200 mg Cd, </a:t>
            </a:r>
            <a:r>
              <a:rPr lang="en-US" sz="1800" dirty="0">
                <a:effectLst/>
                <a:latin typeface="Times New Roman" panose="02020603050405020304" pitchFamily="18" charset="0"/>
                <a:ea typeface="Calibri" panose="020F0502020204030204" pitchFamily="34" charset="0"/>
              </a:rPr>
              <a:t>elemental S, ammonium sulfate, gypsum, and magnesium sulfate</a:t>
            </a:r>
            <a:r>
              <a:rPr lang="en-US" sz="1800" baseline="-25000" dirty="0">
                <a:solidFill>
                  <a:srgbClr val="000000"/>
                </a:solidFill>
                <a:effectLst/>
                <a:latin typeface="Times New Roman" panose="02020603050405020304" pitchFamily="18" charset="0"/>
                <a:ea typeface="Calibri" panose="020F0502020204030204" pitchFamily="34" charset="0"/>
              </a:rPr>
              <a:t> </a:t>
            </a:r>
            <a:r>
              <a:rPr lang="en-IN" sz="1800" dirty="0">
                <a:solidFill>
                  <a:srgbClr val="000000"/>
                </a:solidFill>
                <a:effectLst/>
                <a:latin typeface="Times New Roman" panose="02020603050405020304" pitchFamily="18" charset="0"/>
                <a:ea typeface="Calibri" panose="020F0502020204030204" pitchFamily="34" charset="0"/>
              </a:rPr>
              <a:t>or in combined treatment of </a:t>
            </a:r>
            <a:r>
              <a:rPr lang="en-IN" sz="1800" dirty="0">
                <a:effectLst/>
                <a:latin typeface="Times New Roman" panose="02020603050405020304" pitchFamily="18" charset="0"/>
                <a:ea typeface="Calibri" panose="020F0502020204030204" pitchFamily="34" charset="0"/>
              </a:rPr>
              <a:t>Cd + </a:t>
            </a:r>
            <a:r>
              <a:rPr lang="en-US" sz="1800" dirty="0">
                <a:effectLst/>
                <a:latin typeface="Times New Roman" panose="02020603050405020304" pitchFamily="18" charset="0"/>
                <a:ea typeface="Calibri" panose="020F0502020204030204" pitchFamily="34" charset="0"/>
              </a:rPr>
              <a:t>elemental S</a:t>
            </a:r>
            <a:r>
              <a:rPr lang="en-IN" sz="1800" dirty="0">
                <a:effectLst/>
                <a:latin typeface="Times New Roman" panose="02020603050405020304" pitchFamily="18" charset="0"/>
                <a:ea typeface="Calibri" panose="020F0502020204030204" pitchFamily="34" charset="0"/>
              </a:rPr>
              <a:t>, Cd + </a:t>
            </a:r>
            <a:r>
              <a:rPr lang="en-US" sz="1800" dirty="0">
                <a:effectLst/>
                <a:latin typeface="Times New Roman" panose="02020603050405020304" pitchFamily="18" charset="0"/>
                <a:ea typeface="Calibri" panose="020F0502020204030204" pitchFamily="34" charset="0"/>
              </a:rPr>
              <a:t>ammonium sulfate</a:t>
            </a:r>
            <a:r>
              <a:rPr lang="en-IN" sz="1800" dirty="0">
                <a:effectLst/>
                <a:latin typeface="Times New Roman" panose="02020603050405020304" pitchFamily="18" charset="0"/>
                <a:ea typeface="Calibri" panose="020F0502020204030204" pitchFamily="34" charset="0"/>
              </a:rPr>
              <a:t>, Cd + </a:t>
            </a:r>
            <a:r>
              <a:rPr lang="en-US" sz="1800" dirty="0">
                <a:effectLst/>
                <a:latin typeface="Times New Roman" panose="02020603050405020304" pitchFamily="18" charset="0"/>
                <a:ea typeface="Calibri" panose="020F0502020204030204" pitchFamily="34" charset="0"/>
              </a:rPr>
              <a:t>gypsum </a:t>
            </a:r>
            <a:r>
              <a:rPr lang="en-IN" sz="1800" dirty="0">
                <a:solidFill>
                  <a:srgbClr val="222222"/>
                </a:solidFill>
                <a:effectLst/>
                <a:latin typeface="Times New Roman" panose="02020603050405020304" pitchFamily="18" charset="0"/>
                <a:ea typeface="Calibri" panose="020F0502020204030204" pitchFamily="34" charset="0"/>
              </a:rPr>
              <a:t>and Cd + </a:t>
            </a:r>
            <a:r>
              <a:rPr lang="en-US" sz="1800" dirty="0">
                <a:effectLst/>
                <a:latin typeface="Times New Roman" panose="02020603050405020304" pitchFamily="18" charset="0"/>
                <a:ea typeface="Calibri" panose="020F0502020204030204" pitchFamily="34" charset="0"/>
              </a:rPr>
              <a:t>magnesium sulfate</a:t>
            </a:r>
            <a:r>
              <a:rPr lang="en-IN" sz="1800" dirty="0">
                <a:solidFill>
                  <a:srgbClr val="000000"/>
                </a:solidFill>
                <a:effectLst/>
                <a:latin typeface="Times New Roman" panose="02020603050405020304" pitchFamily="18" charset="0"/>
                <a:ea typeface="Calibri" panose="020F0502020204030204" pitchFamily="34" charset="0"/>
              </a:rPr>
              <a:t>. </a:t>
            </a:r>
          </a:p>
          <a:p>
            <a:r>
              <a:rPr lang="en-IN" sz="1800" dirty="0">
                <a:solidFill>
                  <a:srgbClr val="000000"/>
                </a:solidFill>
                <a:effectLst/>
                <a:latin typeface="Times New Roman" panose="02020603050405020304" pitchFamily="18" charset="0"/>
                <a:ea typeface="Calibri" panose="020F0502020204030204" pitchFamily="34" charset="0"/>
              </a:rPr>
              <a:t>Plants fed only with water served as control.</a:t>
            </a:r>
          </a:p>
          <a:p>
            <a:r>
              <a:rPr lang="en-IN" sz="1800" dirty="0">
                <a:solidFill>
                  <a:srgbClr val="000000"/>
                </a:solidFill>
                <a:effectLst/>
                <a:latin typeface="Times New Roman" panose="02020603050405020304" pitchFamily="18" charset="0"/>
                <a:ea typeface="Calibri" panose="020F0502020204030204" pitchFamily="34" charset="0"/>
              </a:rPr>
              <a:t> Elemental S was given 15 days before sowing while as all other sources were supplied at the time of sowing. Treatments in all the experiments were arranged in a factorial randomized block design, and the number of replicates for each treatment was four (n=4).</a:t>
            </a:r>
            <a:endParaRPr lang="en-KN" dirty="0"/>
          </a:p>
        </p:txBody>
      </p:sp>
    </p:spTree>
    <p:extLst>
      <p:ext uri="{BB962C8B-B14F-4D97-AF65-F5344CB8AC3E}">
        <p14:creationId xmlns:p14="http://schemas.microsoft.com/office/powerpoint/2010/main" val="141881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26B5-2107-450D-9827-16034DB8D904}"/>
              </a:ext>
            </a:extLst>
          </p:cNvPr>
          <p:cNvSpPr>
            <a:spLocks noGrp="1"/>
          </p:cNvSpPr>
          <p:nvPr>
            <p:ph type="title"/>
          </p:nvPr>
        </p:nvSpPr>
        <p:spPr/>
        <p:txBody>
          <a:bodyPr>
            <a:normAutofit fontScale="90000"/>
          </a:bodyPr>
          <a:lstStyle/>
          <a:p>
            <a:r>
              <a:rPr lang="en-US" dirty="0">
                <a:solidFill>
                  <a:srgbClr val="92D050"/>
                </a:solidFill>
              </a:rPr>
              <a:t>The following parameters were studied at 40 DAS.</a:t>
            </a:r>
            <a:br>
              <a:rPr lang="en-US" dirty="0">
                <a:solidFill>
                  <a:srgbClr val="92D050"/>
                </a:solidFill>
              </a:rPr>
            </a:br>
            <a:endParaRPr lang="x-none" dirty="0">
              <a:solidFill>
                <a:srgbClr val="92D050"/>
              </a:solidFill>
            </a:endParaRPr>
          </a:p>
        </p:txBody>
      </p:sp>
      <p:graphicFrame>
        <p:nvGraphicFramePr>
          <p:cNvPr id="5" name="Content Placeholder 2">
            <a:extLst>
              <a:ext uri="{FF2B5EF4-FFF2-40B4-BE49-F238E27FC236}">
                <a16:creationId xmlns:a16="http://schemas.microsoft.com/office/drawing/2014/main" id="{CE4DF900-0D54-4D81-8FAF-A259FCD52574}"/>
              </a:ext>
            </a:extLst>
          </p:cNvPr>
          <p:cNvGraphicFramePr>
            <a:graphicFrameLocks noGrp="1"/>
          </p:cNvGraphicFramePr>
          <p:nvPr>
            <p:ph idx="1"/>
            <p:extLst>
              <p:ext uri="{D42A27DB-BD31-4B8C-83A1-F6EECF244321}">
                <p14:modId xmlns:p14="http://schemas.microsoft.com/office/powerpoint/2010/main" val="3738543185"/>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831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26B5-2107-450D-9827-16034DB8D904}"/>
              </a:ext>
            </a:extLst>
          </p:cNvPr>
          <p:cNvSpPr>
            <a:spLocks noGrp="1"/>
          </p:cNvSpPr>
          <p:nvPr>
            <p:ph type="title"/>
          </p:nvPr>
        </p:nvSpPr>
        <p:spPr>
          <a:xfrm>
            <a:off x="943277" y="712269"/>
            <a:ext cx="3370998" cy="5502264"/>
          </a:xfrm>
        </p:spPr>
        <p:txBody>
          <a:bodyPr>
            <a:normAutofit/>
          </a:bodyPr>
          <a:lstStyle/>
          <a:p>
            <a:r>
              <a:rPr lang="en-US" dirty="0">
                <a:solidFill>
                  <a:schemeClr val="accent4">
                    <a:lumMod val="60000"/>
                    <a:lumOff val="40000"/>
                  </a:schemeClr>
                </a:solidFill>
              </a:rPr>
              <a:t>The following parameters were studied at 40 DAS.</a:t>
            </a:r>
            <a:br>
              <a:rPr lang="en-US" dirty="0">
                <a:solidFill>
                  <a:schemeClr val="accent4">
                    <a:lumMod val="60000"/>
                    <a:lumOff val="40000"/>
                  </a:schemeClr>
                </a:solidFill>
              </a:rPr>
            </a:br>
            <a:endParaRPr lang="x-none" dirty="0">
              <a:solidFill>
                <a:schemeClr val="accent4">
                  <a:lumMod val="60000"/>
                  <a:lumOff val="40000"/>
                </a:schemeClr>
              </a:solidFill>
            </a:endParaRPr>
          </a:p>
        </p:txBody>
      </p:sp>
      <p:grpSp>
        <p:nvGrpSpPr>
          <p:cNvPr id="8" name="Group 7">
            <a:extLst>
              <a:ext uri="{FF2B5EF4-FFF2-40B4-BE49-F238E27FC236}">
                <a16:creationId xmlns:a16="http://schemas.microsoft.com/office/drawing/2014/main" id="{338ED22F-6FFA-4BA5-A9AB-EE863AC99D77}"/>
              </a:ext>
            </a:extLst>
          </p:cNvPr>
          <p:cNvGrpSpPr/>
          <p:nvPr/>
        </p:nvGrpSpPr>
        <p:grpSpPr>
          <a:xfrm>
            <a:off x="4979685" y="1616458"/>
            <a:ext cx="6269038" cy="3399399"/>
            <a:chOff x="4979685" y="1616458"/>
            <a:chExt cx="6269038" cy="3399399"/>
          </a:xfrm>
        </p:grpSpPr>
        <p:sp>
          <p:nvSpPr>
            <p:cNvPr id="9" name="Freeform: Shape 8">
              <a:extLst>
                <a:ext uri="{FF2B5EF4-FFF2-40B4-BE49-F238E27FC236}">
                  <a16:creationId xmlns:a16="http://schemas.microsoft.com/office/drawing/2014/main" id="{0B9E536D-49B3-41FF-99E7-3FBEC497D4CC}"/>
                </a:ext>
              </a:extLst>
            </p:cNvPr>
            <p:cNvSpPr/>
            <p:nvPr/>
          </p:nvSpPr>
          <p:spPr>
            <a:xfrm>
              <a:off x="4979685" y="2847082"/>
              <a:ext cx="6269038" cy="2168775"/>
            </a:xfrm>
            <a:custGeom>
              <a:avLst/>
              <a:gdLst>
                <a:gd name="connsiteX0" fmla="*/ 0 w 6269038"/>
                <a:gd name="connsiteY0" fmla="*/ 0 h 2168775"/>
                <a:gd name="connsiteX1" fmla="*/ 6269038 w 6269038"/>
                <a:gd name="connsiteY1" fmla="*/ 0 h 2168775"/>
                <a:gd name="connsiteX2" fmla="*/ 6269038 w 6269038"/>
                <a:gd name="connsiteY2" fmla="*/ 2168775 h 2168775"/>
                <a:gd name="connsiteX3" fmla="*/ 0 w 6269038"/>
                <a:gd name="connsiteY3" fmla="*/ 2168775 h 2168775"/>
                <a:gd name="connsiteX4" fmla="*/ 0 w 6269038"/>
                <a:gd name="connsiteY4" fmla="*/ 0 h 216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9038" h="2168775">
                  <a:moveTo>
                    <a:pt x="0" y="0"/>
                  </a:moveTo>
                  <a:lnTo>
                    <a:pt x="6269038" y="0"/>
                  </a:lnTo>
                  <a:lnTo>
                    <a:pt x="6269038" y="2168775"/>
                  </a:lnTo>
                  <a:lnTo>
                    <a:pt x="0" y="2168775"/>
                  </a:lnTo>
                  <a:lnTo>
                    <a:pt x="0" y="0"/>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6547" tIns="562356" rIns="486547" bIns="192024" numCol="1" spcCol="1270" anchor="t" anchorCtr="0">
              <a:noAutofit/>
            </a:bodyPr>
            <a:lstStyle/>
            <a:p>
              <a:pPr marL="228600" lvl="1" indent="-228600" algn="l" defTabSz="1200150">
                <a:lnSpc>
                  <a:spcPct val="100000"/>
                </a:lnSpc>
                <a:spcBef>
                  <a:spcPct val="0"/>
                </a:spcBef>
                <a:spcAft>
                  <a:spcPct val="15000"/>
                </a:spcAft>
                <a:buChar char="•"/>
              </a:pPr>
              <a:r>
                <a:rPr lang="en-US" sz="2700" kern="1200" dirty="0"/>
                <a:t>Superoxide dismutase activity</a:t>
              </a:r>
              <a:endParaRPr lang="x-none" sz="2700" kern="1200" dirty="0"/>
            </a:p>
            <a:p>
              <a:pPr marL="228600" lvl="1" indent="-228600" algn="l" defTabSz="1200150">
                <a:lnSpc>
                  <a:spcPct val="100000"/>
                </a:lnSpc>
                <a:spcBef>
                  <a:spcPct val="0"/>
                </a:spcBef>
                <a:spcAft>
                  <a:spcPct val="15000"/>
                </a:spcAft>
                <a:buChar char="•"/>
              </a:pPr>
              <a:r>
                <a:rPr lang="en-US" sz="2700" kern="1200" dirty="0"/>
                <a:t>Glutathione reductase activity</a:t>
              </a:r>
            </a:p>
            <a:p>
              <a:pPr marL="228600" lvl="1" indent="-228600" algn="l" defTabSz="1200150">
                <a:lnSpc>
                  <a:spcPct val="100000"/>
                </a:lnSpc>
                <a:spcBef>
                  <a:spcPct val="0"/>
                </a:spcBef>
                <a:spcAft>
                  <a:spcPct val="15000"/>
                </a:spcAft>
                <a:buChar char="•"/>
              </a:pPr>
              <a:endParaRPr lang="en-US" sz="2700" kern="1200" dirty="0"/>
            </a:p>
          </p:txBody>
        </p:sp>
        <p:sp>
          <p:nvSpPr>
            <p:cNvPr id="11" name="Freeform: Shape 10">
              <a:extLst>
                <a:ext uri="{FF2B5EF4-FFF2-40B4-BE49-F238E27FC236}">
                  <a16:creationId xmlns:a16="http://schemas.microsoft.com/office/drawing/2014/main" id="{EFA17922-2C0E-4708-B5AE-7B6474899F96}"/>
                </a:ext>
              </a:extLst>
            </p:cNvPr>
            <p:cNvSpPr/>
            <p:nvPr/>
          </p:nvSpPr>
          <p:spPr>
            <a:xfrm>
              <a:off x="5840364" y="1616458"/>
              <a:ext cx="4388326" cy="797040"/>
            </a:xfrm>
            <a:custGeom>
              <a:avLst/>
              <a:gdLst>
                <a:gd name="connsiteX0" fmla="*/ 0 w 4388326"/>
                <a:gd name="connsiteY0" fmla="*/ 132843 h 797040"/>
                <a:gd name="connsiteX1" fmla="*/ 132843 w 4388326"/>
                <a:gd name="connsiteY1" fmla="*/ 0 h 797040"/>
                <a:gd name="connsiteX2" fmla="*/ 4255483 w 4388326"/>
                <a:gd name="connsiteY2" fmla="*/ 0 h 797040"/>
                <a:gd name="connsiteX3" fmla="*/ 4388326 w 4388326"/>
                <a:gd name="connsiteY3" fmla="*/ 132843 h 797040"/>
                <a:gd name="connsiteX4" fmla="*/ 4388326 w 4388326"/>
                <a:gd name="connsiteY4" fmla="*/ 664197 h 797040"/>
                <a:gd name="connsiteX5" fmla="*/ 4255483 w 4388326"/>
                <a:gd name="connsiteY5" fmla="*/ 797040 h 797040"/>
                <a:gd name="connsiteX6" fmla="*/ 132843 w 4388326"/>
                <a:gd name="connsiteY6" fmla="*/ 797040 h 797040"/>
                <a:gd name="connsiteX7" fmla="*/ 0 w 4388326"/>
                <a:gd name="connsiteY7" fmla="*/ 664197 h 797040"/>
                <a:gd name="connsiteX8" fmla="*/ 0 w 4388326"/>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8326" h="797040">
                  <a:moveTo>
                    <a:pt x="0" y="132843"/>
                  </a:moveTo>
                  <a:cubicBezTo>
                    <a:pt x="0" y="59476"/>
                    <a:pt x="59476" y="0"/>
                    <a:pt x="132843" y="0"/>
                  </a:cubicBezTo>
                  <a:lnTo>
                    <a:pt x="4255483" y="0"/>
                  </a:lnTo>
                  <a:cubicBezTo>
                    <a:pt x="4328850" y="0"/>
                    <a:pt x="4388326" y="59476"/>
                    <a:pt x="4388326" y="132843"/>
                  </a:cubicBezTo>
                  <a:lnTo>
                    <a:pt x="4388326" y="664197"/>
                  </a:lnTo>
                  <a:cubicBezTo>
                    <a:pt x="4388326" y="737564"/>
                    <a:pt x="4328850" y="797040"/>
                    <a:pt x="4255483" y="797040"/>
                  </a:cubicBezTo>
                  <a:lnTo>
                    <a:pt x="132843" y="797040"/>
                  </a:lnTo>
                  <a:cubicBezTo>
                    <a:pt x="59476" y="797040"/>
                    <a:pt x="0" y="737564"/>
                    <a:pt x="0" y="664197"/>
                  </a:cubicBezTo>
                  <a:lnTo>
                    <a:pt x="0" y="132843"/>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4776" tIns="38908" rIns="204776" bIns="38908" numCol="1" spcCol="1270" anchor="ctr" anchorCtr="0">
              <a:noAutofit/>
            </a:bodyPr>
            <a:lstStyle/>
            <a:p>
              <a:pPr marL="0" lvl="0" indent="0" algn="l" defTabSz="1200150">
                <a:lnSpc>
                  <a:spcPct val="100000"/>
                </a:lnSpc>
                <a:spcBef>
                  <a:spcPct val="0"/>
                </a:spcBef>
                <a:spcAft>
                  <a:spcPct val="35000"/>
                </a:spcAft>
                <a:buNone/>
              </a:pPr>
              <a:r>
                <a:rPr lang="en-US" sz="2700" kern="1200" dirty="0"/>
                <a:t>D- Antioxidant metabolism</a:t>
              </a:r>
            </a:p>
          </p:txBody>
        </p:sp>
      </p:grpSp>
    </p:spTree>
    <p:extLst>
      <p:ext uri="{BB962C8B-B14F-4D97-AF65-F5344CB8AC3E}">
        <p14:creationId xmlns:p14="http://schemas.microsoft.com/office/powerpoint/2010/main" val="340720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1288" y="701019"/>
            <a:ext cx="6484094" cy="3382247"/>
          </a:xfrm>
        </p:spPr>
        <p:txBody>
          <a:bodyPr anchor="ctr">
            <a:normAutofit/>
          </a:bodyPr>
          <a:lstStyle/>
          <a:p>
            <a:pPr marL="0" indent="0">
              <a:buNone/>
            </a:pPr>
            <a:endParaRPr lang="en-US" sz="2000" dirty="0"/>
          </a:p>
          <a:p>
            <a:pPr marL="0" indent="0">
              <a:buNone/>
            </a:pPr>
            <a:endParaRPr lang="en-US" sz="2000" dirty="0"/>
          </a:p>
          <a:p>
            <a:pPr marL="0" indent="0">
              <a:buNone/>
            </a:pPr>
            <a:r>
              <a:rPr lang="en-US" sz="4000" b="1" dirty="0">
                <a:ln w="6600">
                  <a:solidFill>
                    <a:schemeClr val="accent2"/>
                  </a:solidFill>
                  <a:prstDash val="solid"/>
                </a:ln>
                <a:solidFill>
                  <a:srgbClr val="FFFFFF"/>
                </a:solidFill>
                <a:effectLst>
                  <a:outerShdw dist="38100" dir="2700000" algn="tl" rotWithShape="0">
                    <a:schemeClr val="accent2"/>
                  </a:outerShdw>
                </a:effectLst>
              </a:rPr>
              <a:t>RESULTS</a:t>
            </a:r>
            <a:endParaRPr lang="en-US" sz="4000" b="1" dirty="0"/>
          </a:p>
        </p:txBody>
      </p:sp>
    </p:spTree>
    <p:extLst>
      <p:ext uri="{BB962C8B-B14F-4D97-AF65-F5344CB8AC3E}">
        <p14:creationId xmlns:p14="http://schemas.microsoft.com/office/powerpoint/2010/main" val="3228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729D3A-F680-4F1C-859A-B1995D9BFB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6492" y="535056"/>
            <a:ext cx="5963608" cy="5787887"/>
          </a:xfrm>
        </p:spPr>
      </p:pic>
    </p:spTree>
    <p:extLst>
      <p:ext uri="{BB962C8B-B14F-4D97-AF65-F5344CB8AC3E}">
        <p14:creationId xmlns:p14="http://schemas.microsoft.com/office/powerpoint/2010/main" val="404974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F70AD-0F5E-4744-9F41-CFBDA4AB23AC}"/>
              </a:ext>
            </a:extLst>
          </p:cNvPr>
          <p:cNvSpPr>
            <a:spLocks noGrp="1"/>
          </p:cNvSpPr>
          <p:nvPr>
            <p:ph idx="1"/>
          </p:nvPr>
        </p:nvSpPr>
        <p:spPr/>
        <p:txBody>
          <a:bodyPr>
            <a:normAutofit fontScale="92500" lnSpcReduction="20000"/>
          </a:bodyPr>
          <a:lstStyle/>
          <a:p>
            <a:r>
              <a:rPr lang="en-US" sz="1800" dirty="0">
                <a:effectLst/>
                <a:latin typeface="Times New Roman" panose="02020603050405020304" pitchFamily="18" charset="0"/>
                <a:ea typeface="Calibri" panose="020F0502020204030204" pitchFamily="34" charset="0"/>
              </a:rPr>
              <a:t>The effect of Cd stress on </a:t>
            </a:r>
            <a:r>
              <a:rPr lang="en-US" sz="1800" i="1" dirty="0">
                <a:effectLst/>
                <a:latin typeface="Times New Roman" panose="02020603050405020304" pitchFamily="18" charset="0"/>
                <a:ea typeface="Calibri" panose="020F0502020204030204" pitchFamily="34" charset="0"/>
              </a:rPr>
              <a:t>B. </a:t>
            </a:r>
            <a:r>
              <a:rPr lang="en-US" sz="1800" i="1" dirty="0" err="1">
                <a:effectLst/>
                <a:latin typeface="Times New Roman" panose="02020603050405020304" pitchFamily="18" charset="0"/>
                <a:ea typeface="Calibri" panose="020F0502020204030204" pitchFamily="34" charset="0"/>
              </a:rPr>
              <a:t>juncea</a:t>
            </a:r>
            <a:r>
              <a:rPr lang="en-US" sz="1800" i="1"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growth under different S forms was examined in terms of plant fresh biomass, plant dry biomass, and leaf area. Plants subjected to 200 Cd showed a decline in fresh biomass by 17.90%, dry biomass by 26.66%, and leaf area by 8.45% relative to control plants (Fig 3 A-C). </a:t>
            </a:r>
          </a:p>
          <a:p>
            <a:r>
              <a:rPr lang="en-US" sz="1800" dirty="0">
                <a:effectLst/>
                <a:latin typeface="Times New Roman" panose="02020603050405020304" pitchFamily="18" charset="0"/>
                <a:ea typeface="Calibri" panose="020F0502020204030204" pitchFamily="34" charset="0"/>
              </a:rPr>
              <a:t> Plants </a:t>
            </a:r>
            <a:r>
              <a:rPr lang="en-US" sz="1800" dirty="0" err="1">
                <a:effectLst/>
                <a:latin typeface="Times New Roman" panose="02020603050405020304" pitchFamily="18" charset="0"/>
                <a:ea typeface="Calibri" panose="020F0502020204030204" pitchFamily="34" charset="0"/>
              </a:rPr>
              <a:t>recieving</a:t>
            </a:r>
            <a:r>
              <a:rPr lang="en-US" sz="1800" dirty="0">
                <a:effectLst/>
                <a:latin typeface="Times New Roman" panose="02020603050405020304" pitchFamily="18" charset="0"/>
                <a:ea typeface="Calibri" panose="020F0502020204030204" pitchFamily="34" charset="0"/>
              </a:rPr>
              <a:t> S in different forms showed a subtle increase in all the afore-said growth biomarkers in plants without stress, and elemental S showed a maximum increase of 53.64%, 71.28%, and 56.40% respectively versus control. </a:t>
            </a:r>
          </a:p>
          <a:p>
            <a:r>
              <a:rPr lang="en-US" sz="1800" dirty="0">
                <a:effectLst/>
                <a:latin typeface="Times New Roman" panose="02020603050405020304" pitchFamily="18" charset="0"/>
                <a:ea typeface="Calibri" panose="020F0502020204030204" pitchFamily="34" charset="0"/>
              </a:rPr>
              <a:t>Furthermore, significant amelioration of Cd toxicity was seen in plants receiving different S sources, but this increase in growth was less pronounced than S treated non-stressed plants. </a:t>
            </a:r>
          </a:p>
          <a:p>
            <a:r>
              <a:rPr lang="en-US" sz="1800" dirty="0">
                <a:effectLst/>
                <a:latin typeface="Times New Roman" panose="02020603050405020304" pitchFamily="18" charset="0"/>
                <a:ea typeface="Calibri" panose="020F0502020204030204" pitchFamily="34" charset="0"/>
              </a:rPr>
              <a:t>In Cd exposed plants, application of elemental S enhanced considerably fresh biomass by 20.61%, dry biomass by 28.71%, and leaf area by 24.59% compared to control and conspicuously restored the damage caused by Cd.</a:t>
            </a:r>
            <a:endParaRPr lang="en-KN" dirty="0"/>
          </a:p>
        </p:txBody>
      </p:sp>
    </p:spTree>
    <p:extLst>
      <p:ext uri="{BB962C8B-B14F-4D97-AF65-F5344CB8AC3E}">
        <p14:creationId xmlns:p14="http://schemas.microsoft.com/office/powerpoint/2010/main" val="1573678044"/>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1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2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Gallery</Template>
  <TotalTime>57</TotalTime>
  <Words>1299</Words>
  <Application>Microsoft Office PowerPoint</Application>
  <PresentationFormat>Widescreen</PresentationFormat>
  <Paragraphs>67</Paragraphs>
  <Slides>16</Slides>
  <Notes>0</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2</vt:i4>
      </vt:variant>
      <vt:variant>
        <vt:lpstr>Slide Titles</vt:lpstr>
      </vt:variant>
      <vt:variant>
        <vt:i4>16</vt:i4>
      </vt:variant>
    </vt:vector>
  </HeadingPairs>
  <TitlesOfParts>
    <vt:vector size="30" baseType="lpstr">
      <vt:lpstr>Arial</vt:lpstr>
      <vt:lpstr>Calibri</vt:lpstr>
      <vt:lpstr>Corbel</vt:lpstr>
      <vt:lpstr>Gill Sans MT</vt:lpstr>
      <vt:lpstr>Source Sans Pro</vt:lpstr>
      <vt:lpstr>Times New Roman</vt:lpstr>
      <vt:lpstr>Tw Cen MT</vt:lpstr>
      <vt:lpstr>Gallery</vt:lpstr>
      <vt:lpstr>Droplet</vt:lpstr>
      <vt:lpstr>1_Droplet</vt:lpstr>
      <vt:lpstr>2_Droplet</vt:lpstr>
      <vt:lpstr>Parallax</vt:lpstr>
      <vt:lpstr>GraphPad Prism 7 Project</vt:lpstr>
      <vt:lpstr>Prism 7</vt:lpstr>
      <vt:lpstr>Topic</vt:lpstr>
      <vt:lpstr>Indian mustard (Brassica juncea L.)</vt:lpstr>
      <vt:lpstr>Cadmium(Cd)</vt:lpstr>
      <vt:lpstr>Experimental setup</vt:lpstr>
      <vt:lpstr>The following parameters were studied at 40 DAS. </vt:lpstr>
      <vt:lpstr>The following parameters were studied at 40 DAS. </vt:lpstr>
      <vt:lpstr>PowerPoint Presentation</vt:lpstr>
      <vt:lpstr>PowerPoint Presentation</vt:lpstr>
      <vt:lpstr>PowerPoint Presentation</vt:lpstr>
      <vt:lpstr>PowerPoint Presentation</vt:lpstr>
      <vt:lpstr>PowerPoint Presentation</vt:lpstr>
      <vt:lpstr>H2O2 content</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dc:title>
  <dc:creator>iqbal mir</dc:creator>
  <cp:lastModifiedBy>iqbal mir</cp:lastModifiedBy>
  <cp:revision>11</cp:revision>
  <dcterms:created xsi:type="dcterms:W3CDTF">2020-11-09T16:07:18Z</dcterms:created>
  <dcterms:modified xsi:type="dcterms:W3CDTF">2020-11-09T17:04:58Z</dcterms:modified>
</cp:coreProperties>
</file>