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8" r:id="rId3"/>
    <p:sldId id="269" r:id="rId4"/>
    <p:sldId id="273" r:id="rId5"/>
    <p:sldId id="264" r:id="rId6"/>
    <p:sldId id="266" r:id="rId7"/>
    <p:sldId id="265" r:id="rId8"/>
    <p:sldId id="274" r:id="rId9"/>
    <p:sldId id="272" r:id="rId10"/>
    <p:sldId id="267" r:id="rId11"/>
    <p:sldId id="261"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6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E8318-8EB6-4FE0-ACBF-9D34A15A307C}" type="doc">
      <dgm:prSet loTypeId="urn:microsoft.com/office/officeart/2005/8/layout/vList3" loCatId="picture" qsTypeId="urn:microsoft.com/office/officeart/2005/8/quickstyle/simple1" qsCatId="simple" csTypeId="urn:microsoft.com/office/officeart/2005/8/colors/accent1_2" csCatId="accent1" phldr="1"/>
      <dgm:spPr/>
    </dgm:pt>
    <dgm:pt modelId="{6DA3F451-9114-41F8-9C10-B332A7DE8D2D}">
      <dgm:prSet phldrT="[Текст]"/>
      <dgm:spPr/>
      <dgm:t>
        <a:bodyPr/>
        <a:lstStyle/>
        <a:p>
          <a:r>
            <a:rPr lang="en-US" dirty="0" smtClean="0">
              <a:solidFill>
                <a:srgbClr val="002060"/>
              </a:solidFill>
              <a:latin typeface="Palatino Linotype" panose="02040502050505030304" pitchFamily="18" charset="0"/>
            </a:rPr>
            <a:t>Traditional model</a:t>
          </a:r>
          <a:endParaRPr lang="ru-RU" dirty="0">
            <a:solidFill>
              <a:srgbClr val="002060"/>
            </a:solidFill>
            <a:latin typeface="Palatino Linotype" panose="02040502050505030304" pitchFamily="18" charset="0"/>
          </a:endParaRPr>
        </a:p>
      </dgm:t>
    </dgm:pt>
    <dgm:pt modelId="{9CD52010-7A32-4581-A674-4414E6FAABE6}" type="parTrans" cxnId="{9871D41F-120A-481C-816F-7AECA34984DE}">
      <dgm:prSet/>
      <dgm:spPr/>
      <dgm:t>
        <a:bodyPr/>
        <a:lstStyle/>
        <a:p>
          <a:endParaRPr lang="ru-RU">
            <a:solidFill>
              <a:srgbClr val="002060"/>
            </a:solidFill>
          </a:endParaRPr>
        </a:p>
      </dgm:t>
    </dgm:pt>
    <dgm:pt modelId="{F26CF614-7032-4400-B415-27A3DCB72BAD}" type="sibTrans" cxnId="{9871D41F-120A-481C-816F-7AECA34984DE}">
      <dgm:prSet/>
      <dgm:spPr/>
      <dgm:t>
        <a:bodyPr/>
        <a:lstStyle/>
        <a:p>
          <a:endParaRPr lang="ru-RU">
            <a:solidFill>
              <a:srgbClr val="002060"/>
            </a:solidFill>
          </a:endParaRPr>
        </a:p>
      </dgm:t>
    </dgm:pt>
    <dgm:pt modelId="{50A7D72B-C21B-4D60-A1AC-CB460AA79204}">
      <dgm:prSet phldrT="[Текст]"/>
      <dgm:spPr/>
      <dgm:t>
        <a:bodyPr/>
        <a:lstStyle/>
        <a:p>
          <a:r>
            <a:rPr lang="en-US" dirty="0" err="1" smtClean="0">
              <a:solidFill>
                <a:srgbClr val="002060"/>
              </a:solidFill>
              <a:latin typeface="Palatino Linotype" panose="02040502050505030304" pitchFamily="18" charset="0"/>
            </a:rPr>
            <a:t>Geopolygon</a:t>
          </a:r>
          <a:r>
            <a:rPr lang="en-US" dirty="0" smtClean="0">
              <a:solidFill>
                <a:srgbClr val="002060"/>
              </a:solidFill>
              <a:latin typeface="Palatino Linotype" panose="02040502050505030304" pitchFamily="18" charset="0"/>
            </a:rPr>
            <a:t> conditions</a:t>
          </a:r>
          <a:endParaRPr lang="ru-RU" dirty="0">
            <a:solidFill>
              <a:srgbClr val="002060"/>
            </a:solidFill>
            <a:latin typeface="Palatino Linotype" panose="02040502050505030304" pitchFamily="18" charset="0"/>
          </a:endParaRPr>
        </a:p>
      </dgm:t>
    </dgm:pt>
    <dgm:pt modelId="{6FEEC625-F314-4CD9-96F0-7C91AAA29C24}" type="parTrans" cxnId="{E48C39E2-457B-4E60-852C-88388FF8390F}">
      <dgm:prSet/>
      <dgm:spPr/>
      <dgm:t>
        <a:bodyPr/>
        <a:lstStyle/>
        <a:p>
          <a:endParaRPr lang="ru-RU">
            <a:solidFill>
              <a:srgbClr val="002060"/>
            </a:solidFill>
          </a:endParaRPr>
        </a:p>
      </dgm:t>
    </dgm:pt>
    <dgm:pt modelId="{5967D5F6-0841-4510-B4F8-4E88DF954776}" type="sibTrans" cxnId="{E48C39E2-457B-4E60-852C-88388FF8390F}">
      <dgm:prSet/>
      <dgm:spPr/>
      <dgm:t>
        <a:bodyPr/>
        <a:lstStyle/>
        <a:p>
          <a:endParaRPr lang="ru-RU">
            <a:solidFill>
              <a:srgbClr val="002060"/>
            </a:solidFill>
          </a:endParaRPr>
        </a:p>
      </dgm:t>
    </dgm:pt>
    <dgm:pt modelId="{76FBDA24-529C-4B0E-BC66-BEE4C7AAA229}">
      <dgm:prSet phldrT="[Текст]"/>
      <dgm:spPr/>
      <dgm:t>
        <a:bodyPr/>
        <a:lstStyle/>
        <a:p>
          <a:r>
            <a:rPr lang="en-US" dirty="0" smtClean="0">
              <a:solidFill>
                <a:srgbClr val="002060"/>
              </a:solidFill>
              <a:latin typeface="Palatino Linotype" panose="02040502050505030304" pitchFamily="18" charset="0"/>
            </a:rPr>
            <a:t>Mobile technologies</a:t>
          </a:r>
          <a:endParaRPr lang="ru-RU" dirty="0">
            <a:solidFill>
              <a:srgbClr val="002060"/>
            </a:solidFill>
            <a:latin typeface="Palatino Linotype" panose="02040502050505030304" pitchFamily="18" charset="0"/>
          </a:endParaRPr>
        </a:p>
      </dgm:t>
    </dgm:pt>
    <dgm:pt modelId="{E7BA2AFA-769B-4903-A262-79F86672F1E0}" type="parTrans" cxnId="{D5561F38-1D0E-42FA-A937-675232184594}">
      <dgm:prSet/>
      <dgm:spPr/>
      <dgm:t>
        <a:bodyPr/>
        <a:lstStyle/>
        <a:p>
          <a:endParaRPr lang="ru-RU">
            <a:solidFill>
              <a:srgbClr val="002060"/>
            </a:solidFill>
          </a:endParaRPr>
        </a:p>
      </dgm:t>
    </dgm:pt>
    <dgm:pt modelId="{5AFFFA8A-5E49-454A-89F8-8F96F4B3DB0B}" type="sibTrans" cxnId="{D5561F38-1D0E-42FA-A937-675232184594}">
      <dgm:prSet/>
      <dgm:spPr/>
      <dgm:t>
        <a:bodyPr/>
        <a:lstStyle/>
        <a:p>
          <a:endParaRPr lang="ru-RU">
            <a:solidFill>
              <a:srgbClr val="002060"/>
            </a:solidFill>
          </a:endParaRPr>
        </a:p>
      </dgm:t>
    </dgm:pt>
    <dgm:pt modelId="{796BF436-ADF6-4E21-BC1C-F5ABD56E8191}">
      <dgm:prSet phldrT="[Текст]"/>
      <dgm:spPr/>
      <dgm:t>
        <a:bodyPr/>
        <a:lstStyle/>
        <a:p>
          <a:r>
            <a:rPr lang="en-US" dirty="0" smtClean="0">
              <a:solidFill>
                <a:srgbClr val="002060"/>
              </a:solidFill>
              <a:latin typeface="Palatino Linotype" panose="02040502050505030304" pitchFamily="18" charset="0"/>
            </a:rPr>
            <a:t>Results and Conclusions</a:t>
          </a:r>
          <a:endParaRPr lang="ru-RU" dirty="0">
            <a:solidFill>
              <a:srgbClr val="002060"/>
            </a:solidFill>
            <a:latin typeface="Palatino Linotype" panose="02040502050505030304" pitchFamily="18" charset="0"/>
          </a:endParaRPr>
        </a:p>
      </dgm:t>
    </dgm:pt>
    <dgm:pt modelId="{42188217-35F6-4C5E-818A-3D3E81A8F4CE}" type="parTrans" cxnId="{C43D6706-91D1-4DE2-B0B7-C064750097A2}">
      <dgm:prSet/>
      <dgm:spPr/>
      <dgm:t>
        <a:bodyPr/>
        <a:lstStyle/>
        <a:p>
          <a:endParaRPr lang="ru-RU">
            <a:solidFill>
              <a:srgbClr val="002060"/>
            </a:solidFill>
          </a:endParaRPr>
        </a:p>
      </dgm:t>
    </dgm:pt>
    <dgm:pt modelId="{66C0E739-A57A-44E2-B570-70538368297E}" type="sibTrans" cxnId="{C43D6706-91D1-4DE2-B0B7-C064750097A2}">
      <dgm:prSet/>
      <dgm:spPr/>
      <dgm:t>
        <a:bodyPr/>
        <a:lstStyle/>
        <a:p>
          <a:endParaRPr lang="ru-RU">
            <a:solidFill>
              <a:srgbClr val="002060"/>
            </a:solidFill>
          </a:endParaRPr>
        </a:p>
      </dgm:t>
    </dgm:pt>
    <dgm:pt modelId="{32A7EA24-E68F-4F0F-B95C-DAFBA50E4108}" type="pres">
      <dgm:prSet presAssocID="{178E8318-8EB6-4FE0-ACBF-9D34A15A307C}" presName="linearFlow" presStyleCnt="0">
        <dgm:presLayoutVars>
          <dgm:dir/>
          <dgm:resizeHandles val="exact"/>
        </dgm:presLayoutVars>
      </dgm:prSet>
      <dgm:spPr/>
    </dgm:pt>
    <dgm:pt modelId="{16ED7F0A-9164-425B-9F10-46A7694DB0CC}" type="pres">
      <dgm:prSet presAssocID="{6DA3F451-9114-41F8-9C10-B332A7DE8D2D}" presName="composite" presStyleCnt="0"/>
      <dgm:spPr/>
    </dgm:pt>
    <dgm:pt modelId="{998F7F0D-492E-420D-9C87-C98DF0F71CCC}" type="pres">
      <dgm:prSet presAssocID="{6DA3F451-9114-41F8-9C10-B332A7DE8D2D}"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AB98331C-E460-41EF-8C6C-2ED18367871B}" type="pres">
      <dgm:prSet presAssocID="{6DA3F451-9114-41F8-9C10-B332A7DE8D2D}" presName="txShp" presStyleLbl="node1" presStyleIdx="0" presStyleCnt="4">
        <dgm:presLayoutVars>
          <dgm:bulletEnabled val="1"/>
        </dgm:presLayoutVars>
      </dgm:prSet>
      <dgm:spPr>
        <a:prstGeom prst="flowChartInputOutput">
          <a:avLst/>
        </a:prstGeom>
      </dgm:spPr>
      <dgm:t>
        <a:bodyPr/>
        <a:lstStyle/>
        <a:p>
          <a:endParaRPr lang="ru-RU"/>
        </a:p>
      </dgm:t>
    </dgm:pt>
    <dgm:pt modelId="{3053E9E4-F447-43E6-AEC2-FAFD8FE74B34}" type="pres">
      <dgm:prSet presAssocID="{F26CF614-7032-4400-B415-27A3DCB72BAD}" presName="spacing" presStyleCnt="0"/>
      <dgm:spPr/>
    </dgm:pt>
    <dgm:pt modelId="{D8B6B0A5-5A42-49FE-8318-112B31DAEF18}" type="pres">
      <dgm:prSet presAssocID="{50A7D72B-C21B-4D60-A1AC-CB460AA79204}" presName="composite" presStyleCnt="0"/>
      <dgm:spPr/>
    </dgm:pt>
    <dgm:pt modelId="{8B7D6054-5693-4F1B-96F6-44F643CDCD94}" type="pres">
      <dgm:prSet presAssocID="{50A7D72B-C21B-4D60-A1AC-CB460AA79204}" presName="imgShp" presStyleLbl="fgImgPlace1" presStyleIdx="1" presStyleCnt="4" custScaleX="196481" custLinFactNeighborX="-3745" custLinFactNeighborY="1498"/>
      <dgm:spPr>
        <a:blipFill rotWithShape="1">
          <a:blip xmlns:r="http://schemas.openxmlformats.org/officeDocument/2006/relationships" r:embed="rId2"/>
          <a:stretch>
            <a:fillRect/>
          </a:stretch>
        </a:blipFill>
      </dgm:spPr>
    </dgm:pt>
    <dgm:pt modelId="{5B68BCE2-BD29-403B-BC7F-FD1ABD11E590}" type="pres">
      <dgm:prSet presAssocID="{50A7D72B-C21B-4D60-A1AC-CB460AA79204}" presName="txShp" presStyleLbl="node1" presStyleIdx="1" presStyleCnt="4">
        <dgm:presLayoutVars>
          <dgm:bulletEnabled val="1"/>
        </dgm:presLayoutVars>
      </dgm:prSet>
      <dgm:spPr>
        <a:prstGeom prst="flowChartInputOutput">
          <a:avLst/>
        </a:prstGeom>
      </dgm:spPr>
      <dgm:t>
        <a:bodyPr/>
        <a:lstStyle/>
        <a:p>
          <a:endParaRPr lang="ru-RU"/>
        </a:p>
      </dgm:t>
    </dgm:pt>
    <dgm:pt modelId="{746D9407-2819-4531-AEF7-666420F61AAB}" type="pres">
      <dgm:prSet presAssocID="{5967D5F6-0841-4510-B4F8-4E88DF954776}" presName="spacing" presStyleCnt="0"/>
      <dgm:spPr/>
    </dgm:pt>
    <dgm:pt modelId="{C7F2ED24-EC4C-484E-8886-F0AB57184E4C}" type="pres">
      <dgm:prSet presAssocID="{76FBDA24-529C-4B0E-BC66-BEE4C7AAA229}" presName="composite" presStyleCnt="0"/>
      <dgm:spPr/>
    </dgm:pt>
    <dgm:pt modelId="{66DB8213-D9C4-475B-BFCA-D512142F2F51}" type="pres">
      <dgm:prSet presAssocID="{76FBDA24-529C-4B0E-BC66-BEE4C7AAA229}" presName="imgShp" presStyleLbl="fgImgPlace1" presStyleIdx="2" presStyleCnt="4" custScaleX="94796"/>
      <dgm:spPr>
        <a:blipFill rotWithShape="1">
          <a:blip xmlns:r="http://schemas.openxmlformats.org/officeDocument/2006/relationships" r:embed="rId3"/>
          <a:stretch>
            <a:fillRect/>
          </a:stretch>
        </a:blipFill>
      </dgm:spPr>
      <dgm:t>
        <a:bodyPr/>
        <a:lstStyle/>
        <a:p>
          <a:endParaRPr lang="ru-RU"/>
        </a:p>
      </dgm:t>
    </dgm:pt>
    <dgm:pt modelId="{A2AE6A2F-2922-4D64-85B2-8DAE2CB9BC8D}" type="pres">
      <dgm:prSet presAssocID="{76FBDA24-529C-4B0E-BC66-BEE4C7AAA229}" presName="txShp" presStyleLbl="node1" presStyleIdx="2" presStyleCnt="4">
        <dgm:presLayoutVars>
          <dgm:bulletEnabled val="1"/>
        </dgm:presLayoutVars>
      </dgm:prSet>
      <dgm:spPr>
        <a:prstGeom prst="flowChartInputOutput">
          <a:avLst/>
        </a:prstGeom>
      </dgm:spPr>
      <dgm:t>
        <a:bodyPr/>
        <a:lstStyle/>
        <a:p>
          <a:endParaRPr lang="ru-RU"/>
        </a:p>
      </dgm:t>
    </dgm:pt>
    <dgm:pt modelId="{1C3FB59A-3C71-4D85-AD14-B4C29A83421D}" type="pres">
      <dgm:prSet presAssocID="{5AFFFA8A-5E49-454A-89F8-8F96F4B3DB0B}" presName="spacing" presStyleCnt="0"/>
      <dgm:spPr/>
    </dgm:pt>
    <dgm:pt modelId="{545D5F0E-DD96-469E-ADC7-3A0AB285E2FD}" type="pres">
      <dgm:prSet presAssocID="{796BF436-ADF6-4E21-BC1C-F5ABD56E8191}" presName="composite" presStyleCnt="0"/>
      <dgm:spPr/>
    </dgm:pt>
    <dgm:pt modelId="{DACF6EAD-C8A4-401B-BB0C-3527E00BA340}" type="pres">
      <dgm:prSet presAssocID="{796BF436-ADF6-4E21-BC1C-F5ABD56E8191}" presName="imgShp" presStyleLbl="fgImgPlace1" presStyleIdx="3" presStyleCnt="4"/>
      <dgm:spPr>
        <a:blipFill rotWithShape="1">
          <a:blip xmlns:r="http://schemas.openxmlformats.org/officeDocument/2006/relationships" r:embed="rId4"/>
          <a:stretch>
            <a:fillRect/>
          </a:stretch>
        </a:blipFill>
      </dgm:spPr>
    </dgm:pt>
    <dgm:pt modelId="{D1318038-53F2-4D19-B6EA-09930A06F097}" type="pres">
      <dgm:prSet presAssocID="{796BF436-ADF6-4E21-BC1C-F5ABD56E8191}" presName="txShp" presStyleLbl="node1" presStyleIdx="3" presStyleCnt="4">
        <dgm:presLayoutVars>
          <dgm:bulletEnabled val="1"/>
        </dgm:presLayoutVars>
      </dgm:prSet>
      <dgm:spPr>
        <a:prstGeom prst="flowChartInputOutput">
          <a:avLst/>
        </a:prstGeom>
      </dgm:spPr>
      <dgm:t>
        <a:bodyPr/>
        <a:lstStyle/>
        <a:p>
          <a:endParaRPr lang="ru-RU"/>
        </a:p>
      </dgm:t>
    </dgm:pt>
  </dgm:ptLst>
  <dgm:cxnLst>
    <dgm:cxn modelId="{EF8A5649-1058-4477-BEDA-EDD1D2ADEB5C}" type="presOf" srcId="{50A7D72B-C21B-4D60-A1AC-CB460AA79204}" destId="{5B68BCE2-BD29-403B-BC7F-FD1ABD11E590}" srcOrd="0" destOrd="0" presId="urn:microsoft.com/office/officeart/2005/8/layout/vList3"/>
    <dgm:cxn modelId="{1B827743-B920-4666-A018-78F35B95AD30}" type="presOf" srcId="{796BF436-ADF6-4E21-BC1C-F5ABD56E8191}" destId="{D1318038-53F2-4D19-B6EA-09930A06F097}" srcOrd="0" destOrd="0" presId="urn:microsoft.com/office/officeart/2005/8/layout/vList3"/>
    <dgm:cxn modelId="{9871D41F-120A-481C-816F-7AECA34984DE}" srcId="{178E8318-8EB6-4FE0-ACBF-9D34A15A307C}" destId="{6DA3F451-9114-41F8-9C10-B332A7DE8D2D}" srcOrd="0" destOrd="0" parTransId="{9CD52010-7A32-4581-A674-4414E6FAABE6}" sibTransId="{F26CF614-7032-4400-B415-27A3DCB72BAD}"/>
    <dgm:cxn modelId="{E48C39E2-457B-4E60-852C-88388FF8390F}" srcId="{178E8318-8EB6-4FE0-ACBF-9D34A15A307C}" destId="{50A7D72B-C21B-4D60-A1AC-CB460AA79204}" srcOrd="1" destOrd="0" parTransId="{6FEEC625-F314-4CD9-96F0-7C91AAA29C24}" sibTransId="{5967D5F6-0841-4510-B4F8-4E88DF954776}"/>
    <dgm:cxn modelId="{D5561F38-1D0E-42FA-A937-675232184594}" srcId="{178E8318-8EB6-4FE0-ACBF-9D34A15A307C}" destId="{76FBDA24-529C-4B0E-BC66-BEE4C7AAA229}" srcOrd="2" destOrd="0" parTransId="{E7BA2AFA-769B-4903-A262-79F86672F1E0}" sibTransId="{5AFFFA8A-5E49-454A-89F8-8F96F4B3DB0B}"/>
    <dgm:cxn modelId="{FC631B11-DB2D-4A2A-A22A-844A70F930AD}" type="presOf" srcId="{76FBDA24-529C-4B0E-BC66-BEE4C7AAA229}" destId="{A2AE6A2F-2922-4D64-85B2-8DAE2CB9BC8D}" srcOrd="0" destOrd="0" presId="urn:microsoft.com/office/officeart/2005/8/layout/vList3"/>
    <dgm:cxn modelId="{C43D6706-91D1-4DE2-B0B7-C064750097A2}" srcId="{178E8318-8EB6-4FE0-ACBF-9D34A15A307C}" destId="{796BF436-ADF6-4E21-BC1C-F5ABD56E8191}" srcOrd="3" destOrd="0" parTransId="{42188217-35F6-4C5E-818A-3D3E81A8F4CE}" sibTransId="{66C0E739-A57A-44E2-B570-70538368297E}"/>
    <dgm:cxn modelId="{D62494A8-0CCD-46E2-BC41-8A9D5776F1AE}" type="presOf" srcId="{6DA3F451-9114-41F8-9C10-B332A7DE8D2D}" destId="{AB98331C-E460-41EF-8C6C-2ED18367871B}" srcOrd="0" destOrd="0" presId="urn:microsoft.com/office/officeart/2005/8/layout/vList3"/>
    <dgm:cxn modelId="{E7C89E90-5AE0-4A43-96D0-783F981396A9}" type="presOf" srcId="{178E8318-8EB6-4FE0-ACBF-9D34A15A307C}" destId="{32A7EA24-E68F-4F0F-B95C-DAFBA50E4108}" srcOrd="0" destOrd="0" presId="urn:microsoft.com/office/officeart/2005/8/layout/vList3"/>
    <dgm:cxn modelId="{8AC0E301-A26C-4FB8-86CA-4AB75C0E6868}" type="presParOf" srcId="{32A7EA24-E68F-4F0F-B95C-DAFBA50E4108}" destId="{16ED7F0A-9164-425B-9F10-46A7694DB0CC}" srcOrd="0" destOrd="0" presId="urn:microsoft.com/office/officeart/2005/8/layout/vList3"/>
    <dgm:cxn modelId="{7EAE5278-23E3-4BB7-A81B-F0DB726DC2C3}" type="presParOf" srcId="{16ED7F0A-9164-425B-9F10-46A7694DB0CC}" destId="{998F7F0D-492E-420D-9C87-C98DF0F71CCC}" srcOrd="0" destOrd="0" presId="urn:microsoft.com/office/officeart/2005/8/layout/vList3"/>
    <dgm:cxn modelId="{07277FFE-4E89-4B34-B82E-64D405343A85}" type="presParOf" srcId="{16ED7F0A-9164-425B-9F10-46A7694DB0CC}" destId="{AB98331C-E460-41EF-8C6C-2ED18367871B}" srcOrd="1" destOrd="0" presId="urn:microsoft.com/office/officeart/2005/8/layout/vList3"/>
    <dgm:cxn modelId="{02517202-129D-48C8-A655-EE72703C6488}" type="presParOf" srcId="{32A7EA24-E68F-4F0F-B95C-DAFBA50E4108}" destId="{3053E9E4-F447-43E6-AEC2-FAFD8FE74B34}" srcOrd="1" destOrd="0" presId="urn:microsoft.com/office/officeart/2005/8/layout/vList3"/>
    <dgm:cxn modelId="{1AAAC4D8-FE42-4E25-A25F-26E59CEA9D7A}" type="presParOf" srcId="{32A7EA24-E68F-4F0F-B95C-DAFBA50E4108}" destId="{D8B6B0A5-5A42-49FE-8318-112B31DAEF18}" srcOrd="2" destOrd="0" presId="urn:microsoft.com/office/officeart/2005/8/layout/vList3"/>
    <dgm:cxn modelId="{9567DE6E-134F-406E-AED2-59548FB7A5A2}" type="presParOf" srcId="{D8B6B0A5-5A42-49FE-8318-112B31DAEF18}" destId="{8B7D6054-5693-4F1B-96F6-44F643CDCD94}" srcOrd="0" destOrd="0" presId="urn:microsoft.com/office/officeart/2005/8/layout/vList3"/>
    <dgm:cxn modelId="{456D58EC-18A8-462B-978B-C4CBB110A5A3}" type="presParOf" srcId="{D8B6B0A5-5A42-49FE-8318-112B31DAEF18}" destId="{5B68BCE2-BD29-403B-BC7F-FD1ABD11E590}" srcOrd="1" destOrd="0" presId="urn:microsoft.com/office/officeart/2005/8/layout/vList3"/>
    <dgm:cxn modelId="{1B761D40-A0F6-4666-8ADE-3DB4404965F1}" type="presParOf" srcId="{32A7EA24-E68F-4F0F-B95C-DAFBA50E4108}" destId="{746D9407-2819-4531-AEF7-666420F61AAB}" srcOrd="3" destOrd="0" presId="urn:microsoft.com/office/officeart/2005/8/layout/vList3"/>
    <dgm:cxn modelId="{D1509C2C-7AE4-46BC-A604-D7EC53A2C62D}" type="presParOf" srcId="{32A7EA24-E68F-4F0F-B95C-DAFBA50E4108}" destId="{C7F2ED24-EC4C-484E-8886-F0AB57184E4C}" srcOrd="4" destOrd="0" presId="urn:microsoft.com/office/officeart/2005/8/layout/vList3"/>
    <dgm:cxn modelId="{FEA1A6A6-7903-437C-A368-E2EC57276B81}" type="presParOf" srcId="{C7F2ED24-EC4C-484E-8886-F0AB57184E4C}" destId="{66DB8213-D9C4-475B-BFCA-D512142F2F51}" srcOrd="0" destOrd="0" presId="urn:microsoft.com/office/officeart/2005/8/layout/vList3"/>
    <dgm:cxn modelId="{AA2D60D7-D58F-4795-94B9-974FECD4BF5C}" type="presParOf" srcId="{C7F2ED24-EC4C-484E-8886-F0AB57184E4C}" destId="{A2AE6A2F-2922-4D64-85B2-8DAE2CB9BC8D}" srcOrd="1" destOrd="0" presId="urn:microsoft.com/office/officeart/2005/8/layout/vList3"/>
    <dgm:cxn modelId="{D4EF7DFA-5276-4E9C-8B97-AD6AB341AF80}" type="presParOf" srcId="{32A7EA24-E68F-4F0F-B95C-DAFBA50E4108}" destId="{1C3FB59A-3C71-4D85-AD14-B4C29A83421D}" srcOrd="5" destOrd="0" presId="urn:microsoft.com/office/officeart/2005/8/layout/vList3"/>
    <dgm:cxn modelId="{FBE2F76C-E0A0-49B1-AD05-703A2B940BDA}" type="presParOf" srcId="{32A7EA24-E68F-4F0F-B95C-DAFBA50E4108}" destId="{545D5F0E-DD96-469E-ADC7-3A0AB285E2FD}" srcOrd="6" destOrd="0" presId="urn:microsoft.com/office/officeart/2005/8/layout/vList3"/>
    <dgm:cxn modelId="{217FA95A-61C5-4FFC-8EB5-06987C1A6961}" type="presParOf" srcId="{545D5F0E-DD96-469E-ADC7-3A0AB285E2FD}" destId="{DACF6EAD-C8A4-401B-BB0C-3527E00BA340}" srcOrd="0" destOrd="0" presId="urn:microsoft.com/office/officeart/2005/8/layout/vList3"/>
    <dgm:cxn modelId="{6C807FB5-F7DE-4362-B646-1EDCAB46DD45}" type="presParOf" srcId="{545D5F0E-DD96-469E-ADC7-3A0AB285E2FD}" destId="{D1318038-53F2-4D19-B6EA-09930A06F09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C0902-38F3-41DE-8C41-3E713BF3CBB0}" type="doc">
      <dgm:prSet loTypeId="urn:microsoft.com/office/officeart/2005/8/layout/radial6" loCatId="relationship" qsTypeId="urn:microsoft.com/office/officeart/2005/8/quickstyle/simple4" qsCatId="simple" csTypeId="urn:microsoft.com/office/officeart/2005/8/colors/colorful5" csCatId="colorful" phldr="1"/>
      <dgm:spPr/>
      <dgm:t>
        <a:bodyPr/>
        <a:lstStyle/>
        <a:p>
          <a:endParaRPr lang="ru-RU"/>
        </a:p>
      </dgm:t>
    </dgm:pt>
    <dgm:pt modelId="{93FDDCD3-CA8C-46ED-9E97-58FB343E61E5}">
      <dgm:prSet phldrT="[Текст]"/>
      <dgm:spPr/>
      <dgm:t>
        <a:bodyPr/>
        <a:lstStyle/>
        <a:p>
          <a:r>
            <a:rPr lang="en-US" dirty="0" smtClean="0">
              <a:solidFill>
                <a:schemeClr val="tx1"/>
              </a:solidFill>
              <a:latin typeface="Palatino Linotype" panose="02040502050505030304" pitchFamily="18" charset="0"/>
            </a:rPr>
            <a:t>Mobile technologies </a:t>
          </a:r>
          <a:endParaRPr lang="ru-RU" dirty="0">
            <a:solidFill>
              <a:schemeClr val="tx1"/>
            </a:solidFill>
            <a:latin typeface="Palatino Linotype" panose="02040502050505030304" pitchFamily="18" charset="0"/>
          </a:endParaRPr>
        </a:p>
      </dgm:t>
    </dgm:pt>
    <dgm:pt modelId="{41B00400-9EFC-4BCA-9BB5-CAD51BAA0893}" type="parTrans" cxnId="{3916FE47-EAEB-4207-9193-CFA3575D9599}">
      <dgm:prSet/>
      <dgm:spPr/>
      <dgm:t>
        <a:bodyPr/>
        <a:lstStyle/>
        <a:p>
          <a:endParaRPr lang="ru-RU"/>
        </a:p>
      </dgm:t>
    </dgm:pt>
    <dgm:pt modelId="{CC818252-0A2C-4FBB-8599-568BBDEC5226}" type="sibTrans" cxnId="{3916FE47-EAEB-4207-9193-CFA3575D9599}">
      <dgm:prSet/>
      <dgm:spPr/>
      <dgm:t>
        <a:bodyPr/>
        <a:lstStyle/>
        <a:p>
          <a:endParaRPr lang="ru-RU"/>
        </a:p>
      </dgm:t>
    </dgm:pt>
    <dgm:pt modelId="{E30E2857-1A51-4D62-85FC-70814E42EA8A}">
      <dgm:prSet phldrT="[Текст]"/>
      <dgm:spPr/>
      <dgm:t>
        <a:bodyPr/>
        <a:lstStyle/>
        <a:p>
          <a:r>
            <a:rPr lang="en-US" dirty="0" smtClean="0">
              <a:latin typeface="Palatino Linotype" panose="02040502050505030304" pitchFamily="18" charset="0"/>
            </a:rPr>
            <a:t>Skype</a:t>
          </a:r>
          <a:endParaRPr lang="ru-RU" dirty="0">
            <a:latin typeface="Palatino Linotype" panose="02040502050505030304" pitchFamily="18" charset="0"/>
          </a:endParaRPr>
        </a:p>
      </dgm:t>
    </dgm:pt>
    <dgm:pt modelId="{800A5329-5E35-460C-BB1E-B13FA102836C}" type="parTrans" cxnId="{3A6B5BF5-C49C-441A-86B9-7246C9442FEB}">
      <dgm:prSet/>
      <dgm:spPr/>
      <dgm:t>
        <a:bodyPr/>
        <a:lstStyle/>
        <a:p>
          <a:endParaRPr lang="ru-RU"/>
        </a:p>
      </dgm:t>
    </dgm:pt>
    <dgm:pt modelId="{55EA5402-5965-48A5-947D-66D35308426A}" type="sibTrans" cxnId="{3A6B5BF5-C49C-441A-86B9-7246C9442FEB}">
      <dgm:prSet/>
      <dgm:spPr/>
      <dgm:t>
        <a:bodyPr/>
        <a:lstStyle/>
        <a:p>
          <a:endParaRPr lang="ru-RU"/>
        </a:p>
      </dgm:t>
    </dgm:pt>
    <dgm:pt modelId="{2EF506FC-D8D9-4CC8-B473-98E805F1CA6C}">
      <dgm:prSet phldrT="[Текст]"/>
      <dgm:spPr/>
      <dgm:t>
        <a:bodyPr/>
        <a:lstStyle/>
        <a:p>
          <a:r>
            <a:rPr lang="en-US" dirty="0" err="1" smtClean="0">
              <a:latin typeface="Palatino Linotype" panose="02040502050505030304" pitchFamily="18" charset="0"/>
            </a:rPr>
            <a:t>Webex</a:t>
          </a:r>
          <a:endParaRPr lang="ru-RU" dirty="0">
            <a:latin typeface="Palatino Linotype" panose="02040502050505030304" pitchFamily="18" charset="0"/>
          </a:endParaRPr>
        </a:p>
      </dgm:t>
    </dgm:pt>
    <dgm:pt modelId="{397007B5-AAB6-4D30-9683-7B72AA7C2764}" type="parTrans" cxnId="{775FB2DC-44B3-4B67-9E22-F942064D8996}">
      <dgm:prSet/>
      <dgm:spPr/>
      <dgm:t>
        <a:bodyPr/>
        <a:lstStyle/>
        <a:p>
          <a:endParaRPr lang="ru-RU"/>
        </a:p>
      </dgm:t>
    </dgm:pt>
    <dgm:pt modelId="{2E215A18-1C29-4E25-85A7-613F9C29FB37}" type="sibTrans" cxnId="{775FB2DC-44B3-4B67-9E22-F942064D8996}">
      <dgm:prSet/>
      <dgm:spPr/>
      <dgm:t>
        <a:bodyPr/>
        <a:lstStyle/>
        <a:p>
          <a:endParaRPr lang="ru-RU"/>
        </a:p>
      </dgm:t>
    </dgm:pt>
    <dgm:pt modelId="{3D908089-D77A-4A4F-815F-8AD21DE54CD5}">
      <dgm:prSet phldrT="[Текст]"/>
      <dgm:spPr/>
      <dgm:t>
        <a:bodyPr/>
        <a:lstStyle/>
        <a:p>
          <a:r>
            <a:rPr lang="en-US" dirty="0" smtClean="0">
              <a:latin typeface="Palatino Linotype" panose="02040502050505030304" pitchFamily="18" charset="0"/>
            </a:rPr>
            <a:t>Zoom</a:t>
          </a:r>
          <a:endParaRPr lang="ru-RU" dirty="0">
            <a:latin typeface="Palatino Linotype" panose="02040502050505030304" pitchFamily="18" charset="0"/>
          </a:endParaRPr>
        </a:p>
      </dgm:t>
    </dgm:pt>
    <dgm:pt modelId="{E5D60248-05F8-4C66-8834-55D33CF94A7A}" type="parTrans" cxnId="{FB110D05-9F93-4FC7-8569-E0897FEFF2AB}">
      <dgm:prSet/>
      <dgm:spPr/>
      <dgm:t>
        <a:bodyPr/>
        <a:lstStyle/>
        <a:p>
          <a:endParaRPr lang="ru-RU"/>
        </a:p>
      </dgm:t>
    </dgm:pt>
    <dgm:pt modelId="{3DB0AC4C-8321-4F8D-A1D1-48DE10E01C83}" type="sibTrans" cxnId="{FB110D05-9F93-4FC7-8569-E0897FEFF2AB}">
      <dgm:prSet/>
      <dgm:spPr/>
      <dgm:t>
        <a:bodyPr/>
        <a:lstStyle/>
        <a:p>
          <a:endParaRPr lang="ru-RU"/>
        </a:p>
      </dgm:t>
    </dgm:pt>
    <dgm:pt modelId="{488BDE2E-C278-4EA4-9FDE-243522D1F591}">
      <dgm:prSet phldrT="[Текст]"/>
      <dgm:spPr/>
      <dgm:t>
        <a:bodyPr/>
        <a:lstStyle/>
        <a:p>
          <a:r>
            <a:rPr lang="en-US" dirty="0" smtClean="0">
              <a:latin typeface="Palatino Linotype" panose="02040502050505030304" pitchFamily="18" charset="0"/>
            </a:rPr>
            <a:t>Microsoft Teams</a:t>
          </a:r>
          <a:endParaRPr lang="ru-RU" dirty="0">
            <a:latin typeface="Palatino Linotype" panose="02040502050505030304" pitchFamily="18" charset="0"/>
          </a:endParaRPr>
        </a:p>
      </dgm:t>
    </dgm:pt>
    <dgm:pt modelId="{A3EB23A7-5898-46EA-9C15-6E1A5637F501}" type="parTrans" cxnId="{70DDD471-E679-4C27-AF94-EB865AE353BE}">
      <dgm:prSet/>
      <dgm:spPr/>
      <dgm:t>
        <a:bodyPr/>
        <a:lstStyle/>
        <a:p>
          <a:endParaRPr lang="ru-RU"/>
        </a:p>
      </dgm:t>
    </dgm:pt>
    <dgm:pt modelId="{56A09C20-DCC7-4A9D-8B01-D856E51B6768}" type="sibTrans" cxnId="{70DDD471-E679-4C27-AF94-EB865AE353BE}">
      <dgm:prSet/>
      <dgm:spPr/>
      <dgm:t>
        <a:bodyPr/>
        <a:lstStyle/>
        <a:p>
          <a:endParaRPr lang="ru-RU"/>
        </a:p>
      </dgm:t>
    </dgm:pt>
    <dgm:pt modelId="{268CAE68-1EE9-4A00-9779-102BF44131F9}">
      <dgm:prSet phldrT="[Текст]"/>
      <dgm:spPr/>
      <dgm:t>
        <a:bodyPr/>
        <a:lstStyle/>
        <a:p>
          <a:r>
            <a:rPr lang="en-US" dirty="0" smtClean="0">
              <a:latin typeface="Palatino Linotype" panose="02040502050505030304" pitchFamily="18" charset="0"/>
            </a:rPr>
            <a:t>Other </a:t>
          </a:r>
          <a:r>
            <a:rPr lang="en-US" dirty="0" smtClean="0">
              <a:latin typeface="Palatino Linotype" panose="02040502050505030304" pitchFamily="18" charset="0"/>
            </a:rPr>
            <a:t>Platforms</a:t>
          </a:r>
          <a:endParaRPr lang="ru-RU" dirty="0">
            <a:latin typeface="Palatino Linotype" panose="02040502050505030304" pitchFamily="18" charset="0"/>
          </a:endParaRPr>
        </a:p>
      </dgm:t>
    </dgm:pt>
    <dgm:pt modelId="{0D130CC9-5893-487F-9DA2-2CB5E36FE526}" type="parTrans" cxnId="{B3EC64EC-0B01-419F-984A-BC41C59A7878}">
      <dgm:prSet/>
      <dgm:spPr/>
      <dgm:t>
        <a:bodyPr/>
        <a:lstStyle/>
        <a:p>
          <a:endParaRPr lang="ru-RU"/>
        </a:p>
      </dgm:t>
    </dgm:pt>
    <dgm:pt modelId="{581127EB-23C4-4045-9281-29CAEA2E8547}" type="sibTrans" cxnId="{B3EC64EC-0B01-419F-984A-BC41C59A7878}">
      <dgm:prSet/>
      <dgm:spPr/>
      <dgm:t>
        <a:bodyPr/>
        <a:lstStyle/>
        <a:p>
          <a:endParaRPr lang="ru-RU"/>
        </a:p>
      </dgm:t>
    </dgm:pt>
    <dgm:pt modelId="{F6FB7FEF-30FB-4672-8A40-8CB67FDAAF06}" type="pres">
      <dgm:prSet presAssocID="{192C0902-38F3-41DE-8C41-3E713BF3CBB0}" presName="Name0" presStyleCnt="0">
        <dgm:presLayoutVars>
          <dgm:chMax val="1"/>
          <dgm:dir/>
          <dgm:animLvl val="ctr"/>
          <dgm:resizeHandles val="exact"/>
        </dgm:presLayoutVars>
      </dgm:prSet>
      <dgm:spPr/>
      <dgm:t>
        <a:bodyPr/>
        <a:lstStyle/>
        <a:p>
          <a:endParaRPr lang="ru-RU"/>
        </a:p>
      </dgm:t>
    </dgm:pt>
    <dgm:pt modelId="{24EC2793-110D-4E34-8657-50D901CA6160}" type="pres">
      <dgm:prSet presAssocID="{93FDDCD3-CA8C-46ED-9E97-58FB343E61E5}" presName="centerShape" presStyleLbl="node0" presStyleIdx="0" presStyleCnt="1"/>
      <dgm:spPr/>
      <dgm:t>
        <a:bodyPr/>
        <a:lstStyle/>
        <a:p>
          <a:endParaRPr lang="ru-RU"/>
        </a:p>
      </dgm:t>
    </dgm:pt>
    <dgm:pt modelId="{BA021F30-CF5D-45D4-91D7-961BF2E00EB8}" type="pres">
      <dgm:prSet presAssocID="{E30E2857-1A51-4D62-85FC-70814E42EA8A}" presName="node" presStyleLbl="node1" presStyleIdx="0" presStyleCnt="5">
        <dgm:presLayoutVars>
          <dgm:bulletEnabled val="1"/>
        </dgm:presLayoutVars>
      </dgm:prSet>
      <dgm:spPr/>
      <dgm:t>
        <a:bodyPr/>
        <a:lstStyle/>
        <a:p>
          <a:endParaRPr lang="ru-RU"/>
        </a:p>
      </dgm:t>
    </dgm:pt>
    <dgm:pt modelId="{BACB8C35-213D-4776-9EB9-1678D6B9FC64}" type="pres">
      <dgm:prSet presAssocID="{E30E2857-1A51-4D62-85FC-70814E42EA8A}" presName="dummy" presStyleCnt="0"/>
      <dgm:spPr/>
    </dgm:pt>
    <dgm:pt modelId="{DC2C3F16-A4BE-4700-ACE6-10D8311FE50B}" type="pres">
      <dgm:prSet presAssocID="{55EA5402-5965-48A5-947D-66D35308426A}" presName="sibTrans" presStyleLbl="sibTrans2D1" presStyleIdx="0" presStyleCnt="5" custLinFactNeighborY="715"/>
      <dgm:spPr/>
      <dgm:t>
        <a:bodyPr/>
        <a:lstStyle/>
        <a:p>
          <a:endParaRPr lang="ru-RU"/>
        </a:p>
      </dgm:t>
    </dgm:pt>
    <dgm:pt modelId="{222A841F-FE0B-4E07-BF43-DE6D27E7EEA4}" type="pres">
      <dgm:prSet presAssocID="{2EF506FC-D8D9-4CC8-B473-98E805F1CA6C}" presName="node" presStyleLbl="node1" presStyleIdx="1" presStyleCnt="5">
        <dgm:presLayoutVars>
          <dgm:bulletEnabled val="1"/>
        </dgm:presLayoutVars>
      </dgm:prSet>
      <dgm:spPr/>
      <dgm:t>
        <a:bodyPr/>
        <a:lstStyle/>
        <a:p>
          <a:endParaRPr lang="ru-RU"/>
        </a:p>
      </dgm:t>
    </dgm:pt>
    <dgm:pt modelId="{6E07E513-9149-412F-A86C-2D8301B31C1E}" type="pres">
      <dgm:prSet presAssocID="{2EF506FC-D8D9-4CC8-B473-98E805F1CA6C}" presName="dummy" presStyleCnt="0"/>
      <dgm:spPr/>
    </dgm:pt>
    <dgm:pt modelId="{56DCD37C-DD08-4D4D-9338-05B8C265BBEE}" type="pres">
      <dgm:prSet presAssocID="{2E215A18-1C29-4E25-85A7-613F9C29FB37}" presName="sibTrans" presStyleLbl="sibTrans2D1" presStyleIdx="1" presStyleCnt="5"/>
      <dgm:spPr/>
      <dgm:t>
        <a:bodyPr/>
        <a:lstStyle/>
        <a:p>
          <a:endParaRPr lang="ru-RU"/>
        </a:p>
      </dgm:t>
    </dgm:pt>
    <dgm:pt modelId="{3839E941-37C4-4E81-AF66-1CCC9F43F519}" type="pres">
      <dgm:prSet presAssocID="{3D908089-D77A-4A4F-815F-8AD21DE54CD5}" presName="node" presStyleLbl="node1" presStyleIdx="2" presStyleCnt="5">
        <dgm:presLayoutVars>
          <dgm:bulletEnabled val="1"/>
        </dgm:presLayoutVars>
      </dgm:prSet>
      <dgm:spPr/>
      <dgm:t>
        <a:bodyPr/>
        <a:lstStyle/>
        <a:p>
          <a:endParaRPr lang="ru-RU"/>
        </a:p>
      </dgm:t>
    </dgm:pt>
    <dgm:pt modelId="{186E0D41-8EDF-46D6-ABF6-CD5FC58BEE5B}" type="pres">
      <dgm:prSet presAssocID="{3D908089-D77A-4A4F-815F-8AD21DE54CD5}" presName="dummy" presStyleCnt="0"/>
      <dgm:spPr/>
    </dgm:pt>
    <dgm:pt modelId="{CFE412BD-A3F6-4309-A268-C7978A0A981E}" type="pres">
      <dgm:prSet presAssocID="{3DB0AC4C-8321-4F8D-A1D1-48DE10E01C83}" presName="sibTrans" presStyleLbl="sibTrans2D1" presStyleIdx="2" presStyleCnt="5"/>
      <dgm:spPr/>
      <dgm:t>
        <a:bodyPr/>
        <a:lstStyle/>
        <a:p>
          <a:endParaRPr lang="ru-RU"/>
        </a:p>
      </dgm:t>
    </dgm:pt>
    <dgm:pt modelId="{28206E23-183D-4D15-AA39-4A7B5D7D7F56}" type="pres">
      <dgm:prSet presAssocID="{488BDE2E-C278-4EA4-9FDE-243522D1F591}" presName="node" presStyleLbl="node1" presStyleIdx="3" presStyleCnt="5">
        <dgm:presLayoutVars>
          <dgm:bulletEnabled val="1"/>
        </dgm:presLayoutVars>
      </dgm:prSet>
      <dgm:spPr/>
      <dgm:t>
        <a:bodyPr/>
        <a:lstStyle/>
        <a:p>
          <a:endParaRPr lang="ru-RU"/>
        </a:p>
      </dgm:t>
    </dgm:pt>
    <dgm:pt modelId="{15468955-2F25-4098-811A-4810254889BE}" type="pres">
      <dgm:prSet presAssocID="{488BDE2E-C278-4EA4-9FDE-243522D1F591}" presName="dummy" presStyleCnt="0"/>
      <dgm:spPr/>
    </dgm:pt>
    <dgm:pt modelId="{7DBD3E48-9C89-4BEB-9708-87352AC35EF0}" type="pres">
      <dgm:prSet presAssocID="{56A09C20-DCC7-4A9D-8B01-D856E51B6768}" presName="sibTrans" presStyleLbl="sibTrans2D1" presStyleIdx="3" presStyleCnt="5"/>
      <dgm:spPr/>
      <dgm:t>
        <a:bodyPr/>
        <a:lstStyle/>
        <a:p>
          <a:endParaRPr lang="ru-RU"/>
        </a:p>
      </dgm:t>
    </dgm:pt>
    <dgm:pt modelId="{EB191DA2-A1E9-484D-ABA1-6C527C6C3A2C}" type="pres">
      <dgm:prSet presAssocID="{268CAE68-1EE9-4A00-9779-102BF44131F9}" presName="node" presStyleLbl="node1" presStyleIdx="4" presStyleCnt="5">
        <dgm:presLayoutVars>
          <dgm:bulletEnabled val="1"/>
        </dgm:presLayoutVars>
      </dgm:prSet>
      <dgm:spPr/>
      <dgm:t>
        <a:bodyPr/>
        <a:lstStyle/>
        <a:p>
          <a:endParaRPr lang="ru-RU"/>
        </a:p>
      </dgm:t>
    </dgm:pt>
    <dgm:pt modelId="{E7CD3A5E-9AC4-4C20-90F1-592CB65640E6}" type="pres">
      <dgm:prSet presAssocID="{268CAE68-1EE9-4A00-9779-102BF44131F9}" presName="dummy" presStyleCnt="0"/>
      <dgm:spPr/>
    </dgm:pt>
    <dgm:pt modelId="{DB8F054B-FB2A-4439-9912-618B216D3278}" type="pres">
      <dgm:prSet presAssocID="{581127EB-23C4-4045-9281-29CAEA2E8547}" presName="sibTrans" presStyleLbl="sibTrans2D1" presStyleIdx="4" presStyleCnt="5"/>
      <dgm:spPr/>
      <dgm:t>
        <a:bodyPr/>
        <a:lstStyle/>
        <a:p>
          <a:endParaRPr lang="ru-RU"/>
        </a:p>
      </dgm:t>
    </dgm:pt>
  </dgm:ptLst>
  <dgm:cxnLst>
    <dgm:cxn modelId="{82313E42-DBF4-4794-8D57-0CEC9ABC9E75}" type="presOf" srcId="{192C0902-38F3-41DE-8C41-3E713BF3CBB0}" destId="{F6FB7FEF-30FB-4672-8A40-8CB67FDAAF06}" srcOrd="0" destOrd="0" presId="urn:microsoft.com/office/officeart/2005/8/layout/radial6"/>
    <dgm:cxn modelId="{D04925F6-0487-4069-B089-D7F29C3CCA1D}" type="presOf" srcId="{E30E2857-1A51-4D62-85FC-70814E42EA8A}" destId="{BA021F30-CF5D-45D4-91D7-961BF2E00EB8}" srcOrd="0" destOrd="0" presId="urn:microsoft.com/office/officeart/2005/8/layout/radial6"/>
    <dgm:cxn modelId="{4C566688-2142-457A-AE8F-0A8FF6505C9F}" type="presOf" srcId="{55EA5402-5965-48A5-947D-66D35308426A}" destId="{DC2C3F16-A4BE-4700-ACE6-10D8311FE50B}" srcOrd="0" destOrd="0" presId="urn:microsoft.com/office/officeart/2005/8/layout/radial6"/>
    <dgm:cxn modelId="{3916FE47-EAEB-4207-9193-CFA3575D9599}" srcId="{192C0902-38F3-41DE-8C41-3E713BF3CBB0}" destId="{93FDDCD3-CA8C-46ED-9E97-58FB343E61E5}" srcOrd="0" destOrd="0" parTransId="{41B00400-9EFC-4BCA-9BB5-CAD51BAA0893}" sibTransId="{CC818252-0A2C-4FBB-8599-568BBDEC5226}"/>
    <dgm:cxn modelId="{FB110D05-9F93-4FC7-8569-E0897FEFF2AB}" srcId="{93FDDCD3-CA8C-46ED-9E97-58FB343E61E5}" destId="{3D908089-D77A-4A4F-815F-8AD21DE54CD5}" srcOrd="2" destOrd="0" parTransId="{E5D60248-05F8-4C66-8834-55D33CF94A7A}" sibTransId="{3DB0AC4C-8321-4F8D-A1D1-48DE10E01C83}"/>
    <dgm:cxn modelId="{D0637E4E-3892-4C73-BABC-3FE74219C457}" type="presOf" srcId="{3DB0AC4C-8321-4F8D-A1D1-48DE10E01C83}" destId="{CFE412BD-A3F6-4309-A268-C7978A0A981E}" srcOrd="0" destOrd="0" presId="urn:microsoft.com/office/officeart/2005/8/layout/radial6"/>
    <dgm:cxn modelId="{70DDD471-E679-4C27-AF94-EB865AE353BE}" srcId="{93FDDCD3-CA8C-46ED-9E97-58FB343E61E5}" destId="{488BDE2E-C278-4EA4-9FDE-243522D1F591}" srcOrd="3" destOrd="0" parTransId="{A3EB23A7-5898-46EA-9C15-6E1A5637F501}" sibTransId="{56A09C20-DCC7-4A9D-8B01-D856E51B6768}"/>
    <dgm:cxn modelId="{B3EC64EC-0B01-419F-984A-BC41C59A7878}" srcId="{93FDDCD3-CA8C-46ED-9E97-58FB343E61E5}" destId="{268CAE68-1EE9-4A00-9779-102BF44131F9}" srcOrd="4" destOrd="0" parTransId="{0D130CC9-5893-487F-9DA2-2CB5E36FE526}" sibTransId="{581127EB-23C4-4045-9281-29CAEA2E8547}"/>
    <dgm:cxn modelId="{A09D2591-B55E-420F-BC18-EDB78BC0F86C}" type="presOf" srcId="{581127EB-23C4-4045-9281-29CAEA2E8547}" destId="{DB8F054B-FB2A-4439-9912-618B216D3278}" srcOrd="0" destOrd="0" presId="urn:microsoft.com/office/officeart/2005/8/layout/radial6"/>
    <dgm:cxn modelId="{349EB0CA-7F4A-4D67-880B-7A585D6C6671}" type="presOf" srcId="{2E215A18-1C29-4E25-85A7-613F9C29FB37}" destId="{56DCD37C-DD08-4D4D-9338-05B8C265BBEE}" srcOrd="0" destOrd="0" presId="urn:microsoft.com/office/officeart/2005/8/layout/radial6"/>
    <dgm:cxn modelId="{775FB2DC-44B3-4B67-9E22-F942064D8996}" srcId="{93FDDCD3-CA8C-46ED-9E97-58FB343E61E5}" destId="{2EF506FC-D8D9-4CC8-B473-98E805F1CA6C}" srcOrd="1" destOrd="0" parTransId="{397007B5-AAB6-4D30-9683-7B72AA7C2764}" sibTransId="{2E215A18-1C29-4E25-85A7-613F9C29FB37}"/>
    <dgm:cxn modelId="{2816F0B3-C0EB-4DA9-B704-736DB285405C}" type="presOf" srcId="{488BDE2E-C278-4EA4-9FDE-243522D1F591}" destId="{28206E23-183D-4D15-AA39-4A7B5D7D7F56}" srcOrd="0" destOrd="0" presId="urn:microsoft.com/office/officeart/2005/8/layout/radial6"/>
    <dgm:cxn modelId="{3A6B5BF5-C49C-441A-86B9-7246C9442FEB}" srcId="{93FDDCD3-CA8C-46ED-9E97-58FB343E61E5}" destId="{E30E2857-1A51-4D62-85FC-70814E42EA8A}" srcOrd="0" destOrd="0" parTransId="{800A5329-5E35-460C-BB1E-B13FA102836C}" sibTransId="{55EA5402-5965-48A5-947D-66D35308426A}"/>
    <dgm:cxn modelId="{40052450-CD3C-415D-AD48-F164F246DAEC}" type="presOf" srcId="{3D908089-D77A-4A4F-815F-8AD21DE54CD5}" destId="{3839E941-37C4-4E81-AF66-1CCC9F43F519}" srcOrd="0" destOrd="0" presId="urn:microsoft.com/office/officeart/2005/8/layout/radial6"/>
    <dgm:cxn modelId="{C60327B1-D4C8-4D67-9493-096D7B921A96}" type="presOf" srcId="{268CAE68-1EE9-4A00-9779-102BF44131F9}" destId="{EB191DA2-A1E9-484D-ABA1-6C527C6C3A2C}" srcOrd="0" destOrd="0" presId="urn:microsoft.com/office/officeart/2005/8/layout/radial6"/>
    <dgm:cxn modelId="{709E94A5-0D78-42EB-A9E7-86C7528AE6BE}" type="presOf" srcId="{56A09C20-DCC7-4A9D-8B01-D856E51B6768}" destId="{7DBD3E48-9C89-4BEB-9708-87352AC35EF0}" srcOrd="0" destOrd="0" presId="urn:microsoft.com/office/officeart/2005/8/layout/radial6"/>
    <dgm:cxn modelId="{5E22784D-092D-42CC-805B-89D2C4D5922F}" type="presOf" srcId="{93FDDCD3-CA8C-46ED-9E97-58FB343E61E5}" destId="{24EC2793-110D-4E34-8657-50D901CA6160}" srcOrd="0" destOrd="0" presId="urn:microsoft.com/office/officeart/2005/8/layout/radial6"/>
    <dgm:cxn modelId="{03842F12-1804-4C1F-B25D-13243A59E410}" type="presOf" srcId="{2EF506FC-D8D9-4CC8-B473-98E805F1CA6C}" destId="{222A841F-FE0B-4E07-BF43-DE6D27E7EEA4}" srcOrd="0" destOrd="0" presId="urn:microsoft.com/office/officeart/2005/8/layout/radial6"/>
    <dgm:cxn modelId="{2EDD1624-B820-469F-892A-D68E3E8AB836}" type="presParOf" srcId="{F6FB7FEF-30FB-4672-8A40-8CB67FDAAF06}" destId="{24EC2793-110D-4E34-8657-50D901CA6160}" srcOrd="0" destOrd="0" presId="urn:microsoft.com/office/officeart/2005/8/layout/radial6"/>
    <dgm:cxn modelId="{39D6C01A-905F-4BF4-A776-D01C4C63C180}" type="presParOf" srcId="{F6FB7FEF-30FB-4672-8A40-8CB67FDAAF06}" destId="{BA021F30-CF5D-45D4-91D7-961BF2E00EB8}" srcOrd="1" destOrd="0" presId="urn:microsoft.com/office/officeart/2005/8/layout/radial6"/>
    <dgm:cxn modelId="{4559226A-F41E-4178-A3F2-FDD7688A43A5}" type="presParOf" srcId="{F6FB7FEF-30FB-4672-8A40-8CB67FDAAF06}" destId="{BACB8C35-213D-4776-9EB9-1678D6B9FC64}" srcOrd="2" destOrd="0" presId="urn:microsoft.com/office/officeart/2005/8/layout/radial6"/>
    <dgm:cxn modelId="{1E916E72-7C77-45F1-86FA-722C092C89E8}" type="presParOf" srcId="{F6FB7FEF-30FB-4672-8A40-8CB67FDAAF06}" destId="{DC2C3F16-A4BE-4700-ACE6-10D8311FE50B}" srcOrd="3" destOrd="0" presId="urn:microsoft.com/office/officeart/2005/8/layout/radial6"/>
    <dgm:cxn modelId="{AF241DCF-BD78-4B41-9633-13AF42B7CF2C}" type="presParOf" srcId="{F6FB7FEF-30FB-4672-8A40-8CB67FDAAF06}" destId="{222A841F-FE0B-4E07-BF43-DE6D27E7EEA4}" srcOrd="4" destOrd="0" presId="urn:microsoft.com/office/officeart/2005/8/layout/radial6"/>
    <dgm:cxn modelId="{C30AEF71-5BFB-4B95-9E23-E45DF9110DAE}" type="presParOf" srcId="{F6FB7FEF-30FB-4672-8A40-8CB67FDAAF06}" destId="{6E07E513-9149-412F-A86C-2D8301B31C1E}" srcOrd="5" destOrd="0" presId="urn:microsoft.com/office/officeart/2005/8/layout/radial6"/>
    <dgm:cxn modelId="{8F2ABEEC-01D9-4C99-85F9-5FCBC675B75B}" type="presParOf" srcId="{F6FB7FEF-30FB-4672-8A40-8CB67FDAAF06}" destId="{56DCD37C-DD08-4D4D-9338-05B8C265BBEE}" srcOrd="6" destOrd="0" presId="urn:microsoft.com/office/officeart/2005/8/layout/radial6"/>
    <dgm:cxn modelId="{C5176468-585E-4FC8-A430-C1D67CD58868}" type="presParOf" srcId="{F6FB7FEF-30FB-4672-8A40-8CB67FDAAF06}" destId="{3839E941-37C4-4E81-AF66-1CCC9F43F519}" srcOrd="7" destOrd="0" presId="urn:microsoft.com/office/officeart/2005/8/layout/radial6"/>
    <dgm:cxn modelId="{08C24516-2767-43E4-ACDE-193DA06B4A91}" type="presParOf" srcId="{F6FB7FEF-30FB-4672-8A40-8CB67FDAAF06}" destId="{186E0D41-8EDF-46D6-ABF6-CD5FC58BEE5B}" srcOrd="8" destOrd="0" presId="urn:microsoft.com/office/officeart/2005/8/layout/radial6"/>
    <dgm:cxn modelId="{00CB30ED-C68E-4001-B3FD-C293A0BFF1E4}" type="presParOf" srcId="{F6FB7FEF-30FB-4672-8A40-8CB67FDAAF06}" destId="{CFE412BD-A3F6-4309-A268-C7978A0A981E}" srcOrd="9" destOrd="0" presId="urn:microsoft.com/office/officeart/2005/8/layout/radial6"/>
    <dgm:cxn modelId="{48C583C5-8472-44ED-8C70-616494C86CCA}" type="presParOf" srcId="{F6FB7FEF-30FB-4672-8A40-8CB67FDAAF06}" destId="{28206E23-183D-4D15-AA39-4A7B5D7D7F56}" srcOrd="10" destOrd="0" presId="urn:microsoft.com/office/officeart/2005/8/layout/radial6"/>
    <dgm:cxn modelId="{7F1A5D76-A5F9-4644-B2DC-6A0B611F8F32}" type="presParOf" srcId="{F6FB7FEF-30FB-4672-8A40-8CB67FDAAF06}" destId="{15468955-2F25-4098-811A-4810254889BE}" srcOrd="11" destOrd="0" presId="urn:microsoft.com/office/officeart/2005/8/layout/radial6"/>
    <dgm:cxn modelId="{A06908C4-E412-4631-9E28-D29AB2A3423A}" type="presParOf" srcId="{F6FB7FEF-30FB-4672-8A40-8CB67FDAAF06}" destId="{7DBD3E48-9C89-4BEB-9708-87352AC35EF0}" srcOrd="12" destOrd="0" presId="urn:microsoft.com/office/officeart/2005/8/layout/radial6"/>
    <dgm:cxn modelId="{310E1322-E58A-4DD4-A3A3-4E2B11E80209}" type="presParOf" srcId="{F6FB7FEF-30FB-4672-8A40-8CB67FDAAF06}" destId="{EB191DA2-A1E9-484D-ABA1-6C527C6C3A2C}" srcOrd="13" destOrd="0" presId="urn:microsoft.com/office/officeart/2005/8/layout/radial6"/>
    <dgm:cxn modelId="{352EDF9E-2DFA-4449-BBA1-50C487C9E49E}" type="presParOf" srcId="{F6FB7FEF-30FB-4672-8A40-8CB67FDAAF06}" destId="{E7CD3A5E-9AC4-4C20-90F1-592CB65640E6}" srcOrd="14" destOrd="0" presId="urn:microsoft.com/office/officeart/2005/8/layout/radial6"/>
    <dgm:cxn modelId="{39326E6E-44CF-4903-9835-1C050BA7C809}" type="presParOf" srcId="{F6FB7FEF-30FB-4672-8A40-8CB67FDAAF06}" destId="{DB8F054B-FB2A-4439-9912-618B216D327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661B4A-90E9-45CE-AC26-F0EB3C3CA28F}"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ru-RU"/>
        </a:p>
      </dgm:t>
    </dgm:pt>
    <dgm:pt modelId="{0C3E6F62-3BE2-4711-8B24-E28C908D2FFE}">
      <dgm:prSet phldrT="[Текст]"/>
      <dgm:spPr/>
      <dgm:t>
        <a:bodyPr/>
        <a:lstStyle/>
        <a:p>
          <a:r>
            <a:rPr lang="en-US" dirty="0">
              <a:latin typeface="Palatino Linotype" panose="02040502050505030304" pitchFamily="18" charset="0"/>
            </a:rPr>
            <a:t>Mentoring</a:t>
          </a:r>
          <a:endParaRPr lang="ru-RU" dirty="0">
            <a:latin typeface="Palatino Linotype" panose="02040502050505030304" pitchFamily="18" charset="0"/>
          </a:endParaRPr>
        </a:p>
      </dgm:t>
    </dgm:pt>
    <dgm:pt modelId="{6B3CFA14-75D0-4930-B21F-604584315CCD}" type="parTrans" cxnId="{04392883-4E35-4C4D-8056-6CFAB2934025}">
      <dgm:prSet/>
      <dgm:spPr/>
      <dgm:t>
        <a:bodyPr/>
        <a:lstStyle/>
        <a:p>
          <a:endParaRPr lang="ru-RU"/>
        </a:p>
      </dgm:t>
    </dgm:pt>
    <dgm:pt modelId="{224F9A78-3542-49CC-B5C3-29E11203691E}" type="sibTrans" cxnId="{04392883-4E35-4C4D-8056-6CFAB2934025}">
      <dgm:prSet/>
      <dgm:spPr/>
      <dgm:t>
        <a:bodyPr/>
        <a:lstStyle/>
        <a:p>
          <a:endParaRPr lang="ru-RU"/>
        </a:p>
      </dgm:t>
    </dgm:pt>
    <dgm:pt modelId="{8C6321C6-6C9F-4B70-BFC1-F73139FC1ACB}">
      <dgm:prSet phldrT="[Текст]"/>
      <dgm:spPr/>
      <dgm:t>
        <a:bodyPr/>
        <a:lstStyle/>
        <a:p>
          <a:r>
            <a:rPr lang="en-US" dirty="0">
              <a:latin typeface="Palatino Linotype" panose="02040502050505030304" pitchFamily="18" charset="0"/>
            </a:rPr>
            <a:t>Training / Learning</a:t>
          </a:r>
          <a:endParaRPr lang="ru-RU" dirty="0">
            <a:latin typeface="Palatino Linotype" panose="02040502050505030304" pitchFamily="18" charset="0"/>
          </a:endParaRPr>
        </a:p>
      </dgm:t>
    </dgm:pt>
    <dgm:pt modelId="{9768DB8E-A728-4C53-A0F9-CA0FB4CB32C3}" type="parTrans" cxnId="{11997D89-E123-421C-A4DB-3C94CFC0347D}">
      <dgm:prSet/>
      <dgm:spPr/>
      <dgm:t>
        <a:bodyPr/>
        <a:lstStyle/>
        <a:p>
          <a:endParaRPr lang="ru-RU"/>
        </a:p>
      </dgm:t>
    </dgm:pt>
    <dgm:pt modelId="{06FC95F9-154F-4F86-A7C0-A8BF9DB38F64}" type="sibTrans" cxnId="{11997D89-E123-421C-A4DB-3C94CFC0347D}">
      <dgm:prSet/>
      <dgm:spPr/>
      <dgm:t>
        <a:bodyPr/>
        <a:lstStyle/>
        <a:p>
          <a:endParaRPr lang="ru-RU"/>
        </a:p>
      </dgm:t>
    </dgm:pt>
    <dgm:pt modelId="{77820ADF-99FF-4EAF-B793-6F044BA3A11D}">
      <dgm:prSet phldrT="[Текст]"/>
      <dgm:spPr/>
      <dgm:t>
        <a:bodyPr/>
        <a:lstStyle/>
        <a:p>
          <a:r>
            <a:rPr lang="en-US" dirty="0">
              <a:latin typeface="Palatino Linotype" panose="02040502050505030304" pitchFamily="18" charset="0"/>
            </a:rPr>
            <a:t>Support: advice</a:t>
          </a:r>
          <a:endParaRPr lang="ru-RU" dirty="0">
            <a:latin typeface="Palatino Linotype" panose="02040502050505030304" pitchFamily="18" charset="0"/>
          </a:endParaRPr>
        </a:p>
      </dgm:t>
    </dgm:pt>
    <dgm:pt modelId="{C5115C13-FD50-4277-AFDA-406AF348DDCB}" type="parTrans" cxnId="{2F55608A-D391-4B9C-A849-3726E033A904}">
      <dgm:prSet/>
      <dgm:spPr/>
      <dgm:t>
        <a:bodyPr/>
        <a:lstStyle/>
        <a:p>
          <a:endParaRPr lang="ru-RU"/>
        </a:p>
      </dgm:t>
    </dgm:pt>
    <dgm:pt modelId="{D3299DDE-49DA-43F9-B1B8-872B1702FB82}" type="sibTrans" cxnId="{2F55608A-D391-4B9C-A849-3726E033A904}">
      <dgm:prSet/>
      <dgm:spPr/>
      <dgm:t>
        <a:bodyPr/>
        <a:lstStyle/>
        <a:p>
          <a:endParaRPr lang="ru-RU"/>
        </a:p>
      </dgm:t>
    </dgm:pt>
    <dgm:pt modelId="{2CF65AC3-AD55-4AE0-82D3-2ABE7222A66F}">
      <dgm:prSet phldrT="[Текст]"/>
      <dgm:spPr/>
      <dgm:t>
        <a:bodyPr/>
        <a:lstStyle/>
        <a:p>
          <a:r>
            <a:rPr lang="en-US" dirty="0">
              <a:latin typeface="Palatino Linotype" panose="02040502050505030304" pitchFamily="18" charset="0"/>
            </a:rPr>
            <a:t>Success: direction, build the leadership skills</a:t>
          </a:r>
        </a:p>
      </dgm:t>
    </dgm:pt>
    <dgm:pt modelId="{F5429788-0113-4BBE-897B-3D79C1675DF5}" type="parTrans" cxnId="{3E71FACE-282B-4DA9-BDF0-CF20BC4D1798}">
      <dgm:prSet/>
      <dgm:spPr/>
      <dgm:t>
        <a:bodyPr/>
        <a:lstStyle/>
        <a:p>
          <a:endParaRPr lang="ru-RU"/>
        </a:p>
      </dgm:t>
    </dgm:pt>
    <dgm:pt modelId="{32D7022D-D7C9-4023-BA85-99A263FEFECF}" type="sibTrans" cxnId="{3E71FACE-282B-4DA9-BDF0-CF20BC4D1798}">
      <dgm:prSet/>
      <dgm:spPr/>
      <dgm:t>
        <a:bodyPr/>
        <a:lstStyle/>
        <a:p>
          <a:endParaRPr lang="ru-RU"/>
        </a:p>
      </dgm:t>
    </dgm:pt>
    <dgm:pt modelId="{81E507E5-5DB9-4320-B94C-2524D689FB45}">
      <dgm:prSet phldrT="[Текст]"/>
      <dgm:spPr/>
      <dgm:t>
        <a:bodyPr/>
        <a:lstStyle/>
        <a:p>
          <a:r>
            <a:rPr lang="en-US" dirty="0">
              <a:latin typeface="Palatino Linotype" panose="02040502050505030304" pitchFamily="18" charset="0"/>
            </a:rPr>
            <a:t>Goal matching: improve knowledge or become an expert</a:t>
          </a:r>
        </a:p>
      </dgm:t>
    </dgm:pt>
    <dgm:pt modelId="{823E8AA0-F849-4DF6-94AF-3318127DC816}" type="parTrans" cxnId="{275C323B-F075-4BCE-9986-8309650306E8}">
      <dgm:prSet/>
      <dgm:spPr/>
      <dgm:t>
        <a:bodyPr/>
        <a:lstStyle/>
        <a:p>
          <a:endParaRPr lang="ru-RU"/>
        </a:p>
      </dgm:t>
    </dgm:pt>
    <dgm:pt modelId="{163374DD-1BFE-4CBA-A3B0-804299DB9B99}" type="sibTrans" cxnId="{275C323B-F075-4BCE-9986-8309650306E8}">
      <dgm:prSet/>
      <dgm:spPr/>
      <dgm:t>
        <a:bodyPr/>
        <a:lstStyle/>
        <a:p>
          <a:endParaRPr lang="ru-RU"/>
        </a:p>
      </dgm:t>
    </dgm:pt>
    <dgm:pt modelId="{F9A32482-3A3B-420E-96E5-BBAA1AD67441}">
      <dgm:prSet phldrT="[Текст]"/>
      <dgm:spPr/>
      <dgm:t>
        <a:bodyPr/>
        <a:lstStyle/>
        <a:p>
          <a:r>
            <a:rPr lang="en-US" dirty="0">
              <a:latin typeface="Palatino Linotype" panose="02040502050505030304" pitchFamily="18" charset="0"/>
            </a:rPr>
            <a:t>Sharing the experience</a:t>
          </a:r>
        </a:p>
      </dgm:t>
    </dgm:pt>
    <dgm:pt modelId="{965DB3EE-A45E-4C75-8C2A-6891E236F102}" type="parTrans" cxnId="{1FF96138-B841-46F6-9675-BA0E6114C7BF}">
      <dgm:prSet/>
      <dgm:spPr/>
      <dgm:t>
        <a:bodyPr/>
        <a:lstStyle/>
        <a:p>
          <a:endParaRPr lang="ru-RU"/>
        </a:p>
      </dgm:t>
    </dgm:pt>
    <dgm:pt modelId="{B9C6EFB0-7690-4B7D-BBE9-B33FECBE1A7D}" type="sibTrans" cxnId="{1FF96138-B841-46F6-9675-BA0E6114C7BF}">
      <dgm:prSet/>
      <dgm:spPr/>
      <dgm:t>
        <a:bodyPr/>
        <a:lstStyle/>
        <a:p>
          <a:endParaRPr lang="ru-RU"/>
        </a:p>
      </dgm:t>
    </dgm:pt>
    <dgm:pt modelId="{A7DB6CC2-3792-4049-ADD3-DD71066D41C4}" type="pres">
      <dgm:prSet presAssocID="{78661B4A-90E9-45CE-AC26-F0EB3C3CA28F}" presName="Name0" presStyleCnt="0">
        <dgm:presLayoutVars>
          <dgm:chPref val="1"/>
          <dgm:dir/>
          <dgm:animOne val="branch"/>
          <dgm:animLvl val="lvl"/>
          <dgm:resizeHandles val="exact"/>
        </dgm:presLayoutVars>
      </dgm:prSet>
      <dgm:spPr/>
      <dgm:t>
        <a:bodyPr/>
        <a:lstStyle/>
        <a:p>
          <a:endParaRPr lang="ru-RU"/>
        </a:p>
      </dgm:t>
    </dgm:pt>
    <dgm:pt modelId="{3A8095C7-5E60-40B2-B2BF-DC3F36DFAD64}" type="pres">
      <dgm:prSet presAssocID="{0C3E6F62-3BE2-4711-8B24-E28C908D2FFE}" presName="root1" presStyleCnt="0"/>
      <dgm:spPr/>
    </dgm:pt>
    <dgm:pt modelId="{EDE02088-5966-4549-A3C2-67512ABA8995}" type="pres">
      <dgm:prSet presAssocID="{0C3E6F62-3BE2-4711-8B24-E28C908D2FFE}" presName="LevelOneTextNode" presStyleLbl="node0" presStyleIdx="0" presStyleCnt="1">
        <dgm:presLayoutVars>
          <dgm:chPref val="3"/>
        </dgm:presLayoutVars>
      </dgm:prSet>
      <dgm:spPr/>
      <dgm:t>
        <a:bodyPr/>
        <a:lstStyle/>
        <a:p>
          <a:endParaRPr lang="ru-RU"/>
        </a:p>
      </dgm:t>
    </dgm:pt>
    <dgm:pt modelId="{5D6B8428-F0B6-48A9-A77D-FA25F9BCF530}" type="pres">
      <dgm:prSet presAssocID="{0C3E6F62-3BE2-4711-8B24-E28C908D2FFE}" presName="level2hierChild" presStyleCnt="0"/>
      <dgm:spPr/>
    </dgm:pt>
    <dgm:pt modelId="{596A79BA-2E7F-4847-97F3-F034124FCFF5}" type="pres">
      <dgm:prSet presAssocID="{9768DB8E-A728-4C53-A0F9-CA0FB4CB32C3}" presName="conn2-1" presStyleLbl="parChTrans1D2" presStyleIdx="0" presStyleCnt="5"/>
      <dgm:spPr/>
      <dgm:t>
        <a:bodyPr/>
        <a:lstStyle/>
        <a:p>
          <a:endParaRPr lang="ru-RU"/>
        </a:p>
      </dgm:t>
    </dgm:pt>
    <dgm:pt modelId="{286A3683-3533-4BBE-B7B4-C61C18768AA4}" type="pres">
      <dgm:prSet presAssocID="{9768DB8E-A728-4C53-A0F9-CA0FB4CB32C3}" presName="connTx" presStyleLbl="parChTrans1D2" presStyleIdx="0" presStyleCnt="5"/>
      <dgm:spPr/>
      <dgm:t>
        <a:bodyPr/>
        <a:lstStyle/>
        <a:p>
          <a:endParaRPr lang="ru-RU"/>
        </a:p>
      </dgm:t>
    </dgm:pt>
    <dgm:pt modelId="{243674C0-2DBD-4C59-896C-E27CFDE4A6AA}" type="pres">
      <dgm:prSet presAssocID="{8C6321C6-6C9F-4B70-BFC1-F73139FC1ACB}" presName="root2" presStyleCnt="0"/>
      <dgm:spPr/>
    </dgm:pt>
    <dgm:pt modelId="{6057219B-A1A3-4F2B-97F1-46298A8CB719}" type="pres">
      <dgm:prSet presAssocID="{8C6321C6-6C9F-4B70-BFC1-F73139FC1ACB}" presName="LevelTwoTextNode" presStyleLbl="node2" presStyleIdx="0" presStyleCnt="5">
        <dgm:presLayoutVars>
          <dgm:chPref val="3"/>
        </dgm:presLayoutVars>
      </dgm:prSet>
      <dgm:spPr/>
      <dgm:t>
        <a:bodyPr/>
        <a:lstStyle/>
        <a:p>
          <a:endParaRPr lang="ru-RU"/>
        </a:p>
      </dgm:t>
    </dgm:pt>
    <dgm:pt modelId="{10980FA3-657F-474A-BFB4-53F18D619E20}" type="pres">
      <dgm:prSet presAssocID="{8C6321C6-6C9F-4B70-BFC1-F73139FC1ACB}" presName="level3hierChild" presStyleCnt="0"/>
      <dgm:spPr/>
    </dgm:pt>
    <dgm:pt modelId="{474B215D-FB98-4709-835B-41901BA5770C}" type="pres">
      <dgm:prSet presAssocID="{C5115C13-FD50-4277-AFDA-406AF348DDCB}" presName="conn2-1" presStyleLbl="parChTrans1D2" presStyleIdx="1" presStyleCnt="5"/>
      <dgm:spPr/>
      <dgm:t>
        <a:bodyPr/>
        <a:lstStyle/>
        <a:p>
          <a:endParaRPr lang="ru-RU"/>
        </a:p>
      </dgm:t>
    </dgm:pt>
    <dgm:pt modelId="{55159845-317E-429C-BBD7-2DB667C032E2}" type="pres">
      <dgm:prSet presAssocID="{C5115C13-FD50-4277-AFDA-406AF348DDCB}" presName="connTx" presStyleLbl="parChTrans1D2" presStyleIdx="1" presStyleCnt="5"/>
      <dgm:spPr/>
      <dgm:t>
        <a:bodyPr/>
        <a:lstStyle/>
        <a:p>
          <a:endParaRPr lang="ru-RU"/>
        </a:p>
      </dgm:t>
    </dgm:pt>
    <dgm:pt modelId="{E9F0F7C7-8EAF-4C8B-9AD3-D0443A9B1109}" type="pres">
      <dgm:prSet presAssocID="{77820ADF-99FF-4EAF-B793-6F044BA3A11D}" presName="root2" presStyleCnt="0"/>
      <dgm:spPr/>
    </dgm:pt>
    <dgm:pt modelId="{D0EE8D12-3622-4AC6-9003-4951E407E6EF}" type="pres">
      <dgm:prSet presAssocID="{77820ADF-99FF-4EAF-B793-6F044BA3A11D}" presName="LevelTwoTextNode" presStyleLbl="node2" presStyleIdx="1" presStyleCnt="5">
        <dgm:presLayoutVars>
          <dgm:chPref val="3"/>
        </dgm:presLayoutVars>
      </dgm:prSet>
      <dgm:spPr/>
      <dgm:t>
        <a:bodyPr/>
        <a:lstStyle/>
        <a:p>
          <a:endParaRPr lang="ru-RU"/>
        </a:p>
      </dgm:t>
    </dgm:pt>
    <dgm:pt modelId="{F38A2D88-5C62-4D23-B59D-18593372A8FE}" type="pres">
      <dgm:prSet presAssocID="{77820ADF-99FF-4EAF-B793-6F044BA3A11D}" presName="level3hierChild" presStyleCnt="0"/>
      <dgm:spPr/>
    </dgm:pt>
    <dgm:pt modelId="{37114882-90E0-4199-B39B-D8CC8D7104C1}" type="pres">
      <dgm:prSet presAssocID="{F5429788-0113-4BBE-897B-3D79C1675DF5}" presName="conn2-1" presStyleLbl="parChTrans1D2" presStyleIdx="2" presStyleCnt="5"/>
      <dgm:spPr/>
      <dgm:t>
        <a:bodyPr/>
        <a:lstStyle/>
        <a:p>
          <a:endParaRPr lang="ru-RU"/>
        </a:p>
      </dgm:t>
    </dgm:pt>
    <dgm:pt modelId="{AE23151E-F554-45FB-ACC3-B13371C1DB0F}" type="pres">
      <dgm:prSet presAssocID="{F5429788-0113-4BBE-897B-3D79C1675DF5}" presName="connTx" presStyleLbl="parChTrans1D2" presStyleIdx="2" presStyleCnt="5"/>
      <dgm:spPr/>
      <dgm:t>
        <a:bodyPr/>
        <a:lstStyle/>
        <a:p>
          <a:endParaRPr lang="ru-RU"/>
        </a:p>
      </dgm:t>
    </dgm:pt>
    <dgm:pt modelId="{F81F6EAD-D8E5-4C47-A05A-1225D3E505E7}" type="pres">
      <dgm:prSet presAssocID="{2CF65AC3-AD55-4AE0-82D3-2ABE7222A66F}" presName="root2" presStyleCnt="0"/>
      <dgm:spPr/>
    </dgm:pt>
    <dgm:pt modelId="{2CEA084F-545F-4E6A-9D1A-518990EAE270}" type="pres">
      <dgm:prSet presAssocID="{2CF65AC3-AD55-4AE0-82D3-2ABE7222A66F}" presName="LevelTwoTextNode" presStyleLbl="node2" presStyleIdx="2" presStyleCnt="5">
        <dgm:presLayoutVars>
          <dgm:chPref val="3"/>
        </dgm:presLayoutVars>
      </dgm:prSet>
      <dgm:spPr/>
      <dgm:t>
        <a:bodyPr/>
        <a:lstStyle/>
        <a:p>
          <a:endParaRPr lang="ru-RU"/>
        </a:p>
      </dgm:t>
    </dgm:pt>
    <dgm:pt modelId="{0840A452-2DB6-4B03-A929-65923D593BF1}" type="pres">
      <dgm:prSet presAssocID="{2CF65AC3-AD55-4AE0-82D3-2ABE7222A66F}" presName="level3hierChild" presStyleCnt="0"/>
      <dgm:spPr/>
    </dgm:pt>
    <dgm:pt modelId="{393BF632-A3A5-448E-9C83-B2403BB2FBE3}" type="pres">
      <dgm:prSet presAssocID="{823E8AA0-F849-4DF6-94AF-3318127DC816}" presName="conn2-1" presStyleLbl="parChTrans1D2" presStyleIdx="3" presStyleCnt="5"/>
      <dgm:spPr/>
      <dgm:t>
        <a:bodyPr/>
        <a:lstStyle/>
        <a:p>
          <a:endParaRPr lang="ru-RU"/>
        </a:p>
      </dgm:t>
    </dgm:pt>
    <dgm:pt modelId="{93391EE3-CB66-4014-B14D-61A4542F9266}" type="pres">
      <dgm:prSet presAssocID="{823E8AA0-F849-4DF6-94AF-3318127DC816}" presName="connTx" presStyleLbl="parChTrans1D2" presStyleIdx="3" presStyleCnt="5"/>
      <dgm:spPr/>
      <dgm:t>
        <a:bodyPr/>
        <a:lstStyle/>
        <a:p>
          <a:endParaRPr lang="ru-RU"/>
        </a:p>
      </dgm:t>
    </dgm:pt>
    <dgm:pt modelId="{4CF4103E-197D-466E-95A1-EA35B6FB5DC0}" type="pres">
      <dgm:prSet presAssocID="{81E507E5-5DB9-4320-B94C-2524D689FB45}" presName="root2" presStyleCnt="0"/>
      <dgm:spPr/>
    </dgm:pt>
    <dgm:pt modelId="{49725BBA-DE41-4CBC-853E-53061FCB0AB5}" type="pres">
      <dgm:prSet presAssocID="{81E507E5-5DB9-4320-B94C-2524D689FB45}" presName="LevelTwoTextNode" presStyleLbl="node2" presStyleIdx="3" presStyleCnt="5" custScaleX="100063">
        <dgm:presLayoutVars>
          <dgm:chPref val="3"/>
        </dgm:presLayoutVars>
      </dgm:prSet>
      <dgm:spPr/>
      <dgm:t>
        <a:bodyPr/>
        <a:lstStyle/>
        <a:p>
          <a:endParaRPr lang="ru-RU"/>
        </a:p>
      </dgm:t>
    </dgm:pt>
    <dgm:pt modelId="{346F685E-8B1D-4827-9160-6AEDD602F73B}" type="pres">
      <dgm:prSet presAssocID="{81E507E5-5DB9-4320-B94C-2524D689FB45}" presName="level3hierChild" presStyleCnt="0"/>
      <dgm:spPr/>
    </dgm:pt>
    <dgm:pt modelId="{DA7955FD-24A0-4351-88A6-220DA51101E9}" type="pres">
      <dgm:prSet presAssocID="{965DB3EE-A45E-4C75-8C2A-6891E236F102}" presName="conn2-1" presStyleLbl="parChTrans1D2" presStyleIdx="4" presStyleCnt="5"/>
      <dgm:spPr/>
      <dgm:t>
        <a:bodyPr/>
        <a:lstStyle/>
        <a:p>
          <a:endParaRPr lang="ru-RU"/>
        </a:p>
      </dgm:t>
    </dgm:pt>
    <dgm:pt modelId="{88979530-4875-4DA5-A9E3-DA97862C5A3E}" type="pres">
      <dgm:prSet presAssocID="{965DB3EE-A45E-4C75-8C2A-6891E236F102}" presName="connTx" presStyleLbl="parChTrans1D2" presStyleIdx="4" presStyleCnt="5"/>
      <dgm:spPr/>
      <dgm:t>
        <a:bodyPr/>
        <a:lstStyle/>
        <a:p>
          <a:endParaRPr lang="ru-RU"/>
        </a:p>
      </dgm:t>
    </dgm:pt>
    <dgm:pt modelId="{3E1C4E9D-07D2-4ABF-9C3D-E3B30CD80928}" type="pres">
      <dgm:prSet presAssocID="{F9A32482-3A3B-420E-96E5-BBAA1AD67441}" presName="root2" presStyleCnt="0"/>
      <dgm:spPr/>
    </dgm:pt>
    <dgm:pt modelId="{8CD7C5AE-B3E9-4EFD-B086-BBF1000797C2}" type="pres">
      <dgm:prSet presAssocID="{F9A32482-3A3B-420E-96E5-BBAA1AD67441}" presName="LevelTwoTextNode" presStyleLbl="node2" presStyleIdx="4" presStyleCnt="5">
        <dgm:presLayoutVars>
          <dgm:chPref val="3"/>
        </dgm:presLayoutVars>
      </dgm:prSet>
      <dgm:spPr/>
      <dgm:t>
        <a:bodyPr/>
        <a:lstStyle/>
        <a:p>
          <a:endParaRPr lang="ru-RU"/>
        </a:p>
      </dgm:t>
    </dgm:pt>
    <dgm:pt modelId="{348E2CEA-9C1A-47B1-87BC-D8F30469B7CC}" type="pres">
      <dgm:prSet presAssocID="{F9A32482-3A3B-420E-96E5-BBAA1AD67441}" presName="level3hierChild" presStyleCnt="0"/>
      <dgm:spPr/>
    </dgm:pt>
  </dgm:ptLst>
  <dgm:cxnLst>
    <dgm:cxn modelId="{6DB5D752-E7AC-4ED8-BE45-7F59B9C506CB}" type="presOf" srcId="{8C6321C6-6C9F-4B70-BFC1-F73139FC1ACB}" destId="{6057219B-A1A3-4F2B-97F1-46298A8CB719}" srcOrd="0" destOrd="0" presId="urn:microsoft.com/office/officeart/2008/layout/HorizontalMultiLevelHierarchy"/>
    <dgm:cxn modelId="{2F55608A-D391-4B9C-A849-3726E033A904}" srcId="{0C3E6F62-3BE2-4711-8B24-E28C908D2FFE}" destId="{77820ADF-99FF-4EAF-B793-6F044BA3A11D}" srcOrd="1" destOrd="0" parTransId="{C5115C13-FD50-4277-AFDA-406AF348DDCB}" sibTransId="{D3299DDE-49DA-43F9-B1B8-872B1702FB82}"/>
    <dgm:cxn modelId="{7D64ACFE-8DD2-4D04-A560-309DDCAE3C06}" type="presOf" srcId="{C5115C13-FD50-4277-AFDA-406AF348DDCB}" destId="{55159845-317E-429C-BBD7-2DB667C032E2}" srcOrd="1" destOrd="0" presId="urn:microsoft.com/office/officeart/2008/layout/HorizontalMultiLevelHierarchy"/>
    <dgm:cxn modelId="{CB121847-140F-49D2-9273-0EB650B2B6AE}" type="presOf" srcId="{F5429788-0113-4BBE-897B-3D79C1675DF5}" destId="{AE23151E-F554-45FB-ACC3-B13371C1DB0F}" srcOrd="1" destOrd="0" presId="urn:microsoft.com/office/officeart/2008/layout/HorizontalMultiLevelHierarchy"/>
    <dgm:cxn modelId="{C560EE95-12BC-438E-84DB-65C72EB5E1DE}" type="presOf" srcId="{77820ADF-99FF-4EAF-B793-6F044BA3A11D}" destId="{D0EE8D12-3622-4AC6-9003-4951E407E6EF}" srcOrd="0" destOrd="0" presId="urn:microsoft.com/office/officeart/2008/layout/HorizontalMultiLevelHierarchy"/>
    <dgm:cxn modelId="{AC823CCF-A811-4D69-8031-873999B9980E}" type="presOf" srcId="{823E8AA0-F849-4DF6-94AF-3318127DC816}" destId="{93391EE3-CB66-4014-B14D-61A4542F9266}" srcOrd="1" destOrd="0" presId="urn:microsoft.com/office/officeart/2008/layout/HorizontalMultiLevelHierarchy"/>
    <dgm:cxn modelId="{273BD425-8E5F-4B4C-9FBC-0F8ABCB8BF2D}" type="presOf" srcId="{81E507E5-5DB9-4320-B94C-2524D689FB45}" destId="{49725BBA-DE41-4CBC-853E-53061FCB0AB5}" srcOrd="0" destOrd="0" presId="urn:microsoft.com/office/officeart/2008/layout/HorizontalMultiLevelHierarchy"/>
    <dgm:cxn modelId="{5EEC2DA3-EA1E-4D5A-8093-7C058C312593}" type="presOf" srcId="{C5115C13-FD50-4277-AFDA-406AF348DDCB}" destId="{474B215D-FB98-4709-835B-41901BA5770C}" srcOrd="0" destOrd="0" presId="urn:microsoft.com/office/officeart/2008/layout/HorizontalMultiLevelHierarchy"/>
    <dgm:cxn modelId="{A0FAF7F6-D4FB-408F-9135-D3F8742CF689}" type="presOf" srcId="{823E8AA0-F849-4DF6-94AF-3318127DC816}" destId="{393BF632-A3A5-448E-9C83-B2403BB2FBE3}" srcOrd="0" destOrd="0" presId="urn:microsoft.com/office/officeart/2008/layout/HorizontalMultiLevelHierarchy"/>
    <dgm:cxn modelId="{1FF96138-B841-46F6-9675-BA0E6114C7BF}" srcId="{0C3E6F62-3BE2-4711-8B24-E28C908D2FFE}" destId="{F9A32482-3A3B-420E-96E5-BBAA1AD67441}" srcOrd="4" destOrd="0" parTransId="{965DB3EE-A45E-4C75-8C2A-6891E236F102}" sibTransId="{B9C6EFB0-7690-4B7D-BBE9-B33FECBE1A7D}"/>
    <dgm:cxn modelId="{29915ECD-3831-4128-969A-29DF756024CF}" type="presOf" srcId="{F5429788-0113-4BBE-897B-3D79C1675DF5}" destId="{37114882-90E0-4199-B39B-D8CC8D7104C1}" srcOrd="0" destOrd="0" presId="urn:microsoft.com/office/officeart/2008/layout/HorizontalMultiLevelHierarchy"/>
    <dgm:cxn modelId="{3904B098-C94A-4EAE-A475-0B5F339B6D88}" type="presOf" srcId="{F9A32482-3A3B-420E-96E5-BBAA1AD67441}" destId="{8CD7C5AE-B3E9-4EFD-B086-BBF1000797C2}" srcOrd="0" destOrd="0" presId="urn:microsoft.com/office/officeart/2008/layout/HorizontalMultiLevelHierarchy"/>
    <dgm:cxn modelId="{F3FE1AB0-E7DB-4FC2-BF5F-F6E6D2CAAB4D}" type="presOf" srcId="{9768DB8E-A728-4C53-A0F9-CA0FB4CB32C3}" destId="{286A3683-3533-4BBE-B7B4-C61C18768AA4}" srcOrd="1" destOrd="0" presId="urn:microsoft.com/office/officeart/2008/layout/HorizontalMultiLevelHierarchy"/>
    <dgm:cxn modelId="{20E8115B-F0D8-44B3-83E9-DB6432FD5B1F}" type="presOf" srcId="{965DB3EE-A45E-4C75-8C2A-6891E236F102}" destId="{88979530-4875-4DA5-A9E3-DA97862C5A3E}" srcOrd="1" destOrd="0" presId="urn:microsoft.com/office/officeart/2008/layout/HorizontalMultiLevelHierarchy"/>
    <dgm:cxn modelId="{BBE9E631-8909-42E1-A297-B3A148022B00}" type="presOf" srcId="{2CF65AC3-AD55-4AE0-82D3-2ABE7222A66F}" destId="{2CEA084F-545F-4E6A-9D1A-518990EAE270}" srcOrd="0" destOrd="0" presId="urn:microsoft.com/office/officeart/2008/layout/HorizontalMultiLevelHierarchy"/>
    <dgm:cxn modelId="{3E71FACE-282B-4DA9-BDF0-CF20BC4D1798}" srcId="{0C3E6F62-3BE2-4711-8B24-E28C908D2FFE}" destId="{2CF65AC3-AD55-4AE0-82D3-2ABE7222A66F}" srcOrd="2" destOrd="0" parTransId="{F5429788-0113-4BBE-897B-3D79C1675DF5}" sibTransId="{32D7022D-D7C9-4023-BA85-99A263FEFECF}"/>
    <dgm:cxn modelId="{04392883-4E35-4C4D-8056-6CFAB2934025}" srcId="{78661B4A-90E9-45CE-AC26-F0EB3C3CA28F}" destId="{0C3E6F62-3BE2-4711-8B24-E28C908D2FFE}" srcOrd="0" destOrd="0" parTransId="{6B3CFA14-75D0-4930-B21F-604584315CCD}" sibTransId="{224F9A78-3542-49CC-B5C3-29E11203691E}"/>
    <dgm:cxn modelId="{DD908F6F-12DE-4D8A-A707-34B53FBA9648}" type="presOf" srcId="{9768DB8E-A728-4C53-A0F9-CA0FB4CB32C3}" destId="{596A79BA-2E7F-4847-97F3-F034124FCFF5}" srcOrd="0" destOrd="0" presId="urn:microsoft.com/office/officeart/2008/layout/HorizontalMultiLevelHierarchy"/>
    <dgm:cxn modelId="{275C323B-F075-4BCE-9986-8309650306E8}" srcId="{0C3E6F62-3BE2-4711-8B24-E28C908D2FFE}" destId="{81E507E5-5DB9-4320-B94C-2524D689FB45}" srcOrd="3" destOrd="0" parTransId="{823E8AA0-F849-4DF6-94AF-3318127DC816}" sibTransId="{163374DD-1BFE-4CBA-A3B0-804299DB9B99}"/>
    <dgm:cxn modelId="{5125A322-82B8-47ED-8F3B-05926EC57989}" type="presOf" srcId="{965DB3EE-A45E-4C75-8C2A-6891E236F102}" destId="{DA7955FD-24A0-4351-88A6-220DA51101E9}" srcOrd="0" destOrd="0" presId="urn:microsoft.com/office/officeart/2008/layout/HorizontalMultiLevelHierarchy"/>
    <dgm:cxn modelId="{D70D076C-259E-4496-8B51-F965505B9A0A}" type="presOf" srcId="{0C3E6F62-3BE2-4711-8B24-E28C908D2FFE}" destId="{EDE02088-5966-4549-A3C2-67512ABA8995}" srcOrd="0" destOrd="0" presId="urn:microsoft.com/office/officeart/2008/layout/HorizontalMultiLevelHierarchy"/>
    <dgm:cxn modelId="{A28F6C99-A329-4EF5-AD3F-9FF778497767}" type="presOf" srcId="{78661B4A-90E9-45CE-AC26-F0EB3C3CA28F}" destId="{A7DB6CC2-3792-4049-ADD3-DD71066D41C4}" srcOrd="0" destOrd="0" presId="urn:microsoft.com/office/officeart/2008/layout/HorizontalMultiLevelHierarchy"/>
    <dgm:cxn modelId="{11997D89-E123-421C-A4DB-3C94CFC0347D}" srcId="{0C3E6F62-3BE2-4711-8B24-E28C908D2FFE}" destId="{8C6321C6-6C9F-4B70-BFC1-F73139FC1ACB}" srcOrd="0" destOrd="0" parTransId="{9768DB8E-A728-4C53-A0F9-CA0FB4CB32C3}" sibTransId="{06FC95F9-154F-4F86-A7C0-A8BF9DB38F64}"/>
    <dgm:cxn modelId="{7649A673-BDEB-44EA-9004-09648F4E40D2}" type="presParOf" srcId="{A7DB6CC2-3792-4049-ADD3-DD71066D41C4}" destId="{3A8095C7-5E60-40B2-B2BF-DC3F36DFAD64}" srcOrd="0" destOrd="0" presId="urn:microsoft.com/office/officeart/2008/layout/HorizontalMultiLevelHierarchy"/>
    <dgm:cxn modelId="{5F5CBDA8-248B-4A86-B715-0A4CC6984A94}" type="presParOf" srcId="{3A8095C7-5E60-40B2-B2BF-DC3F36DFAD64}" destId="{EDE02088-5966-4549-A3C2-67512ABA8995}" srcOrd="0" destOrd="0" presId="urn:microsoft.com/office/officeart/2008/layout/HorizontalMultiLevelHierarchy"/>
    <dgm:cxn modelId="{316C0AD4-D520-4B71-94E2-94DBE6EF2CF1}" type="presParOf" srcId="{3A8095C7-5E60-40B2-B2BF-DC3F36DFAD64}" destId="{5D6B8428-F0B6-48A9-A77D-FA25F9BCF530}" srcOrd="1" destOrd="0" presId="urn:microsoft.com/office/officeart/2008/layout/HorizontalMultiLevelHierarchy"/>
    <dgm:cxn modelId="{D9CD2769-9F75-459C-9ECF-641107EB9365}" type="presParOf" srcId="{5D6B8428-F0B6-48A9-A77D-FA25F9BCF530}" destId="{596A79BA-2E7F-4847-97F3-F034124FCFF5}" srcOrd="0" destOrd="0" presId="urn:microsoft.com/office/officeart/2008/layout/HorizontalMultiLevelHierarchy"/>
    <dgm:cxn modelId="{78173B91-A650-4D92-8B97-1A8B52920F25}" type="presParOf" srcId="{596A79BA-2E7F-4847-97F3-F034124FCFF5}" destId="{286A3683-3533-4BBE-B7B4-C61C18768AA4}" srcOrd="0" destOrd="0" presId="urn:microsoft.com/office/officeart/2008/layout/HorizontalMultiLevelHierarchy"/>
    <dgm:cxn modelId="{0665079C-BCAD-49E4-BB1B-B5DEF998C3AC}" type="presParOf" srcId="{5D6B8428-F0B6-48A9-A77D-FA25F9BCF530}" destId="{243674C0-2DBD-4C59-896C-E27CFDE4A6AA}" srcOrd="1" destOrd="0" presId="urn:microsoft.com/office/officeart/2008/layout/HorizontalMultiLevelHierarchy"/>
    <dgm:cxn modelId="{52C6D3EE-BE7A-4D48-B307-1932219EE20C}" type="presParOf" srcId="{243674C0-2DBD-4C59-896C-E27CFDE4A6AA}" destId="{6057219B-A1A3-4F2B-97F1-46298A8CB719}" srcOrd="0" destOrd="0" presId="urn:microsoft.com/office/officeart/2008/layout/HorizontalMultiLevelHierarchy"/>
    <dgm:cxn modelId="{9C1073BA-0787-466D-87C8-51D8FD93FB28}" type="presParOf" srcId="{243674C0-2DBD-4C59-896C-E27CFDE4A6AA}" destId="{10980FA3-657F-474A-BFB4-53F18D619E20}" srcOrd="1" destOrd="0" presId="urn:microsoft.com/office/officeart/2008/layout/HorizontalMultiLevelHierarchy"/>
    <dgm:cxn modelId="{2BA692D3-39B0-4674-964C-292D86C4C5C9}" type="presParOf" srcId="{5D6B8428-F0B6-48A9-A77D-FA25F9BCF530}" destId="{474B215D-FB98-4709-835B-41901BA5770C}" srcOrd="2" destOrd="0" presId="urn:microsoft.com/office/officeart/2008/layout/HorizontalMultiLevelHierarchy"/>
    <dgm:cxn modelId="{79CBC30E-2F89-4B53-9B06-0E5709CF283A}" type="presParOf" srcId="{474B215D-FB98-4709-835B-41901BA5770C}" destId="{55159845-317E-429C-BBD7-2DB667C032E2}" srcOrd="0" destOrd="0" presId="urn:microsoft.com/office/officeart/2008/layout/HorizontalMultiLevelHierarchy"/>
    <dgm:cxn modelId="{713BA4E1-4382-40D2-9888-6FC836E51F6B}" type="presParOf" srcId="{5D6B8428-F0B6-48A9-A77D-FA25F9BCF530}" destId="{E9F0F7C7-8EAF-4C8B-9AD3-D0443A9B1109}" srcOrd="3" destOrd="0" presId="urn:microsoft.com/office/officeart/2008/layout/HorizontalMultiLevelHierarchy"/>
    <dgm:cxn modelId="{CF4B3EA9-2769-4753-80E4-B695BDCC668C}" type="presParOf" srcId="{E9F0F7C7-8EAF-4C8B-9AD3-D0443A9B1109}" destId="{D0EE8D12-3622-4AC6-9003-4951E407E6EF}" srcOrd="0" destOrd="0" presId="urn:microsoft.com/office/officeart/2008/layout/HorizontalMultiLevelHierarchy"/>
    <dgm:cxn modelId="{0BA84945-FF7E-4820-A617-4D9CE46248A6}" type="presParOf" srcId="{E9F0F7C7-8EAF-4C8B-9AD3-D0443A9B1109}" destId="{F38A2D88-5C62-4D23-B59D-18593372A8FE}" srcOrd="1" destOrd="0" presId="urn:microsoft.com/office/officeart/2008/layout/HorizontalMultiLevelHierarchy"/>
    <dgm:cxn modelId="{D65F526B-8AC3-404C-A1F9-15B3F6B0E34E}" type="presParOf" srcId="{5D6B8428-F0B6-48A9-A77D-FA25F9BCF530}" destId="{37114882-90E0-4199-B39B-D8CC8D7104C1}" srcOrd="4" destOrd="0" presId="urn:microsoft.com/office/officeart/2008/layout/HorizontalMultiLevelHierarchy"/>
    <dgm:cxn modelId="{9199E1F5-F7FA-4FC1-B322-44F7ABEE651A}" type="presParOf" srcId="{37114882-90E0-4199-B39B-D8CC8D7104C1}" destId="{AE23151E-F554-45FB-ACC3-B13371C1DB0F}" srcOrd="0" destOrd="0" presId="urn:microsoft.com/office/officeart/2008/layout/HorizontalMultiLevelHierarchy"/>
    <dgm:cxn modelId="{8ACA846E-E9D7-4A23-BEC8-C1F781168105}" type="presParOf" srcId="{5D6B8428-F0B6-48A9-A77D-FA25F9BCF530}" destId="{F81F6EAD-D8E5-4C47-A05A-1225D3E505E7}" srcOrd="5" destOrd="0" presId="urn:microsoft.com/office/officeart/2008/layout/HorizontalMultiLevelHierarchy"/>
    <dgm:cxn modelId="{5E208CB3-9D03-4D48-BBA9-9000AA0D89CF}" type="presParOf" srcId="{F81F6EAD-D8E5-4C47-A05A-1225D3E505E7}" destId="{2CEA084F-545F-4E6A-9D1A-518990EAE270}" srcOrd="0" destOrd="0" presId="urn:microsoft.com/office/officeart/2008/layout/HorizontalMultiLevelHierarchy"/>
    <dgm:cxn modelId="{E7EEF4C4-97A4-4A55-A646-B8E82509CD30}" type="presParOf" srcId="{F81F6EAD-D8E5-4C47-A05A-1225D3E505E7}" destId="{0840A452-2DB6-4B03-A929-65923D593BF1}" srcOrd="1" destOrd="0" presId="urn:microsoft.com/office/officeart/2008/layout/HorizontalMultiLevelHierarchy"/>
    <dgm:cxn modelId="{475B4444-00E8-4F48-ABEC-9D6B68DABA24}" type="presParOf" srcId="{5D6B8428-F0B6-48A9-A77D-FA25F9BCF530}" destId="{393BF632-A3A5-448E-9C83-B2403BB2FBE3}" srcOrd="6" destOrd="0" presId="urn:microsoft.com/office/officeart/2008/layout/HorizontalMultiLevelHierarchy"/>
    <dgm:cxn modelId="{086EB18D-0E5F-4476-A122-E23E4ABD7834}" type="presParOf" srcId="{393BF632-A3A5-448E-9C83-B2403BB2FBE3}" destId="{93391EE3-CB66-4014-B14D-61A4542F9266}" srcOrd="0" destOrd="0" presId="urn:microsoft.com/office/officeart/2008/layout/HorizontalMultiLevelHierarchy"/>
    <dgm:cxn modelId="{5B4A5368-2792-4555-ABE5-85F45055B2BA}" type="presParOf" srcId="{5D6B8428-F0B6-48A9-A77D-FA25F9BCF530}" destId="{4CF4103E-197D-466E-95A1-EA35B6FB5DC0}" srcOrd="7" destOrd="0" presId="urn:microsoft.com/office/officeart/2008/layout/HorizontalMultiLevelHierarchy"/>
    <dgm:cxn modelId="{BF620754-5FA8-4DB6-B60E-69D86D113E14}" type="presParOf" srcId="{4CF4103E-197D-466E-95A1-EA35B6FB5DC0}" destId="{49725BBA-DE41-4CBC-853E-53061FCB0AB5}" srcOrd="0" destOrd="0" presId="urn:microsoft.com/office/officeart/2008/layout/HorizontalMultiLevelHierarchy"/>
    <dgm:cxn modelId="{2C4C9791-0ADD-41A7-A681-58E6CFCB6357}" type="presParOf" srcId="{4CF4103E-197D-466E-95A1-EA35B6FB5DC0}" destId="{346F685E-8B1D-4827-9160-6AEDD602F73B}" srcOrd="1" destOrd="0" presId="urn:microsoft.com/office/officeart/2008/layout/HorizontalMultiLevelHierarchy"/>
    <dgm:cxn modelId="{FC2E5E53-F0B1-4E9C-B7F5-CAF551C3B418}" type="presParOf" srcId="{5D6B8428-F0B6-48A9-A77D-FA25F9BCF530}" destId="{DA7955FD-24A0-4351-88A6-220DA51101E9}" srcOrd="8" destOrd="0" presId="urn:microsoft.com/office/officeart/2008/layout/HorizontalMultiLevelHierarchy"/>
    <dgm:cxn modelId="{51793AC3-31C8-4B26-BEA9-F9B4BF8775E7}" type="presParOf" srcId="{DA7955FD-24A0-4351-88A6-220DA51101E9}" destId="{88979530-4875-4DA5-A9E3-DA97862C5A3E}" srcOrd="0" destOrd="0" presId="urn:microsoft.com/office/officeart/2008/layout/HorizontalMultiLevelHierarchy"/>
    <dgm:cxn modelId="{A43F2E19-2454-4C50-9E5B-2485A70B323D}" type="presParOf" srcId="{5D6B8428-F0B6-48A9-A77D-FA25F9BCF530}" destId="{3E1C4E9D-07D2-4ABF-9C3D-E3B30CD80928}" srcOrd="9" destOrd="0" presId="urn:microsoft.com/office/officeart/2008/layout/HorizontalMultiLevelHierarchy"/>
    <dgm:cxn modelId="{DAE3F344-F035-4CFA-95C9-1891023ED48A}" type="presParOf" srcId="{3E1C4E9D-07D2-4ABF-9C3D-E3B30CD80928}" destId="{8CD7C5AE-B3E9-4EFD-B086-BBF1000797C2}" srcOrd="0" destOrd="0" presId="urn:microsoft.com/office/officeart/2008/layout/HorizontalMultiLevelHierarchy"/>
    <dgm:cxn modelId="{FEFAABCD-BBD5-4ADD-8AEE-A0C1CCF1299B}" type="presParOf" srcId="{3E1C4E9D-07D2-4ABF-9C3D-E3B30CD80928}" destId="{348E2CEA-9C1A-47B1-87BC-D8F30469B7C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8331C-E460-41EF-8C6C-2ED18367871B}">
      <dsp:nvSpPr>
        <dsp:cNvPr id="0" name=""/>
        <dsp:cNvSpPr/>
      </dsp:nvSpPr>
      <dsp:spPr>
        <a:xfrm rot="10800000">
          <a:off x="1731612" y="1573"/>
          <a:ext cx="5864019" cy="1018341"/>
        </a:xfrm>
        <a:prstGeom prst="flowChartInputOutp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060"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2060"/>
              </a:solidFill>
              <a:latin typeface="Palatino Linotype" panose="02040502050505030304" pitchFamily="18" charset="0"/>
            </a:rPr>
            <a:t>Traditional model</a:t>
          </a:r>
          <a:endParaRPr lang="ru-RU" sz="2600" kern="1200" dirty="0">
            <a:solidFill>
              <a:srgbClr val="002060"/>
            </a:solidFill>
            <a:latin typeface="Palatino Linotype" panose="02040502050505030304" pitchFamily="18" charset="0"/>
          </a:endParaRPr>
        </a:p>
      </dsp:txBody>
      <dsp:txXfrm rot="10800000">
        <a:off x="2904416" y="1573"/>
        <a:ext cx="3518411" cy="1018341"/>
      </dsp:txXfrm>
    </dsp:sp>
    <dsp:sp modelId="{998F7F0D-492E-420D-9C87-C98DF0F71CCC}">
      <dsp:nvSpPr>
        <dsp:cNvPr id="0" name=""/>
        <dsp:cNvSpPr/>
      </dsp:nvSpPr>
      <dsp:spPr>
        <a:xfrm>
          <a:off x="1222442" y="1573"/>
          <a:ext cx="1018341" cy="10183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68BCE2-BD29-403B-BC7F-FD1ABD11E590}">
      <dsp:nvSpPr>
        <dsp:cNvPr id="0" name=""/>
        <dsp:cNvSpPr/>
      </dsp:nvSpPr>
      <dsp:spPr>
        <a:xfrm rot="10800000">
          <a:off x="1977239" y="1323897"/>
          <a:ext cx="5864019" cy="1018341"/>
        </a:xfrm>
        <a:prstGeom prst="flowChartInputOutp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060" tIns="99060" rIns="184912" bIns="99060" numCol="1" spcCol="1270" anchor="ctr" anchorCtr="0">
          <a:noAutofit/>
        </a:bodyPr>
        <a:lstStyle/>
        <a:p>
          <a:pPr lvl="0" algn="ctr" defTabSz="1155700">
            <a:lnSpc>
              <a:spcPct val="90000"/>
            </a:lnSpc>
            <a:spcBef>
              <a:spcPct val="0"/>
            </a:spcBef>
            <a:spcAft>
              <a:spcPct val="35000"/>
            </a:spcAft>
          </a:pPr>
          <a:r>
            <a:rPr lang="en-US" sz="2600" kern="1200" dirty="0" err="1" smtClean="0">
              <a:solidFill>
                <a:srgbClr val="002060"/>
              </a:solidFill>
              <a:latin typeface="Palatino Linotype" panose="02040502050505030304" pitchFamily="18" charset="0"/>
            </a:rPr>
            <a:t>Geopolygon</a:t>
          </a:r>
          <a:r>
            <a:rPr lang="en-US" sz="2600" kern="1200" dirty="0" smtClean="0">
              <a:solidFill>
                <a:srgbClr val="002060"/>
              </a:solidFill>
              <a:latin typeface="Palatino Linotype" panose="02040502050505030304" pitchFamily="18" charset="0"/>
            </a:rPr>
            <a:t> conditions</a:t>
          </a:r>
          <a:endParaRPr lang="ru-RU" sz="2600" kern="1200" dirty="0">
            <a:solidFill>
              <a:srgbClr val="002060"/>
            </a:solidFill>
            <a:latin typeface="Palatino Linotype" panose="02040502050505030304" pitchFamily="18" charset="0"/>
          </a:endParaRPr>
        </a:p>
      </dsp:txBody>
      <dsp:txXfrm rot="10800000">
        <a:off x="3150043" y="1323897"/>
        <a:ext cx="3518411" cy="1018341"/>
      </dsp:txXfrm>
    </dsp:sp>
    <dsp:sp modelId="{8B7D6054-5693-4F1B-96F6-44F643CDCD94}">
      <dsp:nvSpPr>
        <dsp:cNvPr id="0" name=""/>
        <dsp:cNvSpPr/>
      </dsp:nvSpPr>
      <dsp:spPr>
        <a:xfrm>
          <a:off x="938678" y="1339152"/>
          <a:ext cx="2000847" cy="101834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E6A2F-2922-4D64-85B2-8DAE2CB9BC8D}">
      <dsp:nvSpPr>
        <dsp:cNvPr id="0" name=""/>
        <dsp:cNvSpPr/>
      </dsp:nvSpPr>
      <dsp:spPr>
        <a:xfrm rot="10800000">
          <a:off x="1718364" y="2646221"/>
          <a:ext cx="5864019" cy="1018341"/>
        </a:xfrm>
        <a:prstGeom prst="flowChartInputOutp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060"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2060"/>
              </a:solidFill>
              <a:latin typeface="Palatino Linotype" panose="02040502050505030304" pitchFamily="18" charset="0"/>
            </a:rPr>
            <a:t>Mobile technologies</a:t>
          </a:r>
          <a:endParaRPr lang="ru-RU" sz="2600" kern="1200" dirty="0">
            <a:solidFill>
              <a:srgbClr val="002060"/>
            </a:solidFill>
            <a:latin typeface="Palatino Linotype" panose="02040502050505030304" pitchFamily="18" charset="0"/>
          </a:endParaRPr>
        </a:p>
      </dsp:txBody>
      <dsp:txXfrm rot="10800000">
        <a:off x="2891168" y="2646221"/>
        <a:ext cx="3518411" cy="1018341"/>
      </dsp:txXfrm>
    </dsp:sp>
    <dsp:sp modelId="{66DB8213-D9C4-475B-BFCA-D512142F2F51}">
      <dsp:nvSpPr>
        <dsp:cNvPr id="0" name=""/>
        <dsp:cNvSpPr/>
      </dsp:nvSpPr>
      <dsp:spPr>
        <a:xfrm>
          <a:off x="1235690" y="2646221"/>
          <a:ext cx="965346" cy="1018341"/>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318038-53F2-4D19-B6EA-09930A06F097}">
      <dsp:nvSpPr>
        <dsp:cNvPr id="0" name=""/>
        <dsp:cNvSpPr/>
      </dsp:nvSpPr>
      <dsp:spPr>
        <a:xfrm rot="10800000">
          <a:off x="1731612" y="3968544"/>
          <a:ext cx="5864019" cy="1018341"/>
        </a:xfrm>
        <a:prstGeom prst="flowChartInputOutp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060"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2060"/>
              </a:solidFill>
              <a:latin typeface="Palatino Linotype" panose="02040502050505030304" pitchFamily="18" charset="0"/>
            </a:rPr>
            <a:t>Results and Conclusions</a:t>
          </a:r>
          <a:endParaRPr lang="ru-RU" sz="2600" kern="1200" dirty="0">
            <a:solidFill>
              <a:srgbClr val="002060"/>
            </a:solidFill>
            <a:latin typeface="Palatino Linotype" panose="02040502050505030304" pitchFamily="18" charset="0"/>
          </a:endParaRPr>
        </a:p>
      </dsp:txBody>
      <dsp:txXfrm rot="10800000">
        <a:off x="2904416" y="3968544"/>
        <a:ext cx="3518411" cy="1018341"/>
      </dsp:txXfrm>
    </dsp:sp>
    <dsp:sp modelId="{DACF6EAD-C8A4-401B-BB0C-3527E00BA340}">
      <dsp:nvSpPr>
        <dsp:cNvPr id="0" name=""/>
        <dsp:cNvSpPr/>
      </dsp:nvSpPr>
      <dsp:spPr>
        <a:xfrm>
          <a:off x="1222442" y="3968544"/>
          <a:ext cx="1018341" cy="1018341"/>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F054B-FB2A-4439-9912-618B216D3278}">
      <dsp:nvSpPr>
        <dsp:cNvPr id="0" name=""/>
        <dsp:cNvSpPr/>
      </dsp:nvSpPr>
      <dsp:spPr>
        <a:xfrm>
          <a:off x="738114" y="562133"/>
          <a:ext cx="3756952" cy="3756952"/>
        </a:xfrm>
        <a:prstGeom prst="blockArc">
          <a:avLst>
            <a:gd name="adj1" fmla="val 11880000"/>
            <a:gd name="adj2" fmla="val 16200000"/>
            <a:gd name="adj3" fmla="val 4635"/>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BD3E48-9C89-4BEB-9708-87352AC35EF0}">
      <dsp:nvSpPr>
        <dsp:cNvPr id="0" name=""/>
        <dsp:cNvSpPr/>
      </dsp:nvSpPr>
      <dsp:spPr>
        <a:xfrm>
          <a:off x="738114" y="562133"/>
          <a:ext cx="3756952" cy="3756952"/>
        </a:xfrm>
        <a:prstGeom prst="blockArc">
          <a:avLst>
            <a:gd name="adj1" fmla="val 7560000"/>
            <a:gd name="adj2" fmla="val 11880000"/>
            <a:gd name="adj3" fmla="val 4635"/>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FE412BD-A3F6-4309-A268-C7978A0A981E}">
      <dsp:nvSpPr>
        <dsp:cNvPr id="0" name=""/>
        <dsp:cNvSpPr/>
      </dsp:nvSpPr>
      <dsp:spPr>
        <a:xfrm>
          <a:off x="738114" y="562133"/>
          <a:ext cx="3756952" cy="3756952"/>
        </a:xfrm>
        <a:prstGeom prst="blockArc">
          <a:avLst>
            <a:gd name="adj1" fmla="val 3240000"/>
            <a:gd name="adj2" fmla="val 7560000"/>
            <a:gd name="adj3" fmla="val 4635"/>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DCD37C-DD08-4D4D-9338-05B8C265BBEE}">
      <dsp:nvSpPr>
        <dsp:cNvPr id="0" name=""/>
        <dsp:cNvSpPr/>
      </dsp:nvSpPr>
      <dsp:spPr>
        <a:xfrm>
          <a:off x="738114" y="562133"/>
          <a:ext cx="3756952" cy="3756952"/>
        </a:xfrm>
        <a:prstGeom prst="blockArc">
          <a:avLst>
            <a:gd name="adj1" fmla="val 20520000"/>
            <a:gd name="adj2" fmla="val 3240000"/>
            <a:gd name="adj3" fmla="val 4635"/>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2C3F16-A4BE-4700-ACE6-10D8311FE50B}">
      <dsp:nvSpPr>
        <dsp:cNvPr id="0" name=""/>
        <dsp:cNvSpPr/>
      </dsp:nvSpPr>
      <dsp:spPr>
        <a:xfrm>
          <a:off x="738114" y="588995"/>
          <a:ext cx="3756952" cy="3756952"/>
        </a:xfrm>
        <a:prstGeom prst="blockArc">
          <a:avLst>
            <a:gd name="adj1" fmla="val 16200000"/>
            <a:gd name="adj2" fmla="val 20520000"/>
            <a:gd name="adj3" fmla="val 4635"/>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4EC2793-110D-4E34-8657-50D901CA6160}">
      <dsp:nvSpPr>
        <dsp:cNvPr id="0" name=""/>
        <dsp:cNvSpPr/>
      </dsp:nvSpPr>
      <dsp:spPr>
        <a:xfrm>
          <a:off x="1752911" y="1576930"/>
          <a:ext cx="1727358" cy="172735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Palatino Linotype" panose="02040502050505030304" pitchFamily="18" charset="0"/>
            </a:rPr>
            <a:t>Mobile technologies </a:t>
          </a:r>
          <a:endParaRPr lang="ru-RU" sz="1600" kern="1200" dirty="0">
            <a:solidFill>
              <a:schemeClr val="tx1"/>
            </a:solidFill>
            <a:latin typeface="Palatino Linotype" panose="02040502050505030304" pitchFamily="18" charset="0"/>
          </a:endParaRPr>
        </a:p>
      </dsp:txBody>
      <dsp:txXfrm>
        <a:off x="2005877" y="1829896"/>
        <a:ext cx="1221426" cy="1221426"/>
      </dsp:txXfrm>
    </dsp:sp>
    <dsp:sp modelId="{BA021F30-CF5D-45D4-91D7-961BF2E00EB8}">
      <dsp:nvSpPr>
        <dsp:cNvPr id="0" name=""/>
        <dsp:cNvSpPr/>
      </dsp:nvSpPr>
      <dsp:spPr>
        <a:xfrm>
          <a:off x="2012015" y="1087"/>
          <a:ext cx="1209151" cy="120915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Palatino Linotype" panose="02040502050505030304" pitchFamily="18" charset="0"/>
            </a:rPr>
            <a:t>Skype</a:t>
          </a:r>
          <a:endParaRPr lang="ru-RU" sz="1400" kern="1200" dirty="0">
            <a:latin typeface="Palatino Linotype" panose="02040502050505030304" pitchFamily="18" charset="0"/>
          </a:endParaRPr>
        </a:p>
      </dsp:txBody>
      <dsp:txXfrm>
        <a:off x="2189091" y="178163"/>
        <a:ext cx="854999" cy="854999"/>
      </dsp:txXfrm>
    </dsp:sp>
    <dsp:sp modelId="{222A841F-FE0B-4E07-BF43-DE6D27E7EEA4}">
      <dsp:nvSpPr>
        <dsp:cNvPr id="0" name=""/>
        <dsp:cNvSpPr/>
      </dsp:nvSpPr>
      <dsp:spPr>
        <a:xfrm>
          <a:off x="3757153" y="1269004"/>
          <a:ext cx="1209151" cy="1209151"/>
        </a:xfrm>
        <a:prstGeom prst="ellipse">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latin typeface="Palatino Linotype" panose="02040502050505030304" pitchFamily="18" charset="0"/>
            </a:rPr>
            <a:t>Webex</a:t>
          </a:r>
          <a:endParaRPr lang="ru-RU" sz="1400" kern="1200" dirty="0">
            <a:latin typeface="Palatino Linotype" panose="02040502050505030304" pitchFamily="18" charset="0"/>
          </a:endParaRPr>
        </a:p>
      </dsp:txBody>
      <dsp:txXfrm>
        <a:off x="3934229" y="1446080"/>
        <a:ext cx="854999" cy="854999"/>
      </dsp:txXfrm>
    </dsp:sp>
    <dsp:sp modelId="{3839E941-37C4-4E81-AF66-1CCC9F43F519}">
      <dsp:nvSpPr>
        <dsp:cNvPr id="0" name=""/>
        <dsp:cNvSpPr/>
      </dsp:nvSpPr>
      <dsp:spPr>
        <a:xfrm>
          <a:off x="3090570" y="3320537"/>
          <a:ext cx="1209151" cy="1209151"/>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Palatino Linotype" panose="02040502050505030304" pitchFamily="18" charset="0"/>
            </a:rPr>
            <a:t>Zoom</a:t>
          </a:r>
          <a:endParaRPr lang="ru-RU" sz="1400" kern="1200" dirty="0">
            <a:latin typeface="Palatino Linotype" panose="02040502050505030304" pitchFamily="18" charset="0"/>
          </a:endParaRPr>
        </a:p>
      </dsp:txBody>
      <dsp:txXfrm>
        <a:off x="3267646" y="3497613"/>
        <a:ext cx="854999" cy="854999"/>
      </dsp:txXfrm>
    </dsp:sp>
    <dsp:sp modelId="{28206E23-183D-4D15-AA39-4A7B5D7D7F56}">
      <dsp:nvSpPr>
        <dsp:cNvPr id="0" name=""/>
        <dsp:cNvSpPr/>
      </dsp:nvSpPr>
      <dsp:spPr>
        <a:xfrm>
          <a:off x="933460" y="3320537"/>
          <a:ext cx="1209151" cy="1209151"/>
        </a:xfrm>
        <a:prstGeom prst="ellipse">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Palatino Linotype" panose="02040502050505030304" pitchFamily="18" charset="0"/>
            </a:rPr>
            <a:t>Microsoft Teams</a:t>
          </a:r>
          <a:endParaRPr lang="ru-RU" sz="1400" kern="1200" dirty="0">
            <a:latin typeface="Palatino Linotype" panose="02040502050505030304" pitchFamily="18" charset="0"/>
          </a:endParaRPr>
        </a:p>
      </dsp:txBody>
      <dsp:txXfrm>
        <a:off x="1110536" y="3497613"/>
        <a:ext cx="854999" cy="854999"/>
      </dsp:txXfrm>
    </dsp:sp>
    <dsp:sp modelId="{EB191DA2-A1E9-484D-ABA1-6C527C6C3A2C}">
      <dsp:nvSpPr>
        <dsp:cNvPr id="0" name=""/>
        <dsp:cNvSpPr/>
      </dsp:nvSpPr>
      <dsp:spPr>
        <a:xfrm>
          <a:off x="266877" y="1269004"/>
          <a:ext cx="1209151" cy="1209151"/>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Palatino Linotype" panose="02040502050505030304" pitchFamily="18" charset="0"/>
            </a:rPr>
            <a:t>Other </a:t>
          </a:r>
          <a:r>
            <a:rPr lang="en-US" sz="1400" kern="1200" dirty="0" smtClean="0">
              <a:latin typeface="Palatino Linotype" panose="02040502050505030304" pitchFamily="18" charset="0"/>
            </a:rPr>
            <a:t>Platforms</a:t>
          </a:r>
          <a:endParaRPr lang="ru-RU" sz="1400" kern="1200" dirty="0">
            <a:latin typeface="Palatino Linotype" panose="02040502050505030304" pitchFamily="18" charset="0"/>
          </a:endParaRPr>
        </a:p>
      </dsp:txBody>
      <dsp:txXfrm>
        <a:off x="443953" y="1446080"/>
        <a:ext cx="854999" cy="854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955FD-24A0-4351-88A6-220DA51101E9}">
      <dsp:nvSpPr>
        <dsp:cNvPr id="0" name=""/>
        <dsp:cNvSpPr/>
      </dsp:nvSpPr>
      <dsp:spPr>
        <a:xfrm>
          <a:off x="3266287" y="2150198"/>
          <a:ext cx="470048" cy="1791341"/>
        </a:xfrm>
        <a:custGeom>
          <a:avLst/>
          <a:gdLst/>
          <a:ahLst/>
          <a:cxnLst/>
          <a:rect l="0" t="0" r="0" b="0"/>
          <a:pathLst>
            <a:path>
              <a:moveTo>
                <a:pt x="0" y="0"/>
              </a:moveTo>
              <a:lnTo>
                <a:pt x="235024" y="0"/>
              </a:lnTo>
              <a:lnTo>
                <a:pt x="235024" y="1791341"/>
              </a:lnTo>
              <a:lnTo>
                <a:pt x="470048" y="17913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455011" y="2999569"/>
        <a:ext cx="92599" cy="92599"/>
      </dsp:txXfrm>
    </dsp:sp>
    <dsp:sp modelId="{393BF632-A3A5-448E-9C83-B2403BB2FBE3}">
      <dsp:nvSpPr>
        <dsp:cNvPr id="0" name=""/>
        <dsp:cNvSpPr/>
      </dsp:nvSpPr>
      <dsp:spPr>
        <a:xfrm>
          <a:off x="3266287" y="2150198"/>
          <a:ext cx="470048" cy="895670"/>
        </a:xfrm>
        <a:custGeom>
          <a:avLst/>
          <a:gdLst/>
          <a:ahLst/>
          <a:cxnLst/>
          <a:rect l="0" t="0" r="0" b="0"/>
          <a:pathLst>
            <a:path>
              <a:moveTo>
                <a:pt x="0" y="0"/>
              </a:moveTo>
              <a:lnTo>
                <a:pt x="235024" y="0"/>
              </a:lnTo>
              <a:lnTo>
                <a:pt x="235024" y="895670"/>
              </a:lnTo>
              <a:lnTo>
                <a:pt x="470048" y="8956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76023" y="2572745"/>
        <a:ext cx="50575" cy="50575"/>
      </dsp:txXfrm>
    </dsp:sp>
    <dsp:sp modelId="{37114882-90E0-4199-B39B-D8CC8D7104C1}">
      <dsp:nvSpPr>
        <dsp:cNvPr id="0" name=""/>
        <dsp:cNvSpPr/>
      </dsp:nvSpPr>
      <dsp:spPr>
        <a:xfrm>
          <a:off x="3266287" y="2104477"/>
          <a:ext cx="470048" cy="91440"/>
        </a:xfrm>
        <a:custGeom>
          <a:avLst/>
          <a:gdLst/>
          <a:ahLst/>
          <a:cxnLst/>
          <a:rect l="0" t="0" r="0" b="0"/>
          <a:pathLst>
            <a:path>
              <a:moveTo>
                <a:pt x="0" y="45720"/>
              </a:moveTo>
              <a:lnTo>
                <a:pt x="470048"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89560" y="2138446"/>
        <a:ext cx="23502" cy="23502"/>
      </dsp:txXfrm>
    </dsp:sp>
    <dsp:sp modelId="{474B215D-FB98-4709-835B-41901BA5770C}">
      <dsp:nvSpPr>
        <dsp:cNvPr id="0" name=""/>
        <dsp:cNvSpPr/>
      </dsp:nvSpPr>
      <dsp:spPr>
        <a:xfrm>
          <a:off x="3266287" y="1254527"/>
          <a:ext cx="470048" cy="895670"/>
        </a:xfrm>
        <a:custGeom>
          <a:avLst/>
          <a:gdLst/>
          <a:ahLst/>
          <a:cxnLst/>
          <a:rect l="0" t="0" r="0" b="0"/>
          <a:pathLst>
            <a:path>
              <a:moveTo>
                <a:pt x="0" y="895670"/>
              </a:moveTo>
              <a:lnTo>
                <a:pt x="235024" y="895670"/>
              </a:lnTo>
              <a:lnTo>
                <a:pt x="235024" y="0"/>
              </a:lnTo>
              <a:lnTo>
                <a:pt x="47004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76023" y="1677074"/>
        <a:ext cx="50575" cy="50575"/>
      </dsp:txXfrm>
    </dsp:sp>
    <dsp:sp modelId="{596A79BA-2E7F-4847-97F3-F034124FCFF5}">
      <dsp:nvSpPr>
        <dsp:cNvPr id="0" name=""/>
        <dsp:cNvSpPr/>
      </dsp:nvSpPr>
      <dsp:spPr>
        <a:xfrm>
          <a:off x="3266287" y="358856"/>
          <a:ext cx="470048" cy="1791341"/>
        </a:xfrm>
        <a:custGeom>
          <a:avLst/>
          <a:gdLst/>
          <a:ahLst/>
          <a:cxnLst/>
          <a:rect l="0" t="0" r="0" b="0"/>
          <a:pathLst>
            <a:path>
              <a:moveTo>
                <a:pt x="0" y="1791341"/>
              </a:moveTo>
              <a:lnTo>
                <a:pt x="235024" y="1791341"/>
              </a:lnTo>
              <a:lnTo>
                <a:pt x="235024" y="0"/>
              </a:lnTo>
              <a:lnTo>
                <a:pt x="47004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455011" y="1208227"/>
        <a:ext cx="92599" cy="92599"/>
      </dsp:txXfrm>
    </dsp:sp>
    <dsp:sp modelId="{EDE02088-5966-4549-A3C2-67512ABA8995}">
      <dsp:nvSpPr>
        <dsp:cNvPr id="0" name=""/>
        <dsp:cNvSpPr/>
      </dsp:nvSpPr>
      <dsp:spPr>
        <a:xfrm rot="16200000">
          <a:off x="1022396" y="1791929"/>
          <a:ext cx="3771245" cy="716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a:latin typeface="Palatino Linotype" panose="02040502050505030304" pitchFamily="18" charset="0"/>
            </a:rPr>
            <a:t>Mentoring</a:t>
          </a:r>
          <a:endParaRPr lang="ru-RU" sz="4200" kern="1200" dirty="0">
            <a:latin typeface="Palatino Linotype" panose="02040502050505030304" pitchFamily="18" charset="0"/>
          </a:endParaRPr>
        </a:p>
      </dsp:txBody>
      <dsp:txXfrm>
        <a:off x="1022396" y="1791929"/>
        <a:ext cx="3771245" cy="716536"/>
      </dsp:txXfrm>
    </dsp:sp>
    <dsp:sp modelId="{6057219B-A1A3-4F2B-97F1-46298A8CB719}">
      <dsp:nvSpPr>
        <dsp:cNvPr id="0" name=""/>
        <dsp:cNvSpPr/>
      </dsp:nvSpPr>
      <dsp:spPr>
        <a:xfrm>
          <a:off x="3736335" y="587"/>
          <a:ext cx="2350240" cy="716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Palatino Linotype" panose="02040502050505030304" pitchFamily="18" charset="0"/>
            </a:rPr>
            <a:t>Training / Learning</a:t>
          </a:r>
          <a:endParaRPr lang="ru-RU" sz="1500" kern="1200" dirty="0">
            <a:latin typeface="Palatino Linotype" panose="02040502050505030304" pitchFamily="18" charset="0"/>
          </a:endParaRPr>
        </a:p>
      </dsp:txBody>
      <dsp:txXfrm>
        <a:off x="3736335" y="587"/>
        <a:ext cx="2350240" cy="716536"/>
      </dsp:txXfrm>
    </dsp:sp>
    <dsp:sp modelId="{D0EE8D12-3622-4AC6-9003-4951E407E6EF}">
      <dsp:nvSpPr>
        <dsp:cNvPr id="0" name=""/>
        <dsp:cNvSpPr/>
      </dsp:nvSpPr>
      <dsp:spPr>
        <a:xfrm>
          <a:off x="3736335" y="896258"/>
          <a:ext cx="2350240" cy="716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Palatino Linotype" panose="02040502050505030304" pitchFamily="18" charset="0"/>
            </a:rPr>
            <a:t>Support: advice</a:t>
          </a:r>
          <a:endParaRPr lang="ru-RU" sz="1500" kern="1200" dirty="0">
            <a:latin typeface="Palatino Linotype" panose="02040502050505030304" pitchFamily="18" charset="0"/>
          </a:endParaRPr>
        </a:p>
      </dsp:txBody>
      <dsp:txXfrm>
        <a:off x="3736335" y="896258"/>
        <a:ext cx="2350240" cy="716536"/>
      </dsp:txXfrm>
    </dsp:sp>
    <dsp:sp modelId="{2CEA084F-545F-4E6A-9D1A-518990EAE270}">
      <dsp:nvSpPr>
        <dsp:cNvPr id="0" name=""/>
        <dsp:cNvSpPr/>
      </dsp:nvSpPr>
      <dsp:spPr>
        <a:xfrm>
          <a:off x="3736335" y="1791929"/>
          <a:ext cx="2350240" cy="716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Palatino Linotype" panose="02040502050505030304" pitchFamily="18" charset="0"/>
            </a:rPr>
            <a:t>Success: direction, build the leadership skills</a:t>
          </a:r>
        </a:p>
      </dsp:txBody>
      <dsp:txXfrm>
        <a:off x="3736335" y="1791929"/>
        <a:ext cx="2350240" cy="716536"/>
      </dsp:txXfrm>
    </dsp:sp>
    <dsp:sp modelId="{49725BBA-DE41-4CBC-853E-53061FCB0AB5}">
      <dsp:nvSpPr>
        <dsp:cNvPr id="0" name=""/>
        <dsp:cNvSpPr/>
      </dsp:nvSpPr>
      <dsp:spPr>
        <a:xfrm>
          <a:off x="3736335" y="2687600"/>
          <a:ext cx="2351720" cy="716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Palatino Linotype" panose="02040502050505030304" pitchFamily="18" charset="0"/>
            </a:rPr>
            <a:t>Goal matching: improve knowledge or become an expert</a:t>
          </a:r>
        </a:p>
      </dsp:txBody>
      <dsp:txXfrm>
        <a:off x="3736335" y="2687600"/>
        <a:ext cx="2351720" cy="716536"/>
      </dsp:txXfrm>
    </dsp:sp>
    <dsp:sp modelId="{8CD7C5AE-B3E9-4EFD-B086-BBF1000797C2}">
      <dsp:nvSpPr>
        <dsp:cNvPr id="0" name=""/>
        <dsp:cNvSpPr/>
      </dsp:nvSpPr>
      <dsp:spPr>
        <a:xfrm>
          <a:off x="3736335" y="3583271"/>
          <a:ext cx="2350240" cy="716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Palatino Linotype" panose="02040502050505030304" pitchFamily="18" charset="0"/>
            </a:rPr>
            <a:t>Sharing the experience</a:t>
          </a:r>
        </a:p>
      </dsp:txBody>
      <dsp:txXfrm>
        <a:off x="3736335" y="3583271"/>
        <a:ext cx="2350240" cy="71653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B6A7C-7841-4CDE-99FF-80D03C4F1FB9}" type="datetimeFigureOut">
              <a:rPr lang="ru-RU" smtClean="0"/>
              <a:t>01.12.2020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910B-AD00-467E-B46A-A9A5FAACAE52}" type="slidenum">
              <a:rPr lang="ru-RU" smtClean="0"/>
              <a:t>‹#›</a:t>
            </a:fld>
            <a:endParaRPr lang="ru-RU"/>
          </a:p>
        </p:txBody>
      </p:sp>
    </p:spTree>
    <p:extLst>
      <p:ext uri="{BB962C8B-B14F-4D97-AF65-F5344CB8AC3E}">
        <p14:creationId xmlns:p14="http://schemas.microsoft.com/office/powerpoint/2010/main" val="162936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6C2910B-AD00-467E-B46A-A9A5FAACAE52}" type="slidenum">
              <a:rPr lang="ru-RU" smtClean="0"/>
              <a:t>3</a:t>
            </a:fld>
            <a:endParaRPr lang="ru-RU"/>
          </a:p>
        </p:txBody>
      </p:sp>
    </p:spTree>
    <p:extLst>
      <p:ext uri="{BB962C8B-B14F-4D97-AF65-F5344CB8AC3E}">
        <p14:creationId xmlns:p14="http://schemas.microsoft.com/office/powerpoint/2010/main" val="76064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3D873-B716-49A8-8E2C-517973CC7961}"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05991-F3CB-4DE3-8EDA-212D36E13015}"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E3252-8328-494A-85DD-0F53AFAE3C84}"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FCA5B2-3F6E-4060-90A4-04049476D1DA}"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EAC54-CFCE-452E-81A6-72CF8906FCA5}"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E84A3E-B506-4BBC-A8F0-CE93A9674307}"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75372-9049-49F2-A2BF-0F11F416E3BA}"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220EF4-3A33-40F0-AF3E-852E58CA88DD}" type="datetime1">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53838-F243-40E3-99C0-BCE66810BB13}" type="datetime1">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14BED6-E16C-4ADD-8E1D-7AB565F2B953}"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D72DE7-16BB-479F-8349-5B3B8C740826}"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34C72-532D-4869-A1FC-5D8EBD91EFA7}" type="datetime1">
              <a:rPr lang="en-US" smtClean="0"/>
              <a:t>12/1/2020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ckp-rf.ru/ckp/500801/" TargetMode="External"/><Relationship Id="rId5" Type="http://schemas.openxmlformats.org/officeDocument/2006/relationships/hyperlink" Target="http://www.gdirc.ru/en" TargetMode="External"/><Relationship Id="rId4" Type="http://schemas.openxmlformats.org/officeDocument/2006/relationships/hyperlink" Target="https://agupubs.onlinelibrary.wiley.com/action/doSearch?ContribAuthorStored=Zubovich%2C+Alexander+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539430"/>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Kseniia Nepeina</a:t>
            </a:r>
            <a:r>
              <a:rPr lang="it-IT" b="1" baseline="30000" dirty="0">
                <a:latin typeface="Palatino Linotype" panose="02040502050505030304" pitchFamily="18" charset="0"/>
              </a:rPr>
              <a:t>1</a:t>
            </a:r>
          </a:p>
          <a:p>
            <a:endParaRPr lang="it-IT" b="1" baseline="30000" dirty="0">
              <a:latin typeface="Palatino Linotype" panose="02040502050505030304" pitchFamily="18" charset="0"/>
            </a:endParaRPr>
          </a:p>
          <a:p>
            <a:r>
              <a:rPr lang="en-US" sz="2400" b="1" dirty="0">
                <a:latin typeface="Palatino Linotype" panose="02040502050505030304" pitchFamily="18" charset="0"/>
              </a:rPr>
              <a:t>Hybrid adaptation scientific investigations and mentoring system in </a:t>
            </a:r>
            <a:r>
              <a:rPr lang="en-US" sz="2400" b="1" dirty="0" err="1">
                <a:latin typeface="Palatino Linotype" panose="02040502050505030304" pitchFamily="18" charset="0"/>
              </a:rPr>
              <a:t>geopolygons</a:t>
            </a:r>
            <a:r>
              <a:rPr lang="en-US" sz="2400" b="1" dirty="0">
                <a:latin typeface="Palatino Linotype" panose="02040502050505030304" pitchFamily="18" charset="0"/>
              </a:rPr>
              <a:t> </a:t>
            </a:r>
            <a:r>
              <a:rPr lang="en-US" sz="2400" b="1" dirty="0" smtClean="0">
                <a:latin typeface="Palatino Linotype" panose="02040502050505030304" pitchFamily="18" charset="0"/>
              </a:rPr>
              <a:t>conditions</a:t>
            </a: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Research Station RAS in Bishkek, </a:t>
            </a:r>
            <a:endParaRPr lang="en-US" dirty="0" smtClean="0">
              <a:latin typeface="Palatino Linotype" panose="02040502050505030304" pitchFamily="18" charset="0"/>
            </a:endParaRPr>
          </a:p>
          <a:p>
            <a:r>
              <a:rPr lang="en-US" dirty="0" smtClean="0">
                <a:latin typeface="Palatino Linotype" panose="02040502050505030304" pitchFamily="18" charset="0"/>
              </a:rPr>
              <a:t>Bishkek-49, RS RAS, </a:t>
            </a:r>
            <a:r>
              <a:rPr lang="en-US" dirty="0" smtClean="0">
                <a:latin typeface="Palatino Linotype" panose="02040502050505030304" pitchFamily="18" charset="0"/>
              </a:rPr>
              <a:t>Chu </a:t>
            </a:r>
            <a:r>
              <a:rPr lang="en-US" dirty="0" smtClean="0">
                <a:latin typeface="Palatino Linotype" panose="02040502050505030304" pitchFamily="18" charset="0"/>
              </a:rPr>
              <a:t>region, Kyrgyzstan; </a:t>
            </a:r>
            <a:endParaRPr lang="fr-FR" dirty="0">
              <a:latin typeface="Palatino Linotype" panose="02040502050505030304" pitchFamily="18" charset="0"/>
            </a:endParaRPr>
          </a:p>
          <a:p>
            <a:r>
              <a:rPr lang="en-US" dirty="0">
                <a:latin typeface="Palatino Linotype" panose="02040502050505030304" pitchFamily="18" charset="0"/>
              </a:rPr>
              <a:t>. </a:t>
            </a: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nepeina.k@mail.ru</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1875481" y="6533388"/>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943"/>
            <a:ext cx="9143997" cy="3717034"/>
          </a:xfrm>
          <a:prstGeom prst="rect">
            <a:avLst/>
          </a:prstGeom>
        </p:spPr>
      </p:pic>
      <p:pic>
        <p:nvPicPr>
          <p:cNvPr id="1026" name="Picture 2" descr="http://www.gdirc.ru/files/structure/lgmi/logo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4368" y="5529223"/>
            <a:ext cx="1427807" cy="1067071"/>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7009601" y="4393772"/>
            <a:ext cx="2108546" cy="1107880"/>
          </a:xfrm>
          <a:prstGeom prst="rect">
            <a:avLst/>
          </a:prstGeom>
        </p:spPr>
      </p:pic>
      <p:pic>
        <p:nvPicPr>
          <p:cNvPr id="1028" name="Picture 4" descr="Министерство науки и высшего образования Российской Федерации — Википеди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5981" y="4970094"/>
            <a:ext cx="1613969" cy="169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8650" y="0"/>
            <a:ext cx="7886700" cy="884253"/>
          </a:xfrm>
          <a:prstGeom prst="flowChartInputOutpu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p>
            <a:r>
              <a:rPr lang="en-US" dirty="0" smtClean="0">
                <a:latin typeface="Palatino Linotype" panose="02040502050505030304" pitchFamily="18" charset="0"/>
              </a:rPr>
              <a:t>Mentoring system</a:t>
            </a:r>
            <a:endParaRPr lang="ru-RU" dirty="0">
              <a:latin typeface="Palatino Linotype" panose="02040502050505030304" pitchFamily="18" charset="0"/>
            </a:endParaRPr>
          </a:p>
        </p:txBody>
      </p:sp>
      <p:graphicFrame>
        <p:nvGraphicFramePr>
          <p:cNvPr id="8" name="Схема 7">
            <a:extLst>
              <a:ext uri="{FF2B5EF4-FFF2-40B4-BE49-F238E27FC236}">
                <a16:creationId xmlns:a16="http://schemas.microsoft.com/office/drawing/2014/main" id="{67A2E1A5-94A8-4052-B709-3A3C180C611E}"/>
              </a:ext>
            </a:extLst>
          </p:cNvPr>
          <p:cNvGraphicFramePr/>
          <p:nvPr>
            <p:extLst>
              <p:ext uri="{D42A27DB-BD31-4B8C-83A1-F6EECF244321}">
                <p14:modId xmlns:p14="http://schemas.microsoft.com/office/powerpoint/2010/main" val="3972264949"/>
              </p:ext>
            </p:extLst>
          </p:nvPr>
        </p:nvGraphicFramePr>
        <p:xfrm>
          <a:off x="-2048463" y="914250"/>
          <a:ext cx="8637807" cy="43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Выноска: стрелка влево 12">
            <a:extLst>
              <a:ext uri="{FF2B5EF4-FFF2-40B4-BE49-F238E27FC236}">
                <a16:creationId xmlns:a16="http://schemas.microsoft.com/office/drawing/2014/main" id="{91364487-0EBA-4620-94AC-80E6F32C06C8}"/>
              </a:ext>
            </a:extLst>
          </p:cNvPr>
          <p:cNvSpPr/>
          <p:nvPr/>
        </p:nvSpPr>
        <p:spPr>
          <a:xfrm>
            <a:off x="4019740" y="904625"/>
            <a:ext cx="4943286" cy="4310021"/>
          </a:xfrm>
          <a:prstGeom prst="leftArrowCallout">
            <a:avLst>
              <a:gd name="adj1" fmla="val 27416"/>
              <a:gd name="adj2" fmla="val 19864"/>
              <a:gd name="adj3" fmla="val 10196"/>
              <a:gd name="adj4" fmla="val 8134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alatino Linotype" panose="02040502050505030304" pitchFamily="18" charset="0"/>
            </a:endParaRPr>
          </a:p>
        </p:txBody>
      </p:sp>
      <p:sp>
        <p:nvSpPr>
          <p:cNvPr id="14" name="TextBox 13">
            <a:extLst>
              <a:ext uri="{FF2B5EF4-FFF2-40B4-BE49-F238E27FC236}">
                <a16:creationId xmlns:a16="http://schemas.microsoft.com/office/drawing/2014/main" id="{6F1662FF-0C23-4E21-8169-52B2062BC710}"/>
              </a:ext>
            </a:extLst>
          </p:cNvPr>
          <p:cNvSpPr txBox="1"/>
          <p:nvPr/>
        </p:nvSpPr>
        <p:spPr>
          <a:xfrm>
            <a:off x="5008236" y="946957"/>
            <a:ext cx="4074106" cy="4247317"/>
          </a:xfrm>
          <a:prstGeom prst="rect">
            <a:avLst/>
          </a:prstGeom>
          <a:noFill/>
        </p:spPr>
        <p:txBody>
          <a:bodyPr wrap="square" rtlCol="0">
            <a:spAutoFit/>
          </a:bodyPr>
          <a:lstStyle/>
          <a:p>
            <a:r>
              <a:rPr lang="en-US" dirty="0">
                <a:latin typeface="Palatino Linotype" panose="02040502050505030304" pitchFamily="18" charset="0"/>
              </a:rPr>
              <a:t>Socializing</a:t>
            </a:r>
          </a:p>
          <a:p>
            <a:r>
              <a:rPr lang="en-US" dirty="0">
                <a:latin typeface="Palatino Linotype" panose="02040502050505030304" pitchFamily="18" charset="0"/>
              </a:rPr>
              <a:t>Communication and</a:t>
            </a:r>
          </a:p>
          <a:p>
            <a:r>
              <a:rPr lang="en-US" dirty="0">
                <a:latin typeface="Palatino Linotype" panose="02040502050505030304" pitchFamily="18" charset="0"/>
              </a:rPr>
              <a:t>Comprehension skills</a:t>
            </a:r>
          </a:p>
          <a:p>
            <a:r>
              <a:rPr lang="en-US" dirty="0">
                <a:latin typeface="Palatino Linotype" panose="02040502050505030304" pitchFamily="18" charset="0"/>
              </a:rPr>
              <a:t>Team work</a:t>
            </a:r>
          </a:p>
          <a:p>
            <a:r>
              <a:rPr lang="en-US" dirty="0">
                <a:latin typeface="Palatino Linotype" panose="02040502050505030304" pitchFamily="18" charset="0"/>
              </a:rPr>
              <a:t>Practical research </a:t>
            </a:r>
          </a:p>
          <a:p>
            <a:r>
              <a:rPr lang="en-US" dirty="0">
                <a:latin typeface="Palatino Linotype" panose="02040502050505030304" pitchFamily="18" charset="0"/>
              </a:rPr>
              <a:t>and other researchers review, leadership skills</a:t>
            </a:r>
          </a:p>
          <a:p>
            <a:r>
              <a:rPr lang="en-US" dirty="0">
                <a:latin typeface="Palatino Linotype" panose="02040502050505030304" pitchFamily="18" charset="0"/>
              </a:rPr>
              <a:t>Confidence and</a:t>
            </a:r>
          </a:p>
          <a:p>
            <a:r>
              <a:rPr lang="en-US" dirty="0">
                <a:latin typeface="Palatino Linotype" panose="02040502050505030304" pitchFamily="18" charset="0"/>
              </a:rPr>
              <a:t>Independence </a:t>
            </a:r>
          </a:p>
          <a:p>
            <a:r>
              <a:rPr lang="en-US" dirty="0">
                <a:latin typeface="Palatino Linotype" panose="02040502050505030304" pitchFamily="18" charset="0"/>
              </a:rPr>
              <a:t>Collective ethics</a:t>
            </a:r>
          </a:p>
          <a:p>
            <a:r>
              <a:rPr lang="en-US" dirty="0">
                <a:latin typeface="Palatino Linotype" panose="02040502050505030304" pitchFamily="18" charset="0"/>
              </a:rPr>
              <a:t>Researcher identity</a:t>
            </a:r>
            <a:endParaRPr lang="ru-RU" dirty="0">
              <a:latin typeface="Palatino Linotype" panose="02040502050505030304" pitchFamily="18" charset="0"/>
            </a:endParaRPr>
          </a:p>
          <a:p>
            <a:r>
              <a:rPr lang="en-US" dirty="0">
                <a:latin typeface="Palatino Linotype" panose="02040502050505030304" pitchFamily="18" charset="0"/>
              </a:rPr>
              <a:t>Individual advantages</a:t>
            </a:r>
          </a:p>
          <a:p>
            <a:r>
              <a:rPr lang="en-US" dirty="0">
                <a:latin typeface="Palatino Linotype" panose="02040502050505030304" pitchFamily="18" charset="0"/>
              </a:rPr>
              <a:t>Personal area of interest for professional development</a:t>
            </a:r>
            <a:endParaRPr lang="ru-RU" dirty="0">
              <a:latin typeface="Palatino Linotype" panose="02040502050505030304" pitchFamily="18" charset="0"/>
            </a:endParaRPr>
          </a:p>
          <a:p>
            <a:r>
              <a:rPr lang="en-US" dirty="0">
                <a:latin typeface="Palatino Linotype" panose="02040502050505030304" pitchFamily="18" charset="0"/>
              </a:rPr>
              <a:t>The own pace of understanding</a:t>
            </a:r>
            <a:endParaRPr lang="ru-RU" dirty="0">
              <a:latin typeface="Palatino Linotype" panose="02040502050505030304" pitchFamily="18" charset="0"/>
            </a:endParaRPr>
          </a:p>
        </p:txBody>
      </p:sp>
      <p:pic>
        <p:nvPicPr>
          <p:cNvPr id="5" name="Picture 6">
            <a:extLst>
              <a:ext uri="{FF2B5EF4-FFF2-40B4-BE49-F238E27FC236}">
                <a16:creationId xmlns:a16="http://schemas.microsoft.com/office/drawing/2014/main" id="{4990BB06-FDD3-474D-A159-0925F848E0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Номер слайда 1"/>
          <p:cNvSpPr>
            <a:spLocks noGrp="1"/>
          </p:cNvSpPr>
          <p:nvPr>
            <p:ph type="sldNum" sz="quarter" idx="12"/>
          </p:nvPr>
        </p:nvSpPr>
        <p:spPr>
          <a:xfrm>
            <a:off x="-1536260" y="6492875"/>
            <a:ext cx="2057400" cy="365125"/>
          </a:xfrm>
        </p:spPr>
        <p:txBody>
          <a:bodyPr/>
          <a:lstStyle/>
          <a:p>
            <a:fld id="{CD6E8413-8B64-46A0-A043-DA7FCA8C4DD3}" type="slidenum">
              <a:rPr lang="en-US" smtClean="0">
                <a:latin typeface="Palatino Linotype" panose="02040502050505030304" pitchFamily="18" charset="0"/>
              </a:rPr>
              <a:t>10</a:t>
            </a:fld>
            <a:endParaRPr lang="en-US" dirty="0">
              <a:latin typeface="Palatino Linotype" panose="02040502050505030304" pitchFamily="18" charset="0"/>
            </a:endParaRPr>
          </a:p>
        </p:txBody>
      </p:sp>
      <p:sp>
        <p:nvSpPr>
          <p:cNvPr id="7" name="Прямоугольник 6"/>
          <p:cNvSpPr/>
          <p:nvPr/>
        </p:nvSpPr>
        <p:spPr>
          <a:xfrm>
            <a:off x="521141" y="5214646"/>
            <a:ext cx="7036655" cy="1754326"/>
          </a:xfrm>
          <a:prstGeom prst="rect">
            <a:avLst/>
          </a:prstGeom>
        </p:spPr>
        <p:txBody>
          <a:bodyPr wrap="square">
            <a:spAutoFit/>
          </a:bodyPr>
          <a:lstStyle/>
          <a:p>
            <a:r>
              <a:rPr lang="en-US" dirty="0">
                <a:latin typeface="Palatino Linotype" panose="02040502050505030304" pitchFamily="18" charset="0"/>
              </a:rPr>
              <a:t>The mentor's role of “being a guide” involved providing specific guidance on things that they have already experienced to the mentees. Also the field where the mentees are unfamiliar with and when individuals are tasked with a developing goal to train geological-and-mining or computational tests on the verified tested area. </a:t>
            </a:r>
            <a:endParaRPr lang="ru-RU" dirty="0">
              <a:latin typeface="Palatino Linotype" panose="02040502050505030304" pitchFamily="18" charset="0"/>
            </a:endParaRPr>
          </a:p>
        </p:txBody>
      </p:sp>
    </p:spTree>
    <p:extLst>
      <p:ext uri="{BB962C8B-B14F-4D97-AF65-F5344CB8AC3E}">
        <p14:creationId xmlns:p14="http://schemas.microsoft.com/office/powerpoint/2010/main" val="1557935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103" y="259278"/>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1777497" y="6525805"/>
            <a:ext cx="2133600" cy="365125"/>
          </a:xfrm>
        </p:spPr>
        <p:txBody>
          <a:bodyPr/>
          <a:lstStyle/>
          <a:p>
            <a:fld id="{FCAEAE96-855E-42B1-8DE9-9C9E68DE18C5}" type="slidenum">
              <a:rPr lang="fr-FR" smtClean="0">
                <a:latin typeface="Palatino Linotype" panose="02040502050505030304" pitchFamily="18" charset="0"/>
              </a:rPr>
              <a:pPr/>
              <a:t>11</a:t>
            </a:fld>
            <a:endParaRPr lang="fr-FR" dirty="0">
              <a:latin typeface="Palatino Linotype" panose="02040502050505030304" pitchFamily="18" charset="0"/>
            </a:endParaRPr>
          </a:p>
        </p:txBody>
      </p:sp>
      <p:sp>
        <p:nvSpPr>
          <p:cNvPr id="7" name="TextBox 6"/>
          <p:cNvSpPr txBox="1"/>
          <p:nvPr/>
        </p:nvSpPr>
        <p:spPr>
          <a:xfrm>
            <a:off x="356103" y="3695445"/>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Picture 2" descr="Рисунок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15372" y="176440"/>
            <a:ext cx="4452428" cy="28655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Прямоугольник 2"/>
          <p:cNvSpPr/>
          <p:nvPr/>
        </p:nvSpPr>
        <p:spPr>
          <a:xfrm>
            <a:off x="356103" y="5035620"/>
            <a:ext cx="7201693" cy="1754326"/>
          </a:xfrm>
          <a:prstGeom prst="rect">
            <a:avLst/>
          </a:prstGeom>
        </p:spPr>
        <p:txBody>
          <a:bodyPr wrap="square">
            <a:spAutoFit/>
          </a:bodyPr>
          <a:lstStyle/>
          <a:p>
            <a:pPr algn="just"/>
            <a:r>
              <a:rPr lang="en-US" kern="0" dirty="0" smtClean="0">
                <a:solidFill>
                  <a:srgbClr val="000000"/>
                </a:solidFill>
                <a:latin typeface="Palatino Linotype" panose="02040502050505030304" pitchFamily="18" charset="0"/>
                <a:ea typeface="Times New Roman" panose="02020603050405020304" pitchFamily="18" charset="0"/>
              </a:rPr>
              <a:t>However</a:t>
            </a:r>
            <a:r>
              <a:rPr lang="en-US" kern="0" dirty="0">
                <a:solidFill>
                  <a:srgbClr val="000000"/>
                </a:solidFill>
                <a:latin typeface="Palatino Linotype" panose="02040502050505030304" pitchFamily="18" charset="0"/>
                <a:ea typeface="Times New Roman" panose="02020603050405020304" pitchFamily="18" charset="0"/>
              </a:rPr>
              <a:t>, the stress rate of webinars preparation and studying in remote conditions pose some other difficulties: resolving technical difficulties beforehand (e.g. inadequate access to resources such as computers, webcams, reliable internet, and learning spaces free of </a:t>
            </a:r>
            <a:r>
              <a:rPr lang="en-US" kern="0" dirty="0" smtClean="0">
                <a:solidFill>
                  <a:srgbClr val="000000"/>
                </a:solidFill>
                <a:latin typeface="Palatino Linotype" panose="02040502050505030304" pitchFamily="18" charset="0"/>
                <a:ea typeface="Times New Roman" panose="02020603050405020304" pitchFamily="18" charset="0"/>
              </a:rPr>
              <a:t>distractions), </a:t>
            </a:r>
            <a:r>
              <a:rPr lang="en-US" kern="0" dirty="0">
                <a:solidFill>
                  <a:srgbClr val="000000"/>
                </a:solidFill>
                <a:latin typeface="Palatino Linotype" panose="02040502050505030304" pitchFamily="18" charset="0"/>
                <a:ea typeface="Times New Roman" panose="02020603050405020304" pitchFamily="18" charset="0"/>
              </a:rPr>
              <a:t>self-management and self-control, developing digital literacy and netiquette. </a:t>
            </a:r>
            <a:endParaRPr lang="ru-RU" dirty="0">
              <a:latin typeface="Palatino Linotype" panose="02040502050505030304" pitchFamily="18" charset="0"/>
            </a:endParaRPr>
          </a:p>
        </p:txBody>
      </p:sp>
      <p:sp>
        <p:nvSpPr>
          <p:cNvPr id="9" name="Прямоугольник 8"/>
          <p:cNvSpPr/>
          <p:nvPr/>
        </p:nvSpPr>
        <p:spPr>
          <a:xfrm>
            <a:off x="356102" y="624611"/>
            <a:ext cx="4357159" cy="3139321"/>
          </a:xfrm>
          <a:prstGeom prst="rect">
            <a:avLst/>
          </a:prstGeom>
        </p:spPr>
        <p:txBody>
          <a:bodyPr wrap="square">
            <a:spAutoFit/>
          </a:bodyPr>
          <a:lstStyle/>
          <a:p>
            <a:r>
              <a:rPr lang="en-US" dirty="0">
                <a:latin typeface="Palatino Linotype" panose="02040502050505030304" pitchFamily="18" charset="0"/>
              </a:rPr>
              <a:t>Internal webinar of the Laboratory of deep </a:t>
            </a:r>
            <a:r>
              <a:rPr lang="en-US" dirty="0" err="1">
                <a:latin typeface="Palatino Linotype" panose="02040502050505030304" pitchFamily="18" charset="0"/>
              </a:rPr>
              <a:t>magnetotelluric</a:t>
            </a:r>
            <a:r>
              <a:rPr lang="en-US" dirty="0">
                <a:latin typeface="Palatino Linotype" panose="02040502050505030304" pitchFamily="18" charset="0"/>
              </a:rPr>
              <a:t> investigations (LDMI) consolidated around 10 participants via Skype. Since January 2020 we produce 34 webinars about equipment for electromagnetic (EM) methods, EM theory, geological-and-geophysical interpretation, </a:t>
            </a:r>
            <a:r>
              <a:rPr lang="en-US" dirty="0" err="1">
                <a:latin typeface="Palatino Linotype" panose="02040502050505030304" pitchFamily="18" charset="0"/>
              </a:rPr>
              <a:t>geoelectric</a:t>
            </a:r>
            <a:r>
              <a:rPr lang="en-US" dirty="0">
                <a:latin typeface="Palatino Linotype" panose="02040502050505030304" pitchFamily="18" charset="0"/>
              </a:rPr>
              <a:t> anomalies and noise correction, features of digital processing and direct modeling for the impedance calculation.</a:t>
            </a:r>
            <a:endParaRPr lang="ru-RU" dirty="0">
              <a:latin typeface="Palatino Linotype" panose="02040502050505030304" pitchFamily="18" charset="0"/>
            </a:endParaRPr>
          </a:p>
        </p:txBody>
      </p:sp>
      <p:sp>
        <p:nvSpPr>
          <p:cNvPr id="10" name="Прямоугольник 9"/>
          <p:cNvSpPr/>
          <p:nvPr/>
        </p:nvSpPr>
        <p:spPr>
          <a:xfrm>
            <a:off x="4615372" y="3108919"/>
            <a:ext cx="4452428" cy="954107"/>
          </a:xfrm>
          <a:prstGeom prst="rect">
            <a:avLst/>
          </a:prstGeom>
        </p:spPr>
        <p:txBody>
          <a:bodyPr wrap="square">
            <a:spAutoFit/>
          </a:bodyPr>
          <a:lstStyle/>
          <a:p>
            <a:r>
              <a:rPr lang="en-US" sz="1400" i="1" dirty="0">
                <a:latin typeface="Palatino Linotype" panose="02040502050505030304" pitchFamily="18" charset="0"/>
              </a:rPr>
              <a:t>Under the support of the </a:t>
            </a:r>
            <a:r>
              <a:rPr lang="en-US" sz="1400" i="1" dirty="0" err="1" smtClean="0">
                <a:latin typeface="Palatino Linotype" panose="02040502050505030304" pitchFamily="18" charset="0"/>
              </a:rPr>
              <a:t>Rossotrudnichestvo</a:t>
            </a:r>
            <a:r>
              <a:rPr lang="en-US" sz="1400" i="1" dirty="0" smtClean="0">
                <a:latin typeface="Palatino Linotype" panose="02040502050505030304" pitchFamily="18" charset="0"/>
              </a:rPr>
              <a:t> </a:t>
            </a:r>
            <a:r>
              <a:rPr lang="en-US" sz="1400" i="1" dirty="0">
                <a:latin typeface="Palatino Linotype" panose="02040502050505030304" pitchFamily="18" charset="0"/>
              </a:rPr>
              <a:t>the </a:t>
            </a:r>
            <a:r>
              <a:rPr lang="en-US" sz="1400" i="1" dirty="0" smtClean="0">
                <a:latin typeface="Palatino Linotype" panose="02040502050505030304" pitchFamily="18" charset="0"/>
              </a:rPr>
              <a:t>Kyrgyz </a:t>
            </a:r>
            <a:r>
              <a:rPr lang="en-US" sz="1400" i="1" dirty="0">
                <a:latin typeface="Palatino Linotype" panose="02040502050505030304" pitchFamily="18" charset="0"/>
              </a:rPr>
              <a:t>National University named after </a:t>
            </a:r>
            <a:r>
              <a:rPr lang="en-US" sz="1400" i="1" dirty="0" err="1">
                <a:latin typeface="Palatino Linotype" panose="02040502050505030304" pitchFamily="18" charset="0"/>
              </a:rPr>
              <a:t>Jusup</a:t>
            </a:r>
            <a:r>
              <a:rPr lang="en-US" sz="1400" i="1" dirty="0">
                <a:latin typeface="Palatino Linotype" panose="02040502050505030304" pitchFamily="18" charset="0"/>
              </a:rPr>
              <a:t> </a:t>
            </a:r>
            <a:r>
              <a:rPr lang="en-US" sz="1400" i="1" dirty="0" err="1">
                <a:latin typeface="Palatino Linotype" panose="02040502050505030304" pitchFamily="18" charset="0"/>
              </a:rPr>
              <a:t>Balasagyn</a:t>
            </a:r>
            <a:r>
              <a:rPr lang="en-US" sz="1400" i="1" dirty="0">
                <a:latin typeface="Palatino Linotype" panose="02040502050505030304" pitchFamily="18" charset="0"/>
              </a:rPr>
              <a:t> (KNU) and the Research Station RAS in Bishkek </a:t>
            </a:r>
            <a:r>
              <a:rPr lang="en-US" sz="1400" i="1" dirty="0" smtClean="0">
                <a:latin typeface="Palatino Linotype" panose="02040502050505030304" pitchFamily="18" charset="0"/>
              </a:rPr>
              <a:t>signed the agreement on </a:t>
            </a:r>
            <a:r>
              <a:rPr lang="en-US" sz="1400" i="1" dirty="0">
                <a:latin typeface="Palatino Linotype" panose="02040502050505030304" pitchFamily="18" charset="0"/>
              </a:rPr>
              <a:t>September 30th, 2020. </a:t>
            </a:r>
            <a:endParaRPr lang="ru-RU" sz="1400" i="1" dirty="0">
              <a:latin typeface="Palatino Linotype" panose="02040502050505030304" pitchFamily="18" charset="0"/>
            </a:endParaRPr>
          </a:p>
        </p:txBody>
      </p:sp>
      <p:sp>
        <p:nvSpPr>
          <p:cNvPr id="11" name="Прямоугольник 10"/>
          <p:cNvSpPr/>
          <p:nvPr/>
        </p:nvSpPr>
        <p:spPr>
          <a:xfrm>
            <a:off x="7264758" y="3745136"/>
            <a:ext cx="1556836" cy="276999"/>
          </a:xfrm>
          <a:prstGeom prst="rect">
            <a:avLst/>
          </a:prstGeom>
        </p:spPr>
        <p:txBody>
          <a:bodyPr wrap="none">
            <a:spAutoFit/>
          </a:bodyPr>
          <a:lstStyle/>
          <a:p>
            <a:r>
              <a:rPr lang="en-US" sz="1200" i="1" kern="0" dirty="0">
                <a:solidFill>
                  <a:srgbClr val="000000"/>
                </a:solidFill>
                <a:latin typeface="Palatino Linotype" panose="02040502050505030304" pitchFamily="18" charset="0"/>
                <a:ea typeface="Times New Roman" panose="02020603050405020304" pitchFamily="18" charset="0"/>
              </a:rPr>
              <a:t>(photo credit © </a:t>
            </a:r>
            <a:r>
              <a:rPr lang="en-US" sz="1200" i="1" kern="0" dirty="0" smtClean="0">
                <a:solidFill>
                  <a:srgbClr val="000000"/>
                </a:solidFill>
                <a:latin typeface="Palatino Linotype" panose="02040502050505030304" pitchFamily="18" charset="0"/>
                <a:ea typeface="Times New Roman" panose="02020603050405020304" pitchFamily="18" charset="0"/>
              </a:rPr>
              <a:t>KNU)</a:t>
            </a:r>
            <a:endParaRPr lang="ru-RU" sz="1200" i="1" dirty="0">
              <a:latin typeface="Palatino Linotype" panose="02040502050505030304" pitchFamily="18" charset="0"/>
            </a:endParaRPr>
          </a:p>
        </p:txBody>
      </p:sp>
      <p:sp>
        <p:nvSpPr>
          <p:cNvPr id="2" name="Прямоугольник 1"/>
          <p:cNvSpPr/>
          <p:nvPr/>
        </p:nvSpPr>
        <p:spPr>
          <a:xfrm>
            <a:off x="328028" y="4149680"/>
            <a:ext cx="8787898" cy="923330"/>
          </a:xfrm>
          <a:prstGeom prst="rect">
            <a:avLst/>
          </a:prstGeom>
        </p:spPr>
        <p:txBody>
          <a:bodyPr wrap="square">
            <a:spAutoFit/>
          </a:bodyPr>
          <a:lstStyle/>
          <a:p>
            <a:r>
              <a:rPr lang="en-US" kern="0" dirty="0">
                <a:solidFill>
                  <a:srgbClr val="000000"/>
                </a:solidFill>
                <a:latin typeface="Palatino Linotype" panose="02040502050505030304" pitchFamily="18" charset="0"/>
                <a:ea typeface="Times New Roman" panose="02020603050405020304" pitchFamily="18" charset="0"/>
              </a:rPr>
              <a:t>The hybrid adaptation as the online and offline approach was launched successfully. The educational trainings were passed with new tools and in different conditions under the creativity and enthusiasm of tutors, faced the modified way. </a:t>
            </a:r>
            <a:endParaRPr lang="en-US" dirty="0"/>
          </a:p>
        </p:txBody>
      </p:sp>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154984"/>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just"/>
            <a:r>
              <a:rPr lang="en-US" dirty="0" smtClean="0">
                <a:latin typeface="Palatino Linotype" panose="02040502050505030304" pitchFamily="18" charset="0"/>
              </a:rPr>
              <a:t>The research </a:t>
            </a:r>
            <a:r>
              <a:rPr lang="en-US" dirty="0">
                <a:latin typeface="Palatino Linotype" panose="02040502050505030304" pitchFamily="18" charset="0"/>
              </a:rPr>
              <a:t>is partly funded by the state assignment of the Ministry of Science and Higher Education of the Russian Federation for the Research Station of the Russian Academy of Sciences (AAAA-A19-119020190063-2). </a:t>
            </a:r>
            <a:endParaRPr lang="en-US" dirty="0" smtClean="0">
              <a:latin typeface="Palatino Linotype" panose="02040502050505030304" pitchFamily="18" charset="0"/>
            </a:endParaRPr>
          </a:p>
          <a:p>
            <a:pPr algn="just"/>
            <a:r>
              <a:rPr lang="en-US" dirty="0" smtClean="0">
                <a:latin typeface="Palatino Linotype" panose="02040502050505030304" pitchFamily="18" charset="0"/>
              </a:rPr>
              <a:t>I </a:t>
            </a:r>
            <a:r>
              <a:rPr lang="en-US" dirty="0">
                <a:latin typeface="Palatino Linotype" panose="02040502050505030304" pitchFamily="18" charset="0"/>
              </a:rPr>
              <a:t>thank the ideological support of the international cooperation on scientific and technical cooperation between the Kyrgyz National University named after </a:t>
            </a:r>
            <a:r>
              <a:rPr lang="en-US" dirty="0" err="1">
                <a:latin typeface="Palatino Linotype" panose="02040502050505030304" pitchFamily="18" charset="0"/>
              </a:rPr>
              <a:t>Jusup</a:t>
            </a:r>
            <a:r>
              <a:rPr lang="en-US" dirty="0">
                <a:latin typeface="Palatino Linotype" panose="02040502050505030304" pitchFamily="18" charset="0"/>
              </a:rPr>
              <a:t> </a:t>
            </a:r>
            <a:r>
              <a:rPr lang="en-US" dirty="0" err="1">
                <a:latin typeface="Palatino Linotype" panose="02040502050505030304" pitchFamily="18" charset="0"/>
              </a:rPr>
              <a:t>Balasagyn</a:t>
            </a:r>
            <a:r>
              <a:rPr lang="en-US" dirty="0">
                <a:latin typeface="Palatino Linotype" panose="02040502050505030304" pitchFamily="18" charset="0"/>
              </a:rPr>
              <a:t> (KNU) and the Research Station RAS in Bishkek under the support of the Federal Agency for the Commonwealth of Independent States Affairs, Compatriots Living Abroad, and International Humanitarian Cooperation (</a:t>
            </a:r>
            <a:r>
              <a:rPr lang="en-US" dirty="0" err="1">
                <a:latin typeface="Palatino Linotype" panose="02040502050505030304" pitchFamily="18" charset="0"/>
              </a:rPr>
              <a:t>Rossotrudnichestvo</a:t>
            </a:r>
            <a:r>
              <a:rPr lang="en-US" dirty="0">
                <a:latin typeface="Palatino Linotype" panose="02040502050505030304" pitchFamily="18" charset="0"/>
              </a:rPr>
              <a:t>). I especially acknowledge my colleagues to share their experience and to be involved in mentorship, trainings and webinars.</a:t>
            </a:r>
            <a:endParaRPr lang="fr-FR" dirty="0" smtClean="0">
              <a:latin typeface="Palatino Linotype" panose="02040502050505030304" pitchFamily="18" charset="0"/>
            </a:endParaRPr>
          </a:p>
          <a:p>
            <a:r>
              <a:rPr lang="fr-FR" dirty="0" smtClean="0">
                <a:latin typeface="Palatino Linotype" panose="02040502050505030304" pitchFamily="18" charset="0"/>
              </a:rPr>
              <a:t> </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1795038" y="6463251"/>
            <a:ext cx="2133600" cy="365125"/>
          </a:xfrm>
        </p:spPr>
        <p:txBody>
          <a:bodyPr/>
          <a:lstStyle/>
          <a:p>
            <a:fld id="{FCAEAE96-855E-42B1-8DE9-9C9E68DE18C5}" type="slidenum">
              <a:rPr lang="fr-FR" smtClean="0">
                <a:latin typeface="Palatino Linotype" panose="02040502050505030304" pitchFamily="18" charset="0"/>
              </a:rPr>
              <a:pPr/>
              <a:t>12</a:t>
            </a:fld>
            <a:endParaRPr lang="fr-FR" dirty="0">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488" y="5270101"/>
            <a:ext cx="1586204" cy="1586204"/>
          </a:xfrm>
          <a:prstGeom prst="rect">
            <a:avLst/>
          </a:prstGeom>
        </p:spPr>
      </p:pic>
      <p:pic>
        <p:nvPicPr>
          <p:cNvPr id="5126" name="Picture 6" descr="фото профиля Anastasia Colombo, Нет описания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137" y="4677057"/>
            <a:ext cx="2044417" cy="2044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Министерство науки и высшего образования Российской Федерации — Википед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030" y="4764584"/>
            <a:ext cx="1613969" cy="169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546" y="238408"/>
            <a:ext cx="8181316" cy="5355312"/>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dirty="0">
                <a:latin typeface="Palatino Linotype" panose="02040502050505030304" pitchFamily="18" charset="0"/>
              </a:rPr>
              <a:t>In this work, the view of a series of practical research-and-educational activities and mentorship within the institute Research Station RAS in Bishkek (RS RAS) are presented. STEM learning on-site, specifically related to the Earth sciences, is important. RS RAS in Bishkek is studying geodynamics, stressed and deformed state and deep structure of Tien Shan, </a:t>
            </a:r>
            <a:r>
              <a:rPr lang="en-US" dirty="0" err="1">
                <a:latin typeface="Palatino Linotype" panose="02040502050505030304" pitchFamily="18" charset="0"/>
              </a:rPr>
              <a:t>seismotectonic</a:t>
            </a:r>
            <a:r>
              <a:rPr lang="en-US" dirty="0">
                <a:latin typeface="Palatino Linotype" panose="02040502050505030304" pitchFamily="18" charset="0"/>
              </a:rPr>
              <a:t>, </a:t>
            </a:r>
            <a:r>
              <a:rPr lang="en-US" dirty="0" err="1">
                <a:latin typeface="Palatino Linotype" panose="02040502050505030304" pitchFamily="18" charset="0"/>
              </a:rPr>
              <a:t>geoenvironmental</a:t>
            </a:r>
            <a:r>
              <a:rPr lang="en-US" dirty="0">
                <a:latin typeface="Palatino Linotype" panose="02040502050505030304" pitchFamily="18" charset="0"/>
              </a:rPr>
              <a:t> and engineering-geological aspects. All field activities have been continued and have been made by special groups of maximum 3 persons. At the RS RAS a mentorship program within the organization for mentees is introduced. However, COVID-19 quarantine forced us to make mostly online seminars for organization staff and provide online educational training for the students of American University of Central Asia (AUCA) and Kyrgyz Russian Slavic University (KRSU). Under the support of the </a:t>
            </a:r>
            <a:r>
              <a:rPr lang="en-US" dirty="0" err="1">
                <a:latin typeface="Palatino Linotype" panose="02040502050505030304" pitchFamily="18" charset="0"/>
              </a:rPr>
              <a:t>Rossotrudnichestvo</a:t>
            </a:r>
            <a:r>
              <a:rPr lang="en-US" dirty="0">
                <a:latin typeface="Palatino Linotype" panose="02040502050505030304" pitchFamily="18" charset="0"/>
              </a:rPr>
              <a:t> the agreement on scientific and technical cooperation between the Kyrgyz National University named after </a:t>
            </a:r>
            <a:r>
              <a:rPr lang="en-US" dirty="0" err="1">
                <a:latin typeface="Palatino Linotype" panose="02040502050505030304" pitchFamily="18" charset="0"/>
              </a:rPr>
              <a:t>Jusup</a:t>
            </a:r>
            <a:r>
              <a:rPr lang="en-US" dirty="0">
                <a:latin typeface="Palatino Linotype" panose="02040502050505030304" pitchFamily="18" charset="0"/>
              </a:rPr>
              <a:t> </a:t>
            </a:r>
            <a:r>
              <a:rPr lang="en-US" dirty="0" err="1">
                <a:latin typeface="Palatino Linotype" panose="02040502050505030304" pitchFamily="18" charset="0"/>
              </a:rPr>
              <a:t>Balasagyn</a:t>
            </a:r>
            <a:r>
              <a:rPr lang="en-US" dirty="0">
                <a:latin typeface="Palatino Linotype" panose="02040502050505030304" pitchFamily="18" charset="0"/>
              </a:rPr>
              <a:t> and the RS RAS was signed on September 30th, 2020. I admit that the new remote technologies should be included in future development because the accessible geophysical equipment degrades rather quickly and especially because of daily use and temperature changes.</a:t>
            </a:r>
          </a:p>
          <a:p>
            <a:endParaRPr lang="en-US" dirty="0" smtClean="0">
              <a:latin typeface="Palatino Linotype" panose="02040502050505030304" pitchFamily="18" charset="0"/>
            </a:endParaRPr>
          </a:p>
        </p:txBody>
      </p:sp>
      <p:sp>
        <p:nvSpPr>
          <p:cNvPr id="5" name="Slide Number Placeholder 5"/>
          <p:cNvSpPr>
            <a:spLocks noGrp="1"/>
          </p:cNvSpPr>
          <p:nvPr>
            <p:ph type="sldNum" sz="quarter" idx="12"/>
          </p:nvPr>
        </p:nvSpPr>
        <p:spPr>
          <a:xfrm>
            <a:off x="-1422902" y="6472684"/>
            <a:ext cx="2133600" cy="365125"/>
          </a:xfrm>
        </p:spPr>
        <p:txBody>
          <a:bodyPr/>
          <a:lstStyle/>
          <a:p>
            <a:fld id="{FCAEAE96-855E-42B1-8DE9-9C9E68DE18C5}" type="slidenum">
              <a:rPr lang="fr-FR" smtClean="0">
                <a:latin typeface="Palatino Linotype" panose="02040502050505030304" pitchFamily="18" charset="0"/>
              </a:rPr>
              <a:pPr/>
              <a:t>2</a:t>
            </a:fld>
            <a:endParaRPr lang="fr-FR" dirty="0">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40100"/>
            <a:ext cx="1586204" cy="1586204"/>
          </a:xfrm>
          <a:prstGeom prst="rect">
            <a:avLst/>
          </a:prstGeom>
        </p:spPr>
      </p:pic>
      <p:sp>
        <p:nvSpPr>
          <p:cNvPr id="6" name="Прямоугольник 5"/>
          <p:cNvSpPr/>
          <p:nvPr/>
        </p:nvSpPr>
        <p:spPr>
          <a:xfrm>
            <a:off x="710698" y="5513370"/>
            <a:ext cx="6693188" cy="646331"/>
          </a:xfrm>
          <a:prstGeom prst="rect">
            <a:avLst/>
          </a:prstGeom>
        </p:spPr>
        <p:txBody>
          <a:bodyPr wrap="square">
            <a:spAutoFit/>
          </a:bodyPr>
          <a:lstStyle/>
          <a:p>
            <a:r>
              <a:rPr lang="fr-FR" b="1" dirty="0">
                <a:latin typeface="Palatino Linotype" panose="02040502050505030304" pitchFamily="18" charset="0"/>
              </a:rPr>
              <a:t>Keywords: </a:t>
            </a:r>
            <a:r>
              <a:rPr lang="en-US" dirty="0" err="1">
                <a:latin typeface="Palatino Linotype" panose="02040502050505030304" pitchFamily="18" charset="0"/>
              </a:rPr>
              <a:t>geopolygon</a:t>
            </a:r>
            <a:r>
              <a:rPr lang="en-US" dirty="0">
                <a:latin typeface="Palatino Linotype" panose="02040502050505030304" pitchFamily="18" charset="0"/>
              </a:rPr>
              <a:t>; field training; mentorship; </a:t>
            </a:r>
            <a:endParaRPr lang="en-US" dirty="0" smtClean="0">
              <a:latin typeface="Palatino Linotype" panose="02040502050505030304" pitchFamily="18" charset="0"/>
            </a:endParaRPr>
          </a:p>
          <a:p>
            <a:r>
              <a:rPr lang="en-US" dirty="0" smtClean="0">
                <a:latin typeface="Palatino Linotype" panose="02040502050505030304" pitchFamily="18" charset="0"/>
              </a:rPr>
              <a:t>on-site </a:t>
            </a:r>
            <a:r>
              <a:rPr lang="en-US" dirty="0">
                <a:latin typeface="Palatino Linotype" panose="02040502050505030304" pitchFamily="18" charset="0"/>
              </a:rPr>
              <a:t>education; online training </a:t>
            </a:r>
          </a:p>
        </p:txBody>
      </p:sp>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353" y="211217"/>
            <a:ext cx="7886700" cy="1325563"/>
          </a:xfrm>
        </p:spPr>
        <p:txBody>
          <a:bodyPr/>
          <a:lstStyle/>
          <a:p>
            <a:r>
              <a:rPr lang="en-US" dirty="0" smtClean="0">
                <a:latin typeface="Palatino Linotype" panose="02040502050505030304" pitchFamily="18" charset="0"/>
              </a:rPr>
              <a:t>Outline</a:t>
            </a:r>
            <a:endParaRPr lang="ru-RU" dirty="0">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75491820"/>
              </p:ext>
            </p:extLst>
          </p:nvPr>
        </p:nvGraphicFramePr>
        <p:xfrm>
          <a:off x="-307818" y="1267485"/>
          <a:ext cx="8818075" cy="4988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Номер слайда 5"/>
          <p:cNvSpPr>
            <a:spLocks noGrp="1"/>
          </p:cNvSpPr>
          <p:nvPr>
            <p:ph type="sldNum" sz="quarter" idx="12"/>
          </p:nvPr>
        </p:nvSpPr>
        <p:spPr>
          <a:xfrm>
            <a:off x="-1500047" y="6476402"/>
            <a:ext cx="2057400" cy="365125"/>
          </a:xfrm>
        </p:spPr>
        <p:txBody>
          <a:bodyPr/>
          <a:lstStyle/>
          <a:p>
            <a:fld id="{CD6E8413-8B64-46A0-A043-DA7FCA8C4DD3}" type="slidenum">
              <a:rPr lang="en-US" smtClean="0">
                <a:solidFill>
                  <a:schemeClr val="bg1">
                    <a:lumMod val="65000"/>
                  </a:schemeClr>
                </a:solidFill>
                <a:latin typeface="Palatino Linotype" panose="02040502050505030304" pitchFamily="18" charset="0"/>
              </a:rPr>
              <a:t>3</a:t>
            </a:fld>
            <a:endParaRPr lang="en-US" dirty="0">
              <a:solidFill>
                <a:schemeClr val="bg1">
                  <a:lumMod val="65000"/>
                </a:schemeClr>
              </a:solidFill>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7796" y="5240100"/>
            <a:ext cx="1586204" cy="1586204"/>
          </a:xfrm>
          <a:prstGeom prst="rect">
            <a:avLst/>
          </a:prstGeom>
        </p:spPr>
      </p:pic>
    </p:spTree>
    <p:extLst>
      <p:ext uri="{BB962C8B-B14F-4D97-AF65-F5344CB8AC3E}">
        <p14:creationId xmlns:p14="http://schemas.microsoft.com/office/powerpoint/2010/main" val="579818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305"/>
            <a:ext cx="4525262" cy="1792501"/>
          </a:xfrm>
          <a:prstGeom prst="flowChartInputOutp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pPr algn="ctr"/>
            <a:r>
              <a:rPr lang="en-US" sz="3000" dirty="0">
                <a:latin typeface="Palatino Linotype" panose="02040502050505030304" pitchFamily="18" charset="0"/>
              </a:rPr>
              <a:t>Research Station RAS in Bishkek </a:t>
            </a:r>
            <a:r>
              <a:rPr lang="en-US" sz="3000" dirty="0" smtClean="0">
                <a:latin typeface="Palatino Linotype" panose="02040502050505030304" pitchFamily="18" charset="0"/>
              </a:rPr>
              <a:t/>
            </a:r>
            <a:br>
              <a:rPr lang="en-US" sz="3000" dirty="0" smtClean="0">
                <a:latin typeface="Palatino Linotype" panose="02040502050505030304" pitchFamily="18" charset="0"/>
              </a:rPr>
            </a:br>
            <a:r>
              <a:rPr lang="en-US" sz="3000" dirty="0" smtClean="0">
                <a:latin typeface="Palatino Linotype" panose="02040502050505030304" pitchFamily="18" charset="0"/>
              </a:rPr>
              <a:t>(</a:t>
            </a:r>
            <a:r>
              <a:rPr lang="en-US" sz="3000" dirty="0">
                <a:latin typeface="Palatino Linotype" panose="02040502050505030304" pitchFamily="18" charset="0"/>
              </a:rPr>
              <a:t>RS RAS</a:t>
            </a:r>
            <a:r>
              <a:rPr lang="en-US" sz="3000" dirty="0" smtClean="0">
                <a:latin typeface="Palatino Linotype" panose="02040502050505030304" pitchFamily="18" charset="0"/>
              </a:rPr>
              <a:t>)</a:t>
            </a:r>
            <a:endParaRPr lang="ru-RU" sz="3000" dirty="0">
              <a:latin typeface="Palatino Linotype" panose="02040502050505030304" pitchFamily="18" charset="0"/>
            </a:endParaRPr>
          </a:p>
        </p:txBody>
      </p:sp>
      <p:sp>
        <p:nvSpPr>
          <p:cNvPr id="4" name="Номер слайда 3"/>
          <p:cNvSpPr>
            <a:spLocks noGrp="1"/>
          </p:cNvSpPr>
          <p:nvPr>
            <p:ph type="sldNum" sz="quarter" idx="12"/>
          </p:nvPr>
        </p:nvSpPr>
        <p:spPr>
          <a:xfrm>
            <a:off x="-1799376" y="6492875"/>
            <a:ext cx="2057400" cy="365125"/>
          </a:xfrm>
        </p:spPr>
        <p:txBody>
          <a:bodyPr/>
          <a:lstStyle/>
          <a:p>
            <a:fld id="{CD6E8413-8B64-46A0-A043-DA7FCA8C4DD3}" type="slidenum">
              <a:rPr lang="en-US" smtClean="0">
                <a:latin typeface="Palatino Linotype" panose="02040502050505030304" pitchFamily="18" charset="0"/>
              </a:rPr>
              <a:t>4</a:t>
            </a:fld>
            <a:endParaRPr lang="en-US" dirty="0">
              <a:latin typeface="Palatino Linotype" panose="02040502050505030304" pitchFamily="18" charset="0"/>
            </a:endParaRPr>
          </a:p>
        </p:txBody>
      </p:sp>
      <p:pic>
        <p:nvPicPr>
          <p:cNvPr id="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5262" y="78306"/>
            <a:ext cx="4618738" cy="4351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40100"/>
            <a:ext cx="1586204" cy="1586204"/>
          </a:xfrm>
          <a:prstGeom prst="rect">
            <a:avLst/>
          </a:prstGeom>
        </p:spPr>
      </p:pic>
      <p:sp>
        <p:nvSpPr>
          <p:cNvPr id="9" name="Прямоугольник 8"/>
          <p:cNvSpPr/>
          <p:nvPr/>
        </p:nvSpPr>
        <p:spPr>
          <a:xfrm>
            <a:off x="6373640" y="2580238"/>
            <a:ext cx="407406" cy="289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alatino Linotype" panose="02040502050505030304" pitchFamily="18" charset="0"/>
            </a:endParaRPr>
          </a:p>
        </p:txBody>
      </p:sp>
      <p:sp>
        <p:nvSpPr>
          <p:cNvPr id="10" name="Text Box 3"/>
          <p:cNvSpPr txBox="1">
            <a:spLocks noChangeArrowheads="1"/>
          </p:cNvSpPr>
          <p:nvPr/>
        </p:nvSpPr>
        <p:spPr bwMode="auto">
          <a:xfrm>
            <a:off x="4599161" y="4429644"/>
            <a:ext cx="4852657" cy="18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ru-RU" sz="800" b="1" dirty="0">
                <a:solidFill>
                  <a:srgbClr val="0054A6"/>
                </a:solidFill>
                <a:latin typeface="Palatino Linotype" panose="02040502050505030304" pitchFamily="18" charset="0"/>
              </a:rPr>
              <a:t>Tectonics, Volume: 29, Issue: 6, </a:t>
            </a:r>
            <a:r>
              <a:rPr lang="en-US" sz="800" dirty="0" err="1" smtClean="0">
                <a:latin typeface="Palatino Linotype" panose="02040502050505030304" pitchFamily="18" charset="0"/>
                <a:hlinkClick r:id="rId4"/>
              </a:rPr>
              <a:t>Zubovich</a:t>
            </a:r>
            <a:r>
              <a:rPr lang="ru-RU" sz="800" dirty="0" smtClean="0">
                <a:latin typeface="Palatino Linotype" panose="02040502050505030304" pitchFamily="18" charset="0"/>
              </a:rPr>
              <a:t> </a:t>
            </a:r>
            <a:r>
              <a:rPr lang="en-US" sz="800" dirty="0" smtClean="0">
                <a:latin typeface="Palatino Linotype" panose="02040502050505030304" pitchFamily="18" charset="0"/>
              </a:rPr>
              <a:t>et al.</a:t>
            </a:r>
            <a:r>
              <a:rPr lang="ru-RU" sz="800" dirty="0" smtClean="0">
                <a:latin typeface="Palatino Linotype" panose="02040502050505030304" pitchFamily="18" charset="0"/>
              </a:rPr>
              <a:t>,</a:t>
            </a:r>
            <a:r>
              <a:rPr lang="en-US" sz="800" dirty="0" smtClean="0">
                <a:latin typeface="Palatino Linotype" panose="02040502050505030304" pitchFamily="18" charset="0"/>
              </a:rPr>
              <a:t> </a:t>
            </a:r>
            <a:r>
              <a:rPr lang="en-US" altLang="ru-RU" sz="800" b="1" dirty="0" smtClean="0">
                <a:solidFill>
                  <a:srgbClr val="0054A6"/>
                </a:solidFill>
                <a:latin typeface="Palatino Linotype" panose="02040502050505030304" pitchFamily="18" charset="0"/>
              </a:rPr>
              <a:t>2010, DOI</a:t>
            </a:r>
            <a:r>
              <a:rPr lang="en-US" altLang="ru-RU" sz="800" b="1" dirty="0">
                <a:solidFill>
                  <a:srgbClr val="0054A6"/>
                </a:solidFill>
                <a:latin typeface="Palatino Linotype" panose="02040502050505030304" pitchFamily="18" charset="0"/>
              </a:rPr>
              <a:t>: </a:t>
            </a:r>
            <a:r>
              <a:rPr lang="en-US" altLang="ru-RU" sz="800" b="1" dirty="0" smtClean="0">
                <a:solidFill>
                  <a:srgbClr val="0054A6"/>
                </a:solidFill>
                <a:latin typeface="Palatino Linotype" panose="02040502050505030304" pitchFamily="18" charset="0"/>
              </a:rPr>
              <a:t>10.1029/2010TC002772 </a:t>
            </a:r>
            <a:endParaRPr lang="en-US" altLang="ru-RU" sz="800" b="1" dirty="0">
              <a:solidFill>
                <a:srgbClr val="0054A6"/>
              </a:solidFill>
              <a:latin typeface="Palatino Linotype" panose="02040502050505030304" pitchFamily="18" charset="0"/>
            </a:endParaRPr>
          </a:p>
        </p:txBody>
      </p:sp>
      <p:sp>
        <p:nvSpPr>
          <p:cNvPr id="11" name="Прямоугольник 10"/>
          <p:cNvSpPr/>
          <p:nvPr/>
        </p:nvSpPr>
        <p:spPr>
          <a:xfrm>
            <a:off x="258024" y="1925411"/>
            <a:ext cx="4267238" cy="3416320"/>
          </a:xfrm>
          <a:prstGeom prst="rect">
            <a:avLst/>
          </a:prstGeom>
        </p:spPr>
        <p:txBody>
          <a:bodyPr wrap="square">
            <a:spAutoFit/>
          </a:bodyPr>
          <a:lstStyle/>
          <a:p>
            <a:r>
              <a:rPr lang="en-US" dirty="0">
                <a:latin typeface="Palatino Linotype" panose="02040502050505030304" pitchFamily="18" charset="0"/>
              </a:rPr>
              <a:t>RS RAS (</a:t>
            </a:r>
            <a:r>
              <a:rPr lang="en-US" dirty="0">
                <a:latin typeface="Palatino Linotype" panose="02040502050505030304" pitchFamily="18" charset="0"/>
                <a:hlinkClick r:id="rId5"/>
              </a:rPr>
              <a:t>http://</a:t>
            </a:r>
            <a:r>
              <a:rPr lang="en-US" dirty="0" smtClean="0">
                <a:latin typeface="Palatino Linotype" panose="02040502050505030304" pitchFamily="18" charset="0"/>
                <a:hlinkClick r:id="rId5"/>
              </a:rPr>
              <a:t>www.gdirc.ru/en</a:t>
            </a:r>
            <a:r>
              <a:rPr lang="en-US" dirty="0" smtClean="0">
                <a:latin typeface="Palatino Linotype" panose="02040502050505030304" pitchFamily="18" charset="0"/>
              </a:rPr>
              <a:t>) is </a:t>
            </a:r>
            <a:r>
              <a:rPr lang="en-US" dirty="0">
                <a:latin typeface="Palatino Linotype" panose="02040502050505030304" pitchFamily="18" charset="0"/>
              </a:rPr>
              <a:t>an academic institution and is a part of Bishkek Geodynamic Proving Ground of the International Research Center (IRC BGPG) with the Multiple-Access Geosciences System (MAGS) (</a:t>
            </a:r>
            <a:r>
              <a:rPr lang="en-US" dirty="0">
                <a:latin typeface="Palatino Linotype" panose="02040502050505030304" pitchFamily="18" charset="0"/>
                <a:hlinkClick r:id="rId6"/>
              </a:rPr>
              <a:t>http://ckp-rf.ru/ckp/500801</a:t>
            </a:r>
            <a:r>
              <a:rPr lang="en-US" dirty="0" smtClean="0">
                <a:latin typeface="Palatino Linotype" panose="02040502050505030304" pitchFamily="18" charset="0"/>
                <a:hlinkClick r:id="rId6"/>
              </a:rPr>
              <a:t>/</a:t>
            </a:r>
            <a:r>
              <a:rPr lang="en-US" dirty="0" smtClean="0">
                <a:latin typeface="Palatino Linotype" panose="02040502050505030304" pitchFamily="18" charset="0"/>
              </a:rPr>
              <a:t>  is </a:t>
            </a:r>
            <a:r>
              <a:rPr lang="en-US" dirty="0">
                <a:latin typeface="Palatino Linotype" panose="02040502050505030304" pitchFamily="18" charset="0"/>
              </a:rPr>
              <a:t>studying geodynamics, stressed and deformed state and deep structure of Tien Shan, </a:t>
            </a:r>
            <a:r>
              <a:rPr lang="en-US" dirty="0" err="1">
                <a:latin typeface="Palatino Linotype" panose="02040502050505030304" pitchFamily="18" charset="0"/>
              </a:rPr>
              <a:t>seismotectonic</a:t>
            </a:r>
            <a:r>
              <a:rPr lang="en-US" dirty="0">
                <a:latin typeface="Palatino Linotype" panose="02040502050505030304" pitchFamily="18" charset="0"/>
              </a:rPr>
              <a:t>, </a:t>
            </a:r>
            <a:r>
              <a:rPr lang="en-US" dirty="0" err="1">
                <a:latin typeface="Palatino Linotype" panose="02040502050505030304" pitchFamily="18" charset="0"/>
              </a:rPr>
              <a:t>geoenvironmental</a:t>
            </a:r>
            <a:r>
              <a:rPr lang="en-US" dirty="0">
                <a:latin typeface="Palatino Linotype" panose="02040502050505030304" pitchFamily="18" charset="0"/>
              </a:rPr>
              <a:t> and engineering-geological aspects. </a:t>
            </a:r>
            <a:endParaRPr lang="ru-RU" dirty="0">
              <a:latin typeface="Palatino Linotype" panose="02040502050505030304" pitchFamily="18" charset="0"/>
            </a:endParaRPr>
          </a:p>
        </p:txBody>
      </p:sp>
      <p:sp>
        <p:nvSpPr>
          <p:cNvPr id="13" name="Прямоугольник 12"/>
          <p:cNvSpPr/>
          <p:nvPr/>
        </p:nvSpPr>
        <p:spPr>
          <a:xfrm>
            <a:off x="4572000" y="4598632"/>
            <a:ext cx="4572000" cy="707886"/>
          </a:xfrm>
          <a:prstGeom prst="rect">
            <a:avLst/>
          </a:prstGeom>
        </p:spPr>
        <p:txBody>
          <a:bodyPr>
            <a:spAutoFit/>
          </a:bodyPr>
          <a:lstStyle/>
          <a:p>
            <a:r>
              <a:rPr lang="en-US" sz="1000" dirty="0">
                <a:latin typeface="Palatino Linotype" panose="02040502050505030304" pitchFamily="18" charset="0"/>
              </a:rPr>
              <a:t>Map of the central Tien Shan and surroundings showing topography, shallow‐focus seismicity, selected cities, and the trace of the </a:t>
            </a:r>
            <a:r>
              <a:rPr lang="en-US" sz="1000" dirty="0" err="1">
                <a:latin typeface="Palatino Linotype" panose="02040502050505030304" pitchFamily="18" charset="0"/>
              </a:rPr>
              <a:t>Talas‐Ferghana</a:t>
            </a:r>
            <a:r>
              <a:rPr lang="en-US" sz="1000" dirty="0">
                <a:latin typeface="Palatino Linotype" panose="02040502050505030304" pitchFamily="18" charset="0"/>
              </a:rPr>
              <a:t> fault (TFF</a:t>
            </a:r>
            <a:r>
              <a:rPr lang="en-US" sz="1000" dirty="0" smtClean="0">
                <a:latin typeface="Palatino Linotype" panose="02040502050505030304" pitchFamily="18" charset="0"/>
              </a:rPr>
              <a:t>). </a:t>
            </a:r>
            <a:r>
              <a:rPr lang="en-US" sz="1000" dirty="0">
                <a:latin typeface="Palatino Linotype" panose="02040502050505030304" pitchFamily="18" charset="0"/>
              </a:rPr>
              <a:t>The </a:t>
            </a:r>
            <a:r>
              <a:rPr lang="en-US" sz="1000" dirty="0" smtClean="0">
                <a:latin typeface="Palatino Linotype" panose="02040502050505030304" pitchFamily="18" charset="0"/>
              </a:rPr>
              <a:t>red box </a:t>
            </a:r>
            <a:r>
              <a:rPr lang="en-US" sz="1000" dirty="0" err="1" smtClean="0">
                <a:latin typeface="Palatino Linotype" panose="02040502050505030304" pitchFamily="18" charset="0"/>
              </a:rPr>
              <a:t>iondicates</a:t>
            </a:r>
            <a:r>
              <a:rPr lang="en-US" sz="1000" dirty="0" smtClean="0">
                <a:latin typeface="Palatino Linotype" panose="02040502050505030304" pitchFamily="18" charset="0"/>
              </a:rPr>
              <a:t> Bishkek Geodynamic Proving Ground within the </a:t>
            </a:r>
            <a:r>
              <a:rPr lang="en-US" sz="1000" dirty="0">
                <a:latin typeface="Palatino Linotype" panose="02040502050505030304" pitchFamily="18" charset="0"/>
              </a:rPr>
              <a:t>Tien Shan</a:t>
            </a:r>
            <a:r>
              <a:rPr lang="en-US" sz="1000" dirty="0" smtClean="0">
                <a:latin typeface="Palatino Linotype" panose="02040502050505030304" pitchFamily="18" charset="0"/>
              </a:rPr>
              <a:t>.</a:t>
            </a:r>
            <a:endParaRPr lang="en-US" sz="1000" dirty="0">
              <a:latin typeface="Palatino Linotype" panose="02040502050505030304" pitchFamily="18" charset="0"/>
            </a:endParaRPr>
          </a:p>
        </p:txBody>
      </p:sp>
      <p:sp>
        <p:nvSpPr>
          <p:cNvPr id="15" name="Прямоугольник 14"/>
          <p:cNvSpPr/>
          <p:nvPr/>
        </p:nvSpPr>
        <p:spPr>
          <a:xfrm>
            <a:off x="258024" y="5326068"/>
            <a:ext cx="7171873" cy="1477328"/>
          </a:xfrm>
          <a:prstGeom prst="rect">
            <a:avLst/>
          </a:prstGeom>
        </p:spPr>
        <p:txBody>
          <a:bodyPr wrap="square">
            <a:spAutoFit/>
          </a:bodyPr>
          <a:lstStyle/>
          <a:p>
            <a:r>
              <a:rPr lang="en-US" kern="0" dirty="0">
                <a:solidFill>
                  <a:srgbClr val="000000"/>
                </a:solidFill>
                <a:latin typeface="Palatino Linotype" panose="02040502050505030304" pitchFamily="18" charset="0"/>
                <a:ea typeface="Times New Roman" panose="02020603050405020304" pitchFamily="18" charset="0"/>
              </a:rPr>
              <a:t>Some of the employees are involved in the educational process with the </a:t>
            </a:r>
            <a:r>
              <a:rPr lang="en-US" kern="0" dirty="0" smtClean="0">
                <a:solidFill>
                  <a:srgbClr val="000000"/>
                </a:solidFill>
                <a:latin typeface="Palatino Linotype" panose="02040502050505030304" pitchFamily="18" charset="0"/>
                <a:ea typeface="Times New Roman" panose="02020603050405020304" pitchFamily="18" charset="0"/>
              </a:rPr>
              <a:t>basic</a:t>
            </a:r>
            <a:r>
              <a:rPr lang="ru-RU" kern="0" dirty="0" smtClean="0">
                <a:solidFill>
                  <a:srgbClr val="000000"/>
                </a:solidFill>
                <a:latin typeface="Palatino Linotype" panose="02040502050505030304" pitchFamily="18" charset="0"/>
                <a:ea typeface="Times New Roman" panose="02020603050405020304" pitchFamily="18" charset="0"/>
              </a:rPr>
              <a:t> </a:t>
            </a:r>
            <a:r>
              <a:rPr lang="en-US" kern="0" dirty="0">
                <a:solidFill>
                  <a:srgbClr val="000000"/>
                </a:solidFill>
                <a:latin typeface="Palatino Linotype" panose="02040502050505030304" pitchFamily="18" charset="0"/>
                <a:ea typeface="Times New Roman" panose="02020603050405020304" pitchFamily="18" charset="0"/>
              </a:rPr>
              <a:t>universities in Kyrgyzstan, situated in Bishkek city: Kyrgyz-Russian Slavic University (KRSU</a:t>
            </a:r>
            <a:r>
              <a:rPr lang="en-US" kern="0" dirty="0" smtClean="0">
                <a:solidFill>
                  <a:srgbClr val="000000"/>
                </a:solidFill>
                <a:latin typeface="Palatino Linotype" panose="02040502050505030304" pitchFamily="18" charset="0"/>
                <a:ea typeface="Times New Roman" panose="02020603050405020304" pitchFamily="18" charset="0"/>
              </a:rPr>
              <a:t>), </a:t>
            </a:r>
            <a:r>
              <a:rPr lang="en-US" kern="0" dirty="0">
                <a:solidFill>
                  <a:srgbClr val="000000"/>
                </a:solidFill>
                <a:latin typeface="Palatino Linotype" panose="02040502050505030304" pitchFamily="18" charset="0"/>
                <a:ea typeface="Times New Roman" panose="02020603050405020304" pitchFamily="18" charset="0"/>
              </a:rPr>
              <a:t>American University of Central Asia (AUCA) </a:t>
            </a:r>
            <a:r>
              <a:rPr lang="en-US" kern="0" dirty="0" smtClean="0">
                <a:solidFill>
                  <a:srgbClr val="000000"/>
                </a:solidFill>
                <a:latin typeface="Palatino Linotype" panose="02040502050505030304" pitchFamily="18" charset="0"/>
                <a:ea typeface="Times New Roman" panose="02020603050405020304" pitchFamily="18" charset="0"/>
              </a:rPr>
              <a:t>and </a:t>
            </a:r>
            <a:r>
              <a:rPr lang="en-US" kern="0" dirty="0">
                <a:solidFill>
                  <a:srgbClr val="000000"/>
                </a:solidFill>
                <a:latin typeface="Palatino Linotype" panose="02040502050505030304" pitchFamily="18" charset="0"/>
                <a:ea typeface="Times New Roman" panose="02020603050405020304" pitchFamily="18" charset="0"/>
              </a:rPr>
              <a:t>Kyrgyz National University named after </a:t>
            </a:r>
            <a:r>
              <a:rPr lang="en-US" kern="0" dirty="0" err="1">
                <a:solidFill>
                  <a:srgbClr val="000000"/>
                </a:solidFill>
                <a:latin typeface="Palatino Linotype" panose="02040502050505030304" pitchFamily="18" charset="0"/>
                <a:ea typeface="Times New Roman" panose="02020603050405020304" pitchFamily="18" charset="0"/>
              </a:rPr>
              <a:t>Jusup</a:t>
            </a:r>
            <a:r>
              <a:rPr lang="en-US" kern="0" dirty="0">
                <a:solidFill>
                  <a:srgbClr val="000000"/>
                </a:solidFill>
                <a:latin typeface="Palatino Linotype" panose="02040502050505030304" pitchFamily="18" charset="0"/>
                <a:ea typeface="Times New Roman" panose="02020603050405020304" pitchFamily="18" charset="0"/>
              </a:rPr>
              <a:t> </a:t>
            </a:r>
            <a:r>
              <a:rPr lang="en-US" kern="0" dirty="0" err="1">
                <a:solidFill>
                  <a:srgbClr val="000000"/>
                </a:solidFill>
                <a:latin typeface="Palatino Linotype" panose="02040502050505030304" pitchFamily="18" charset="0"/>
                <a:ea typeface="Times New Roman" panose="02020603050405020304" pitchFamily="18" charset="0"/>
              </a:rPr>
              <a:t>Balasagyn</a:t>
            </a:r>
            <a:r>
              <a:rPr lang="en-US" kern="0" dirty="0">
                <a:solidFill>
                  <a:srgbClr val="000000"/>
                </a:solidFill>
                <a:latin typeface="Palatino Linotype" panose="02040502050505030304" pitchFamily="18" charset="0"/>
                <a:ea typeface="Times New Roman" panose="02020603050405020304" pitchFamily="18" charset="0"/>
              </a:rPr>
              <a:t> (KNU</a:t>
            </a:r>
            <a:r>
              <a:rPr lang="en-US" kern="0" dirty="0" smtClean="0">
                <a:solidFill>
                  <a:srgbClr val="000000"/>
                </a:solidFill>
                <a:latin typeface="Palatino Linotype" panose="02040502050505030304" pitchFamily="18" charset="0"/>
                <a:ea typeface="Times New Roman" panose="02020603050405020304" pitchFamily="18" charset="0"/>
              </a:rPr>
              <a:t>)</a:t>
            </a:r>
            <a:endParaRPr lang="ru-RU" dirty="0">
              <a:latin typeface="Palatino Linotype" panose="02040502050505030304" pitchFamily="18" charset="0"/>
            </a:endParaRPr>
          </a:p>
        </p:txBody>
      </p:sp>
    </p:spTree>
    <p:extLst>
      <p:ext uri="{BB962C8B-B14F-4D97-AF65-F5344CB8AC3E}">
        <p14:creationId xmlns:p14="http://schemas.microsoft.com/office/powerpoint/2010/main" val="3088537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159" y="1246201"/>
            <a:ext cx="3192119" cy="280562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10543" y="161802"/>
            <a:ext cx="7886700" cy="1325563"/>
          </a:xfrm>
          <a:prstGeom prst="flowChartInputOutp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n-US" sz="3400" b="1" dirty="0">
                <a:latin typeface="Palatino Linotype" panose="02040502050505030304" pitchFamily="18" charset="0"/>
              </a:rPr>
              <a:t>STEM learning </a:t>
            </a:r>
            <a:r>
              <a:rPr lang="en-US" sz="3400" b="1" dirty="0" smtClean="0">
                <a:latin typeface="Palatino Linotype" panose="02040502050505030304" pitchFamily="18" charset="0"/>
              </a:rPr>
              <a:t>on-site: </a:t>
            </a:r>
            <a:r>
              <a:rPr lang="en-US" sz="3400" b="1" dirty="0" smtClean="0">
                <a:latin typeface="Palatino Linotype" panose="02040502050505030304" pitchFamily="18" charset="0"/>
              </a:rPr>
              <a:t>traditional model for outdoors</a:t>
            </a:r>
            <a:endParaRPr lang="ru-RU" sz="3400" b="1" dirty="0">
              <a:latin typeface="Palatino Linotype" panose="02040502050505030304" pitchFamily="18" charset="0"/>
            </a:endParaRPr>
          </a:p>
        </p:txBody>
      </p:sp>
      <p:pic>
        <p:nvPicPr>
          <p:cNvPr id="2050" name="Picture 2" descr="111A41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9080" y="4409762"/>
            <a:ext cx="3398513" cy="2265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484" y="1580234"/>
            <a:ext cx="3295462" cy="2471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4990BB06-FDD3-474D-A159-0925F848E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6634" y="5950634"/>
            <a:ext cx="907366" cy="907366"/>
          </a:xfrm>
          <a:prstGeom prst="rect">
            <a:avLst/>
          </a:prstGeom>
        </p:spPr>
      </p:pic>
      <p:sp>
        <p:nvSpPr>
          <p:cNvPr id="6" name="Номер слайда 5"/>
          <p:cNvSpPr>
            <a:spLocks noGrp="1"/>
          </p:cNvSpPr>
          <p:nvPr>
            <p:ph type="sldNum" sz="quarter" idx="12"/>
          </p:nvPr>
        </p:nvSpPr>
        <p:spPr>
          <a:xfrm>
            <a:off x="-1626794" y="6492875"/>
            <a:ext cx="2057400" cy="365125"/>
          </a:xfrm>
        </p:spPr>
        <p:txBody>
          <a:bodyPr/>
          <a:lstStyle/>
          <a:p>
            <a:fld id="{CD6E8413-8B64-46A0-A043-DA7FCA8C4DD3}" type="slidenum">
              <a:rPr lang="en-US" smtClean="0">
                <a:latin typeface="Palatino Linotype" panose="02040502050505030304" pitchFamily="18" charset="0"/>
              </a:rPr>
              <a:t>5</a:t>
            </a:fld>
            <a:endParaRPr lang="en-US" dirty="0">
              <a:latin typeface="Palatino Linotype" panose="02040502050505030304" pitchFamily="18" charset="0"/>
            </a:endParaRPr>
          </a:p>
        </p:txBody>
      </p:sp>
      <p:sp>
        <p:nvSpPr>
          <p:cNvPr id="8" name="Прямоугольник 7"/>
          <p:cNvSpPr/>
          <p:nvPr/>
        </p:nvSpPr>
        <p:spPr>
          <a:xfrm>
            <a:off x="3613149" y="1494187"/>
            <a:ext cx="2168673" cy="2862322"/>
          </a:xfrm>
          <a:prstGeom prst="rect">
            <a:avLst/>
          </a:prstGeom>
        </p:spPr>
        <p:txBody>
          <a:bodyPr wrap="square">
            <a:spAutoFit/>
          </a:bodyPr>
          <a:lstStyle/>
          <a:p>
            <a:r>
              <a:rPr lang="en-US" kern="0" dirty="0">
                <a:solidFill>
                  <a:srgbClr val="000000"/>
                </a:solidFill>
                <a:latin typeface="Palatino Linotype" panose="02040502050505030304" pitchFamily="18" charset="0"/>
                <a:ea typeface="Times New Roman" panose="02020603050405020304" pitchFamily="18" charset="0"/>
              </a:rPr>
              <a:t>For the internships and trainings RS RAS uses the </a:t>
            </a:r>
            <a:r>
              <a:rPr lang="en-US" kern="0" dirty="0" err="1">
                <a:solidFill>
                  <a:srgbClr val="000000"/>
                </a:solidFill>
                <a:latin typeface="Palatino Linotype" panose="02040502050505030304" pitchFamily="18" charset="0"/>
                <a:ea typeface="Times New Roman" panose="02020603050405020304" pitchFamily="18" charset="0"/>
              </a:rPr>
              <a:t>geopolygons</a:t>
            </a:r>
            <a:r>
              <a:rPr lang="en-US" kern="0" dirty="0">
                <a:solidFill>
                  <a:srgbClr val="000000"/>
                </a:solidFill>
                <a:latin typeface="Palatino Linotype" panose="02040502050505030304" pitchFamily="18" charset="0"/>
                <a:ea typeface="Times New Roman" panose="02020603050405020304" pitchFamily="18" charset="0"/>
              </a:rPr>
              <a:t> - test sites, under the historical view of a series of practical research-and-educational activities.</a:t>
            </a:r>
            <a:endParaRPr lang="ru-RU" dirty="0">
              <a:latin typeface="Palatino Linotype" panose="02040502050505030304" pitchFamily="18" charset="0"/>
            </a:endParaRPr>
          </a:p>
        </p:txBody>
      </p:sp>
      <p:sp>
        <p:nvSpPr>
          <p:cNvPr id="11" name="Прямоугольник 10"/>
          <p:cNvSpPr/>
          <p:nvPr/>
        </p:nvSpPr>
        <p:spPr>
          <a:xfrm>
            <a:off x="3854796" y="4242412"/>
            <a:ext cx="4459042" cy="2615588"/>
          </a:xfrm>
          <a:prstGeom prst="rect">
            <a:avLst/>
          </a:prstGeom>
        </p:spPr>
        <p:txBody>
          <a:bodyPr wrap="square">
            <a:spAutoFit/>
          </a:bodyPr>
          <a:lstStyle/>
          <a:p>
            <a:pPr marL="342900" lvl="0" indent="-342900" algn="just">
              <a:lnSpc>
                <a:spcPts val="1400"/>
              </a:lnSpc>
              <a:spcAft>
                <a:spcPts val="0"/>
              </a:spcAft>
              <a:buFont typeface="Symbol" panose="05050102010706020507" pitchFamily="18" charset="2"/>
              <a:buChar char=""/>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Geomorphological complexes </a:t>
            </a:r>
            <a:endParaRPr lang="en-US" sz="16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ts val="1400"/>
              </a:lnSpc>
              <a:spcAft>
                <a:spcPts val="0"/>
              </a:spcAft>
              <a:buFont typeface="Symbol" panose="05050102010706020507" pitchFamily="18" charset="2"/>
              <a:buChar char=""/>
            </a:pPr>
            <a:r>
              <a:rPr lang="en-US" sz="16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Matching </a:t>
            </a: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geomorphological features with the on topographic maps of different scales</a:t>
            </a:r>
            <a:endParaRPr lang="ru-RU"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ts val="1400"/>
              </a:lnSpc>
              <a:spcAft>
                <a:spcPts val="0"/>
              </a:spcAft>
              <a:buFont typeface="Symbol" panose="05050102010706020507" pitchFamily="18" charset="2"/>
              <a:buChar char=""/>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connection of geomorphological complexes with hydrogeological structures in the river canyons in BGRG</a:t>
            </a:r>
            <a:endParaRPr lang="ru-RU"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ts val="1400"/>
              </a:lnSpc>
              <a:spcAft>
                <a:spcPts val="0"/>
              </a:spcAft>
              <a:buFont typeface="Symbol" panose="05050102010706020507" pitchFamily="18" charset="2"/>
              <a:buChar char=""/>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Processes of physical weathering;</a:t>
            </a:r>
            <a:endParaRPr lang="ru-RU"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ts val="1400"/>
              </a:lnSpc>
              <a:spcAft>
                <a:spcPts val="0"/>
              </a:spcAft>
              <a:buFont typeface="Symbol" panose="05050102010706020507" pitchFamily="18" charset="2"/>
              <a:buChar char=""/>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Exogenous processes (erosion, landslides, suffusion, the surface activity of water springs</a:t>
            </a:r>
            <a:endParaRPr lang="ru-RU"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ts val="1400"/>
              </a:lnSpc>
              <a:spcAft>
                <a:spcPts val="0"/>
              </a:spcAft>
              <a:buFont typeface="Symbol" panose="05050102010706020507" pitchFamily="18" charset="2"/>
              <a:buChar char=""/>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Physical properties of minerals, their structural structures and forms of occurrence in nature </a:t>
            </a:r>
            <a:endParaRPr lang="ru-RU"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ts val="1400"/>
              </a:lnSpc>
              <a:spcAft>
                <a:spcPts val="0"/>
              </a:spcAft>
              <a:buFont typeface="Symbol" panose="05050102010706020507" pitchFamily="18" charset="2"/>
              <a:buChar char=""/>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An individual report preparation</a:t>
            </a:r>
            <a:endParaRPr lang="ru-RU"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0484" y="4040430"/>
            <a:ext cx="2664512" cy="369332"/>
          </a:xfrm>
          <a:prstGeom prst="rect">
            <a:avLst/>
          </a:prstGeom>
        </p:spPr>
        <p:txBody>
          <a:bodyPr wrap="none">
            <a:spAutoFit/>
          </a:bodyPr>
          <a:lstStyle/>
          <a:p>
            <a:r>
              <a:rPr lang="en-US" kern="0" dirty="0">
                <a:solidFill>
                  <a:srgbClr val="000000"/>
                </a:solidFill>
                <a:latin typeface="Palatino Linotype" panose="02040502050505030304" pitchFamily="18" charset="0"/>
                <a:ea typeface="Times New Roman" panose="02020603050405020304" pitchFamily="18" charset="0"/>
              </a:rPr>
              <a:t>(photo credit © RS RAS)</a:t>
            </a:r>
            <a:endParaRPr lang="ru-RU" dirty="0">
              <a:latin typeface="Palatino Linotype" panose="02040502050505030304" pitchFamily="18" charset="0"/>
            </a:endParaRPr>
          </a:p>
        </p:txBody>
      </p:sp>
    </p:spTree>
    <p:extLst>
      <p:ext uri="{BB962C8B-B14F-4D97-AF65-F5344CB8AC3E}">
        <p14:creationId xmlns:p14="http://schemas.microsoft.com/office/powerpoint/2010/main" val="384512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302" y="1690689"/>
            <a:ext cx="3805122" cy="28538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90689"/>
            <a:ext cx="3805123" cy="2853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4990BB06-FDD3-474D-A159-0925F848E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3" name="Номер слайда 2"/>
          <p:cNvSpPr>
            <a:spLocks noGrp="1"/>
          </p:cNvSpPr>
          <p:nvPr>
            <p:ph type="sldNum" sz="quarter" idx="12"/>
          </p:nvPr>
        </p:nvSpPr>
        <p:spPr>
          <a:xfrm>
            <a:off x="-1732591" y="6492875"/>
            <a:ext cx="2057400" cy="365125"/>
          </a:xfrm>
        </p:spPr>
        <p:txBody>
          <a:bodyPr/>
          <a:lstStyle/>
          <a:p>
            <a:fld id="{CD6E8413-8B64-46A0-A043-DA7FCA8C4DD3}" type="slidenum">
              <a:rPr lang="en-US" smtClean="0">
                <a:latin typeface="Palatino Linotype" panose="02040502050505030304" pitchFamily="18" charset="0"/>
              </a:rPr>
              <a:t>6</a:t>
            </a:fld>
            <a:endParaRPr lang="en-US" dirty="0">
              <a:latin typeface="Palatino Linotype" panose="02040502050505030304" pitchFamily="18" charset="0"/>
            </a:endParaRPr>
          </a:p>
        </p:txBody>
      </p:sp>
      <p:sp>
        <p:nvSpPr>
          <p:cNvPr id="7" name="Заголовок 1"/>
          <p:cNvSpPr>
            <a:spLocks noGrp="1"/>
          </p:cNvSpPr>
          <p:nvPr>
            <p:ph type="title"/>
          </p:nvPr>
        </p:nvSpPr>
        <p:spPr>
          <a:xfrm>
            <a:off x="628650" y="144380"/>
            <a:ext cx="7886700" cy="1546310"/>
          </a:xfrm>
          <a:prstGeom prst="flowChartInputOutp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n-US" sz="3400" b="1" dirty="0">
                <a:latin typeface="Palatino Linotype" panose="02040502050505030304" pitchFamily="18" charset="0"/>
              </a:rPr>
              <a:t>STEM </a:t>
            </a:r>
            <a:r>
              <a:rPr lang="en-US" sz="3400" b="1" dirty="0" smtClean="0">
                <a:latin typeface="Palatino Linotype" panose="02040502050505030304" pitchFamily="18" charset="0"/>
              </a:rPr>
              <a:t>training </a:t>
            </a:r>
            <a:r>
              <a:rPr lang="en-US" sz="3400" b="1" dirty="0" smtClean="0">
                <a:latin typeface="Palatino Linotype" panose="02040502050505030304" pitchFamily="18" charset="0"/>
              </a:rPr>
              <a:t>on-site: </a:t>
            </a:r>
            <a:r>
              <a:rPr lang="en-US" sz="3400" b="1" dirty="0" smtClean="0">
                <a:latin typeface="Palatino Linotype" panose="02040502050505030304" pitchFamily="18" charset="0"/>
              </a:rPr>
              <a:t>traditional </a:t>
            </a:r>
            <a:r>
              <a:rPr lang="en-US" sz="3400" b="1" dirty="0" smtClean="0">
                <a:latin typeface="Palatino Linotype" panose="02040502050505030304" pitchFamily="18" charset="0"/>
              </a:rPr>
              <a:t>model for indoors</a:t>
            </a:r>
            <a:endParaRPr lang="ru-RU" sz="3400" b="1" dirty="0">
              <a:latin typeface="Palatino Linotype" panose="02040502050505030304" pitchFamily="18" charset="0"/>
            </a:endParaRPr>
          </a:p>
        </p:txBody>
      </p:sp>
      <p:sp>
        <p:nvSpPr>
          <p:cNvPr id="8" name="Прямоугольник 7"/>
          <p:cNvSpPr/>
          <p:nvPr/>
        </p:nvSpPr>
        <p:spPr>
          <a:xfrm>
            <a:off x="7241063" y="4489028"/>
            <a:ext cx="1568058" cy="646331"/>
          </a:xfrm>
          <a:prstGeom prst="rect">
            <a:avLst/>
          </a:prstGeom>
        </p:spPr>
        <p:txBody>
          <a:bodyPr wrap="none">
            <a:spAutoFit/>
          </a:bodyPr>
          <a:lstStyle/>
          <a:p>
            <a:pPr algn="ctr"/>
            <a:r>
              <a:rPr lang="en-US" kern="0" dirty="0">
                <a:solidFill>
                  <a:srgbClr val="000000"/>
                </a:solidFill>
                <a:latin typeface="Palatino Linotype" panose="02040502050505030304" pitchFamily="18" charset="0"/>
                <a:ea typeface="Times New Roman" panose="02020603050405020304" pitchFamily="18" charset="0"/>
              </a:rPr>
              <a:t>(photo credit </a:t>
            </a:r>
            <a:endParaRPr lang="en-US" kern="0" dirty="0" smtClean="0">
              <a:solidFill>
                <a:srgbClr val="000000"/>
              </a:solidFill>
              <a:latin typeface="Palatino Linotype" panose="02040502050505030304" pitchFamily="18" charset="0"/>
              <a:ea typeface="Times New Roman" panose="02020603050405020304" pitchFamily="18" charset="0"/>
            </a:endParaRPr>
          </a:p>
          <a:p>
            <a:pPr algn="ctr"/>
            <a:r>
              <a:rPr lang="en-US" kern="0" dirty="0" smtClean="0">
                <a:solidFill>
                  <a:srgbClr val="000000"/>
                </a:solidFill>
                <a:latin typeface="Palatino Linotype" panose="02040502050505030304" pitchFamily="18" charset="0"/>
                <a:ea typeface="Times New Roman" panose="02020603050405020304" pitchFamily="18" charset="0"/>
              </a:rPr>
              <a:t>© </a:t>
            </a:r>
            <a:r>
              <a:rPr lang="en-US" kern="0" dirty="0">
                <a:solidFill>
                  <a:srgbClr val="000000"/>
                </a:solidFill>
                <a:latin typeface="Palatino Linotype" panose="02040502050505030304" pitchFamily="18" charset="0"/>
                <a:ea typeface="Times New Roman" panose="02020603050405020304" pitchFamily="18" charset="0"/>
              </a:rPr>
              <a:t>RS RAS)</a:t>
            </a:r>
            <a:endParaRPr lang="ru-RU" dirty="0">
              <a:latin typeface="Palatino Linotype" panose="02040502050505030304" pitchFamily="18" charset="0"/>
            </a:endParaRPr>
          </a:p>
        </p:txBody>
      </p:sp>
      <p:sp>
        <p:nvSpPr>
          <p:cNvPr id="9" name="Прямоугольник 8"/>
          <p:cNvSpPr/>
          <p:nvPr/>
        </p:nvSpPr>
        <p:spPr>
          <a:xfrm>
            <a:off x="321284" y="4649305"/>
            <a:ext cx="7236512" cy="2026132"/>
          </a:xfrm>
          <a:prstGeom prst="rect">
            <a:avLst/>
          </a:prstGeom>
        </p:spPr>
        <p:txBody>
          <a:bodyPr wrap="square">
            <a:spAutoFit/>
          </a:bodyPr>
          <a:lstStyle/>
          <a:p>
            <a:pPr marL="269875" indent="-269875" algn="just">
              <a:lnSpc>
                <a:spcPts val="1600"/>
              </a:lnSpc>
              <a:spcBef>
                <a:spcPts val="600"/>
              </a:spcBef>
              <a:spcAft>
                <a:spcPts val="600"/>
              </a:spcAft>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the </a:t>
            </a:r>
            <a:r>
              <a:rPr lang="en-U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KRSU faculties</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the </a:t>
            </a:r>
            <a:r>
              <a:rPr lang="en-U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following disciplines </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are in the program:</a:t>
            </a:r>
          </a:p>
          <a:p>
            <a:pPr marL="342900" lvl="0" indent="-342900" algn="just">
              <a:lnSpc>
                <a:spcPts val="1600"/>
              </a:lnSpc>
              <a:spcAft>
                <a:spcPts val="0"/>
              </a:spcAft>
              <a:buFont typeface="Symbol" panose="05050102010706020507" pitchFamily="18" charset="2"/>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Geophysics</a:t>
            </a:r>
          </a:p>
          <a:p>
            <a:pPr marL="342900" lvl="0" indent="-342900" algn="just">
              <a:lnSpc>
                <a:spcPts val="1600"/>
              </a:lnSpc>
              <a:spcAft>
                <a:spcPts val="0"/>
              </a:spcAft>
              <a:buFont typeface="Symbol" panose="05050102010706020507" pitchFamily="18" charset="2"/>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Mining geophysics</a:t>
            </a:r>
          </a:p>
          <a:p>
            <a:pPr marL="342900" lvl="0" indent="-342900" algn="just">
              <a:lnSpc>
                <a:spcPts val="1600"/>
              </a:lnSpc>
              <a:spcAft>
                <a:spcPts val="0"/>
              </a:spcAft>
              <a:buFont typeface="Symbol" panose="05050102010706020507" pitchFamily="18" charset="2"/>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Basics of mining and oil and gas business </a:t>
            </a:r>
          </a:p>
          <a:p>
            <a:pPr marL="342900" lvl="0" indent="-342900" algn="just">
              <a:lnSpc>
                <a:spcPts val="1600"/>
              </a:lnSpc>
              <a:spcAft>
                <a:spcPts val="0"/>
              </a:spcAft>
              <a:buFont typeface="Symbol" panose="05050102010706020507" pitchFamily="18" charset="2"/>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Construction </a:t>
            </a:r>
            <a:r>
              <a:rPr lang="en-US"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geotechnology</a:t>
            </a:r>
            <a:endPar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ts val="1600"/>
              </a:lnSpc>
              <a:spcAft>
                <a:spcPts val="0"/>
              </a:spcAft>
              <a:buFont typeface="Symbol" panose="05050102010706020507" pitchFamily="18" charset="2"/>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Measurements in a physical experiment</a:t>
            </a:r>
          </a:p>
          <a:p>
            <a:pPr marL="342900" lvl="0" indent="-342900" algn="just">
              <a:lnSpc>
                <a:spcPts val="1600"/>
              </a:lnSpc>
              <a:spcAft>
                <a:spcPts val="0"/>
              </a:spcAft>
              <a:buFont typeface="Symbol" panose="05050102010706020507" pitchFamily="18" charset="2"/>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Hydrogeology</a:t>
            </a:r>
          </a:p>
          <a:p>
            <a:pPr marL="342900" lvl="0" indent="-342900" algn="just">
              <a:lnSpc>
                <a:spcPts val="1600"/>
              </a:lnSpc>
              <a:spcAft>
                <a:spcPts val="0"/>
              </a:spcAft>
              <a:buFont typeface="Symbol" panose="05050102010706020507" pitchFamily="18" charset="2"/>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Programming languages and methods, Object-oriented programming, System software, Computer graphics</a:t>
            </a:r>
          </a:p>
        </p:txBody>
      </p:sp>
    </p:spTree>
    <p:extLst>
      <p:ext uri="{BB962C8B-B14F-4D97-AF65-F5344CB8AC3E}">
        <p14:creationId xmlns:p14="http://schemas.microsoft.com/office/powerpoint/2010/main" val="2732138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6539"/>
            <a:ext cx="4173401" cy="1126019"/>
          </a:xfrm>
          <a:prstGeom prst="flowChartInputOutp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en-US" sz="3200" dirty="0" err="1" smtClean="0">
                <a:latin typeface="Palatino Linotype" panose="02040502050505030304" pitchFamily="18" charset="0"/>
              </a:rPr>
              <a:t>Geopolygon</a:t>
            </a:r>
            <a:r>
              <a:rPr lang="en-US" sz="3200" dirty="0" smtClean="0">
                <a:latin typeface="Palatino Linotype" panose="02040502050505030304" pitchFamily="18" charset="0"/>
              </a:rPr>
              <a:t> </a:t>
            </a:r>
            <a:endParaRPr lang="ru-RU" sz="3200" dirty="0">
              <a:latin typeface="Palatino Linotype" panose="0204050205050503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9605" y="76946"/>
            <a:ext cx="4976700" cy="3317800"/>
          </a:xfrm>
          <a:prstGeom prst="rect">
            <a:avLst/>
          </a:prstGeom>
          <a:ln>
            <a:noFill/>
          </a:ln>
          <a:effectLst>
            <a:softEdge rad="112500"/>
          </a:effectLst>
        </p:spPr>
      </p:pic>
      <p:pic>
        <p:nvPicPr>
          <p:cNvPr id="10"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11" name="Объект 10"/>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38076" b="18562"/>
          <a:stretch/>
        </p:blipFill>
        <p:spPr>
          <a:xfrm>
            <a:off x="89110" y="2414101"/>
            <a:ext cx="4964147" cy="4351338"/>
          </a:xfrm>
          <a:prstGeom prst="rect">
            <a:avLst/>
          </a:prstGeom>
          <a:ln>
            <a:noFill/>
          </a:ln>
          <a:effectLst>
            <a:softEdge rad="112500"/>
          </a:effectLst>
        </p:spPr>
      </p:pic>
      <p:sp>
        <p:nvSpPr>
          <p:cNvPr id="12" name="Номер слайда 11"/>
          <p:cNvSpPr>
            <a:spLocks noGrp="1"/>
          </p:cNvSpPr>
          <p:nvPr>
            <p:ph type="sldNum" sz="quarter" idx="12"/>
          </p:nvPr>
        </p:nvSpPr>
        <p:spPr>
          <a:xfrm>
            <a:off x="-1735436" y="6492875"/>
            <a:ext cx="2057400" cy="365125"/>
          </a:xfrm>
        </p:spPr>
        <p:txBody>
          <a:bodyPr/>
          <a:lstStyle/>
          <a:p>
            <a:fld id="{CD6E8413-8B64-46A0-A043-DA7FCA8C4DD3}" type="slidenum">
              <a:rPr lang="en-US" smtClean="0">
                <a:latin typeface="Palatino Linotype" panose="02040502050505030304" pitchFamily="18" charset="0"/>
              </a:rPr>
              <a:t>7</a:t>
            </a:fld>
            <a:endParaRPr lang="en-US" dirty="0">
              <a:latin typeface="Palatino Linotype" panose="02040502050505030304" pitchFamily="18" charset="0"/>
            </a:endParaRPr>
          </a:p>
        </p:txBody>
      </p:sp>
      <p:sp>
        <p:nvSpPr>
          <p:cNvPr id="15" name="Прямоугольник 14"/>
          <p:cNvSpPr/>
          <p:nvPr/>
        </p:nvSpPr>
        <p:spPr>
          <a:xfrm>
            <a:off x="5200650" y="3418481"/>
            <a:ext cx="3825655" cy="1754326"/>
          </a:xfrm>
          <a:prstGeom prst="rect">
            <a:avLst/>
          </a:prstGeom>
        </p:spPr>
        <p:txBody>
          <a:bodyPr wrap="square">
            <a:spAutoFit/>
          </a:bodyPr>
          <a:lstStyle/>
          <a:p>
            <a:r>
              <a:rPr lang="en-US" kern="0" dirty="0" smtClean="0">
                <a:solidFill>
                  <a:srgbClr val="000000"/>
                </a:solidFill>
                <a:latin typeface="Palatino Linotype" panose="02040502050505030304" pitchFamily="18" charset="0"/>
                <a:ea typeface="Times New Roman" panose="02020603050405020304" pitchFamily="18" charset="0"/>
              </a:rPr>
              <a:t>Equipment exhibition </a:t>
            </a:r>
            <a:r>
              <a:rPr lang="en-US" kern="0" dirty="0">
                <a:solidFill>
                  <a:srgbClr val="000000"/>
                </a:solidFill>
                <a:latin typeface="Palatino Linotype" panose="02040502050505030304" pitchFamily="18" charset="0"/>
                <a:ea typeface="Times New Roman" panose="02020603050405020304" pitchFamily="18" charset="0"/>
              </a:rPr>
              <a:t>for the </a:t>
            </a:r>
            <a:r>
              <a:rPr lang="en-US" kern="0" dirty="0" err="1">
                <a:solidFill>
                  <a:srgbClr val="000000"/>
                </a:solidFill>
                <a:latin typeface="Palatino Linotype" panose="02040502050505030304" pitchFamily="18" charset="0"/>
                <a:ea typeface="Times New Roman" panose="02020603050405020304" pitchFamily="18" charset="0"/>
              </a:rPr>
              <a:t>magnetotelluric</a:t>
            </a:r>
            <a:r>
              <a:rPr lang="en-US" kern="0" dirty="0">
                <a:solidFill>
                  <a:srgbClr val="000000"/>
                </a:solidFill>
                <a:latin typeface="Palatino Linotype" panose="02040502050505030304" pitchFamily="18" charset="0"/>
                <a:ea typeface="Times New Roman" panose="02020603050405020304" pitchFamily="18" charset="0"/>
              </a:rPr>
              <a:t> investigations. </a:t>
            </a:r>
            <a:endParaRPr lang="en-US" kern="0" dirty="0" smtClean="0">
              <a:solidFill>
                <a:srgbClr val="000000"/>
              </a:solidFill>
              <a:latin typeface="Palatino Linotype" panose="02040502050505030304" pitchFamily="18" charset="0"/>
              <a:ea typeface="Times New Roman" panose="02020603050405020304" pitchFamily="18" charset="0"/>
            </a:endParaRPr>
          </a:p>
          <a:p>
            <a:endParaRPr lang="en-US" kern="0" dirty="0">
              <a:solidFill>
                <a:srgbClr val="000000"/>
              </a:solidFill>
              <a:latin typeface="Palatino Linotype" panose="02040502050505030304" pitchFamily="18" charset="0"/>
              <a:ea typeface="Times New Roman" panose="02020603050405020304" pitchFamily="18" charset="0"/>
            </a:endParaRPr>
          </a:p>
          <a:p>
            <a:r>
              <a:rPr lang="en-US" kern="0" dirty="0" smtClean="0">
                <a:solidFill>
                  <a:srgbClr val="000000"/>
                </a:solidFill>
                <a:latin typeface="Palatino Linotype" panose="02040502050505030304" pitchFamily="18" charset="0"/>
                <a:ea typeface="Times New Roman" panose="02020603050405020304" pitchFamily="18" charset="0"/>
              </a:rPr>
              <a:t>The </a:t>
            </a:r>
            <a:r>
              <a:rPr lang="en-US" kern="0" dirty="0">
                <a:solidFill>
                  <a:srgbClr val="000000"/>
                </a:solidFill>
                <a:latin typeface="Palatino Linotype" panose="02040502050505030304" pitchFamily="18" charset="0"/>
                <a:ea typeface="Times New Roman" panose="02020603050405020304" pitchFamily="18" charset="0"/>
              </a:rPr>
              <a:t>activity was made during the conference for young scientists, PhD and graduate students in </a:t>
            </a:r>
            <a:r>
              <a:rPr lang="en-US" kern="0" dirty="0" smtClean="0">
                <a:solidFill>
                  <a:srgbClr val="000000"/>
                </a:solidFill>
                <a:latin typeface="Palatino Linotype" panose="02040502050505030304" pitchFamily="18" charset="0"/>
                <a:ea typeface="Times New Roman" panose="02020603050405020304" pitchFamily="18" charset="0"/>
              </a:rPr>
              <a:t>2018</a:t>
            </a:r>
            <a:endParaRPr lang="ru-RU" dirty="0">
              <a:latin typeface="Palatino Linotype" panose="02040502050505030304" pitchFamily="18" charset="0"/>
            </a:endParaRPr>
          </a:p>
        </p:txBody>
      </p:sp>
      <p:sp>
        <p:nvSpPr>
          <p:cNvPr id="16" name="Прямоугольник 15"/>
          <p:cNvSpPr/>
          <p:nvPr/>
        </p:nvSpPr>
        <p:spPr>
          <a:xfrm>
            <a:off x="181780" y="1452231"/>
            <a:ext cx="3720431" cy="1200329"/>
          </a:xfrm>
          <a:prstGeom prst="rect">
            <a:avLst/>
          </a:prstGeom>
        </p:spPr>
        <p:txBody>
          <a:bodyPr wrap="square">
            <a:spAutoFit/>
          </a:bodyPr>
          <a:lstStyle/>
          <a:p>
            <a:r>
              <a:rPr lang="en-US" kern="0" dirty="0">
                <a:solidFill>
                  <a:srgbClr val="000000"/>
                </a:solidFill>
                <a:latin typeface="Palatino Linotype" panose="02040502050505030304" pitchFamily="18" charset="0"/>
                <a:ea typeface="Times New Roman" panose="02020603050405020304" pitchFamily="18" charset="0"/>
              </a:rPr>
              <a:t>Field demonstration of the quadcopter shot by the Global Positioning System laboratory RS RAS</a:t>
            </a:r>
            <a:endParaRPr lang="ru-RU" dirty="0">
              <a:latin typeface="Palatino Linotype" panose="02040502050505030304" pitchFamily="18" charset="0"/>
            </a:endParaRPr>
          </a:p>
        </p:txBody>
      </p:sp>
      <p:sp>
        <p:nvSpPr>
          <p:cNvPr id="17" name="Стрелка вправо 16"/>
          <p:cNvSpPr/>
          <p:nvPr/>
        </p:nvSpPr>
        <p:spPr>
          <a:xfrm>
            <a:off x="3576119" y="1514880"/>
            <a:ext cx="379452" cy="464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alatino Linotype" panose="02040502050505030304" pitchFamily="18" charset="0"/>
            </a:endParaRPr>
          </a:p>
        </p:txBody>
      </p:sp>
      <p:sp>
        <p:nvSpPr>
          <p:cNvPr id="18" name="Прямоугольник 17"/>
          <p:cNvSpPr/>
          <p:nvPr/>
        </p:nvSpPr>
        <p:spPr>
          <a:xfrm>
            <a:off x="4927136" y="6386168"/>
            <a:ext cx="2664512" cy="369332"/>
          </a:xfrm>
          <a:prstGeom prst="rect">
            <a:avLst/>
          </a:prstGeom>
        </p:spPr>
        <p:txBody>
          <a:bodyPr wrap="none">
            <a:spAutoFit/>
          </a:bodyPr>
          <a:lstStyle/>
          <a:p>
            <a:r>
              <a:rPr lang="en-US" kern="0" dirty="0">
                <a:solidFill>
                  <a:srgbClr val="000000"/>
                </a:solidFill>
                <a:latin typeface="Palatino Linotype" panose="02040502050505030304" pitchFamily="18" charset="0"/>
                <a:ea typeface="Times New Roman" panose="02020603050405020304" pitchFamily="18" charset="0"/>
              </a:rPr>
              <a:t>(photo credit © RS RAS)</a:t>
            </a:r>
            <a:endParaRPr lang="ru-RU" dirty="0">
              <a:latin typeface="Palatino Linotype" panose="02040502050505030304" pitchFamily="18" charset="0"/>
            </a:endParaRPr>
          </a:p>
        </p:txBody>
      </p:sp>
      <p:sp>
        <p:nvSpPr>
          <p:cNvPr id="19" name="Стрелка влево 18"/>
          <p:cNvSpPr/>
          <p:nvPr/>
        </p:nvSpPr>
        <p:spPr>
          <a:xfrm>
            <a:off x="4863531" y="3504978"/>
            <a:ext cx="379452" cy="4644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alatino Linotype" panose="02040502050505030304" pitchFamily="18" charset="0"/>
            </a:endParaRPr>
          </a:p>
        </p:txBody>
      </p:sp>
      <p:sp>
        <p:nvSpPr>
          <p:cNvPr id="13" name="Прямоугольник 12"/>
          <p:cNvSpPr/>
          <p:nvPr/>
        </p:nvSpPr>
        <p:spPr>
          <a:xfrm>
            <a:off x="4927136" y="5197958"/>
            <a:ext cx="2756781" cy="1077218"/>
          </a:xfrm>
          <a:prstGeom prst="rect">
            <a:avLst/>
          </a:prstGeom>
        </p:spPr>
        <p:txBody>
          <a:bodyPr wrap="square">
            <a:spAutoFit/>
          </a:bodyPr>
          <a:lstStyle/>
          <a:p>
            <a:r>
              <a:rPr lang="en-US" sz="1600" kern="0" dirty="0">
                <a:solidFill>
                  <a:srgbClr val="000000"/>
                </a:solidFill>
                <a:latin typeface="Palatino Linotype" panose="02040502050505030304" pitchFamily="18" charset="0"/>
                <a:ea typeface="Times New Roman" panose="02020603050405020304" pitchFamily="18" charset="0"/>
              </a:rPr>
              <a:t>The activity was made during the conference for young scientists, PhD and graduate students in 2018</a:t>
            </a:r>
            <a:endParaRPr lang="ru-RU" sz="1600" dirty="0">
              <a:latin typeface="Palatino Linotype" panose="02040502050505030304" pitchFamily="18" charset="0"/>
            </a:endParaRPr>
          </a:p>
        </p:txBody>
      </p:sp>
    </p:spTree>
    <p:extLst>
      <p:ext uri="{BB962C8B-B14F-4D97-AF65-F5344CB8AC3E}">
        <p14:creationId xmlns:p14="http://schemas.microsoft.com/office/powerpoint/2010/main" val="4023187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716" y="0"/>
            <a:ext cx="8871284" cy="1140201"/>
          </a:xfrm>
          <a:prstGeom prst="flowChartInputOutp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Autofit/>
          </a:bodyPr>
          <a:lstStyle/>
          <a:p>
            <a:r>
              <a:rPr lang="en-US" sz="2800" dirty="0" smtClean="0">
                <a:latin typeface="Palatino Linotype" panose="02040502050505030304" pitchFamily="18" charset="0"/>
              </a:rPr>
              <a:t>COVID-19: </a:t>
            </a:r>
            <a:r>
              <a:rPr lang="en-US" sz="2800" dirty="0">
                <a:latin typeface="Palatino Linotype" panose="02040502050505030304" pitchFamily="18" charset="0"/>
              </a:rPr>
              <a:t>hybrid adaptation in </a:t>
            </a:r>
            <a:r>
              <a:rPr lang="en-US" sz="2800" dirty="0" err="1" smtClean="0">
                <a:latin typeface="Palatino Linotype" panose="02040502050505030304" pitchFamily="18" charset="0"/>
              </a:rPr>
              <a:t>geopolygons</a:t>
            </a:r>
            <a:r>
              <a:rPr lang="en-US" sz="2800" dirty="0" smtClean="0">
                <a:latin typeface="Palatino Linotype" panose="02040502050505030304" pitchFamily="18" charset="0"/>
              </a:rPr>
              <a:t> </a:t>
            </a:r>
            <a:r>
              <a:rPr lang="en-US" sz="2800" dirty="0">
                <a:latin typeface="Palatino Linotype" panose="02040502050505030304" pitchFamily="18" charset="0"/>
              </a:rPr>
              <a:t>conditions </a:t>
            </a:r>
            <a:endParaRPr lang="en-US" sz="2800" dirty="0"/>
          </a:p>
        </p:txBody>
      </p:sp>
      <p:sp>
        <p:nvSpPr>
          <p:cNvPr id="3" name="Объект 2"/>
          <p:cNvSpPr>
            <a:spLocks noGrp="1"/>
          </p:cNvSpPr>
          <p:nvPr>
            <p:ph idx="1"/>
          </p:nvPr>
        </p:nvSpPr>
        <p:spPr>
          <a:xfrm>
            <a:off x="441528" y="1140201"/>
            <a:ext cx="8533660" cy="5260352"/>
          </a:xfrm>
        </p:spPr>
        <p:txBody>
          <a:bodyPr>
            <a:noAutofit/>
          </a:bodyPr>
          <a:lstStyle/>
          <a:p>
            <a:pPr algn="just"/>
            <a:r>
              <a:rPr lang="en-US" sz="2000" dirty="0" smtClean="0">
                <a:latin typeface="Palatino Linotype" panose="02040502050505030304" pitchFamily="18" charset="0"/>
              </a:rPr>
              <a:t>It means </a:t>
            </a:r>
            <a:r>
              <a:rPr lang="en-US" sz="2000" dirty="0">
                <a:latin typeface="Palatino Linotype" panose="02040502050505030304" pitchFamily="18" charset="0"/>
              </a:rPr>
              <a:t>the joint approach to work (provide scientific investigations and mentorship) either online in web space or offline in natural outcrops. </a:t>
            </a:r>
            <a:endParaRPr lang="en-US" sz="2000" dirty="0" smtClean="0">
              <a:latin typeface="Palatino Linotype" panose="02040502050505030304" pitchFamily="18" charset="0"/>
            </a:endParaRPr>
          </a:p>
          <a:p>
            <a:pPr algn="just"/>
            <a:r>
              <a:rPr lang="en-US" sz="2000" dirty="0" smtClean="0">
                <a:latin typeface="Palatino Linotype" panose="02040502050505030304" pitchFamily="18" charset="0"/>
              </a:rPr>
              <a:t>All </a:t>
            </a:r>
            <a:r>
              <a:rPr lang="en-US" sz="2000" dirty="0">
                <a:latin typeface="Palatino Linotype" panose="02040502050505030304" pitchFamily="18" charset="0"/>
              </a:rPr>
              <a:t>data storage from on-site stationary monitoring points of BGPG has been still </a:t>
            </a:r>
            <a:r>
              <a:rPr lang="en-US" sz="2000" dirty="0" smtClean="0">
                <a:latin typeface="Palatino Linotype" panose="02040502050505030304" pitchFamily="18" charset="0"/>
              </a:rPr>
              <a:t>50/50 offline/online. </a:t>
            </a:r>
            <a:r>
              <a:rPr lang="en-US" sz="2000" dirty="0">
                <a:latin typeface="Palatino Linotype" panose="02040502050505030304" pitchFamily="18" charset="0"/>
              </a:rPr>
              <a:t>All field activities have been continued and have been made by special groups of a maximum of 3 persons</a:t>
            </a:r>
            <a:r>
              <a:rPr lang="en-US" sz="2000" dirty="0" smtClean="0">
                <a:latin typeface="Palatino Linotype" panose="02040502050505030304" pitchFamily="18" charset="0"/>
              </a:rPr>
              <a:t>. </a:t>
            </a:r>
            <a:endParaRPr lang="en-US" sz="2000" dirty="0">
              <a:latin typeface="Palatino Linotype" panose="02040502050505030304" pitchFamily="18" charset="0"/>
            </a:endParaRPr>
          </a:p>
          <a:p>
            <a:pPr algn="just"/>
            <a:r>
              <a:rPr lang="en-US" sz="2000" dirty="0">
                <a:latin typeface="Palatino Linotype" panose="02040502050505030304" pitchFamily="18" charset="0"/>
              </a:rPr>
              <a:t>This adaptation follows the GEO major goals </a:t>
            </a:r>
            <a:r>
              <a:rPr lang="en-US" sz="2000" dirty="0" smtClean="0">
                <a:latin typeface="Palatino Linotype" panose="02040502050505030304" pitchFamily="18" charset="0"/>
              </a:rPr>
              <a:t>[Pedersen et al., 2009]:</a:t>
            </a:r>
            <a:endParaRPr lang="en-US" sz="2000" dirty="0">
              <a:latin typeface="Palatino Linotype" panose="02040502050505030304" pitchFamily="18" charset="0"/>
            </a:endParaRPr>
          </a:p>
          <a:p>
            <a:pPr marL="266700" indent="0" algn="just">
              <a:spcBef>
                <a:spcPts val="0"/>
              </a:spcBef>
              <a:buNone/>
              <a:tabLst>
                <a:tab pos="266700" algn="l"/>
                <a:tab pos="450850" algn="l"/>
                <a:tab pos="534988" algn="l"/>
              </a:tabLst>
            </a:pPr>
            <a:r>
              <a:rPr lang="en-US" sz="2000" dirty="0">
                <a:latin typeface="Palatino Linotype" panose="02040502050505030304" pitchFamily="18" charset="0"/>
              </a:rPr>
              <a:t>1.	Use Internet tools that are intuitive, that are relevant to "real" life</a:t>
            </a:r>
          </a:p>
          <a:p>
            <a:pPr marL="266700" indent="0" algn="just">
              <a:spcBef>
                <a:spcPts val="0"/>
              </a:spcBef>
              <a:buNone/>
              <a:tabLst>
                <a:tab pos="266700" algn="l"/>
                <a:tab pos="450850" algn="l"/>
                <a:tab pos="534988" algn="l"/>
              </a:tabLst>
            </a:pPr>
            <a:r>
              <a:rPr lang="en-US" sz="2000" dirty="0">
                <a:latin typeface="Palatino Linotype" panose="02040502050505030304" pitchFamily="18" charset="0"/>
              </a:rPr>
              <a:t>2.	Make this new technology accessible to an ever wider community</a:t>
            </a:r>
          </a:p>
          <a:p>
            <a:pPr marL="266700" indent="0" algn="just">
              <a:spcBef>
                <a:spcPts val="0"/>
              </a:spcBef>
              <a:buNone/>
              <a:tabLst>
                <a:tab pos="266700" algn="l"/>
                <a:tab pos="450850" algn="l"/>
                <a:tab pos="534988" algn="l"/>
              </a:tabLst>
            </a:pPr>
            <a:r>
              <a:rPr lang="en-US" sz="2000" dirty="0">
                <a:latin typeface="Palatino Linotype" panose="02040502050505030304" pitchFamily="18" charset="0"/>
              </a:rPr>
              <a:t>3.	Use the technology to promote project-based experimentation, field measurements, and data interpretation</a:t>
            </a:r>
          </a:p>
          <a:p>
            <a:pPr marL="266700" indent="0" algn="just">
              <a:spcBef>
                <a:spcPts val="0"/>
              </a:spcBef>
              <a:buNone/>
              <a:tabLst>
                <a:tab pos="266700" algn="l"/>
                <a:tab pos="450850" algn="l"/>
                <a:tab pos="534988" algn="l"/>
              </a:tabLst>
            </a:pPr>
            <a:r>
              <a:rPr lang="en-US" sz="2000" dirty="0">
                <a:latin typeface="Palatino Linotype" panose="02040502050505030304" pitchFamily="18" charset="0"/>
              </a:rPr>
              <a:t>4.	Create and support an environment wherein mentee and mentors can </a:t>
            </a:r>
            <a:r>
              <a:rPr lang="en-US" sz="2000" dirty="0" err="1">
                <a:latin typeface="Palatino Linotype" panose="02040502050505030304" pitchFamily="18" charset="0"/>
              </a:rPr>
              <a:t>communicatу</a:t>
            </a:r>
            <a:r>
              <a:rPr lang="en-US" sz="2000" dirty="0">
                <a:latin typeface="Palatino Linotype" panose="02040502050505030304" pitchFamily="18" charset="0"/>
              </a:rPr>
              <a:t> without barriers in a different form (as video, filming, creation, programming, etc</a:t>
            </a:r>
            <a:r>
              <a:rPr lang="en-US" sz="2000" dirty="0" smtClean="0">
                <a:latin typeface="Palatino Linotype" panose="02040502050505030304" pitchFamily="18" charset="0"/>
              </a:rPr>
              <a:t>.)</a:t>
            </a:r>
            <a:endParaRPr lang="en-US" sz="2000" dirty="0">
              <a:latin typeface="Palatino Linotype" panose="02040502050505030304" pitchFamily="18" charset="0"/>
            </a:endParaRPr>
          </a:p>
        </p:txBody>
      </p:sp>
      <p:sp>
        <p:nvSpPr>
          <p:cNvPr id="4" name="Номер слайда 3"/>
          <p:cNvSpPr>
            <a:spLocks noGrp="1"/>
          </p:cNvSpPr>
          <p:nvPr>
            <p:ph type="sldNum" sz="quarter" idx="12"/>
          </p:nvPr>
        </p:nvSpPr>
        <p:spPr>
          <a:xfrm>
            <a:off x="-1546567" y="6492875"/>
            <a:ext cx="2057400" cy="365125"/>
          </a:xfrm>
        </p:spPr>
        <p:txBody>
          <a:bodyPr/>
          <a:lstStyle/>
          <a:p>
            <a:fld id="{CD6E8413-8B64-46A0-A043-DA7FCA8C4DD3}" type="slidenum">
              <a:rPr lang="en-US" smtClean="0"/>
              <a:t>8</a:t>
            </a:fld>
            <a:endParaRPr lang="en-US"/>
          </a:p>
        </p:txBody>
      </p:sp>
      <p:pic>
        <p:nvPicPr>
          <p:cNvPr id="5"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Объект 3"/>
          <p:cNvPicPr>
            <a:picLocks noChangeAspect="1"/>
          </p:cNvPicPr>
          <p:nvPr/>
        </p:nvPicPr>
        <p:blipFill rotWithShape="1">
          <a:blip r:embed="rId3" cstate="print">
            <a:extLst>
              <a:ext uri="{28A0092B-C50C-407E-A947-70E740481C1C}">
                <a14:useLocalDpi xmlns:a14="http://schemas.microsoft.com/office/drawing/2010/main" val="0"/>
              </a:ext>
            </a:extLst>
          </a:blip>
          <a:srcRect t="36801" b="17447"/>
          <a:stretch/>
        </p:blipFill>
        <p:spPr>
          <a:xfrm>
            <a:off x="2261936" y="5411864"/>
            <a:ext cx="4465133" cy="1360904"/>
          </a:xfrm>
          <a:prstGeom prst="rect">
            <a:avLst/>
          </a:prstGeom>
        </p:spPr>
      </p:pic>
    </p:spTree>
    <p:extLst>
      <p:ext uri="{BB962C8B-B14F-4D97-AF65-F5344CB8AC3E}">
        <p14:creationId xmlns:p14="http://schemas.microsoft.com/office/powerpoint/2010/main" val="1976851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755717" y="1005322"/>
            <a:ext cx="4333003" cy="3714863"/>
          </a:xfrm>
          <a:prstGeom prst="rect">
            <a:avLst/>
          </a:prstGeom>
        </p:spPr>
        <p:txBody>
          <a:bodyPr wrap="square">
            <a:spAutoFit/>
          </a:bodyPr>
          <a:lstStyle/>
          <a:p>
            <a:pPr indent="269875" algn="just">
              <a:lnSpc>
                <a:spcPct val="107000"/>
              </a:lnSpc>
              <a:spcAft>
                <a:spcPts val="0"/>
              </a:spcAft>
            </a:pPr>
            <a:r>
              <a:rPr lang="en-US" sz="2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webinars could be now documented – they are recorded, so the questions and specific difficulties can effect of the future training programs on the core participants, as well on the total research group. However, some troubles occurred due to a lack of computing power and memory, free Skype version and unstable internet connection.</a:t>
            </a:r>
          </a:p>
        </p:txBody>
      </p:sp>
      <p:sp>
        <p:nvSpPr>
          <p:cNvPr id="2" name="Заголовок 1"/>
          <p:cNvSpPr>
            <a:spLocks noGrp="1"/>
          </p:cNvSpPr>
          <p:nvPr>
            <p:ph type="title"/>
          </p:nvPr>
        </p:nvSpPr>
        <p:spPr>
          <a:xfrm>
            <a:off x="-58096" y="33492"/>
            <a:ext cx="8506296" cy="1111347"/>
          </a:xfrm>
          <a:prstGeom prst="flowChartInputOutp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r>
              <a:rPr lang="en-US" dirty="0" smtClean="0">
                <a:latin typeface="Palatino Linotype" panose="02040502050505030304" pitchFamily="18" charset="0"/>
              </a:rPr>
              <a:t>Mobile technologies: online</a:t>
            </a:r>
            <a:endParaRPr lang="ru-RU" dirty="0">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804593896"/>
              </p:ext>
            </p:extLst>
          </p:nvPr>
        </p:nvGraphicFramePr>
        <p:xfrm>
          <a:off x="-182880" y="1504772"/>
          <a:ext cx="5233182" cy="4560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a:extLst>
              <a:ext uri="{FF2B5EF4-FFF2-40B4-BE49-F238E27FC236}">
                <a16:creationId xmlns:a16="http://schemas.microsoft.com/office/drawing/2014/main" id="{4990BB06-FDD3-474D-A159-0925F848E0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4718" y="5568718"/>
            <a:ext cx="1289281" cy="1289281"/>
          </a:xfrm>
          <a:prstGeom prst="rect">
            <a:avLst/>
          </a:prstGeom>
        </p:spPr>
      </p:pic>
      <p:sp>
        <p:nvSpPr>
          <p:cNvPr id="5" name="Номер слайда 4"/>
          <p:cNvSpPr>
            <a:spLocks noGrp="1"/>
          </p:cNvSpPr>
          <p:nvPr>
            <p:ph type="sldNum" sz="quarter" idx="12"/>
          </p:nvPr>
        </p:nvSpPr>
        <p:spPr>
          <a:xfrm>
            <a:off x="-1304057" y="6492875"/>
            <a:ext cx="2057400" cy="365125"/>
          </a:xfrm>
        </p:spPr>
        <p:txBody>
          <a:bodyPr/>
          <a:lstStyle/>
          <a:p>
            <a:fld id="{CD6E8413-8B64-46A0-A043-DA7FCA8C4DD3}" type="slidenum">
              <a:rPr lang="en-US" smtClean="0">
                <a:latin typeface="Palatino Linotype" panose="02040502050505030304" pitchFamily="18" charset="0"/>
              </a:rPr>
              <a:t>9</a:t>
            </a:fld>
            <a:endParaRPr lang="en-US" dirty="0">
              <a:latin typeface="Palatino Linotype" panose="02040502050505030304" pitchFamily="18" charset="0"/>
            </a:endParaRPr>
          </a:p>
        </p:txBody>
      </p:sp>
      <p:sp>
        <p:nvSpPr>
          <p:cNvPr id="11" name="Овал 10"/>
          <p:cNvSpPr/>
          <p:nvPr/>
        </p:nvSpPr>
        <p:spPr>
          <a:xfrm>
            <a:off x="1899200" y="1646499"/>
            <a:ext cx="1068309" cy="101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alatino Linotype" panose="02040502050505030304" pitchFamily="18" charset="0"/>
            </a:endParaRPr>
          </a:p>
        </p:txBody>
      </p:sp>
      <p:pic>
        <p:nvPicPr>
          <p:cNvPr id="2050" name="Picture 2" descr="Рисунок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2123" y="4698573"/>
            <a:ext cx="2795672" cy="162708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23580" y="6259800"/>
            <a:ext cx="2387192" cy="369332"/>
          </a:xfrm>
          <a:prstGeom prst="rect">
            <a:avLst/>
          </a:prstGeom>
          <a:noFill/>
        </p:spPr>
        <p:txBody>
          <a:bodyPr wrap="none" rtlCol="0">
            <a:spAutoFit/>
          </a:bodyPr>
          <a:lstStyle/>
          <a:p>
            <a:r>
              <a:rPr lang="en-US" dirty="0" smtClean="0">
                <a:latin typeface="Palatino Linotype" panose="02040502050505030304" pitchFamily="18" charset="0"/>
              </a:rPr>
              <a:t>Zoom app screenshot</a:t>
            </a:r>
            <a:endParaRPr lang="ru-RU" dirty="0">
              <a:latin typeface="Palatino Linotype" panose="02040502050505030304" pitchFamily="18" charset="0"/>
            </a:endParaRPr>
          </a:p>
        </p:txBody>
      </p:sp>
      <p:sp>
        <p:nvSpPr>
          <p:cNvPr id="21" name="Прямоугольник 20"/>
          <p:cNvSpPr/>
          <p:nvPr/>
        </p:nvSpPr>
        <p:spPr>
          <a:xfrm>
            <a:off x="7634236" y="4492682"/>
            <a:ext cx="1439390" cy="1107996"/>
          </a:xfrm>
          <a:prstGeom prst="rect">
            <a:avLst/>
          </a:prstGeom>
        </p:spPr>
        <p:txBody>
          <a:bodyPr wrap="square">
            <a:spAutoFit/>
          </a:bodyPr>
          <a:lstStyle/>
          <a:p>
            <a:pPr algn="just"/>
            <a:r>
              <a:rPr lang="en-US" sz="1100" dirty="0" smtClean="0">
                <a:solidFill>
                  <a:srgbClr val="000000"/>
                </a:solidFill>
                <a:latin typeface="Palatino Linotype" panose="02040502050505030304" pitchFamily="18" charset="0"/>
              </a:rPr>
              <a:t>The first </a:t>
            </a:r>
            <a:r>
              <a:rPr lang="en-US" sz="1100" dirty="0">
                <a:solidFill>
                  <a:srgbClr val="000000"/>
                </a:solidFill>
                <a:latin typeface="Palatino Linotype" panose="02040502050505030304" pitchFamily="18" charset="0"/>
              </a:rPr>
              <a:t>meeting </a:t>
            </a:r>
            <a:r>
              <a:rPr lang="en-US" sz="1100" dirty="0" smtClean="0">
                <a:solidFill>
                  <a:srgbClr val="000000"/>
                </a:solidFill>
                <a:latin typeface="Palatino Linotype" panose="02040502050505030304" pitchFamily="18" charset="0"/>
              </a:rPr>
              <a:t>RS </a:t>
            </a:r>
            <a:r>
              <a:rPr lang="en-US" sz="1100" dirty="0">
                <a:solidFill>
                  <a:srgbClr val="000000"/>
                </a:solidFill>
                <a:latin typeface="Palatino Linotype" panose="02040502050505030304" pitchFamily="18" charset="0"/>
              </a:rPr>
              <a:t>RAS staff with </a:t>
            </a:r>
            <a:r>
              <a:rPr lang="en-US" sz="1100" dirty="0" smtClean="0">
                <a:solidFill>
                  <a:srgbClr val="000000"/>
                </a:solidFill>
                <a:latin typeface="Palatino Linotype" panose="02040502050505030304" pitchFamily="18" charset="0"/>
              </a:rPr>
              <a:t>the students </a:t>
            </a:r>
            <a:r>
              <a:rPr lang="en-US" sz="1100" dirty="0">
                <a:solidFill>
                  <a:srgbClr val="000000"/>
                </a:solidFill>
                <a:latin typeface="Palatino Linotype" panose="02040502050505030304" pitchFamily="18" charset="0"/>
              </a:rPr>
              <a:t>of the American University of Central </a:t>
            </a:r>
            <a:r>
              <a:rPr lang="en-US" sz="1100" dirty="0" smtClean="0">
                <a:solidFill>
                  <a:srgbClr val="000000"/>
                </a:solidFill>
                <a:latin typeface="Palatino Linotype" panose="02040502050505030304" pitchFamily="18" charset="0"/>
              </a:rPr>
              <a:t>Asia</a:t>
            </a:r>
            <a:endParaRPr lang="en-US" sz="1100" b="0" i="0" dirty="0">
              <a:solidFill>
                <a:srgbClr val="000000"/>
              </a:solidFill>
              <a:effectLst/>
              <a:latin typeface="Palatino Linotype" panose="02040502050505030304" pitchFamily="18" charset="0"/>
            </a:endParaRPr>
          </a:p>
        </p:txBody>
      </p:sp>
      <p:sp>
        <p:nvSpPr>
          <p:cNvPr id="23" name="Прямоугольник 22"/>
          <p:cNvSpPr/>
          <p:nvPr/>
        </p:nvSpPr>
        <p:spPr>
          <a:xfrm>
            <a:off x="4920374" y="6535141"/>
            <a:ext cx="2390398" cy="338554"/>
          </a:xfrm>
          <a:prstGeom prst="rect">
            <a:avLst/>
          </a:prstGeom>
        </p:spPr>
        <p:txBody>
          <a:bodyPr wrap="none">
            <a:spAutoFit/>
          </a:bodyPr>
          <a:lstStyle/>
          <a:p>
            <a:r>
              <a:rPr lang="en-US" sz="1600" kern="0" dirty="0">
                <a:solidFill>
                  <a:srgbClr val="000000"/>
                </a:solidFill>
                <a:latin typeface="Palatino Linotype" panose="02040502050505030304" pitchFamily="18" charset="0"/>
                <a:ea typeface="Times New Roman" panose="02020603050405020304" pitchFamily="18" charset="0"/>
              </a:rPr>
              <a:t>(photo credit © RS RAS)</a:t>
            </a:r>
            <a:endParaRPr lang="ru-RU" sz="1600" dirty="0">
              <a:latin typeface="Palatino Linotype" panose="02040502050505030304" pitchFamily="18" charset="0"/>
            </a:endParaRPr>
          </a:p>
        </p:txBody>
      </p:sp>
      <p:sp>
        <p:nvSpPr>
          <p:cNvPr id="15" name="Овал 14"/>
          <p:cNvSpPr/>
          <p:nvPr/>
        </p:nvSpPr>
        <p:spPr>
          <a:xfrm>
            <a:off x="3011198" y="4911490"/>
            <a:ext cx="1068309" cy="101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alatino Linotype" panose="02040502050505030304" pitchFamily="18" charset="0"/>
            </a:endParaRPr>
          </a:p>
        </p:txBody>
      </p:sp>
    </p:spTree>
    <p:extLst>
      <p:ext uri="{BB962C8B-B14F-4D97-AF65-F5344CB8AC3E}">
        <p14:creationId xmlns:p14="http://schemas.microsoft.com/office/powerpoint/2010/main" val="3513551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1386</Words>
  <Application>Microsoft Office PowerPoint</Application>
  <PresentationFormat>Экран (4:3)</PresentationFormat>
  <Paragraphs>117</Paragraphs>
  <Slides>12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ＭＳ Ｐゴシック</vt:lpstr>
      <vt:lpstr>Arial</vt:lpstr>
      <vt:lpstr>Calibri</vt:lpstr>
      <vt:lpstr>Calibri Light</vt:lpstr>
      <vt:lpstr>Palatino Linotype</vt:lpstr>
      <vt:lpstr>Symbol</vt:lpstr>
      <vt:lpstr>Times New Roman</vt:lpstr>
      <vt:lpstr>Office Theme</vt:lpstr>
      <vt:lpstr>Презентация PowerPoint</vt:lpstr>
      <vt:lpstr>Презентация PowerPoint</vt:lpstr>
      <vt:lpstr>Outline</vt:lpstr>
      <vt:lpstr>Research Station RAS in Bishkek  (RS RAS)</vt:lpstr>
      <vt:lpstr>STEM learning on-site: traditional model for outdoors</vt:lpstr>
      <vt:lpstr>STEM training on-site: traditional model for indoors</vt:lpstr>
      <vt:lpstr>Geopolygon </vt:lpstr>
      <vt:lpstr>COVID-19: hybrid adaptation in geopolygons conditions </vt:lpstr>
      <vt:lpstr>Mobile technologies: online</vt:lpstr>
      <vt:lpstr>Mentoring system</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Neks</cp:lastModifiedBy>
  <cp:revision>83</cp:revision>
  <dcterms:created xsi:type="dcterms:W3CDTF">2017-05-27T02:37:01Z</dcterms:created>
  <dcterms:modified xsi:type="dcterms:W3CDTF">2020-12-01T12:52:54Z</dcterms:modified>
</cp:coreProperties>
</file>