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4" r:id="rId4"/>
    <p:sldId id="270" r:id="rId5"/>
    <p:sldId id="26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B7C"/>
    <a:srgbClr val="EAEAEA"/>
    <a:srgbClr val="FCFBF2"/>
    <a:srgbClr val="000000"/>
    <a:srgbClr val="EBE4AF"/>
    <a:srgbClr val="EBFFFF"/>
    <a:srgbClr val="073759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987886"/>
            <a:ext cx="8305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Palatino Linotype" panose="02040502050505030304" pitchFamily="18" charset="0"/>
              </a:rPr>
              <a:t>Fomes </a:t>
            </a:r>
            <a:r>
              <a:rPr lang="en-US" sz="2400" b="1" i="1" dirty="0" err="1">
                <a:latin typeface="Palatino Linotype" panose="02040502050505030304" pitchFamily="18" charset="0"/>
              </a:rPr>
              <a:t>fomentarius</a:t>
            </a:r>
            <a:r>
              <a:rPr lang="en-US" sz="2400" b="1" i="1" dirty="0">
                <a:latin typeface="Palatino Linotype" panose="02040502050505030304" pitchFamily="18" charset="0"/>
              </a:rPr>
              <a:t> </a:t>
            </a:r>
            <a:r>
              <a:rPr lang="en-US" sz="2400" b="1" dirty="0">
                <a:latin typeface="Palatino Linotype" panose="02040502050505030304" pitchFamily="18" charset="0"/>
              </a:rPr>
              <a:t>extract decrease negative effects of cadmium ions at the early stages of barley </a:t>
            </a:r>
            <a:r>
              <a:rPr lang="en-US" sz="2400" b="1" dirty="0" smtClean="0">
                <a:latin typeface="Palatino Linotype" panose="02040502050505030304" pitchFamily="18" charset="0"/>
              </a:rPr>
              <a:t>development</a:t>
            </a:r>
            <a:endParaRPr lang="ru-RU" sz="2400" b="1" dirty="0" smtClean="0">
              <a:latin typeface="Palatino Linotype" panose="02040502050505030304" pitchFamily="18" charset="0"/>
            </a:endParaRPr>
          </a:p>
          <a:p>
            <a:pPr algn="ctr"/>
            <a:endParaRPr lang="fr-FR" dirty="0">
              <a:latin typeface="Palatino Linotype" panose="02040502050505030304" pitchFamily="18" charset="0"/>
            </a:endParaRPr>
          </a:p>
          <a:p>
            <a:pPr algn="ctr"/>
            <a:r>
              <a:rPr lang="fi-FI" b="1" dirty="0">
                <a:latin typeface="Palatino Linotype" panose="02040502050505030304" pitchFamily="18" charset="0"/>
              </a:rPr>
              <a:t>Alexander </a:t>
            </a:r>
            <a:r>
              <a:rPr lang="fi-FI" b="1" dirty="0" smtClean="0">
                <a:latin typeface="Palatino Linotype" panose="02040502050505030304" pitchFamily="18" charset="0"/>
              </a:rPr>
              <a:t>Ermoshin</a:t>
            </a:r>
            <a:r>
              <a:rPr lang="ru-RU" b="1" dirty="0" smtClean="0">
                <a:latin typeface="Palatino Linotype" panose="02040502050505030304" pitchFamily="18" charset="0"/>
              </a:rPr>
              <a:t> *</a:t>
            </a:r>
            <a:r>
              <a:rPr lang="fi-FI" b="1" dirty="0" smtClean="0">
                <a:latin typeface="Palatino Linotype" panose="02040502050505030304" pitchFamily="18" charset="0"/>
              </a:rPr>
              <a:t>, </a:t>
            </a:r>
            <a:r>
              <a:rPr lang="fi-FI" b="1" dirty="0">
                <a:latin typeface="Palatino Linotype" panose="02040502050505030304" pitchFamily="18" charset="0"/>
              </a:rPr>
              <a:t>Irina Kiseleva, Olga Sinenko, Irina Nikkonen, Viltor </a:t>
            </a:r>
            <a:r>
              <a:rPr lang="fi-FI" b="1" dirty="0" smtClean="0">
                <a:latin typeface="Palatino Linotype" panose="02040502050505030304" pitchFamily="18" charset="0"/>
              </a:rPr>
              <a:t>Novikov</a:t>
            </a:r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dirty="0" smtClean="0">
                <a:latin typeface="Palatino Linotype" panose="02040502050505030304" pitchFamily="18" charset="0"/>
              </a:rPr>
              <a:t>Ural Federal University, Lenin av., 51, </a:t>
            </a:r>
            <a:r>
              <a:rPr lang="en-US" dirty="0" err="1" smtClean="0">
                <a:latin typeface="Palatino Linotype" panose="02040502050505030304" pitchFamily="18" charset="0"/>
              </a:rPr>
              <a:t>Ekaterinburg</a:t>
            </a:r>
            <a:r>
              <a:rPr lang="en-US" dirty="0" smtClean="0">
                <a:latin typeface="Palatino Linotype" panose="02040502050505030304" pitchFamily="18" charset="0"/>
              </a:rPr>
              <a:t>, Russia, 620000</a:t>
            </a:r>
            <a:endParaRPr lang="fr-FR" dirty="0">
              <a:latin typeface="Palatino Linotype" panose="02040502050505030304" pitchFamily="18" charset="0"/>
            </a:endParaRPr>
          </a:p>
          <a:p>
            <a:endParaRPr lang="fr-FR" sz="1400" dirty="0">
              <a:latin typeface="Palatino Linotype" panose="02040502050505030304" pitchFamily="18" charset="0"/>
            </a:endParaRPr>
          </a:p>
          <a:p>
            <a:r>
              <a:rPr lang="en-US" sz="1400" b="1" dirty="0">
                <a:latin typeface="Palatino Linotype" panose="02040502050505030304" pitchFamily="18" charset="0"/>
              </a:rPr>
              <a:t>*</a:t>
            </a:r>
            <a:r>
              <a:rPr lang="en-US" sz="1400" dirty="0">
                <a:latin typeface="Palatino Linotype" panose="02040502050505030304" pitchFamily="18" charset="0"/>
              </a:rPr>
              <a:t> Corresponding </a:t>
            </a:r>
            <a:r>
              <a:rPr lang="en-US" sz="1400" dirty="0" smtClean="0">
                <a:latin typeface="Palatino Linotype" panose="02040502050505030304" pitchFamily="18" charset="0"/>
              </a:rPr>
              <a:t>author: Alexander.Ermoshin@urfu.ru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95D5563-C0F5-42A4-9029-F268D91A3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5194"/>
            <a:ext cx="9144000" cy="328308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43" y="5804581"/>
            <a:ext cx="2121592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65638"/>
            <a:ext cx="7924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Palatino Linotype" panose="02040502050505030304" pitchFamily="18" charset="0"/>
              </a:rPr>
              <a:t>Abstract</a:t>
            </a:r>
            <a:r>
              <a:rPr lang="fr-FR" b="1" dirty="0" smtClean="0">
                <a:latin typeface="Palatino Linotype" panose="02040502050505030304" pitchFamily="18" charset="0"/>
              </a:rPr>
              <a:t>:</a:t>
            </a:r>
            <a:endParaRPr lang="ru-RU" b="1" dirty="0" smtClean="0">
              <a:latin typeface="Palatino Linotype" panose="02040502050505030304" pitchFamily="18" charset="0"/>
            </a:endParaRPr>
          </a:p>
          <a:p>
            <a:r>
              <a:rPr lang="en-US" sz="1200" dirty="0">
                <a:latin typeface="Palatino Linotype" panose="02040502050505030304" pitchFamily="18" charset="0"/>
              </a:rPr>
              <a:t>Cadmium ions are toxic to living organisms and cause oxidative stress. Looking for anti-toxicants with antioxidant, antiradical and chelating activity is promising therefore. </a:t>
            </a:r>
            <a:r>
              <a:rPr lang="en-US" sz="1200" i="1" dirty="0">
                <a:latin typeface="Palatino Linotype" panose="02040502050505030304" pitchFamily="18" charset="0"/>
              </a:rPr>
              <a:t>Fomes </a:t>
            </a:r>
            <a:r>
              <a:rPr lang="en-US" sz="1200" i="1" dirty="0" err="1">
                <a:latin typeface="Palatino Linotype" panose="02040502050505030304" pitchFamily="18" charset="0"/>
              </a:rPr>
              <a:t>fomentarius</a:t>
            </a:r>
            <a:r>
              <a:rPr lang="en-US" sz="1200" i="1" dirty="0">
                <a:latin typeface="Palatino Linotype" panose="02040502050505030304" pitchFamily="18" charset="0"/>
              </a:rPr>
              <a:t> </a:t>
            </a:r>
            <a:r>
              <a:rPr lang="en-US" sz="1200" dirty="0">
                <a:latin typeface="Palatino Linotype" panose="02040502050505030304" pitchFamily="18" charset="0"/>
              </a:rPr>
              <a:t>is one of the most common wood-destroying fungi in Eurasia; though its chemical composition and biological effects were not studied sufficiently.</a:t>
            </a:r>
          </a:p>
          <a:p>
            <a:endParaRPr lang="en-US" sz="1200" dirty="0">
              <a:latin typeface="Palatino Linotype" panose="02040502050505030304" pitchFamily="18" charset="0"/>
            </a:endParaRPr>
          </a:p>
          <a:p>
            <a:r>
              <a:rPr lang="en-US" sz="1200" dirty="0">
                <a:latin typeface="Palatino Linotype" panose="02040502050505030304" pitchFamily="18" charset="0"/>
              </a:rPr>
              <a:t>This work is aimed to study separate and joint effects of fungal extracts and Cd</a:t>
            </a:r>
            <a:r>
              <a:rPr lang="en-US" sz="1200" baseline="30000" dirty="0">
                <a:latin typeface="Palatino Linotype" panose="02040502050505030304" pitchFamily="18" charset="0"/>
              </a:rPr>
              <a:t>2+ </a:t>
            </a:r>
            <a:r>
              <a:rPr lang="en-US" sz="1200" dirty="0">
                <a:latin typeface="Palatino Linotype" panose="02040502050505030304" pitchFamily="18" charset="0"/>
              </a:rPr>
              <a:t>(250 </a:t>
            </a:r>
            <a:r>
              <a:rPr lang="en-US" sz="1200" dirty="0" err="1">
                <a:latin typeface="Palatino Linotype" panose="02040502050505030304" pitchFamily="18" charset="0"/>
              </a:rPr>
              <a:t>μM</a:t>
            </a:r>
            <a:r>
              <a:rPr lang="en-US" sz="1200" dirty="0">
                <a:latin typeface="Palatino Linotype" panose="02040502050505030304" pitchFamily="18" charset="0"/>
              </a:rPr>
              <a:t>) on barley seedlings. </a:t>
            </a:r>
            <a:r>
              <a:rPr lang="en-US" sz="1200" dirty="0" smtClean="0">
                <a:latin typeface="Palatino Linotype" panose="02040502050505030304" pitchFamily="18" charset="0"/>
              </a:rPr>
              <a:t>Cd</a:t>
            </a:r>
            <a:r>
              <a:rPr lang="en-US" sz="1200" baseline="30000" dirty="0" smtClean="0">
                <a:latin typeface="Palatino Linotype" panose="02040502050505030304" pitchFamily="18" charset="0"/>
              </a:rPr>
              <a:t>2+ </a:t>
            </a:r>
            <a:r>
              <a:rPr lang="en-US" sz="1200" dirty="0">
                <a:latin typeface="Palatino Linotype" panose="02040502050505030304" pitchFamily="18" charset="0"/>
              </a:rPr>
              <a:t>caused 95% decrease in root length compared to control (water) and fungi extract (2 mg / ml) - 25%. Twice diluted extract stimulated root growth by 12%. The changes in shoot length were not so prominent: 44% decrease in the case of Cd</a:t>
            </a:r>
            <a:r>
              <a:rPr lang="en-US" sz="1200" baseline="30000" dirty="0">
                <a:latin typeface="Palatino Linotype" panose="02040502050505030304" pitchFamily="18" charset="0"/>
              </a:rPr>
              <a:t>2+ </a:t>
            </a:r>
            <a:r>
              <a:rPr lang="en-US" sz="1200" dirty="0">
                <a:latin typeface="Palatino Linotype" panose="02040502050505030304" pitchFamily="18" charset="0"/>
              </a:rPr>
              <a:t>and 36% in fungi extract (2 mg / ml), and 20% stimulation at lower extract concentration.</a:t>
            </a:r>
          </a:p>
          <a:p>
            <a:endParaRPr lang="en-US" sz="1200" dirty="0">
              <a:latin typeface="Palatino Linotype" panose="02040502050505030304" pitchFamily="18" charset="0"/>
            </a:endParaRPr>
          </a:p>
          <a:p>
            <a:r>
              <a:rPr lang="en-US" sz="1200" dirty="0">
                <a:latin typeface="Palatino Linotype" panose="02040502050505030304" pitchFamily="18" charset="0"/>
              </a:rPr>
              <a:t>The joint action of Cd</a:t>
            </a:r>
            <a:r>
              <a:rPr lang="en-US" sz="1200" baseline="30000" dirty="0">
                <a:latin typeface="Palatino Linotype" panose="02040502050505030304" pitchFamily="18" charset="0"/>
              </a:rPr>
              <a:t>2+ </a:t>
            </a:r>
            <a:r>
              <a:rPr lang="en-US" sz="1200" dirty="0">
                <a:latin typeface="Palatino Linotype" panose="02040502050505030304" pitchFamily="18" charset="0"/>
              </a:rPr>
              <a:t>and extracts (1 mg / ml) has shown that the root length was 30% of control, which is 6 times higher than in the case of Cd</a:t>
            </a:r>
            <a:r>
              <a:rPr lang="en-US" sz="1200" baseline="30000" dirty="0">
                <a:latin typeface="Palatino Linotype" panose="02040502050505030304" pitchFamily="18" charset="0"/>
              </a:rPr>
              <a:t>2+. </a:t>
            </a:r>
            <a:r>
              <a:rPr lang="en-US" sz="1200" dirty="0">
                <a:latin typeface="Palatino Linotype" panose="02040502050505030304" pitchFamily="18" charset="0"/>
              </a:rPr>
              <a:t>The shoot length was one third higher compared to Cd</a:t>
            </a:r>
            <a:r>
              <a:rPr lang="en-US" sz="1200" baseline="30000" dirty="0">
                <a:latin typeface="Palatino Linotype" panose="02040502050505030304" pitchFamily="18" charset="0"/>
              </a:rPr>
              <a:t>2+ </a:t>
            </a:r>
            <a:r>
              <a:rPr lang="en-US" sz="1200" dirty="0">
                <a:latin typeface="Palatino Linotype" panose="02040502050505030304" pitchFamily="18" charset="0"/>
              </a:rPr>
              <a:t>and reached 71% of the control.</a:t>
            </a:r>
          </a:p>
          <a:p>
            <a:endParaRPr lang="en-US" sz="1200" dirty="0">
              <a:latin typeface="Palatino Linotype" panose="02040502050505030304" pitchFamily="18" charset="0"/>
            </a:endParaRPr>
          </a:p>
          <a:p>
            <a:r>
              <a:rPr lang="en-US" sz="1200" dirty="0">
                <a:latin typeface="Palatino Linotype" panose="02040502050505030304" pitchFamily="18" charset="0"/>
              </a:rPr>
              <a:t>Thus, addition of tinder fungus extract (1 mg / ml) reduced the negative effect of Cd</a:t>
            </a:r>
            <a:r>
              <a:rPr lang="en-US" sz="1200" baseline="30000" dirty="0">
                <a:latin typeface="Palatino Linotype" panose="02040502050505030304" pitchFamily="18" charset="0"/>
              </a:rPr>
              <a:t>2+</a:t>
            </a:r>
            <a:r>
              <a:rPr lang="en-US" sz="1200" dirty="0">
                <a:latin typeface="Palatino Linotype" panose="02040502050505030304" pitchFamily="18" charset="0"/>
              </a:rPr>
              <a:t>but did not completely block it. Perhaps this effect was associated with the high content of phenolic compounds in the extract (3.5 </a:t>
            </a:r>
            <a:r>
              <a:rPr lang="en-US" sz="1200" dirty="0" err="1" smtClean="0">
                <a:latin typeface="Palatino Linotype" panose="02040502050505030304" pitchFamily="18" charset="0"/>
              </a:rPr>
              <a:t>μg</a:t>
            </a:r>
            <a:r>
              <a:rPr lang="en-US" sz="1200" dirty="0" smtClean="0">
                <a:latin typeface="Palatino Linotype" panose="02040502050505030304" pitchFamily="18" charset="0"/>
              </a:rPr>
              <a:t>/ml</a:t>
            </a:r>
            <a:r>
              <a:rPr lang="en-US" sz="1200" dirty="0">
                <a:latin typeface="Palatino Linotype" panose="02040502050505030304" pitchFamily="18" charset="0"/>
              </a:rPr>
              <a:t>) and their antioxidant activity. The ABTS* test showed that extract inhibited the formation of radicals by 51%, which is comparable to standard antioxidant </a:t>
            </a:r>
            <a:r>
              <a:rPr lang="en-US" sz="1200" dirty="0" err="1">
                <a:latin typeface="Palatino Linotype" panose="02040502050505030304" pitchFamily="18" charset="0"/>
              </a:rPr>
              <a:t>rutin</a:t>
            </a:r>
            <a:r>
              <a:rPr lang="en-US" sz="1200" dirty="0">
                <a:latin typeface="Palatino Linotype" panose="02040502050505030304" pitchFamily="18" charset="0"/>
              </a:rPr>
              <a:t>. We suggest that </a:t>
            </a:r>
            <a:r>
              <a:rPr lang="en-US" sz="1200" i="1" dirty="0">
                <a:latin typeface="Palatino Linotype" panose="02040502050505030304" pitchFamily="18" charset="0"/>
              </a:rPr>
              <a:t>Fomes </a:t>
            </a:r>
            <a:r>
              <a:rPr lang="en-US" sz="1200" i="1" dirty="0" err="1">
                <a:latin typeface="Palatino Linotype" panose="02040502050505030304" pitchFamily="18" charset="0"/>
              </a:rPr>
              <a:t>fomentarius</a:t>
            </a:r>
            <a:r>
              <a:rPr lang="en-US" sz="1200" i="1" dirty="0">
                <a:latin typeface="Palatino Linotype" panose="02040502050505030304" pitchFamily="18" charset="0"/>
              </a:rPr>
              <a:t> </a:t>
            </a:r>
            <a:r>
              <a:rPr lang="en-US" sz="1200" dirty="0">
                <a:latin typeface="Palatino Linotype" panose="02040502050505030304" pitchFamily="18" charset="0"/>
              </a:rPr>
              <a:t>extract could be tested further as a bio-based product, reducing toxic effect of heavy metals.</a:t>
            </a:r>
            <a:endParaRPr lang="fr-FR" sz="1200" dirty="0">
              <a:latin typeface="Palatino Linotype" panose="02040502050505030304" pitchFamily="18" charset="0"/>
            </a:endParaRPr>
          </a:p>
          <a:p>
            <a:endParaRPr lang="en-US" sz="1200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fr-FR" b="1" dirty="0">
                <a:latin typeface="Palatino Linotype" panose="02040502050505030304" pitchFamily="18" charset="0"/>
              </a:rPr>
              <a:t>Keywords: </a:t>
            </a:r>
            <a:r>
              <a:rPr lang="en-US" dirty="0">
                <a:latin typeface="Palatino Linotype" panose="02040502050505030304" pitchFamily="18" charset="0"/>
              </a:rPr>
              <a:t>barley, growth, stress, cadmium, </a:t>
            </a:r>
            <a:r>
              <a:rPr lang="en-US" i="1" dirty="0">
                <a:latin typeface="Palatino Linotype" panose="02040502050505030304" pitchFamily="18" charset="0"/>
              </a:rPr>
              <a:t>Fomes </a:t>
            </a:r>
            <a:r>
              <a:rPr lang="en-US" i="1" dirty="0" err="1">
                <a:latin typeface="Palatino Linotype" panose="02040502050505030304" pitchFamily="18" charset="0"/>
              </a:rPr>
              <a:t>fomentarius</a:t>
            </a:r>
            <a:endParaRPr lang="fr-FR" b="1" i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2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E083F8A-973C-44C7-B1D5-06EBD8DA8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33915"/>
            <a:ext cx="1752600" cy="17526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12" y="5660845"/>
            <a:ext cx="2121592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3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E083F8A-973C-44C7-B1D5-06EBD8DA8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33915"/>
            <a:ext cx="1752600" cy="1752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9002B9B-22F5-4BDC-BEFF-6702B8A8B395}"/>
              </a:ext>
            </a:extLst>
          </p:cNvPr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Palatino Linotype" panose="02040502050505030304" pitchFamily="18" charset="0"/>
              </a:rPr>
              <a:t>Results</a:t>
            </a:r>
            <a:endParaRPr lang="fr-FR" sz="2400" b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CADA6F2-3FC1-4566-B743-58F07B6A36BB}"/>
              </a:ext>
            </a:extLst>
          </p:cNvPr>
          <p:cNvSpPr txBox="1"/>
          <p:nvPr/>
        </p:nvSpPr>
        <p:spPr>
          <a:xfrm>
            <a:off x="272245" y="4067269"/>
            <a:ext cx="4274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Palatino Linotype" panose="02040502050505030304" pitchFamily="18" charset="0"/>
              </a:rPr>
              <a:t>Barley root and shoot length under the influence of Cd</a:t>
            </a:r>
            <a:r>
              <a:rPr lang="fr-FR" sz="1600" baseline="30000" dirty="0" smtClean="0">
                <a:latin typeface="Palatino Linotype" panose="02040502050505030304" pitchFamily="18" charset="0"/>
              </a:rPr>
              <a:t>2+ </a:t>
            </a:r>
            <a:r>
              <a:rPr lang="fr-FR" sz="1600" dirty="0" smtClean="0">
                <a:latin typeface="Palatino Linotype" panose="02040502050505030304" pitchFamily="18" charset="0"/>
              </a:rPr>
              <a:t>and Fungi extract</a:t>
            </a:r>
            <a:endParaRPr lang="ru-RU" sz="1600" dirty="0" smtClean="0">
              <a:latin typeface="Palatino Linotype" panose="02040502050505030304" pitchFamily="18" charset="0"/>
            </a:endParaRPr>
          </a:p>
          <a:p>
            <a:endParaRPr lang="ru-RU" sz="1400" dirty="0" smtClean="0">
              <a:latin typeface="Palatino Linotype" panose="02040502050505030304" pitchFamily="18" charset="0"/>
            </a:endParaRPr>
          </a:p>
          <a:p>
            <a:r>
              <a:rPr lang="en-US" sz="1400" dirty="0" smtClean="0">
                <a:latin typeface="Palatino Linotype" panose="02040502050505030304" pitchFamily="18" charset="0"/>
              </a:rPr>
              <a:t>* </a:t>
            </a:r>
            <a:r>
              <a:rPr lang="en-US" sz="1400" dirty="0">
                <a:latin typeface="Palatino Linotype" panose="02040502050505030304" pitchFamily="18" charset="0"/>
              </a:rPr>
              <a:t>- significantly different from the control at p &lt;0.05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245" y="5788706"/>
            <a:ext cx="2121592" cy="9327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320" y="1158017"/>
            <a:ext cx="3499655" cy="27063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CADA6F2-3FC1-4566-B743-58F07B6A36BB}"/>
              </a:ext>
            </a:extLst>
          </p:cNvPr>
          <p:cNvSpPr txBox="1"/>
          <p:nvPr/>
        </p:nvSpPr>
        <p:spPr>
          <a:xfrm>
            <a:off x="4869111" y="4067269"/>
            <a:ext cx="4274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Palatino Linotype" panose="02040502050505030304" pitchFamily="18" charset="0"/>
              </a:rPr>
              <a:t>Chlorophyll content in barley leaf under</a:t>
            </a:r>
          </a:p>
          <a:p>
            <a:r>
              <a:rPr lang="fr-FR" sz="1600" dirty="0">
                <a:latin typeface="Palatino Linotype" panose="02040502050505030304" pitchFamily="18" charset="0"/>
              </a:rPr>
              <a:t> the influence of Cd</a:t>
            </a:r>
            <a:r>
              <a:rPr lang="fr-FR" sz="1600" baseline="30000" dirty="0">
                <a:latin typeface="Palatino Linotype" panose="02040502050505030304" pitchFamily="18" charset="0"/>
              </a:rPr>
              <a:t>2+ </a:t>
            </a:r>
            <a:r>
              <a:rPr lang="fr-FR" sz="1600" dirty="0">
                <a:latin typeface="Palatino Linotype" panose="02040502050505030304" pitchFamily="18" charset="0"/>
              </a:rPr>
              <a:t>and Fungi </a:t>
            </a:r>
            <a:r>
              <a:rPr lang="fr-FR" sz="1600" dirty="0" smtClean="0">
                <a:latin typeface="Palatino Linotype" panose="02040502050505030304" pitchFamily="18" charset="0"/>
              </a:rPr>
              <a:t>extract</a:t>
            </a:r>
            <a:endParaRPr lang="fr-FR" sz="1600" dirty="0">
              <a:latin typeface="Palatino Linotype" panose="0204050205050503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195" y="1158017"/>
            <a:ext cx="4288222" cy="270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0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4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E083F8A-973C-44C7-B1D5-06EBD8DA8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33915"/>
            <a:ext cx="1752600" cy="1752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9002B9B-22F5-4BDC-BEFF-6702B8A8B395}"/>
              </a:ext>
            </a:extLst>
          </p:cNvPr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Discussion</a:t>
            </a:r>
            <a:endParaRPr lang="fr-FR" sz="2400" b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CADA6F2-3FC1-4566-B743-58F07B6A36BB}"/>
              </a:ext>
            </a:extLst>
          </p:cNvPr>
          <p:cNvSpPr txBox="1"/>
          <p:nvPr/>
        </p:nvSpPr>
        <p:spPr>
          <a:xfrm>
            <a:off x="411411" y="1456271"/>
            <a:ext cx="8137678" cy="256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addition of 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en-US" sz="20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fomentarius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extract (1 mg / ml) reduced the negative effect of Cd</a:t>
            </a:r>
            <a:r>
              <a:rPr lang="en-US" sz="20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did not completely block it. This effect was associated with the high content of phenolic compounds in the extract (3.5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ml) and their antioxidant activity.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ABTS* test showed that extract inhibited the formation of radicals by 51%, which is comparable to standard antioxidant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rutin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</a:t>
            </a:r>
            <a:r>
              <a:rPr lang="en-US" sz="20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Fomes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fomentarius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extract could be tested further as a bio-based product, reducing toxic effect of heavy metals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245" y="5788706"/>
            <a:ext cx="2121592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5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5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E083F8A-973C-44C7-B1D5-06EBD8DA8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33915"/>
            <a:ext cx="1752600" cy="1752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9002B9B-22F5-4BDC-BEFF-6702B8A8B395}"/>
              </a:ext>
            </a:extLst>
          </p:cNvPr>
          <p:cNvSpPr txBox="1"/>
          <p:nvPr/>
        </p:nvSpPr>
        <p:spPr>
          <a:xfrm>
            <a:off x="895148" y="1086849"/>
            <a:ext cx="73725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Palatino Linotype" panose="02040502050505030304" pitchFamily="18" charset="0"/>
              </a:rPr>
              <a:t>Cadmium </a:t>
            </a:r>
            <a:r>
              <a:rPr lang="en-US" dirty="0" smtClean="0">
                <a:latin typeface="Palatino Linotype" panose="02040502050505030304" pitchFamily="18" charset="0"/>
              </a:rPr>
              <a:t>ions are </a:t>
            </a:r>
            <a:r>
              <a:rPr lang="en-US" dirty="0">
                <a:latin typeface="Palatino Linotype" panose="02040502050505030304" pitchFamily="18" charset="0"/>
              </a:rPr>
              <a:t>widely </a:t>
            </a:r>
            <a:r>
              <a:rPr lang="en-US" dirty="0" smtClean="0">
                <a:latin typeface="Palatino Linotype" panose="02040502050505030304" pitchFamily="18" charset="0"/>
              </a:rPr>
              <a:t>spread </a:t>
            </a:r>
            <a:r>
              <a:rPr lang="en-US" dirty="0">
                <a:latin typeface="Palatino Linotype" panose="02040502050505030304" pitchFamily="18" charset="0"/>
              </a:rPr>
              <a:t>in contaminated soils, </a:t>
            </a:r>
            <a:r>
              <a:rPr lang="en-US" dirty="0" smtClean="0">
                <a:latin typeface="Palatino Linotype" panose="02040502050505030304" pitchFamily="18" charset="0"/>
              </a:rPr>
              <a:t>and are </a:t>
            </a:r>
            <a:r>
              <a:rPr lang="en-US" dirty="0">
                <a:latin typeface="Palatino Linotype" panose="02040502050505030304" pitchFamily="18" charset="0"/>
              </a:rPr>
              <a:t>highly toxic to plants. To a greater extent, they affect the growth of roots than shoots, which may be related to the barrier function of the root. 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algn="just"/>
            <a:r>
              <a:rPr lang="en-US" dirty="0" smtClean="0">
                <a:latin typeface="Palatino Linotype" panose="02040502050505030304" pitchFamily="18" charset="0"/>
              </a:rPr>
              <a:t>Our study </a:t>
            </a:r>
            <a:r>
              <a:rPr lang="en-US" dirty="0">
                <a:latin typeface="Palatino Linotype" panose="02040502050505030304" pitchFamily="18" charset="0"/>
              </a:rPr>
              <a:t>have shown that the use of low concentrations of extracts (1 mg / ml) obtained from </a:t>
            </a:r>
            <a:r>
              <a:rPr lang="en-US" i="1" dirty="0" smtClean="0">
                <a:latin typeface="Palatino Linotype" panose="02040502050505030304" pitchFamily="18" charset="0"/>
              </a:rPr>
              <a:t>Fomes fomentarius </a:t>
            </a:r>
            <a:r>
              <a:rPr lang="en-US" dirty="0" smtClean="0">
                <a:latin typeface="Palatino Linotype" panose="02040502050505030304" pitchFamily="18" charset="0"/>
              </a:rPr>
              <a:t>practically </a:t>
            </a:r>
            <a:r>
              <a:rPr lang="en-US" dirty="0">
                <a:latin typeface="Palatino Linotype" panose="02040502050505030304" pitchFamily="18" charset="0"/>
              </a:rPr>
              <a:t>do not suppress </a:t>
            </a:r>
            <a:r>
              <a:rPr lang="en-US" dirty="0" smtClean="0">
                <a:latin typeface="Palatino Linotype" panose="02040502050505030304" pitchFamily="18" charset="0"/>
              </a:rPr>
              <a:t>plant growth and </a:t>
            </a:r>
            <a:r>
              <a:rPr lang="en-US" dirty="0">
                <a:latin typeface="Palatino Linotype" panose="02040502050505030304" pitchFamily="18" charset="0"/>
              </a:rPr>
              <a:t>also reduce the negative effect of cadmium ions (250 </a:t>
            </a:r>
            <a:r>
              <a:rPr lang="en-US" dirty="0" err="1">
                <a:latin typeface="Palatino Linotype" panose="02040502050505030304" pitchFamily="18" charset="0"/>
              </a:rPr>
              <a:t>μM</a:t>
            </a:r>
            <a:r>
              <a:rPr lang="en-US" dirty="0">
                <a:latin typeface="Palatino Linotype" panose="02040502050505030304" pitchFamily="18" charset="0"/>
              </a:rPr>
              <a:t>) in the case of joint application. 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algn="just"/>
            <a:r>
              <a:rPr lang="en-US" dirty="0" smtClean="0">
                <a:latin typeface="Palatino Linotype" panose="02040502050505030304" pitchFamily="18" charset="0"/>
              </a:rPr>
              <a:t>The </a:t>
            </a:r>
            <a:r>
              <a:rPr lang="en-US" dirty="0">
                <a:latin typeface="Palatino Linotype" panose="02040502050505030304" pitchFamily="18" charset="0"/>
              </a:rPr>
              <a:t>widespread habitation of </a:t>
            </a:r>
            <a:r>
              <a:rPr lang="en-US" i="1" dirty="0" smtClean="0">
                <a:latin typeface="Palatino Linotype" panose="02040502050505030304" pitchFamily="18" charset="0"/>
              </a:rPr>
              <a:t>F. fomentarius</a:t>
            </a:r>
            <a:r>
              <a:rPr lang="en-US" dirty="0" smtClean="0">
                <a:latin typeface="Palatino Linotype" panose="02040502050505030304" pitchFamily="18" charset="0"/>
              </a:rPr>
              <a:t>, its </a:t>
            </a:r>
            <a:r>
              <a:rPr lang="en-US" dirty="0">
                <a:latin typeface="Palatino Linotype" panose="02040502050505030304" pitchFamily="18" charset="0"/>
              </a:rPr>
              <a:t>availability and the possibility of cultivation </a:t>
            </a:r>
            <a:r>
              <a:rPr lang="en-US" i="1" dirty="0">
                <a:latin typeface="Palatino Linotype" panose="02040502050505030304" pitchFamily="18" charset="0"/>
              </a:rPr>
              <a:t>in vitro</a:t>
            </a:r>
            <a:r>
              <a:rPr lang="en-US" dirty="0">
                <a:latin typeface="Palatino Linotype" panose="02040502050505030304" pitchFamily="18" charset="0"/>
              </a:rPr>
              <a:t>, and low effective concentrations make it possible to recommend this biological resource for the production of </a:t>
            </a:r>
            <a:r>
              <a:rPr lang="en-US" dirty="0" err="1">
                <a:latin typeface="Palatino Linotype" panose="02040502050505030304" pitchFamily="18" charset="0"/>
              </a:rPr>
              <a:t>bioprotective</a:t>
            </a:r>
            <a:r>
              <a:rPr lang="en-US" dirty="0">
                <a:latin typeface="Palatino Linotype" panose="02040502050505030304" pitchFamily="18" charset="0"/>
              </a:rPr>
              <a:t> preparations for plant growing.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CADA6F2-3FC1-4566-B743-58F07B6A36BB}"/>
              </a:ext>
            </a:extLst>
          </p:cNvPr>
          <p:cNvSpPr txBox="1"/>
          <p:nvPr/>
        </p:nvSpPr>
        <p:spPr>
          <a:xfrm>
            <a:off x="708751" y="464578"/>
            <a:ext cx="543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Palatino Linotype" panose="02040502050505030304" pitchFamily="18" charset="0"/>
              </a:rPr>
              <a:t>Conclusion</a:t>
            </a:r>
            <a:endParaRPr lang="fr-FR" sz="2400" b="1" dirty="0">
              <a:latin typeface="Palatino Linotype" panose="0204050205050503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245" y="5788706"/>
            <a:ext cx="2121592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8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6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E083F8A-973C-44C7-B1D5-06EBD8DA8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33915"/>
            <a:ext cx="1752600" cy="1752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9726944-0BF0-4225-81E3-6477EDC7A0A4}"/>
              </a:ext>
            </a:extLst>
          </p:cNvPr>
          <p:cNvSpPr/>
          <p:nvPr/>
        </p:nvSpPr>
        <p:spPr>
          <a:xfrm>
            <a:off x="865162" y="891457"/>
            <a:ext cx="74635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Acknowledgments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en-US" dirty="0"/>
              <a:t>The research was supported by The Ministry of Education and Science of the Russian federation Agreement </a:t>
            </a:r>
            <a:r>
              <a:rPr lang="en-US" dirty="0" smtClean="0"/>
              <a:t>no.02.A03.21.0006</a:t>
            </a:r>
            <a:endParaRPr lang="ru-RU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459" y="2802050"/>
            <a:ext cx="2121592" cy="9327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162" y="2562215"/>
            <a:ext cx="1412442" cy="141244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6349" y="2368323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9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657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Palatino Linotype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Ермошин</cp:lastModifiedBy>
  <cp:revision>59</cp:revision>
  <dcterms:created xsi:type="dcterms:W3CDTF">2017-05-27T02:37:01Z</dcterms:created>
  <dcterms:modified xsi:type="dcterms:W3CDTF">2020-11-10T11:58:32Z</dcterms:modified>
</cp:coreProperties>
</file>