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8" r:id="rId4"/>
    <p:sldId id="264" r:id="rId5"/>
    <p:sldId id="266" r:id="rId6"/>
    <p:sldId id="267" r:id="rId7"/>
    <p:sldId id="269" r:id="rId8"/>
    <p:sldId id="265" r:id="rId9"/>
    <p:sldId id="270" r:id="rId10"/>
    <p:sldId id="271" r:id="rId11"/>
    <p:sldId id="276" r:id="rId12"/>
    <p:sldId id="272" r:id="rId13"/>
    <p:sldId id="273" r:id="rId14"/>
    <p:sldId id="274"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ENDRA KUMAR MISHRA" initials="DKM" lastIdx="1" clrIdx="0">
    <p:extLst>
      <p:ext uri="{19B8F6BF-5375-455C-9EA6-DF929625EA0E}">
        <p15:presenceInfo xmlns:p15="http://schemas.microsoft.com/office/powerpoint/2012/main" userId="bf8c12127060d3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11/7/2020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3015879"/>
            <a:ext cx="8305800" cy="2831544"/>
          </a:xfrm>
          <a:prstGeom prst="rect">
            <a:avLst/>
          </a:prstGeom>
          <a:noFill/>
        </p:spPr>
        <p:txBody>
          <a:bodyPr wrap="square" rtlCol="0">
            <a:spAutoFit/>
          </a:bodyPr>
          <a:lstStyle/>
          <a:p>
            <a:pPr algn="ctr"/>
            <a:r>
              <a:rPr lang="en-US" sz="2400" b="1" dirty="0">
                <a:latin typeface="Palatino Linotype" panose="02040502050505030304" pitchFamily="18" charset="0"/>
              </a:rPr>
              <a:t>Quality evaluation of flaxseed obtained from different locations</a:t>
            </a:r>
          </a:p>
          <a:p>
            <a:pPr algn="ctr"/>
            <a:endParaRPr lang="fr-FR" dirty="0">
              <a:latin typeface="Palatino Linotype" panose="02040502050505030304" pitchFamily="18" charset="0"/>
            </a:endParaRPr>
          </a:p>
          <a:p>
            <a:pPr algn="ctr"/>
            <a:r>
              <a:rPr lang="it-IT" b="1" dirty="0">
                <a:latin typeface="Palatino Linotype" panose="02040502050505030304" pitchFamily="18" charset="0"/>
              </a:rPr>
              <a:t>Devendra Kumar Mishra, Himani Awasthi*</a:t>
            </a:r>
            <a:endParaRPr lang="it-IT" b="1" baseline="30000" dirty="0">
              <a:latin typeface="Palatino Linotype" panose="02040502050505030304" pitchFamily="18" charset="0"/>
            </a:endParaRPr>
          </a:p>
          <a:p>
            <a:endParaRPr lang="it-IT" b="1" baseline="30000" dirty="0">
              <a:latin typeface="Palatino Linotype" panose="02040502050505030304" pitchFamily="18" charset="0"/>
            </a:endParaRPr>
          </a:p>
          <a:p>
            <a:endParaRPr lang="fr-FR" dirty="0">
              <a:latin typeface="Palatino Linotype" panose="02040502050505030304" pitchFamily="18" charset="0"/>
            </a:endParaRPr>
          </a:p>
          <a:p>
            <a:r>
              <a:rPr lang="en-US" dirty="0">
                <a:latin typeface="Palatino Linotype" panose="02040502050505030304" pitchFamily="18" charset="0"/>
              </a:rPr>
              <a:t>Amity Institute of Pharmacy, Amity University Uttar Pradesh Lucknow Campus, Lucknow, Uttar Pradesh, India – 226028</a:t>
            </a:r>
          </a:p>
          <a:p>
            <a:endParaRPr lang="en-US" sz="1400" b="1"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hawasthi@lko.amity.edu</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095D5563-C0F5-42A4-9029-F268D91A3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5194"/>
            <a:ext cx="9144000" cy="3283080"/>
          </a:xfrm>
          <a:prstGeom prst="rect">
            <a:avLst/>
          </a:prstGeom>
        </p:spPr>
      </p:pic>
      <p:pic>
        <p:nvPicPr>
          <p:cNvPr id="2" name="Picture 2" descr="Amity University, Lucknow: Courses, Fees, Placements, Ranking, Admission  2021">
            <a:extLst>
              <a:ext uri="{FF2B5EF4-FFF2-40B4-BE49-F238E27FC236}">
                <a16:creationId xmlns:a16="http://schemas.microsoft.com/office/drawing/2014/main" id="{0DE817BD-8A6F-4056-89BC-FF4A5FD3F8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260" b="34936"/>
          <a:stretch/>
        </p:blipFill>
        <p:spPr bwMode="auto">
          <a:xfrm>
            <a:off x="419100" y="5955131"/>
            <a:ext cx="2095500" cy="671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4" name="Rectangle 1">
            <a:extLst>
              <a:ext uri="{FF2B5EF4-FFF2-40B4-BE49-F238E27FC236}">
                <a16:creationId xmlns:a16="http://schemas.microsoft.com/office/drawing/2014/main" id="{69EDD87F-8343-4433-ACB5-320BCABBA3CC}"/>
              </a:ext>
            </a:extLst>
          </p:cNvPr>
          <p:cNvSpPr>
            <a:spLocks noChangeArrowheads="1"/>
          </p:cNvSpPr>
          <p:nvPr/>
        </p:nvSpPr>
        <p:spPr bwMode="auto">
          <a:xfrm>
            <a:off x="622216" y="238258"/>
            <a:ext cx="76353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2400" b="1" dirty="0">
                <a:latin typeface="Palatino Linotype" panose="02040502050505030304" pitchFamily="18" charset="0"/>
              </a:rPr>
              <a:t>Outcome and Discussion</a:t>
            </a:r>
          </a:p>
        </p:txBody>
      </p:sp>
      <p:sp>
        <p:nvSpPr>
          <p:cNvPr id="6" name="TextBox 5">
            <a:extLst>
              <a:ext uri="{FF2B5EF4-FFF2-40B4-BE49-F238E27FC236}">
                <a16:creationId xmlns:a16="http://schemas.microsoft.com/office/drawing/2014/main" id="{D8841744-F490-4C90-9147-E69125645DDF}"/>
              </a:ext>
            </a:extLst>
          </p:cNvPr>
          <p:cNvSpPr txBox="1"/>
          <p:nvPr/>
        </p:nvSpPr>
        <p:spPr>
          <a:xfrm>
            <a:off x="513184" y="809926"/>
            <a:ext cx="8089639" cy="2585323"/>
          </a:xfrm>
          <a:prstGeom prst="rect">
            <a:avLst/>
          </a:prstGeom>
          <a:noFill/>
        </p:spPr>
        <p:txBody>
          <a:bodyPr wrap="square" rtlCol="0">
            <a:spAutoFit/>
          </a:bodyPr>
          <a:lstStyle/>
          <a:p>
            <a:pPr marL="285750" indent="-285750" algn="just">
              <a:buFont typeface="Wingdings" panose="05000000000000000000" pitchFamily="2" charset="2"/>
              <a:buChar char="ü"/>
            </a:pPr>
            <a:r>
              <a:rPr lang="en-US" sz="1800" dirty="0">
                <a:effectLst/>
                <a:latin typeface="Palatino Linotype" panose="02040502050505030304" pitchFamily="18" charset="0"/>
                <a:ea typeface="Calibri" panose="020F0502020204030204" pitchFamily="34" charset="0"/>
              </a:rPr>
              <a:t>Also, as per the data of the Siemens, 2017; the seeding of the flax was stared from the end of April and it was done by the mid-May. </a:t>
            </a:r>
          </a:p>
          <a:p>
            <a:pPr marL="285750" indent="-285750" algn="just">
              <a:buFont typeface="Wingdings" panose="05000000000000000000" pitchFamily="2" charset="2"/>
              <a:buChar char="ü"/>
            </a:pPr>
            <a:endParaRPr lang="en-US" dirty="0">
              <a:latin typeface="Palatino Linotype" panose="02040502050505030304" pitchFamily="18" charset="0"/>
              <a:ea typeface="Calibri" panose="020F0502020204030204" pitchFamily="34" charset="0"/>
            </a:endParaRPr>
          </a:p>
          <a:p>
            <a:pPr marL="285750" indent="-285750" algn="just">
              <a:buFont typeface="Wingdings" panose="05000000000000000000" pitchFamily="2" charset="2"/>
              <a:buChar char="ü"/>
            </a:pPr>
            <a:r>
              <a:rPr lang="en-US" sz="1800" dirty="0">
                <a:effectLst/>
                <a:latin typeface="Palatino Linotype" panose="02040502050505030304" pitchFamily="18" charset="0"/>
                <a:ea typeface="Calibri" panose="020F0502020204030204" pitchFamily="34" charset="0"/>
              </a:rPr>
              <a:t>On that time there was drought-like condition also when the data was reported during the growing season. </a:t>
            </a:r>
          </a:p>
          <a:p>
            <a:pPr marL="285750" indent="-285750" algn="just">
              <a:buFont typeface="Wingdings" panose="05000000000000000000" pitchFamily="2" charset="2"/>
              <a:buChar char="ü"/>
            </a:pPr>
            <a:endParaRPr lang="en-US" dirty="0">
              <a:latin typeface="Palatino Linotype" panose="02040502050505030304" pitchFamily="18" charset="0"/>
              <a:ea typeface="Calibri" panose="020F0502020204030204" pitchFamily="34" charset="0"/>
            </a:endParaRPr>
          </a:p>
          <a:p>
            <a:pPr marL="285750" indent="-285750" algn="just">
              <a:buFont typeface="Wingdings" panose="05000000000000000000" pitchFamily="2" charset="2"/>
              <a:buChar char="ü"/>
            </a:pPr>
            <a:r>
              <a:rPr lang="en-US" sz="1800" dirty="0">
                <a:effectLst/>
                <a:latin typeface="Palatino Linotype" panose="02040502050505030304" pitchFamily="18" charset="0"/>
                <a:ea typeface="Calibri" panose="020F0502020204030204" pitchFamily="34" charset="0"/>
              </a:rPr>
              <a:t>Approximately 90% of the crop was harvest by the middle of October. Also, as per the data of the Siemens, 2017; about the Canadian seeds of the flaxseed shows a greater quantity of their constituents shown in Table 2.</a:t>
            </a:r>
            <a:endParaRPr lang="en-IN" dirty="0">
              <a:latin typeface="Palatino Linotype" panose="02040502050505030304" pitchFamily="18" charset="0"/>
            </a:endParaRPr>
          </a:p>
        </p:txBody>
      </p:sp>
      <p:graphicFrame>
        <p:nvGraphicFramePr>
          <p:cNvPr id="7" name="Table 6">
            <a:extLst>
              <a:ext uri="{FF2B5EF4-FFF2-40B4-BE49-F238E27FC236}">
                <a16:creationId xmlns:a16="http://schemas.microsoft.com/office/drawing/2014/main" id="{4474F6B6-BAF1-4AD4-BBD5-3947BD55E281}"/>
              </a:ext>
            </a:extLst>
          </p:cNvPr>
          <p:cNvGraphicFramePr>
            <a:graphicFrameLocks noGrp="1"/>
          </p:cNvGraphicFramePr>
          <p:nvPr>
            <p:extLst>
              <p:ext uri="{D42A27DB-BD31-4B8C-83A1-F6EECF244321}">
                <p14:modId xmlns:p14="http://schemas.microsoft.com/office/powerpoint/2010/main" val="2503386157"/>
              </p:ext>
            </p:extLst>
          </p:nvPr>
        </p:nvGraphicFramePr>
        <p:xfrm>
          <a:off x="2409182" y="3856772"/>
          <a:ext cx="4767943" cy="2136710"/>
        </p:xfrm>
        <a:graphic>
          <a:graphicData uri="http://schemas.openxmlformats.org/drawingml/2006/table">
            <a:tbl>
              <a:tblPr firstRow="1" firstCol="1" bandRow="1">
                <a:tableStyleId>{5C22544A-7EE6-4342-B048-85BDC9FD1C3A}</a:tableStyleId>
              </a:tblPr>
              <a:tblGrid>
                <a:gridCol w="824517">
                  <a:extLst>
                    <a:ext uri="{9D8B030D-6E8A-4147-A177-3AD203B41FA5}">
                      <a16:colId xmlns:a16="http://schemas.microsoft.com/office/drawing/2014/main" val="1387943547"/>
                    </a:ext>
                  </a:extLst>
                </a:gridCol>
                <a:gridCol w="2338562">
                  <a:extLst>
                    <a:ext uri="{9D8B030D-6E8A-4147-A177-3AD203B41FA5}">
                      <a16:colId xmlns:a16="http://schemas.microsoft.com/office/drawing/2014/main" val="562386350"/>
                    </a:ext>
                  </a:extLst>
                </a:gridCol>
                <a:gridCol w="1604864">
                  <a:extLst>
                    <a:ext uri="{9D8B030D-6E8A-4147-A177-3AD203B41FA5}">
                      <a16:colId xmlns:a16="http://schemas.microsoft.com/office/drawing/2014/main" val="3265948848"/>
                    </a:ext>
                  </a:extLst>
                </a:gridCol>
              </a:tblGrid>
              <a:tr h="495806">
                <a:tc>
                  <a:txBody>
                    <a:bodyPr/>
                    <a:lstStyle/>
                    <a:p>
                      <a:pPr indent="269875" algn="ctr">
                        <a:lnSpc>
                          <a:spcPts val="1300"/>
                        </a:lnSpc>
                      </a:pPr>
                      <a:r>
                        <a:rPr lang="en-US" sz="1800" dirty="0">
                          <a:effectLst/>
                          <a:latin typeface="Palatino Linotype" panose="02040502050505030304" pitchFamily="18" charset="0"/>
                        </a:rPr>
                        <a:t>S.</a:t>
                      </a:r>
                    </a:p>
                    <a:p>
                      <a:pPr indent="269875" algn="ctr">
                        <a:lnSpc>
                          <a:spcPts val="1300"/>
                        </a:lnSpc>
                      </a:pPr>
                      <a:r>
                        <a:rPr lang="en-US" sz="1800" dirty="0">
                          <a:effectLst/>
                          <a:latin typeface="Palatino Linotype" panose="02040502050505030304" pitchFamily="18" charset="0"/>
                        </a:rPr>
                        <a:t>No</a:t>
                      </a:r>
                      <a:endParaRPr lang="en-IN"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800" dirty="0">
                          <a:effectLst/>
                          <a:latin typeface="Palatino Linotype" panose="02040502050505030304" pitchFamily="18" charset="0"/>
                        </a:rPr>
                        <a:t>Quality Parameter</a:t>
                      </a:r>
                      <a:endParaRPr lang="en-IN"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800">
                          <a:effectLst/>
                          <a:latin typeface="Palatino Linotype" panose="02040502050505030304" pitchFamily="18" charset="0"/>
                        </a:rPr>
                        <a:t>Quantity</a:t>
                      </a:r>
                      <a:endParaRPr lang="en-IN" sz="1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8430711"/>
                  </a:ext>
                </a:extLst>
              </a:tr>
              <a:tr h="410226">
                <a:tc>
                  <a:txBody>
                    <a:bodyPr/>
                    <a:lstStyle/>
                    <a:p>
                      <a:pPr indent="269875" algn="ctr">
                        <a:lnSpc>
                          <a:spcPts val="1300"/>
                        </a:lnSpc>
                      </a:pPr>
                      <a:r>
                        <a:rPr lang="en-US" sz="1800" dirty="0">
                          <a:effectLst/>
                          <a:latin typeface="Palatino Linotype" panose="02040502050505030304" pitchFamily="18" charset="0"/>
                        </a:rPr>
                        <a:t>1</a:t>
                      </a:r>
                      <a:endParaRPr lang="en-IN"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800">
                          <a:effectLst/>
                          <a:latin typeface="Palatino Linotype" panose="02040502050505030304" pitchFamily="18" charset="0"/>
                        </a:rPr>
                        <a:t>Oil Content</a:t>
                      </a:r>
                      <a:endParaRPr lang="en-IN" sz="1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800">
                          <a:effectLst/>
                          <a:latin typeface="Palatino Linotype" panose="02040502050505030304" pitchFamily="18" charset="0"/>
                        </a:rPr>
                        <a:t>45.7</a:t>
                      </a:r>
                      <a:endParaRPr lang="en-IN" sz="1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0438291"/>
                  </a:ext>
                </a:extLst>
              </a:tr>
              <a:tr h="410226">
                <a:tc>
                  <a:txBody>
                    <a:bodyPr/>
                    <a:lstStyle/>
                    <a:p>
                      <a:pPr indent="269875" algn="ctr">
                        <a:lnSpc>
                          <a:spcPts val="1300"/>
                        </a:lnSpc>
                      </a:pPr>
                      <a:r>
                        <a:rPr lang="en-US" sz="1800">
                          <a:effectLst/>
                          <a:latin typeface="Palatino Linotype" panose="02040502050505030304" pitchFamily="18" charset="0"/>
                        </a:rPr>
                        <a:t>2</a:t>
                      </a:r>
                      <a:endParaRPr lang="en-IN" sz="1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800">
                          <a:effectLst/>
                          <a:latin typeface="Palatino Linotype" panose="02040502050505030304" pitchFamily="18" charset="0"/>
                        </a:rPr>
                        <a:t>Protein Content</a:t>
                      </a:r>
                      <a:endParaRPr lang="en-IN" sz="1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800">
                          <a:effectLst/>
                          <a:latin typeface="Palatino Linotype" panose="02040502050505030304" pitchFamily="18" charset="0"/>
                        </a:rPr>
                        <a:t>22.5</a:t>
                      </a:r>
                      <a:endParaRPr lang="en-IN" sz="1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1130417"/>
                  </a:ext>
                </a:extLst>
              </a:tr>
              <a:tr h="410226">
                <a:tc>
                  <a:txBody>
                    <a:bodyPr/>
                    <a:lstStyle/>
                    <a:p>
                      <a:pPr indent="269875" algn="ctr">
                        <a:lnSpc>
                          <a:spcPts val="1300"/>
                        </a:lnSpc>
                      </a:pPr>
                      <a:r>
                        <a:rPr lang="en-US" sz="1800">
                          <a:effectLst/>
                          <a:latin typeface="Palatino Linotype" panose="02040502050505030304" pitchFamily="18" charset="0"/>
                        </a:rPr>
                        <a:t>3</a:t>
                      </a:r>
                      <a:endParaRPr lang="en-IN" sz="1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800">
                          <a:effectLst/>
                          <a:latin typeface="Palatino Linotype" panose="02040502050505030304" pitchFamily="18" charset="0"/>
                        </a:rPr>
                        <a:t>Iodine value </a:t>
                      </a:r>
                      <a:endParaRPr lang="en-IN" sz="1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800">
                          <a:effectLst/>
                          <a:latin typeface="Palatino Linotype" panose="02040502050505030304" pitchFamily="18" charset="0"/>
                        </a:rPr>
                        <a:t>191.5</a:t>
                      </a:r>
                      <a:endParaRPr lang="en-IN" sz="1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6587650"/>
                  </a:ext>
                </a:extLst>
              </a:tr>
              <a:tr h="410226">
                <a:tc>
                  <a:txBody>
                    <a:bodyPr/>
                    <a:lstStyle/>
                    <a:p>
                      <a:pPr indent="269875" algn="ctr">
                        <a:lnSpc>
                          <a:spcPts val="1300"/>
                        </a:lnSpc>
                      </a:pPr>
                      <a:r>
                        <a:rPr lang="en-US" sz="1800">
                          <a:effectLst/>
                          <a:latin typeface="Palatino Linotype" panose="02040502050505030304" pitchFamily="18" charset="0"/>
                        </a:rPr>
                        <a:t>4</a:t>
                      </a:r>
                      <a:endParaRPr lang="en-IN" sz="1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800">
                          <a:effectLst/>
                          <a:latin typeface="Palatino Linotype" panose="02040502050505030304" pitchFamily="18" charset="0"/>
                        </a:rPr>
                        <a:t>Free fatty acids</a:t>
                      </a:r>
                      <a:endParaRPr lang="en-IN" sz="1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800" dirty="0">
                          <a:effectLst/>
                          <a:latin typeface="Palatino Linotype" panose="02040502050505030304" pitchFamily="18" charset="0"/>
                        </a:rPr>
                        <a:t>0.2</a:t>
                      </a:r>
                      <a:endParaRPr lang="en-IN"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2769759"/>
                  </a:ext>
                </a:extLst>
              </a:tr>
            </a:tbl>
          </a:graphicData>
        </a:graphic>
      </p:graphicFrame>
      <p:sp>
        <p:nvSpPr>
          <p:cNvPr id="9" name="TextBox 8">
            <a:extLst>
              <a:ext uri="{FF2B5EF4-FFF2-40B4-BE49-F238E27FC236}">
                <a16:creationId xmlns:a16="http://schemas.microsoft.com/office/drawing/2014/main" id="{39C451D3-D155-4536-BE11-134D2797F3B3}"/>
              </a:ext>
            </a:extLst>
          </p:cNvPr>
          <p:cNvSpPr txBox="1"/>
          <p:nvPr/>
        </p:nvSpPr>
        <p:spPr>
          <a:xfrm>
            <a:off x="1966875" y="3579517"/>
            <a:ext cx="5337110" cy="277255"/>
          </a:xfrm>
          <a:prstGeom prst="rect">
            <a:avLst/>
          </a:prstGeom>
          <a:noFill/>
        </p:spPr>
        <p:txBody>
          <a:bodyPr wrap="square">
            <a:spAutoFit/>
          </a:bodyPr>
          <a:lstStyle/>
          <a:p>
            <a:pPr indent="269875" algn="ctr">
              <a:lnSpc>
                <a:spcPts val="1300"/>
              </a:lnSpc>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Table 2.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Contents of Canadian flaxseeds</a:t>
            </a:r>
            <a:endParaRPr lang="en-IN"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535206D-3120-48FA-AFAB-90424E5FF91D}"/>
              </a:ext>
            </a:extLst>
          </p:cNvPr>
          <p:cNvSpPr txBox="1"/>
          <p:nvPr/>
        </p:nvSpPr>
        <p:spPr>
          <a:xfrm>
            <a:off x="2409182" y="6055768"/>
            <a:ext cx="4767943" cy="646331"/>
          </a:xfrm>
          <a:prstGeom prst="rect">
            <a:avLst/>
          </a:prstGeom>
          <a:noFill/>
        </p:spPr>
        <p:txBody>
          <a:bodyPr wrap="square">
            <a:spAutoFit/>
          </a:bodyPr>
          <a:lstStyle/>
          <a:p>
            <a:pPr indent="269875" algn="ctr">
              <a:spcAft>
                <a:spcPts val="1200"/>
              </a:spcAft>
            </a:pP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Source: </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Quality of western Canadian flaxseed, Canadian Grain Commission, 2017</a:t>
            </a:r>
            <a:endParaRPr lang="en-IN"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9489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49190" y="6327835"/>
            <a:ext cx="2133600" cy="365125"/>
          </a:xfrm>
        </p:spPr>
        <p:txBody>
          <a:bodyPr/>
          <a:lstStyle/>
          <a:p>
            <a:fld id="{FCAEAE96-855E-42B1-8DE9-9C9E68DE18C5}" type="slidenum">
              <a:rPr lang="fr-FR" smtClean="0">
                <a:latin typeface="Palatino Linotype" panose="02040502050505030304" pitchFamily="18" charset="0"/>
              </a:rPr>
              <a:pPr/>
              <a:t>11</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6390" y="5105400"/>
            <a:ext cx="1752600" cy="1752600"/>
          </a:xfrm>
          <a:prstGeom prst="rect">
            <a:avLst/>
          </a:prstGeom>
        </p:spPr>
      </p:pic>
      <p:sp>
        <p:nvSpPr>
          <p:cNvPr id="4" name="Rectangle 1">
            <a:extLst>
              <a:ext uri="{FF2B5EF4-FFF2-40B4-BE49-F238E27FC236}">
                <a16:creationId xmlns:a16="http://schemas.microsoft.com/office/drawing/2014/main" id="{69EDD87F-8343-4433-ACB5-320BCABBA3CC}"/>
              </a:ext>
            </a:extLst>
          </p:cNvPr>
          <p:cNvSpPr>
            <a:spLocks noChangeArrowheads="1"/>
          </p:cNvSpPr>
          <p:nvPr/>
        </p:nvSpPr>
        <p:spPr bwMode="auto">
          <a:xfrm>
            <a:off x="637206" y="209743"/>
            <a:ext cx="76353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2400" b="1" dirty="0">
                <a:latin typeface="Palatino Linotype" panose="02040502050505030304" pitchFamily="18" charset="0"/>
              </a:rPr>
              <a:t>Outcome and Discussion</a:t>
            </a:r>
          </a:p>
        </p:txBody>
      </p:sp>
      <p:sp>
        <p:nvSpPr>
          <p:cNvPr id="6" name="TextBox 5">
            <a:extLst>
              <a:ext uri="{FF2B5EF4-FFF2-40B4-BE49-F238E27FC236}">
                <a16:creationId xmlns:a16="http://schemas.microsoft.com/office/drawing/2014/main" id="{D8841744-F490-4C90-9147-E69125645DDF}"/>
              </a:ext>
            </a:extLst>
          </p:cNvPr>
          <p:cNvSpPr txBox="1"/>
          <p:nvPr/>
        </p:nvSpPr>
        <p:spPr>
          <a:xfrm>
            <a:off x="528174" y="781411"/>
            <a:ext cx="8089639" cy="2930354"/>
          </a:xfrm>
          <a:prstGeom prst="rect">
            <a:avLst/>
          </a:prstGeom>
          <a:noFill/>
        </p:spPr>
        <p:txBody>
          <a:bodyPr wrap="square" rtlCol="0">
            <a:spAutoFit/>
          </a:bodyPr>
          <a:lstStyle/>
          <a:p>
            <a:pPr marL="285750" indent="-285750" algn="just">
              <a:lnSpc>
                <a:spcPct val="115000"/>
              </a:lnSpc>
              <a:spcAft>
                <a:spcPts val="800"/>
              </a:spcAft>
              <a:buFont typeface="Wingdings" panose="05000000000000000000" pitchFamily="2" charset="2"/>
              <a:buChar char="ü"/>
            </a:pPr>
            <a:r>
              <a:rPr lang="en-IN" sz="1800" dirty="0">
                <a:effectLst/>
                <a:latin typeface="Palatino Linotype" panose="02040502050505030304" pitchFamily="18" charset="0"/>
                <a:ea typeface="Calibri" panose="020F0502020204030204" pitchFamily="34" charset="0"/>
                <a:cs typeface="Times New Roman" panose="02020603050405020304" pitchFamily="18" charset="0"/>
              </a:rPr>
              <a:t>The main cause of influence in the percentage of yield obtained from different locations is due to climatic variation, time of sowing and the harvesting time of the plants. </a:t>
            </a:r>
          </a:p>
          <a:p>
            <a:pPr marL="285750" indent="-285750" algn="just">
              <a:lnSpc>
                <a:spcPct val="115000"/>
              </a:lnSpc>
              <a:spcAft>
                <a:spcPts val="800"/>
              </a:spcAft>
              <a:buFont typeface="Wingdings" panose="05000000000000000000" pitchFamily="2" charset="2"/>
              <a:buChar char="ü"/>
            </a:pPr>
            <a:r>
              <a:rPr lang="en-IN" sz="1800" dirty="0">
                <a:effectLst/>
                <a:latin typeface="Palatino Linotype" panose="02040502050505030304" pitchFamily="18" charset="0"/>
                <a:ea typeface="Calibri" panose="020F0502020204030204" pitchFamily="34" charset="0"/>
                <a:cs typeface="Times New Roman" panose="02020603050405020304" pitchFamily="18" charset="0"/>
              </a:rPr>
              <a:t>The ideal cultivation or harvesting time of the plants is after the flowering stage. </a:t>
            </a:r>
            <a:endParaRPr lang="en-IN" dirty="0">
              <a:latin typeface="Palatino Linotype" panose="020405020505050303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800"/>
              </a:spcAft>
              <a:buFont typeface="Wingdings" panose="05000000000000000000" pitchFamily="2" charset="2"/>
              <a:buChar char="ü"/>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highest active constituents can be obtained when it is grown in the temperature range 24-26˚C.</a:t>
            </a:r>
            <a:endParaRPr lang="en-IN"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285750" indent="-285750" algn="just">
              <a:lnSpc>
                <a:spcPct val="115000"/>
              </a:lnSpc>
              <a:spcAft>
                <a:spcPts val="800"/>
              </a:spcAft>
              <a:buFont typeface="Wingdings" panose="05000000000000000000" pitchFamily="2" charset="2"/>
              <a:buChar char="ü"/>
            </a:pPr>
            <a:endParaRPr lang="en-IN" sz="1800" dirty="0">
              <a:effectLst/>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9C451D3-D155-4536-BE11-134D2797F3B3}"/>
              </a:ext>
            </a:extLst>
          </p:cNvPr>
          <p:cNvSpPr txBox="1"/>
          <p:nvPr/>
        </p:nvSpPr>
        <p:spPr>
          <a:xfrm>
            <a:off x="2011845" y="3551002"/>
            <a:ext cx="5337110" cy="277255"/>
          </a:xfrm>
          <a:prstGeom prst="rect">
            <a:avLst/>
          </a:prstGeom>
          <a:noFill/>
        </p:spPr>
        <p:txBody>
          <a:bodyPr wrap="square">
            <a:spAutoFit/>
          </a:bodyPr>
          <a:lstStyle/>
          <a:p>
            <a:pPr indent="269875" algn="ctr">
              <a:lnSpc>
                <a:spcPts val="1300"/>
              </a:lnSpc>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Table 3.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Active 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onstituents of Canadian flaxseeds</a:t>
            </a:r>
            <a:endParaRPr lang="en-IN"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535206D-3120-48FA-AFAB-90424E5FF91D}"/>
              </a:ext>
            </a:extLst>
          </p:cNvPr>
          <p:cNvSpPr txBox="1"/>
          <p:nvPr/>
        </p:nvSpPr>
        <p:spPr>
          <a:xfrm>
            <a:off x="2424172" y="6027253"/>
            <a:ext cx="4767943" cy="646331"/>
          </a:xfrm>
          <a:prstGeom prst="rect">
            <a:avLst/>
          </a:prstGeom>
          <a:noFill/>
        </p:spPr>
        <p:txBody>
          <a:bodyPr wrap="square">
            <a:spAutoFit/>
          </a:bodyPr>
          <a:lstStyle/>
          <a:p>
            <a:pPr indent="269875" algn="ctr">
              <a:spcAft>
                <a:spcPts val="1200"/>
              </a:spcAft>
            </a:pP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Source: </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Quality of western Canadian flaxseed, Canadian Grain Commission, 2017</a:t>
            </a:r>
            <a:endParaRPr lang="en-IN"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DFFEAE93-6A96-4D7C-A6D0-824B6CBF2AB9}"/>
              </a:ext>
            </a:extLst>
          </p:cNvPr>
          <p:cNvGraphicFramePr>
            <a:graphicFrameLocks noGrp="1"/>
          </p:cNvGraphicFramePr>
          <p:nvPr>
            <p:extLst>
              <p:ext uri="{D42A27DB-BD31-4B8C-83A1-F6EECF244321}">
                <p14:modId xmlns:p14="http://schemas.microsoft.com/office/powerpoint/2010/main" val="2058741178"/>
              </p:ext>
            </p:extLst>
          </p:nvPr>
        </p:nvGraphicFramePr>
        <p:xfrm>
          <a:off x="2424172" y="3828256"/>
          <a:ext cx="4775531" cy="2199000"/>
        </p:xfrm>
        <a:graphic>
          <a:graphicData uri="http://schemas.openxmlformats.org/drawingml/2006/table">
            <a:tbl>
              <a:tblPr firstRow="1" firstCol="1" bandRow="1">
                <a:tableStyleId>{5C22544A-7EE6-4342-B048-85BDC9FD1C3A}</a:tableStyleId>
              </a:tblPr>
              <a:tblGrid>
                <a:gridCol w="984885">
                  <a:extLst>
                    <a:ext uri="{9D8B030D-6E8A-4147-A177-3AD203B41FA5}">
                      <a16:colId xmlns:a16="http://schemas.microsoft.com/office/drawing/2014/main" val="2379463153"/>
                    </a:ext>
                  </a:extLst>
                </a:gridCol>
                <a:gridCol w="2414715">
                  <a:extLst>
                    <a:ext uri="{9D8B030D-6E8A-4147-A177-3AD203B41FA5}">
                      <a16:colId xmlns:a16="http://schemas.microsoft.com/office/drawing/2014/main" val="1219903479"/>
                    </a:ext>
                  </a:extLst>
                </a:gridCol>
                <a:gridCol w="1375931">
                  <a:extLst>
                    <a:ext uri="{9D8B030D-6E8A-4147-A177-3AD203B41FA5}">
                      <a16:colId xmlns:a16="http://schemas.microsoft.com/office/drawing/2014/main" val="1946426781"/>
                    </a:ext>
                  </a:extLst>
                </a:gridCol>
              </a:tblGrid>
              <a:tr h="366500">
                <a:tc>
                  <a:txBody>
                    <a:bodyPr/>
                    <a:lstStyle/>
                    <a:p>
                      <a:pPr indent="269875" algn="ctr">
                        <a:lnSpc>
                          <a:spcPts val="1300"/>
                        </a:lnSpc>
                      </a:pPr>
                      <a:r>
                        <a:rPr lang="en-US" sz="1800">
                          <a:effectLst/>
                          <a:latin typeface="Palatino Linotype" panose="02040502050505030304" pitchFamily="18" charset="0"/>
                          <a:cs typeface="Times New Roman" panose="02020603050405020304" pitchFamily="18" charset="0"/>
                        </a:rPr>
                        <a:t>S. No</a:t>
                      </a:r>
                      <a:endParaRPr lang="en-IN" sz="1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800">
                          <a:effectLst/>
                          <a:latin typeface="Palatino Linotype" panose="02040502050505030304" pitchFamily="18" charset="0"/>
                          <a:cs typeface="Times New Roman" panose="02020603050405020304" pitchFamily="18" charset="0"/>
                        </a:rPr>
                        <a:t>Quality Parameter</a:t>
                      </a:r>
                      <a:endParaRPr lang="en-IN" sz="1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800">
                          <a:effectLst/>
                          <a:latin typeface="Palatino Linotype" panose="02040502050505030304" pitchFamily="18" charset="0"/>
                          <a:cs typeface="Times New Roman" panose="02020603050405020304" pitchFamily="18" charset="0"/>
                        </a:rPr>
                        <a:t>Quantity</a:t>
                      </a:r>
                      <a:endParaRPr lang="en-IN" sz="1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67503877"/>
                  </a:ext>
                </a:extLst>
              </a:tr>
              <a:tr h="366500">
                <a:tc>
                  <a:txBody>
                    <a:bodyPr/>
                    <a:lstStyle/>
                    <a:p>
                      <a:pPr indent="269875" algn="ctr">
                        <a:lnSpc>
                          <a:spcPts val="1300"/>
                        </a:lnSpc>
                      </a:pPr>
                      <a:r>
                        <a:rPr lang="en-US" sz="1800">
                          <a:effectLst/>
                          <a:latin typeface="Palatino Linotype" panose="02040502050505030304" pitchFamily="18" charset="0"/>
                          <a:cs typeface="Times New Roman" panose="02020603050405020304" pitchFamily="18" charset="0"/>
                        </a:rPr>
                        <a:t>1</a:t>
                      </a:r>
                      <a:endParaRPr lang="en-IN" sz="1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800">
                          <a:effectLst/>
                          <a:latin typeface="Palatino Linotype" panose="02040502050505030304" pitchFamily="18" charset="0"/>
                          <a:cs typeface="Times New Roman" panose="02020603050405020304" pitchFamily="18" charset="0"/>
                        </a:rPr>
                        <a:t>Palmitic acid</a:t>
                      </a:r>
                      <a:endParaRPr lang="en-IN" sz="1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800">
                          <a:effectLst/>
                          <a:latin typeface="Palatino Linotype" panose="02040502050505030304" pitchFamily="18" charset="0"/>
                          <a:cs typeface="Times New Roman" panose="02020603050405020304" pitchFamily="18" charset="0"/>
                        </a:rPr>
                        <a:t>5.0</a:t>
                      </a:r>
                      <a:endParaRPr lang="en-IN" sz="1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0968174"/>
                  </a:ext>
                </a:extLst>
              </a:tr>
              <a:tr h="366500">
                <a:tc>
                  <a:txBody>
                    <a:bodyPr/>
                    <a:lstStyle/>
                    <a:p>
                      <a:pPr indent="269875" algn="ctr">
                        <a:lnSpc>
                          <a:spcPts val="1300"/>
                        </a:lnSpc>
                      </a:pPr>
                      <a:r>
                        <a:rPr lang="en-US" sz="1800" dirty="0">
                          <a:effectLst/>
                          <a:latin typeface="Palatino Linotype" panose="02040502050505030304" pitchFamily="18" charset="0"/>
                          <a:cs typeface="Times New Roman" panose="02020603050405020304" pitchFamily="18" charset="0"/>
                        </a:rPr>
                        <a:t>2</a:t>
                      </a:r>
                      <a:endParaRPr lang="en-IN"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800" dirty="0">
                          <a:effectLst/>
                          <a:latin typeface="Palatino Linotype" panose="02040502050505030304" pitchFamily="18" charset="0"/>
                          <a:cs typeface="Times New Roman" panose="02020603050405020304" pitchFamily="18" charset="0"/>
                        </a:rPr>
                        <a:t>Stearic acid</a:t>
                      </a:r>
                      <a:endParaRPr lang="en-IN"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800">
                          <a:effectLst/>
                          <a:latin typeface="Palatino Linotype" panose="02040502050505030304" pitchFamily="18" charset="0"/>
                          <a:cs typeface="Times New Roman" panose="02020603050405020304" pitchFamily="18" charset="0"/>
                        </a:rPr>
                        <a:t>3.5</a:t>
                      </a:r>
                      <a:endParaRPr lang="en-IN" sz="1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7187628"/>
                  </a:ext>
                </a:extLst>
              </a:tr>
              <a:tr h="366500">
                <a:tc>
                  <a:txBody>
                    <a:bodyPr/>
                    <a:lstStyle/>
                    <a:p>
                      <a:pPr indent="269875" algn="ctr">
                        <a:lnSpc>
                          <a:spcPts val="1300"/>
                        </a:lnSpc>
                      </a:pPr>
                      <a:r>
                        <a:rPr lang="en-US" sz="1800">
                          <a:effectLst/>
                          <a:latin typeface="Palatino Linotype" panose="02040502050505030304" pitchFamily="18" charset="0"/>
                          <a:cs typeface="Times New Roman" panose="02020603050405020304" pitchFamily="18" charset="0"/>
                        </a:rPr>
                        <a:t>3</a:t>
                      </a:r>
                      <a:endParaRPr lang="en-IN" sz="1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800">
                          <a:effectLst/>
                          <a:latin typeface="Palatino Linotype" panose="02040502050505030304" pitchFamily="18" charset="0"/>
                          <a:cs typeface="Times New Roman" panose="02020603050405020304" pitchFamily="18" charset="0"/>
                        </a:rPr>
                        <a:t>Oleic acid</a:t>
                      </a:r>
                      <a:endParaRPr lang="en-IN" sz="1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800">
                          <a:effectLst/>
                          <a:latin typeface="Palatino Linotype" panose="02040502050505030304" pitchFamily="18" charset="0"/>
                          <a:cs typeface="Times New Roman" panose="02020603050405020304" pitchFamily="18" charset="0"/>
                        </a:rPr>
                        <a:t>17.8</a:t>
                      </a:r>
                      <a:endParaRPr lang="en-IN" sz="1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82743708"/>
                  </a:ext>
                </a:extLst>
              </a:tr>
              <a:tr h="366500">
                <a:tc>
                  <a:txBody>
                    <a:bodyPr/>
                    <a:lstStyle/>
                    <a:p>
                      <a:pPr indent="269875" algn="ctr">
                        <a:lnSpc>
                          <a:spcPts val="1300"/>
                        </a:lnSpc>
                      </a:pPr>
                      <a:r>
                        <a:rPr lang="en-US" sz="1800">
                          <a:effectLst/>
                          <a:latin typeface="Palatino Linotype" panose="02040502050505030304" pitchFamily="18" charset="0"/>
                          <a:cs typeface="Times New Roman" panose="02020603050405020304" pitchFamily="18" charset="0"/>
                        </a:rPr>
                        <a:t>4</a:t>
                      </a:r>
                      <a:endParaRPr lang="en-IN" sz="1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800">
                          <a:effectLst/>
                          <a:latin typeface="Palatino Linotype" panose="02040502050505030304" pitchFamily="18" charset="0"/>
                          <a:cs typeface="Times New Roman" panose="02020603050405020304" pitchFamily="18" charset="0"/>
                        </a:rPr>
                        <a:t>Linoleic acid</a:t>
                      </a:r>
                      <a:endParaRPr lang="en-IN" sz="1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800">
                          <a:effectLst/>
                          <a:latin typeface="Palatino Linotype" panose="02040502050505030304" pitchFamily="18" charset="0"/>
                          <a:cs typeface="Times New Roman" panose="02020603050405020304" pitchFamily="18" charset="0"/>
                        </a:rPr>
                        <a:t>15.0</a:t>
                      </a:r>
                      <a:endParaRPr lang="en-IN" sz="1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4773791"/>
                  </a:ext>
                </a:extLst>
              </a:tr>
              <a:tr h="366500">
                <a:tc>
                  <a:txBody>
                    <a:bodyPr/>
                    <a:lstStyle/>
                    <a:p>
                      <a:pPr indent="269875" algn="ctr">
                        <a:lnSpc>
                          <a:spcPts val="1300"/>
                        </a:lnSpc>
                      </a:pPr>
                      <a:r>
                        <a:rPr lang="en-US" sz="1800" dirty="0">
                          <a:effectLst/>
                          <a:latin typeface="Palatino Linotype" panose="02040502050505030304" pitchFamily="18" charset="0"/>
                          <a:cs typeface="Times New Roman" panose="02020603050405020304" pitchFamily="18" charset="0"/>
                        </a:rPr>
                        <a:t>5</a:t>
                      </a:r>
                      <a:endParaRPr lang="en-IN"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800" dirty="0">
                          <a:effectLst/>
                          <a:latin typeface="Palatino Linotype" panose="02040502050505030304" pitchFamily="18" charset="0"/>
                          <a:cs typeface="Times New Roman" panose="02020603050405020304" pitchFamily="18" charset="0"/>
                        </a:rPr>
                        <a:t>α-Linolenic acid</a:t>
                      </a:r>
                      <a:endParaRPr lang="en-IN"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800" dirty="0">
                          <a:effectLst/>
                          <a:latin typeface="Palatino Linotype" panose="02040502050505030304" pitchFamily="18" charset="0"/>
                          <a:cs typeface="Times New Roman" panose="02020603050405020304" pitchFamily="18" charset="0"/>
                        </a:rPr>
                        <a:t>57.7</a:t>
                      </a:r>
                      <a:endParaRPr lang="en-IN"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7348574"/>
                  </a:ext>
                </a:extLst>
              </a:tr>
            </a:tbl>
          </a:graphicData>
        </a:graphic>
      </p:graphicFrame>
    </p:spTree>
    <p:extLst>
      <p:ext uri="{BB962C8B-B14F-4D97-AF65-F5344CB8AC3E}">
        <p14:creationId xmlns:p14="http://schemas.microsoft.com/office/powerpoint/2010/main" val="2116212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12</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4" name="Rectangle 1">
            <a:extLst>
              <a:ext uri="{FF2B5EF4-FFF2-40B4-BE49-F238E27FC236}">
                <a16:creationId xmlns:a16="http://schemas.microsoft.com/office/drawing/2014/main" id="{69EDD87F-8343-4433-ACB5-320BCABBA3CC}"/>
              </a:ext>
            </a:extLst>
          </p:cNvPr>
          <p:cNvSpPr>
            <a:spLocks noChangeArrowheads="1"/>
          </p:cNvSpPr>
          <p:nvPr/>
        </p:nvSpPr>
        <p:spPr bwMode="auto">
          <a:xfrm>
            <a:off x="622216" y="238258"/>
            <a:ext cx="76353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2400" b="1" dirty="0">
                <a:latin typeface="Palatino Linotype" panose="02040502050505030304" pitchFamily="18" charset="0"/>
              </a:rPr>
              <a:t>Conclusion</a:t>
            </a:r>
          </a:p>
        </p:txBody>
      </p:sp>
      <p:sp>
        <p:nvSpPr>
          <p:cNvPr id="6" name="TextBox 5">
            <a:extLst>
              <a:ext uri="{FF2B5EF4-FFF2-40B4-BE49-F238E27FC236}">
                <a16:creationId xmlns:a16="http://schemas.microsoft.com/office/drawing/2014/main" id="{D8841744-F490-4C90-9147-E69125645DDF}"/>
              </a:ext>
            </a:extLst>
          </p:cNvPr>
          <p:cNvSpPr txBox="1"/>
          <p:nvPr/>
        </p:nvSpPr>
        <p:spPr>
          <a:xfrm>
            <a:off x="410548" y="669961"/>
            <a:ext cx="8294914" cy="4801314"/>
          </a:xfrm>
          <a:prstGeom prst="rect">
            <a:avLst/>
          </a:prstGeom>
          <a:noFill/>
        </p:spPr>
        <p:txBody>
          <a:bodyPr wrap="square" rtlCol="0">
            <a:spAutoFit/>
          </a:bodyPr>
          <a:lstStyle/>
          <a:p>
            <a:pPr lvl="0" algn="just">
              <a:spcBef>
                <a:spcPts val="1200"/>
              </a:spcBef>
              <a:spcAft>
                <a:spcPts val="600"/>
              </a:spcAft>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flaxseed shows a dramatic change in the pattern of the location, as it is showing a greater potent in the seed occurred from the cool climatic region comparison to the seeds obtained from the hot region. When it was planted in spring, flax develops rapidly by virtue of the positive stickiness and warmth around at that time. An ascent in temperature combined with dryness speeds up the development cycle, however, lessens the size of the plant. The quality of the flaxseed can be also enhanced by the use of various biofertilizers and the main factor which influences the quality is the sowing and harvesting days along with the method of doing it. On the basis of reported literature, it was found that flaxseed obtained from the Canadian region shows greater quality. There is an almost 25% of world yield of flaxseed obtained from Canada and the content of the constituent is also high among other growing countries. </a:t>
            </a:r>
            <a:r>
              <a:rPr lang="en-IN" sz="1800" dirty="0">
                <a:effectLst/>
                <a:latin typeface="Times New Roman" panose="02020603050405020304" pitchFamily="18" charset="0"/>
                <a:ea typeface="Calibri" panose="020F0502020204030204" pitchFamily="34" charset="0"/>
              </a:rPr>
              <a:t>Favourable harvesting condition for the growth and to extend the most of the active constituents from the flaxseed is based on the temperature and it is well grown in the temperature range of 24-26˚C. </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Thus, it has been concluded that the sample which was obtained from cooler climate was more potent and have more chemical constituents which will help in the further study of flaxseed.</a:t>
            </a:r>
          </a:p>
        </p:txBody>
      </p:sp>
    </p:spTree>
    <p:extLst>
      <p:ext uri="{BB962C8B-B14F-4D97-AF65-F5344CB8AC3E}">
        <p14:creationId xmlns:p14="http://schemas.microsoft.com/office/powerpoint/2010/main" val="1501083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13</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4" name="Rectangle 1">
            <a:extLst>
              <a:ext uri="{FF2B5EF4-FFF2-40B4-BE49-F238E27FC236}">
                <a16:creationId xmlns:a16="http://schemas.microsoft.com/office/drawing/2014/main" id="{69EDD87F-8343-4433-ACB5-320BCABBA3CC}"/>
              </a:ext>
            </a:extLst>
          </p:cNvPr>
          <p:cNvSpPr>
            <a:spLocks noChangeArrowheads="1"/>
          </p:cNvSpPr>
          <p:nvPr/>
        </p:nvSpPr>
        <p:spPr bwMode="auto">
          <a:xfrm>
            <a:off x="438538" y="238258"/>
            <a:ext cx="78190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2400" b="1" dirty="0" err="1">
                <a:latin typeface="Palatino Linotype" panose="02040502050505030304" pitchFamily="18" charset="0"/>
              </a:rPr>
              <a:t>References</a:t>
            </a:r>
            <a:endParaRPr lang="fr-FR" sz="2400" b="1" dirty="0">
              <a:latin typeface="Palatino Linotype" panose="02040502050505030304" pitchFamily="18" charset="0"/>
            </a:endParaRPr>
          </a:p>
        </p:txBody>
      </p:sp>
      <p:sp>
        <p:nvSpPr>
          <p:cNvPr id="6" name="TextBox 5">
            <a:extLst>
              <a:ext uri="{FF2B5EF4-FFF2-40B4-BE49-F238E27FC236}">
                <a16:creationId xmlns:a16="http://schemas.microsoft.com/office/drawing/2014/main" id="{D8841744-F490-4C90-9147-E69125645DDF}"/>
              </a:ext>
            </a:extLst>
          </p:cNvPr>
          <p:cNvSpPr txBox="1"/>
          <p:nvPr/>
        </p:nvSpPr>
        <p:spPr>
          <a:xfrm>
            <a:off x="410548" y="697954"/>
            <a:ext cx="8294914" cy="4760278"/>
          </a:xfrm>
          <a:prstGeom prst="rect">
            <a:avLst/>
          </a:prstGeom>
          <a:noFill/>
        </p:spPr>
        <p:txBody>
          <a:bodyPr wrap="square" rtlCol="0">
            <a:spAutoFit/>
          </a:bodyPr>
          <a:lstStyle/>
          <a:p>
            <a:pPr algn="just">
              <a:spcAft>
                <a:spcPts val="800"/>
              </a:spcAft>
            </a:pP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[1] Singh KK,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Mridula</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D, Rehal J,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Barnwal</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P. Flaxseed: a potential source of food, feed and fiber. </a:t>
            </a:r>
            <a:r>
              <a:rPr lang="en-US" sz="1800" i="1" dirty="0">
                <a:effectLst/>
                <a:latin typeface="Palatino Linotype" panose="02040502050505030304" pitchFamily="18" charset="0"/>
                <a:ea typeface="Calibri" panose="020F0502020204030204" pitchFamily="34" charset="0"/>
                <a:cs typeface="Times New Roman" panose="02020603050405020304" pitchFamily="18" charset="0"/>
              </a:rPr>
              <a:t>Crit Rev Food Sci </a:t>
            </a:r>
            <a:r>
              <a:rPr lang="en-US" sz="1800" i="1" dirty="0" err="1">
                <a:effectLst/>
                <a:latin typeface="Palatino Linotype" panose="02040502050505030304" pitchFamily="18" charset="0"/>
                <a:ea typeface="Calibri" panose="020F0502020204030204" pitchFamily="34" charset="0"/>
                <a:cs typeface="Times New Roman" panose="02020603050405020304" pitchFamily="18" charset="0"/>
              </a:rPr>
              <a:t>Nutr</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2011;51(3):210-22.</a:t>
            </a:r>
            <a:endParaRPr lang="en-IN" sz="1800" dirty="0">
              <a:effectLst/>
              <a:latin typeface="Palatino Linotype" panose="02040502050505030304" pitchFamily="18" charset="0"/>
              <a:ea typeface="Calibri" panose="020F0502020204030204" pitchFamily="34" charset="0"/>
              <a:cs typeface="Times New Roman" panose="02020603050405020304" pitchFamily="18" charset="0"/>
            </a:endParaRPr>
          </a:p>
          <a:p>
            <a:pPr algn="just">
              <a:spcAft>
                <a:spcPts val="800"/>
              </a:spcAft>
            </a:pP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[2] Meagher LP, Beecher G, Flanagan V, Li B. Isolation and characterization of the lignans,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isolariciresinol</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and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pinoresinol</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in flaxseed meal. </a:t>
            </a:r>
            <a:r>
              <a:rPr lang="en-US" sz="1800" i="1" dirty="0">
                <a:effectLst/>
                <a:latin typeface="Palatino Linotype" panose="02040502050505030304" pitchFamily="18" charset="0"/>
                <a:ea typeface="Calibri" panose="020F0502020204030204" pitchFamily="34" charset="0"/>
                <a:cs typeface="Times New Roman" panose="02020603050405020304" pitchFamily="18" charset="0"/>
              </a:rPr>
              <a:t>J Agric Food Chem</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1999;47(8):3173-80.</a:t>
            </a:r>
            <a:endParaRPr lang="en-IN" sz="1800" dirty="0">
              <a:effectLst/>
              <a:latin typeface="Palatino Linotype" panose="02040502050505030304" pitchFamily="18" charset="0"/>
              <a:ea typeface="Calibri" panose="020F0502020204030204" pitchFamily="34" charset="0"/>
              <a:cs typeface="Times New Roman" panose="02020603050405020304" pitchFamily="18" charset="0"/>
            </a:endParaRPr>
          </a:p>
          <a:p>
            <a:pPr algn="just">
              <a:spcAft>
                <a:spcPts val="800"/>
              </a:spcAft>
            </a:pP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[3]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Mridula</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D, Kaur D,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Nagra</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SS,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Barnwal</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P,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Gurumayum</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S, Singh KK. Growth performance and quality characteristics of flaxseed-fed broiler chicks. </a:t>
            </a:r>
            <a:r>
              <a:rPr lang="en-US" sz="1800" i="1" dirty="0">
                <a:effectLst/>
                <a:latin typeface="Palatino Linotype" panose="02040502050505030304" pitchFamily="18" charset="0"/>
                <a:ea typeface="Calibri" panose="020F0502020204030204" pitchFamily="34" charset="0"/>
                <a:cs typeface="Times New Roman" panose="02020603050405020304" pitchFamily="18" charset="0"/>
              </a:rPr>
              <a:t>Journal of Applied Animal Research</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2014;43(3):345-51.</a:t>
            </a:r>
            <a:endParaRPr lang="en-IN" sz="1800" dirty="0">
              <a:effectLst/>
              <a:latin typeface="Palatino Linotype" panose="02040502050505030304" pitchFamily="18" charset="0"/>
              <a:ea typeface="Calibri" panose="020F0502020204030204" pitchFamily="34" charset="0"/>
              <a:cs typeface="Times New Roman" panose="02020603050405020304" pitchFamily="18" charset="0"/>
            </a:endParaRPr>
          </a:p>
          <a:p>
            <a:pPr algn="just">
              <a:spcAft>
                <a:spcPts val="800"/>
              </a:spcAft>
            </a:pP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[4] Connor WE. Importance of n−3 fatty acids in health and disease. </a:t>
            </a:r>
            <a:r>
              <a:rPr lang="en-US" sz="1800" i="1" dirty="0">
                <a:effectLst/>
                <a:latin typeface="Palatino Linotype" panose="02040502050505030304" pitchFamily="18" charset="0"/>
                <a:ea typeface="Calibri" panose="020F0502020204030204" pitchFamily="34" charset="0"/>
                <a:cs typeface="Times New Roman" panose="02020603050405020304" pitchFamily="18" charset="0"/>
              </a:rPr>
              <a:t>The American Journal of Clinical Nutrition</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2000;71(1):171S-5S.</a:t>
            </a:r>
            <a:endParaRPr lang="en-IN" sz="1800" dirty="0">
              <a:effectLst/>
              <a:latin typeface="Palatino Linotype" panose="02040502050505030304" pitchFamily="18" charset="0"/>
              <a:ea typeface="Calibri" panose="020F0502020204030204" pitchFamily="34" charset="0"/>
              <a:cs typeface="Times New Roman" panose="02020603050405020304" pitchFamily="18" charset="0"/>
            </a:endParaRPr>
          </a:p>
          <a:p>
            <a:pPr algn="just">
              <a:spcAft>
                <a:spcPts val="800"/>
              </a:spcAft>
            </a:pP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[5]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Gusta</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L, O’Connor B,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Bhatty</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R. Flax (</a:t>
            </a:r>
            <a:r>
              <a:rPr lang="en-US" sz="1800" i="1" dirty="0">
                <a:effectLst/>
                <a:latin typeface="Palatino Linotype" panose="02040502050505030304" pitchFamily="18" charset="0"/>
                <a:ea typeface="Calibri" panose="020F0502020204030204" pitchFamily="34" charset="0"/>
                <a:cs typeface="Times New Roman" panose="02020603050405020304" pitchFamily="18" charset="0"/>
              </a:rPr>
              <a:t>Linum </a:t>
            </a:r>
            <a:r>
              <a:rPr lang="en-US" sz="1800" i="1" dirty="0" err="1">
                <a:effectLst/>
                <a:latin typeface="Palatino Linotype" panose="02040502050505030304" pitchFamily="18" charset="0"/>
                <a:ea typeface="Calibri" panose="020F0502020204030204" pitchFamily="34" charset="0"/>
                <a:cs typeface="Times New Roman" panose="02020603050405020304" pitchFamily="18" charset="0"/>
              </a:rPr>
              <a:t>usitatissimum</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L</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responses to chilling and heat stress on flowering and seed yield. </a:t>
            </a:r>
            <a:r>
              <a:rPr lang="en-US" sz="1800" i="1" dirty="0">
                <a:effectLst/>
                <a:latin typeface="Palatino Linotype" panose="02040502050505030304" pitchFamily="18" charset="0"/>
                <a:ea typeface="Calibri" panose="020F0502020204030204" pitchFamily="34" charset="0"/>
                <a:cs typeface="Times New Roman" panose="02020603050405020304" pitchFamily="18" charset="0"/>
              </a:rPr>
              <a:t>Can J Plant Sci</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1996;77:97-9.</a:t>
            </a:r>
            <a:endParaRPr lang="en-IN" sz="1800" dirty="0">
              <a:effectLst/>
              <a:latin typeface="Palatino Linotype" panose="02040502050505030304" pitchFamily="18" charset="0"/>
              <a:ea typeface="Calibri" panose="020F0502020204030204" pitchFamily="34" charset="0"/>
              <a:cs typeface="Times New Roman" panose="02020603050405020304" pitchFamily="18" charset="0"/>
            </a:endParaRPr>
          </a:p>
          <a:p>
            <a:pPr algn="just">
              <a:spcAft>
                <a:spcPts val="800"/>
              </a:spcAft>
            </a:pP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[6]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Mirshekari</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M, Amiri R, Nezhad HI, Noori SAS,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Zandvakili</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OR. Effects of Planting Date and Water Deficit on Quantitative and Qualitative Traits of Flax Seed. </a:t>
            </a:r>
            <a:r>
              <a:rPr lang="en-US" sz="1800" i="1" dirty="0">
                <a:effectLst/>
                <a:latin typeface="Palatino Linotype" panose="02040502050505030304" pitchFamily="18" charset="0"/>
                <a:ea typeface="Calibri" panose="020F0502020204030204" pitchFamily="34" charset="0"/>
                <a:cs typeface="Times New Roman" panose="02020603050405020304" pitchFamily="18" charset="0"/>
              </a:rPr>
              <a:t>American-Eurasian J Agric &amp; Environ Sci</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2012;12(7):901-13.</a:t>
            </a:r>
            <a:endParaRPr lang="en-IN" sz="1800" dirty="0">
              <a:effectLst/>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419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14</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4" name="Rectangle 1">
            <a:extLst>
              <a:ext uri="{FF2B5EF4-FFF2-40B4-BE49-F238E27FC236}">
                <a16:creationId xmlns:a16="http://schemas.microsoft.com/office/drawing/2014/main" id="{69EDD87F-8343-4433-ACB5-320BCABBA3CC}"/>
              </a:ext>
            </a:extLst>
          </p:cNvPr>
          <p:cNvSpPr>
            <a:spLocks noChangeArrowheads="1"/>
          </p:cNvSpPr>
          <p:nvPr/>
        </p:nvSpPr>
        <p:spPr bwMode="auto">
          <a:xfrm>
            <a:off x="438538" y="98297"/>
            <a:ext cx="78190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2400" b="1" dirty="0" err="1">
                <a:latin typeface="Palatino Linotype" panose="02040502050505030304" pitchFamily="18" charset="0"/>
              </a:rPr>
              <a:t>References</a:t>
            </a:r>
            <a:endParaRPr lang="fr-FR" sz="2400" b="1" dirty="0">
              <a:latin typeface="Palatino Linotype" panose="02040502050505030304" pitchFamily="18" charset="0"/>
            </a:endParaRPr>
          </a:p>
        </p:txBody>
      </p:sp>
      <p:sp>
        <p:nvSpPr>
          <p:cNvPr id="6" name="TextBox 5">
            <a:extLst>
              <a:ext uri="{FF2B5EF4-FFF2-40B4-BE49-F238E27FC236}">
                <a16:creationId xmlns:a16="http://schemas.microsoft.com/office/drawing/2014/main" id="{D8841744-F490-4C90-9147-E69125645DDF}"/>
              </a:ext>
            </a:extLst>
          </p:cNvPr>
          <p:cNvSpPr txBox="1"/>
          <p:nvPr/>
        </p:nvSpPr>
        <p:spPr>
          <a:xfrm>
            <a:off x="289249" y="483347"/>
            <a:ext cx="8593494" cy="5037276"/>
          </a:xfrm>
          <a:prstGeom prst="rect">
            <a:avLst/>
          </a:prstGeom>
          <a:noFill/>
        </p:spPr>
        <p:txBody>
          <a:bodyPr wrap="square" rtlCol="0">
            <a:spAutoFit/>
          </a:bodyPr>
          <a:lstStyle/>
          <a:p>
            <a:pPr algn="just">
              <a:spcAft>
                <a:spcPts val="800"/>
              </a:spcAft>
            </a:pP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[7]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Mankevičienė</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A,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Lugauskas</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A,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Repečkienė</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J,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Gruzdeviene</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E. The effect of environmental conditions on the variation of fungi and mycotoxin contents in oil flax seed. </a:t>
            </a:r>
            <a:r>
              <a:rPr lang="en-US" sz="1800" i="1" dirty="0" err="1">
                <a:effectLst/>
                <a:latin typeface="Palatino Linotype" panose="02040502050505030304" pitchFamily="18" charset="0"/>
                <a:ea typeface="Calibri" panose="020F0502020204030204" pitchFamily="34" charset="0"/>
                <a:cs typeface="Times New Roman" panose="02020603050405020304" pitchFamily="18" charset="0"/>
              </a:rPr>
              <a:t>Ekologija</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2006;3:64-70.</a:t>
            </a:r>
            <a:endParaRPr lang="en-IN" sz="1800" dirty="0">
              <a:effectLst/>
              <a:latin typeface="Palatino Linotype" panose="02040502050505030304" pitchFamily="18" charset="0"/>
              <a:ea typeface="Calibri" panose="020F0502020204030204" pitchFamily="34" charset="0"/>
              <a:cs typeface="Times New Roman" panose="02020603050405020304" pitchFamily="18" charset="0"/>
            </a:endParaRPr>
          </a:p>
          <a:p>
            <a:pPr algn="just">
              <a:spcAft>
                <a:spcPts val="800"/>
              </a:spcAft>
            </a:pP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[8] Sultana C. The cultivation of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fibre</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flax. </a:t>
            </a:r>
            <a:r>
              <a:rPr lang="en-US" sz="1800" i="1" dirty="0">
                <a:effectLst/>
                <a:latin typeface="Palatino Linotype" panose="02040502050505030304" pitchFamily="18" charset="0"/>
                <a:ea typeface="Calibri" panose="020F0502020204030204" pitchFamily="34" charset="0"/>
                <a:cs typeface="Times New Roman" panose="02020603050405020304" pitchFamily="18" charset="0"/>
              </a:rPr>
              <a:t>Outlook on Agriculture</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1983;12(3):104-10.</a:t>
            </a:r>
            <a:endParaRPr lang="en-IN" sz="1800" dirty="0">
              <a:effectLst/>
              <a:latin typeface="Palatino Linotype" panose="02040502050505030304" pitchFamily="18" charset="0"/>
              <a:ea typeface="Calibri" panose="020F0502020204030204" pitchFamily="34" charset="0"/>
              <a:cs typeface="Times New Roman" panose="02020603050405020304" pitchFamily="18" charset="0"/>
            </a:endParaRPr>
          </a:p>
          <a:p>
            <a:pPr algn="just">
              <a:spcAft>
                <a:spcPts val="800"/>
              </a:spcAft>
            </a:pP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[9]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Pavelek</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M,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Vrbová</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Prokopová</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M,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Ondráčková</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E,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Ludvíková</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M,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Griga</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M. 17 - Developments in fibrous flax and linseed breeding and cultivation. In: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Kozłowski</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RM,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Mackiewicz-Talarczyk</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M, editors. Handbook of Natural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Fibres</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(Second Edition): Woodhead Publishing; 2020. p. 605-92.</a:t>
            </a:r>
            <a:endParaRPr lang="en-IN" sz="1800" dirty="0">
              <a:effectLst/>
              <a:latin typeface="Palatino Linotype" panose="02040502050505030304" pitchFamily="18" charset="0"/>
              <a:ea typeface="Calibri" panose="020F0502020204030204" pitchFamily="34" charset="0"/>
              <a:cs typeface="Times New Roman" panose="02020603050405020304" pitchFamily="18" charset="0"/>
            </a:endParaRPr>
          </a:p>
          <a:p>
            <a:pPr algn="just">
              <a:spcAft>
                <a:spcPts val="800"/>
              </a:spcAft>
            </a:pP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[10] Pari L,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Baraniecki</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P,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Kaniewski</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R, </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Scarfone</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A. Harvesting strategies of bast fiber crops in Europe and in China. </a:t>
            </a:r>
            <a:r>
              <a:rPr lang="en-US" sz="1800" i="1" dirty="0">
                <a:effectLst/>
                <a:latin typeface="Palatino Linotype" panose="02040502050505030304" pitchFamily="18" charset="0"/>
                <a:ea typeface="Calibri" panose="020F0502020204030204" pitchFamily="34" charset="0"/>
                <a:cs typeface="Times New Roman" panose="02020603050405020304" pitchFamily="18" charset="0"/>
              </a:rPr>
              <a:t>Industrial Crops and Products</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2015;68:90-6.</a:t>
            </a:r>
            <a:endParaRPr lang="en-IN" sz="1800" dirty="0">
              <a:effectLst/>
              <a:latin typeface="Palatino Linotype" panose="02040502050505030304" pitchFamily="18" charset="0"/>
              <a:ea typeface="Calibri" panose="020F0502020204030204" pitchFamily="34" charset="0"/>
              <a:cs typeface="Times New Roman" panose="02020603050405020304" pitchFamily="18" charset="0"/>
            </a:endParaRPr>
          </a:p>
          <a:p>
            <a:pPr algn="just">
              <a:spcAft>
                <a:spcPts val="800"/>
              </a:spcAft>
            </a:pP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[11] Ahmed Mohamed Al-</a:t>
            </a:r>
            <a:r>
              <a:rPr lang="en-US" sz="1800" dirty="0" err="1">
                <a:effectLst/>
                <a:latin typeface="Palatino Linotype" panose="02040502050505030304" pitchFamily="18" charset="0"/>
                <a:ea typeface="Calibri" panose="020F0502020204030204" pitchFamily="34" charset="0"/>
                <a:cs typeface="Times New Roman" panose="02020603050405020304" pitchFamily="18" charset="0"/>
              </a:rPr>
              <a:t>Doori</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S. Influence of Sowing Dates on Growth, Yield and Quality of Some Flax Genotypes (Linum usitatissimum L.). </a:t>
            </a:r>
            <a:r>
              <a:rPr lang="en-US" sz="1800" i="1" dirty="0">
                <a:effectLst/>
                <a:latin typeface="Palatino Linotype" panose="02040502050505030304" pitchFamily="18" charset="0"/>
                <a:ea typeface="Calibri" panose="020F0502020204030204" pitchFamily="34" charset="0"/>
                <a:cs typeface="Times New Roman" panose="02020603050405020304" pitchFamily="18" charset="0"/>
              </a:rPr>
              <a:t>College Of Basic Education Researches Journal</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2012;12(1):733-46.</a:t>
            </a:r>
            <a:endParaRPr lang="en-IN" sz="1800" dirty="0">
              <a:effectLst/>
              <a:latin typeface="Palatino Linotype" panose="02040502050505030304" pitchFamily="18" charset="0"/>
              <a:ea typeface="Calibri" panose="020F0502020204030204" pitchFamily="34" charset="0"/>
              <a:cs typeface="Times New Roman" panose="02020603050405020304" pitchFamily="18" charset="0"/>
            </a:endParaRPr>
          </a:p>
          <a:p>
            <a:pPr algn="just"/>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[12] Casa R, Russell G, Cascio BL, Rossini F. Environmental effects on linseed (</a:t>
            </a:r>
            <a:r>
              <a:rPr lang="en-US" sz="1800" i="1" dirty="0">
                <a:effectLst/>
                <a:latin typeface="Palatino Linotype" panose="02040502050505030304" pitchFamily="18" charset="0"/>
                <a:ea typeface="Calibri" panose="020F0502020204030204" pitchFamily="34" charset="0"/>
                <a:cs typeface="Times New Roman" panose="02020603050405020304" pitchFamily="18" charset="0"/>
              </a:rPr>
              <a:t>Linum usitatissimum </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L.) yield and growth of flax at different stand densities. </a:t>
            </a:r>
          </a:p>
          <a:p>
            <a:pPr algn="just">
              <a:spcAft>
                <a:spcPts val="800"/>
              </a:spcAft>
            </a:pPr>
            <a:r>
              <a:rPr lang="en-US" sz="1800" i="1" dirty="0">
                <a:effectLst/>
                <a:latin typeface="Palatino Linotype" panose="02040502050505030304" pitchFamily="18" charset="0"/>
                <a:ea typeface="Calibri" panose="020F0502020204030204" pitchFamily="34" charset="0"/>
                <a:cs typeface="Times New Roman" panose="02020603050405020304" pitchFamily="18" charset="0"/>
              </a:rPr>
              <a:t>European Journal of Agronomy</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1999;11(3-4):267-78.</a:t>
            </a:r>
            <a:endParaRPr lang="en-IN" sz="1800" dirty="0">
              <a:effectLst/>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8128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15</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pic>
        <p:nvPicPr>
          <p:cNvPr id="9" name="Picture 8">
            <a:extLst>
              <a:ext uri="{FF2B5EF4-FFF2-40B4-BE49-F238E27FC236}">
                <a16:creationId xmlns:a16="http://schemas.microsoft.com/office/drawing/2014/main" id="{6382BCD7-FBB2-4556-9878-E454460C107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1458" y1="51944" x2="71354" y2="51250"/>
                        <a14:foregroundMark x1="70313" y1="58750" x2="70313" y2="58750"/>
                        <a14:foregroundMark x1="29167" y1="35000" x2="29896" y2="33472"/>
                        <a14:foregroundMark x1="37500" y1="30972" x2="36875" y2="31667"/>
                      </a14:backgroundRemoval>
                    </a14:imgEffect>
                  </a14:imgLayer>
                </a14:imgProp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078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5233" y="320407"/>
            <a:ext cx="8444204" cy="5909310"/>
          </a:xfrm>
          <a:prstGeom prst="rect">
            <a:avLst/>
          </a:prstGeom>
          <a:noFill/>
        </p:spPr>
        <p:txBody>
          <a:bodyPr wrap="square" rtlCol="0">
            <a:spAutoFit/>
          </a:bodyPr>
          <a:lstStyle/>
          <a:p>
            <a:pPr algn="just"/>
            <a:r>
              <a:rPr lang="fr-FR" b="1" dirty="0">
                <a:latin typeface="Palatino Linotype" panose="02040502050505030304" pitchFamily="18" charset="0"/>
              </a:rPr>
              <a:t>Abstract: </a:t>
            </a:r>
            <a:r>
              <a:rPr lang="en-US" dirty="0">
                <a:latin typeface="Palatino Linotype" panose="02040502050505030304" pitchFamily="18" charset="0"/>
              </a:rPr>
              <a:t>The aim of this study is to review the quality of flaxseed which are obtained from different geographical location. Geographic investigations of plant molecular variety can give substantial data of plant growth and upgrade plant germplasm, medicinal values, and the uses, yet such examinations are deficient in cultivated flax (</a:t>
            </a:r>
            <a:r>
              <a:rPr lang="en-US" i="1" dirty="0">
                <a:latin typeface="Palatino Linotype" panose="02040502050505030304" pitchFamily="18" charset="0"/>
              </a:rPr>
              <a:t>Linum usitatissimum </a:t>
            </a:r>
            <a:r>
              <a:rPr lang="en-US" dirty="0">
                <a:latin typeface="Palatino Linotype" panose="02040502050505030304" pitchFamily="18" charset="0"/>
              </a:rPr>
              <a:t>L.). There is a higher variety of generative plant parts seen by cultivated flax and more vegetative pieces of the plant were seen in pale flax fluctuates. Scope of variety, hereditarily based variety, heritability, and connection of a few characters are thought of, particularly concerning the impact of domestication. Higher developing season temperatures in different locations can impact the efficacy of agricultural, income of farm and food security. Postponement in planting prompted an expansion in natural temperature during conceptive development of harvest bringing about lower seed quality. The outcomes demonstrated that planting climate influence the development characters, yield, and its segment as well as the yield of oil. These findings are remarkable for understanding flax domestication and they are also helpful in grouping intraspecific variety of cultivated flax, setting up a center subset of the flax assortment, and investigating new wellsprings of qualities for flax improvement.</a:t>
            </a:r>
          </a:p>
          <a:p>
            <a:pPr algn="just"/>
            <a:endParaRPr lang="fr-FR" b="1" dirty="0">
              <a:latin typeface="Palatino Linotype" panose="02040502050505030304" pitchFamily="18" charset="0"/>
            </a:endParaRPr>
          </a:p>
          <a:p>
            <a:pPr algn="just"/>
            <a:r>
              <a:rPr lang="fr-FR" b="1" dirty="0">
                <a:latin typeface="Palatino Linotype" panose="02040502050505030304" pitchFamily="18" charset="0"/>
              </a:rPr>
              <a:t>Keywords: </a:t>
            </a:r>
            <a:r>
              <a:rPr lang="en-US" i="1" dirty="0">
                <a:latin typeface="Palatino Linotype" panose="02040502050505030304" pitchFamily="18" charset="0"/>
              </a:rPr>
              <a:t>Linum usitatissimum</a:t>
            </a:r>
            <a:r>
              <a:rPr lang="en-US" dirty="0">
                <a:latin typeface="Palatino Linotype" panose="02040502050505030304" pitchFamily="18" charset="0"/>
              </a:rPr>
              <a:t>; growth performance; cultivators;</a:t>
            </a:r>
          </a:p>
          <a:p>
            <a:pPr algn="just"/>
            <a:r>
              <a:rPr lang="en-US" dirty="0">
                <a:latin typeface="Palatino Linotype" panose="02040502050505030304" pitchFamily="18" charset="0"/>
              </a:rPr>
              <a:t>seed and oil yields; genetic diversity.</a:t>
            </a:r>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dirty="0">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596" y="1025504"/>
            <a:ext cx="8201608" cy="4391908"/>
          </a:xfrm>
          <a:prstGeom prst="rect">
            <a:avLst/>
          </a:prstGeom>
          <a:noFill/>
        </p:spPr>
        <p:txBody>
          <a:bodyPr wrap="square" rtlCol="0">
            <a:spAutoFit/>
          </a:bodyPr>
          <a:lstStyle/>
          <a:p>
            <a:pPr marL="0" lvl="0" indent="450850" algn="just" fontAlgn="base">
              <a:lnSpc>
                <a:spcPct val="120000"/>
              </a:lnSpc>
              <a:spcBef>
                <a:spcPct val="0"/>
              </a:spcBef>
              <a:spcAft>
                <a:spcPct val="0"/>
              </a:spcAft>
              <a:buNone/>
            </a:pPr>
            <a:r>
              <a:rPr lang="en-US" b="1" dirty="0">
                <a:latin typeface="Palatino Linotype" panose="02040502050505030304" pitchFamily="18" charset="0"/>
                <a:ea typeface="Times New Roman" pitchFamily="18" charset="0"/>
                <a:cs typeface="Arial" pitchFamily="34" charset="0"/>
              </a:rPr>
              <a:t>Common Name: </a:t>
            </a:r>
            <a:r>
              <a:rPr lang="en-US" dirty="0" err="1">
                <a:latin typeface="Palatino Linotype" panose="02040502050505030304" pitchFamily="18" charset="0"/>
                <a:ea typeface="Times New Roman" pitchFamily="18" charset="0"/>
                <a:cs typeface="Arial" pitchFamily="34" charset="0"/>
              </a:rPr>
              <a:t>Alsi</a:t>
            </a:r>
            <a:endParaRPr lang="en-US" dirty="0">
              <a:latin typeface="Palatino Linotype" panose="02040502050505030304" pitchFamily="18" charset="0"/>
              <a:ea typeface="Times New Roman" pitchFamily="18" charset="0"/>
              <a:cs typeface="Arial" pitchFamily="34" charset="0"/>
            </a:endParaRPr>
          </a:p>
          <a:p>
            <a:pPr marL="0" indent="450850" algn="just" fontAlgn="base">
              <a:lnSpc>
                <a:spcPct val="120000"/>
              </a:lnSpc>
              <a:spcBef>
                <a:spcPct val="0"/>
              </a:spcBef>
              <a:spcAft>
                <a:spcPct val="0"/>
              </a:spcAft>
              <a:buNone/>
            </a:pPr>
            <a:endParaRPr lang="en-US" b="1" dirty="0">
              <a:latin typeface="Palatino Linotype" panose="02040502050505030304" pitchFamily="18" charset="0"/>
              <a:cs typeface="Arial" pitchFamily="34" charset="0"/>
            </a:endParaRPr>
          </a:p>
          <a:p>
            <a:pPr marL="0" indent="450850" algn="just" fontAlgn="base">
              <a:lnSpc>
                <a:spcPct val="120000"/>
              </a:lnSpc>
              <a:spcBef>
                <a:spcPct val="0"/>
              </a:spcBef>
              <a:spcAft>
                <a:spcPct val="0"/>
              </a:spcAft>
              <a:buNone/>
            </a:pPr>
            <a:r>
              <a:rPr lang="en-US" b="1" dirty="0">
                <a:latin typeface="Palatino Linotype" panose="02040502050505030304" pitchFamily="18" charset="0"/>
                <a:cs typeface="Arial" pitchFamily="34" charset="0"/>
              </a:rPr>
              <a:t>Scientific</a:t>
            </a:r>
            <a:r>
              <a:rPr lang="en-US" b="1" dirty="0">
                <a:latin typeface="Palatino Linotype" panose="02040502050505030304" pitchFamily="18" charset="0"/>
                <a:ea typeface="Times New Roman" pitchFamily="18" charset="0"/>
                <a:cs typeface="Arial" pitchFamily="34" charset="0"/>
              </a:rPr>
              <a:t> Name: </a:t>
            </a:r>
            <a:r>
              <a:rPr lang="en-US" i="1" dirty="0">
                <a:solidFill>
                  <a:srgbClr val="222222"/>
                </a:solidFill>
                <a:latin typeface="Palatino Linotype" panose="02040502050505030304" pitchFamily="18" charset="0"/>
                <a:ea typeface="Times New Roman" pitchFamily="18" charset="0"/>
                <a:cs typeface="Arial" pitchFamily="34" charset="0"/>
              </a:rPr>
              <a:t>Linum usitatissimum L. </a:t>
            </a:r>
          </a:p>
          <a:p>
            <a:pPr marL="0" lvl="0" indent="450850" algn="just" fontAlgn="base">
              <a:lnSpc>
                <a:spcPct val="120000"/>
              </a:lnSpc>
              <a:spcBef>
                <a:spcPct val="0"/>
              </a:spcBef>
              <a:spcAft>
                <a:spcPct val="0"/>
              </a:spcAft>
              <a:buNone/>
            </a:pPr>
            <a:endParaRPr lang="en-US" b="1" dirty="0">
              <a:solidFill>
                <a:srgbClr val="222222"/>
              </a:solidFill>
              <a:latin typeface="Palatino Linotype" panose="02040502050505030304" pitchFamily="18" charset="0"/>
              <a:ea typeface="Times New Roman" pitchFamily="18" charset="0"/>
              <a:cs typeface="Arial" pitchFamily="34" charset="0"/>
            </a:endParaRPr>
          </a:p>
          <a:p>
            <a:pPr indent="450850" algn="just" fontAlgn="base">
              <a:lnSpc>
                <a:spcPct val="120000"/>
              </a:lnSpc>
              <a:spcBef>
                <a:spcPct val="0"/>
              </a:spcBef>
              <a:spcAft>
                <a:spcPct val="0"/>
              </a:spcAft>
            </a:pPr>
            <a:r>
              <a:rPr lang="en-US" b="1" dirty="0">
                <a:latin typeface="Palatino Linotype" panose="02040502050505030304" pitchFamily="18" charset="0"/>
                <a:ea typeface="Times New Roman" pitchFamily="18" charset="0"/>
                <a:cs typeface="Arial" pitchFamily="34" charset="0"/>
              </a:rPr>
              <a:t>Family: </a:t>
            </a:r>
            <a:r>
              <a:rPr lang="en-US" dirty="0" err="1">
                <a:latin typeface="Palatino Linotype" panose="02040502050505030304" pitchFamily="18" charset="0"/>
                <a:cs typeface="Arial" pitchFamily="34" charset="0"/>
              </a:rPr>
              <a:t>Linaceae</a:t>
            </a:r>
            <a:endParaRPr lang="en-US" dirty="0">
              <a:latin typeface="Palatino Linotype" panose="02040502050505030304" pitchFamily="18" charset="0"/>
              <a:ea typeface="Times New Roman" pitchFamily="18" charset="0"/>
              <a:cs typeface="Arial" pitchFamily="34" charset="0"/>
            </a:endParaRPr>
          </a:p>
          <a:p>
            <a:pPr marL="0" lvl="0" indent="450850" algn="just" fontAlgn="base">
              <a:lnSpc>
                <a:spcPct val="120000"/>
              </a:lnSpc>
              <a:spcBef>
                <a:spcPct val="0"/>
              </a:spcBef>
              <a:spcAft>
                <a:spcPct val="0"/>
              </a:spcAft>
              <a:buNone/>
            </a:pPr>
            <a:endParaRPr lang="en-US" b="1" dirty="0">
              <a:solidFill>
                <a:srgbClr val="222222"/>
              </a:solidFill>
              <a:latin typeface="Palatino Linotype" panose="02040502050505030304" pitchFamily="18" charset="0"/>
              <a:ea typeface="Times New Roman" pitchFamily="18" charset="0"/>
              <a:cs typeface="Arial" pitchFamily="34" charset="0"/>
            </a:endParaRPr>
          </a:p>
          <a:p>
            <a:pPr marL="0" lvl="0" indent="450850" algn="just" fontAlgn="base">
              <a:lnSpc>
                <a:spcPct val="120000"/>
              </a:lnSpc>
              <a:spcBef>
                <a:spcPct val="0"/>
              </a:spcBef>
              <a:spcAft>
                <a:spcPct val="0"/>
              </a:spcAft>
              <a:buNone/>
            </a:pPr>
            <a:endParaRPr lang="en-US" b="1" dirty="0">
              <a:solidFill>
                <a:srgbClr val="222222"/>
              </a:solidFill>
              <a:latin typeface="Palatino Linotype" panose="02040502050505030304" pitchFamily="18" charset="0"/>
              <a:ea typeface="Times New Roman" pitchFamily="18" charset="0"/>
              <a:cs typeface="Arial" pitchFamily="34" charset="0"/>
            </a:endParaRPr>
          </a:p>
          <a:p>
            <a:pPr marL="0" lvl="0" indent="450850" algn="just" fontAlgn="base">
              <a:lnSpc>
                <a:spcPct val="120000"/>
              </a:lnSpc>
              <a:spcBef>
                <a:spcPct val="0"/>
              </a:spcBef>
              <a:spcAft>
                <a:spcPct val="0"/>
              </a:spcAft>
              <a:buNone/>
            </a:pPr>
            <a:r>
              <a:rPr lang="en-US" b="1" dirty="0">
                <a:solidFill>
                  <a:srgbClr val="222222"/>
                </a:solidFill>
                <a:latin typeface="Palatino Linotype" panose="02040502050505030304" pitchFamily="18" charset="0"/>
                <a:ea typeface="Times New Roman" pitchFamily="18" charset="0"/>
                <a:cs typeface="Arial" pitchFamily="34" charset="0"/>
              </a:rPr>
              <a:t>Origin: </a:t>
            </a:r>
          </a:p>
          <a:p>
            <a:pPr marL="685800" lvl="1" indent="-285750" algn="just" fontAlgn="base">
              <a:lnSpc>
                <a:spcPct val="120000"/>
              </a:lnSpc>
              <a:spcBef>
                <a:spcPct val="0"/>
              </a:spcBef>
              <a:spcAft>
                <a:spcPct val="0"/>
              </a:spcAft>
              <a:buFont typeface="Wingdings" panose="05000000000000000000" pitchFamily="2" charset="2"/>
              <a:buChar char="Ø"/>
            </a:pPr>
            <a:r>
              <a:rPr lang="en-US" b="1" dirty="0">
                <a:latin typeface="Palatino Linotype" panose="02040502050505030304" pitchFamily="18" charset="0"/>
                <a:cs typeface="Arial" pitchFamily="34" charset="0"/>
              </a:rPr>
              <a:t>Small Seeded Type: </a:t>
            </a:r>
            <a:r>
              <a:rPr lang="en-US" dirty="0">
                <a:latin typeface="Palatino Linotype" panose="02040502050505030304" pitchFamily="18" charset="0"/>
                <a:cs typeface="Arial" pitchFamily="34" charset="0"/>
              </a:rPr>
              <a:t>South-western, Asia comprising, India, Afghanistan and Turkey.</a:t>
            </a:r>
          </a:p>
          <a:p>
            <a:pPr marL="685800" lvl="1" indent="-285750" algn="just" fontAlgn="base">
              <a:lnSpc>
                <a:spcPct val="120000"/>
              </a:lnSpc>
              <a:spcBef>
                <a:spcPct val="0"/>
              </a:spcBef>
              <a:spcAft>
                <a:spcPct val="0"/>
              </a:spcAft>
              <a:buFont typeface="Wingdings" panose="05000000000000000000" pitchFamily="2" charset="2"/>
              <a:buChar char="Ø"/>
            </a:pPr>
            <a:endParaRPr lang="en-US" dirty="0">
              <a:latin typeface="Palatino Linotype" panose="02040502050505030304" pitchFamily="18" charset="0"/>
              <a:cs typeface="Arial" pitchFamily="34" charset="0"/>
            </a:endParaRPr>
          </a:p>
          <a:p>
            <a:pPr marL="685800" lvl="1" indent="-285750" algn="just" fontAlgn="base">
              <a:lnSpc>
                <a:spcPct val="120000"/>
              </a:lnSpc>
              <a:spcBef>
                <a:spcPct val="0"/>
              </a:spcBef>
              <a:spcAft>
                <a:spcPct val="0"/>
              </a:spcAft>
              <a:buFont typeface="Wingdings" panose="05000000000000000000" pitchFamily="2" charset="2"/>
              <a:buChar char="Ø"/>
            </a:pPr>
            <a:r>
              <a:rPr lang="en-US" b="1" dirty="0">
                <a:latin typeface="Palatino Linotype" panose="02040502050505030304" pitchFamily="18" charset="0"/>
                <a:cs typeface="Arial" pitchFamily="34" charset="0"/>
              </a:rPr>
              <a:t>Bold seeded type: </a:t>
            </a:r>
            <a:r>
              <a:rPr lang="en-US" dirty="0">
                <a:latin typeface="Palatino Linotype" panose="02040502050505030304" pitchFamily="18" charset="0"/>
                <a:cs typeface="Arial" pitchFamily="34" charset="0"/>
              </a:rPr>
              <a:t>Mediterranean region including Asia Minor, Egypt, Algeria, Spain, Italy  and Greece [1].</a:t>
            </a:r>
            <a:r>
              <a:rPr lang="en-US" dirty="0">
                <a:latin typeface="Palatino Linotype" panose="02040502050505030304" pitchFamily="18" charset="0"/>
                <a:ea typeface="Times New Roman" pitchFamily="18" charset="0"/>
                <a:cs typeface="Arial" pitchFamily="34" charset="0"/>
              </a:rPr>
              <a:t> </a:t>
            </a:r>
            <a:endParaRPr lang="en-US" dirty="0">
              <a:latin typeface="Palatino Linotype" panose="02040502050505030304" pitchFamily="18" charset="0"/>
              <a:cs typeface="Arial" pitchFamily="34"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dirty="0">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6" name="Title 1">
            <a:extLst>
              <a:ext uri="{FF2B5EF4-FFF2-40B4-BE49-F238E27FC236}">
                <a16:creationId xmlns:a16="http://schemas.microsoft.com/office/drawing/2014/main" id="{1A4E331B-FD0A-43E0-8D43-2621EE0EEE97}"/>
              </a:ext>
            </a:extLst>
          </p:cNvPr>
          <p:cNvSpPr>
            <a:spLocks noGrp="1"/>
          </p:cNvSpPr>
          <p:nvPr>
            <p:ph type="title"/>
          </p:nvPr>
        </p:nvSpPr>
        <p:spPr>
          <a:xfrm>
            <a:off x="1524000" y="138402"/>
            <a:ext cx="5867400" cy="838200"/>
          </a:xfrm>
        </p:spPr>
        <p:txBody>
          <a:bodyPr>
            <a:normAutofit/>
          </a:bodyPr>
          <a:lstStyle/>
          <a:p>
            <a:pPr algn="ctr"/>
            <a:r>
              <a:rPr lang="en-US" sz="2400" b="1" dirty="0">
                <a:latin typeface="Palatino Linotype" panose="02040502050505030304" pitchFamily="18" charset="0"/>
                <a:cs typeface="Arial" pitchFamily="34" charset="0"/>
              </a:rPr>
              <a:t>BOTANICAL DESCRIPTION </a:t>
            </a:r>
            <a:endParaRPr lang="en-IN" sz="2400" b="1" dirty="0">
              <a:latin typeface="Palatino Linotype" panose="02040502050505030304" pitchFamily="18" charset="0"/>
            </a:endParaRPr>
          </a:p>
        </p:txBody>
      </p:sp>
      <p:pic>
        <p:nvPicPr>
          <p:cNvPr id="2" name="Picture 1">
            <a:extLst>
              <a:ext uri="{FF2B5EF4-FFF2-40B4-BE49-F238E27FC236}">
                <a16:creationId xmlns:a16="http://schemas.microsoft.com/office/drawing/2014/main" id="{85797166-7CE6-4AC8-866B-A4E1B7EA4E9A}"/>
              </a:ext>
            </a:extLst>
          </p:cNvPr>
          <p:cNvPicPr>
            <a:picLocks noChangeAspect="1"/>
          </p:cNvPicPr>
          <p:nvPr/>
        </p:nvPicPr>
        <p:blipFill rotWithShape="1">
          <a:blip r:embed="rId3">
            <a:extLst>
              <a:ext uri="{28A0092B-C50C-407E-A947-70E740481C1C}">
                <a14:useLocalDpi xmlns:a14="http://schemas.microsoft.com/office/drawing/2010/main" val="0"/>
              </a:ext>
            </a:extLst>
          </a:blip>
          <a:srcRect l="7030" t="7906" r="7030" b="6201"/>
          <a:stretch/>
        </p:blipFill>
        <p:spPr>
          <a:xfrm>
            <a:off x="5643853" y="976602"/>
            <a:ext cx="3028562" cy="2426792"/>
          </a:xfrm>
          <a:prstGeom prst="rect">
            <a:avLst/>
          </a:prstGeom>
        </p:spPr>
      </p:pic>
    </p:spTree>
    <p:extLst>
      <p:ext uri="{BB962C8B-B14F-4D97-AF65-F5344CB8AC3E}">
        <p14:creationId xmlns:p14="http://schemas.microsoft.com/office/powerpoint/2010/main" val="2582204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7" name="TextBox 6">
            <a:extLst>
              <a:ext uri="{FF2B5EF4-FFF2-40B4-BE49-F238E27FC236}">
                <a16:creationId xmlns:a16="http://schemas.microsoft.com/office/drawing/2014/main" id="{89002B9B-22F5-4BDC-BEFF-6702B8A8B395}"/>
              </a:ext>
            </a:extLst>
          </p:cNvPr>
          <p:cNvSpPr txBox="1"/>
          <p:nvPr/>
        </p:nvSpPr>
        <p:spPr>
          <a:xfrm>
            <a:off x="609600" y="219268"/>
            <a:ext cx="8153400" cy="5170646"/>
          </a:xfrm>
          <a:prstGeom prst="rect">
            <a:avLst/>
          </a:prstGeom>
          <a:noFill/>
        </p:spPr>
        <p:txBody>
          <a:bodyPr wrap="square" rtlCol="0">
            <a:spAutoFit/>
          </a:bodyPr>
          <a:lstStyle/>
          <a:p>
            <a:r>
              <a:rPr lang="fr-FR" sz="2400" b="1" dirty="0">
                <a:latin typeface="Palatino Linotype" panose="02040502050505030304" pitchFamily="18" charset="0"/>
              </a:rPr>
              <a:t>Introduction</a:t>
            </a:r>
          </a:p>
          <a:p>
            <a:pPr algn="just"/>
            <a:endParaRPr lang="en-US" dirty="0">
              <a:latin typeface="Palatino Linotype" panose="02040502050505030304" pitchFamily="18" charset="0"/>
            </a:endParaRPr>
          </a:p>
          <a:p>
            <a:pPr marL="285750" indent="-285750" algn="just">
              <a:buFont typeface="Wingdings" panose="05000000000000000000" pitchFamily="2" charset="2"/>
              <a:buChar char="Ø"/>
            </a:pPr>
            <a:r>
              <a:rPr lang="en-US" dirty="0">
                <a:latin typeface="Palatino Linotype" panose="02040502050505030304" pitchFamily="18" charset="0"/>
              </a:rPr>
              <a:t>The term flaxseed and linseed are often used interchangeably [1]. </a:t>
            </a:r>
          </a:p>
          <a:p>
            <a:pPr marL="285750" indent="-285750" algn="just">
              <a:buFont typeface="Wingdings" panose="05000000000000000000" pitchFamily="2" charset="2"/>
              <a:buChar char="Ø"/>
            </a:pPr>
            <a:endParaRPr lang="en-US" dirty="0">
              <a:latin typeface="Palatino Linotype" panose="02040502050505030304" pitchFamily="18" charset="0"/>
            </a:endParaRPr>
          </a:p>
          <a:p>
            <a:pPr marL="285750" indent="-285750" algn="just">
              <a:buFont typeface="Wingdings" panose="05000000000000000000" pitchFamily="2" charset="2"/>
              <a:buChar char="Ø"/>
            </a:pPr>
            <a:r>
              <a:rPr lang="en-US" dirty="0">
                <a:latin typeface="Palatino Linotype" panose="02040502050505030304" pitchFamily="18" charset="0"/>
              </a:rPr>
              <a:t>During the vegetative and conceptive stage, it requires moderate temperature (21-27˚C)  and high temperature (&gt;32˚C) with dampness stress during blooming stage decreases seed yield just as developed in four </a:t>
            </a:r>
            <a:r>
              <a:rPr lang="en-US" dirty="0" err="1">
                <a:latin typeface="Palatino Linotype" panose="02040502050505030304" pitchFamily="18" charset="0"/>
              </a:rPr>
              <a:t>agro</a:t>
            </a:r>
            <a:r>
              <a:rPr lang="en-US" dirty="0">
                <a:latin typeface="Palatino Linotype" panose="02040502050505030304" pitchFamily="18" charset="0"/>
              </a:rPr>
              <a:t>-climatic zones of India [2]. </a:t>
            </a:r>
          </a:p>
          <a:p>
            <a:pPr marL="285750" indent="-285750" algn="just">
              <a:buFont typeface="Wingdings" panose="05000000000000000000" pitchFamily="2" charset="2"/>
              <a:buChar char="Ø"/>
            </a:pPr>
            <a:endParaRPr lang="en-US" dirty="0">
              <a:latin typeface="Palatino Linotype" panose="02040502050505030304" pitchFamily="18" charset="0"/>
            </a:endParaRPr>
          </a:p>
          <a:p>
            <a:pPr marL="285750" indent="-285750" algn="just">
              <a:buFont typeface="Wingdings" panose="05000000000000000000" pitchFamily="2" charset="2"/>
              <a:buChar char="Ø"/>
            </a:pPr>
            <a:r>
              <a:rPr lang="en-US" dirty="0">
                <a:latin typeface="Palatino Linotype" panose="02040502050505030304" pitchFamily="18" charset="0"/>
              </a:rPr>
              <a:t>Flaxseed is rising as a significant oilseed in view of the presence of </a:t>
            </a:r>
            <a:r>
              <a:rPr lang="el-GR" dirty="0">
                <a:latin typeface="Palatino Linotype" panose="02040502050505030304" pitchFamily="18" charset="0"/>
              </a:rPr>
              <a:t>α-</a:t>
            </a:r>
            <a:r>
              <a:rPr lang="en-US" dirty="0">
                <a:latin typeface="Palatino Linotype" panose="02040502050505030304" pitchFamily="18" charset="0"/>
              </a:rPr>
              <a:t>linolenic acid  (ALA), 18:3n-3 [4]. It contains 35 per cent - 45 per cent oil of which 45 per cent -52 per cent is ALA [3]. </a:t>
            </a:r>
          </a:p>
          <a:p>
            <a:pPr marL="285750" indent="-285750" algn="just">
              <a:buFont typeface="Wingdings" panose="05000000000000000000" pitchFamily="2" charset="2"/>
              <a:buChar char="Ø"/>
            </a:pPr>
            <a:endParaRPr lang="en-US" dirty="0">
              <a:latin typeface="Palatino Linotype" panose="02040502050505030304" pitchFamily="18" charset="0"/>
            </a:endParaRPr>
          </a:p>
          <a:p>
            <a:pPr marL="285750" indent="-285750" algn="just">
              <a:buFont typeface="Wingdings" panose="05000000000000000000" pitchFamily="2" charset="2"/>
              <a:buChar char="Ø"/>
            </a:pPr>
            <a:r>
              <a:rPr lang="en-US" dirty="0">
                <a:latin typeface="Palatino Linotype" panose="02040502050505030304" pitchFamily="18" charset="0"/>
              </a:rPr>
              <a:t>The valuable impacts of omega-3 unsaturated fats on human wellbeing are entrenched [4]. </a:t>
            </a:r>
          </a:p>
          <a:p>
            <a:pPr marL="285750" indent="-285750" algn="just">
              <a:buFont typeface="Wingdings" panose="05000000000000000000" pitchFamily="2" charset="2"/>
              <a:buChar char="Ø"/>
            </a:pPr>
            <a:endParaRPr lang="en-US" dirty="0">
              <a:latin typeface="Palatino Linotype" panose="02040502050505030304" pitchFamily="18" charset="0"/>
            </a:endParaRPr>
          </a:p>
          <a:p>
            <a:pPr marL="285750" indent="-285750" algn="just">
              <a:buFont typeface="Wingdings" panose="05000000000000000000" pitchFamily="2" charset="2"/>
              <a:buChar char="Ø"/>
            </a:pPr>
            <a:r>
              <a:rPr lang="en-US" dirty="0">
                <a:latin typeface="Palatino Linotype" panose="02040502050505030304" pitchFamily="18" charset="0"/>
              </a:rPr>
              <a:t>The ALA decreases the danger of cancer, rheumatoid joint inflammation, osteoporosis and cardiovascular disease (CVD) [3]. </a:t>
            </a:r>
          </a:p>
        </p:txBody>
      </p:sp>
    </p:spTree>
    <p:extLst>
      <p:ext uri="{BB962C8B-B14F-4D97-AF65-F5344CB8AC3E}">
        <p14:creationId xmlns:p14="http://schemas.microsoft.com/office/powerpoint/2010/main" val="208300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7" name="TextBox 6">
            <a:extLst>
              <a:ext uri="{FF2B5EF4-FFF2-40B4-BE49-F238E27FC236}">
                <a16:creationId xmlns:a16="http://schemas.microsoft.com/office/drawing/2014/main" id="{89002B9B-22F5-4BDC-BEFF-6702B8A8B395}"/>
              </a:ext>
            </a:extLst>
          </p:cNvPr>
          <p:cNvSpPr txBox="1"/>
          <p:nvPr/>
        </p:nvSpPr>
        <p:spPr>
          <a:xfrm>
            <a:off x="609600" y="312572"/>
            <a:ext cx="8153400" cy="5170646"/>
          </a:xfrm>
          <a:prstGeom prst="rect">
            <a:avLst/>
          </a:prstGeom>
          <a:noFill/>
        </p:spPr>
        <p:txBody>
          <a:bodyPr wrap="square" rtlCol="0">
            <a:spAutoFit/>
          </a:bodyPr>
          <a:lstStyle/>
          <a:p>
            <a:r>
              <a:rPr lang="fr-FR" sz="2400" b="1" dirty="0">
                <a:latin typeface="Palatino Linotype" panose="02040502050505030304" pitchFamily="18" charset="0"/>
              </a:rPr>
              <a:t>Introduction</a:t>
            </a:r>
          </a:p>
          <a:p>
            <a:pPr marL="285750" indent="-285750" algn="just">
              <a:buFont typeface="Wingdings" panose="05000000000000000000" pitchFamily="2" charset="2"/>
              <a:buChar char="Ø"/>
            </a:pPr>
            <a:endParaRPr lang="en-US" dirty="0">
              <a:latin typeface="Palatino Linotype" panose="02040502050505030304" pitchFamily="18" charset="0"/>
            </a:endParaRPr>
          </a:p>
          <a:p>
            <a:pPr marL="285750" indent="-285750" algn="just">
              <a:buFont typeface="Wingdings" panose="05000000000000000000" pitchFamily="2" charset="2"/>
              <a:buChar char="Ø"/>
            </a:pPr>
            <a:r>
              <a:rPr lang="en-US" dirty="0">
                <a:latin typeface="Palatino Linotype" panose="02040502050505030304" pitchFamily="18" charset="0"/>
              </a:rPr>
              <a:t>Flax is viewed as a cool-season crop, air temperature underneath 10°C in the spring may repress development and improvement, which can postpone blossoming [5]. </a:t>
            </a:r>
          </a:p>
          <a:p>
            <a:pPr marL="285750" indent="-285750" algn="just">
              <a:buFont typeface="Wingdings" panose="05000000000000000000" pitchFamily="2" charset="2"/>
              <a:buChar char="Ø"/>
            </a:pPr>
            <a:endParaRPr lang="en-US" dirty="0">
              <a:latin typeface="Palatino Linotype" panose="02040502050505030304" pitchFamily="18" charset="0"/>
            </a:endParaRPr>
          </a:p>
          <a:p>
            <a:pPr marL="285750" indent="-285750" algn="just">
              <a:buFont typeface="Wingdings" panose="05000000000000000000" pitchFamily="2" charset="2"/>
              <a:buChar char="Ø"/>
            </a:pPr>
            <a:r>
              <a:rPr lang="en-US" dirty="0">
                <a:latin typeface="Palatino Linotype" panose="02040502050505030304" pitchFamily="18" charset="0"/>
              </a:rPr>
              <a:t>Cultivating date and its effect on flax execution is connected to climate, with right on time or later cultivated flax having a higher possibility of experiencing frost or drought season, consequently prior cultivating brought about most noteworthy seed yield [6]. </a:t>
            </a:r>
          </a:p>
          <a:p>
            <a:pPr marL="285750" indent="-285750" algn="just">
              <a:buFont typeface="Wingdings" panose="05000000000000000000" pitchFamily="2" charset="2"/>
              <a:buChar char="Ø"/>
            </a:pPr>
            <a:endParaRPr lang="en-US" dirty="0">
              <a:latin typeface="Palatino Linotype" panose="02040502050505030304" pitchFamily="18" charset="0"/>
            </a:endParaRPr>
          </a:p>
          <a:p>
            <a:pPr marL="285750" indent="-285750" algn="just">
              <a:buFont typeface="Wingdings" panose="05000000000000000000" pitchFamily="2" charset="2"/>
              <a:buChar char="Ø"/>
            </a:pPr>
            <a:r>
              <a:rPr lang="en-US" dirty="0">
                <a:latin typeface="Palatino Linotype" panose="02040502050505030304" pitchFamily="18" charset="0"/>
              </a:rPr>
              <a:t>The nature of harvest produces during developing and capacity is controlled by common conditions and anthropogenic components [7]. </a:t>
            </a:r>
          </a:p>
          <a:p>
            <a:pPr marL="285750" indent="-285750" algn="just">
              <a:buFont typeface="Wingdings" panose="05000000000000000000" pitchFamily="2" charset="2"/>
              <a:buChar char="Ø"/>
            </a:pPr>
            <a:endParaRPr lang="en-US" dirty="0">
              <a:latin typeface="Palatino Linotype" panose="02040502050505030304" pitchFamily="18" charset="0"/>
            </a:endParaRPr>
          </a:p>
          <a:p>
            <a:pPr marL="285750" indent="-285750" algn="just">
              <a:buFont typeface="Wingdings" panose="05000000000000000000" pitchFamily="2" charset="2"/>
              <a:buChar char="Ø"/>
            </a:pPr>
            <a:r>
              <a:rPr lang="en-US" dirty="0">
                <a:latin typeface="Palatino Linotype" panose="02040502050505030304" pitchFamily="18" charset="0"/>
              </a:rPr>
              <a:t>As of now, </a:t>
            </a:r>
            <a:r>
              <a:rPr lang="en-US" dirty="0" err="1">
                <a:latin typeface="Palatino Linotype" panose="02040502050505030304" pitchFamily="18" charset="0"/>
              </a:rPr>
              <a:t>fibre</a:t>
            </a:r>
            <a:r>
              <a:rPr lang="en-US" dirty="0">
                <a:latin typeface="Palatino Linotype" panose="02040502050505030304" pitchFamily="18" charset="0"/>
              </a:rPr>
              <a:t> flax cultivars are basically filled in certain areas of China, Russia and northern Europe, while particular linseed flax assortments are generally filled in cool calm areas of Canada, the USA, Russia, China, India and Argentina [2]. </a:t>
            </a:r>
            <a:endParaRPr lang="fr-FR" sz="2400" b="1" dirty="0">
              <a:latin typeface="Palatino Linotype" panose="02040502050505030304" pitchFamily="18" charset="0"/>
            </a:endParaRPr>
          </a:p>
        </p:txBody>
      </p:sp>
    </p:spTree>
    <p:extLst>
      <p:ext uri="{BB962C8B-B14F-4D97-AF65-F5344CB8AC3E}">
        <p14:creationId xmlns:p14="http://schemas.microsoft.com/office/powerpoint/2010/main" val="2006620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7" name="TextBox 6">
            <a:extLst>
              <a:ext uri="{FF2B5EF4-FFF2-40B4-BE49-F238E27FC236}">
                <a16:creationId xmlns:a16="http://schemas.microsoft.com/office/drawing/2014/main" id="{89002B9B-22F5-4BDC-BEFF-6702B8A8B395}"/>
              </a:ext>
            </a:extLst>
          </p:cNvPr>
          <p:cNvSpPr txBox="1"/>
          <p:nvPr/>
        </p:nvSpPr>
        <p:spPr>
          <a:xfrm>
            <a:off x="609600" y="312572"/>
            <a:ext cx="8153400" cy="5170646"/>
          </a:xfrm>
          <a:prstGeom prst="rect">
            <a:avLst/>
          </a:prstGeom>
          <a:noFill/>
        </p:spPr>
        <p:txBody>
          <a:bodyPr wrap="square" rtlCol="0">
            <a:spAutoFit/>
          </a:bodyPr>
          <a:lstStyle/>
          <a:p>
            <a:pPr algn="ctr"/>
            <a:r>
              <a:rPr lang="fr-FR" sz="2400" b="1" dirty="0">
                <a:latin typeface="Palatino Linotype" panose="02040502050505030304" pitchFamily="18" charset="0"/>
              </a:rPr>
              <a:t>Methods of cultivation</a:t>
            </a:r>
          </a:p>
          <a:p>
            <a:pPr marL="285750" indent="-285750" algn="just">
              <a:buFont typeface="Wingdings" panose="05000000000000000000" pitchFamily="2" charset="2"/>
              <a:buChar char="Ø"/>
            </a:pPr>
            <a:endParaRPr lang="en-US" dirty="0">
              <a:latin typeface="Palatino Linotype" panose="02040502050505030304" pitchFamily="18" charset="0"/>
            </a:endParaRPr>
          </a:p>
          <a:p>
            <a:pPr marL="285750" indent="-285750" algn="just">
              <a:buFont typeface="Wingdings" panose="05000000000000000000" pitchFamily="2" charset="2"/>
              <a:buChar char="Ø"/>
            </a:pPr>
            <a:r>
              <a:rPr lang="en-US" b="1" dirty="0">
                <a:latin typeface="Palatino Linotype" panose="02040502050505030304" pitchFamily="18" charset="0"/>
              </a:rPr>
              <a:t>Position in the pivot cycle</a:t>
            </a:r>
            <a:r>
              <a:rPr lang="en-US" dirty="0">
                <a:latin typeface="Palatino Linotype" panose="02040502050505030304" pitchFamily="18" charset="0"/>
              </a:rPr>
              <a:t>: To maintain a strategic distance from the weakening of the ground and the spread of cryptogamic illnesses, flax must not be developed in similar soil for more than six or seven years [8]. </a:t>
            </a:r>
          </a:p>
          <a:p>
            <a:pPr marL="285750" indent="-285750" algn="just">
              <a:buFont typeface="Wingdings" panose="05000000000000000000" pitchFamily="2" charset="2"/>
              <a:buChar char="Ø"/>
            </a:pPr>
            <a:endParaRPr lang="en-US" dirty="0">
              <a:latin typeface="Palatino Linotype" panose="02040502050505030304" pitchFamily="18" charset="0"/>
            </a:endParaRPr>
          </a:p>
          <a:p>
            <a:pPr marL="285750" indent="-285750" algn="just">
              <a:buFont typeface="Wingdings" panose="05000000000000000000" pitchFamily="2" charset="2"/>
              <a:buChar char="Ø"/>
            </a:pPr>
            <a:r>
              <a:rPr lang="en-US" b="1" dirty="0">
                <a:latin typeface="Palatino Linotype" panose="02040502050505030304" pitchFamily="18" charset="0"/>
              </a:rPr>
              <a:t>Breeding: </a:t>
            </a:r>
            <a:r>
              <a:rPr lang="en-US" dirty="0">
                <a:latin typeface="Palatino Linotype" panose="02040502050505030304" pitchFamily="18" charset="0"/>
              </a:rPr>
              <a:t>L. usitatissimum L. species is a self-pollinated yield, and its hereditary improvement can be helped out through ordinary rearing strategies for hybridization and choice from one perspective or using new procedures, for example, haploidy, interspecific hybridization, change, tissue culture and change on the other continued in Canada, China, USA and other countries [9]. </a:t>
            </a:r>
          </a:p>
          <a:p>
            <a:pPr marL="285750" indent="-285750" algn="just">
              <a:buFont typeface="Wingdings" panose="05000000000000000000" pitchFamily="2" charset="2"/>
              <a:buChar char="Ø"/>
            </a:pPr>
            <a:endParaRPr lang="en-US" dirty="0">
              <a:latin typeface="Palatino Linotype" panose="02040502050505030304" pitchFamily="18" charset="0"/>
            </a:endParaRPr>
          </a:p>
          <a:p>
            <a:pPr marL="285750" indent="-285750" algn="just">
              <a:buFont typeface="Wingdings" panose="05000000000000000000" pitchFamily="2" charset="2"/>
              <a:buChar char="Ø"/>
            </a:pPr>
            <a:r>
              <a:rPr lang="en-US" b="1" dirty="0">
                <a:latin typeface="Palatino Linotype" panose="02040502050505030304" pitchFamily="18" charset="0"/>
              </a:rPr>
              <a:t>Harvesting: </a:t>
            </a:r>
            <a:r>
              <a:rPr lang="en-US" dirty="0">
                <a:latin typeface="Palatino Linotype" panose="02040502050505030304" pitchFamily="18" charset="0"/>
              </a:rPr>
              <a:t>It is done in August-September when the plants arrive at the ideal maturing degree. Flax that is pulled too soon green-contains exceptionally fine yet feeble filaments. Then again, in overripe flax earthy </a:t>
            </a:r>
            <a:r>
              <a:rPr lang="en-US" dirty="0" err="1">
                <a:latin typeface="Palatino Linotype" panose="02040502050505030304" pitchFamily="18" charset="0"/>
              </a:rPr>
              <a:t>coloured</a:t>
            </a:r>
            <a:r>
              <a:rPr lang="en-US" dirty="0">
                <a:latin typeface="Palatino Linotype" panose="02040502050505030304" pitchFamily="18" charset="0"/>
              </a:rPr>
              <a:t> the stems are solid however fragile, creating a lot of unwanted short filaments significantly in the USA and China [10].</a:t>
            </a:r>
          </a:p>
        </p:txBody>
      </p:sp>
    </p:spTree>
    <p:extLst>
      <p:ext uri="{BB962C8B-B14F-4D97-AF65-F5344CB8AC3E}">
        <p14:creationId xmlns:p14="http://schemas.microsoft.com/office/powerpoint/2010/main" val="4109383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7" name="TextBox 6">
            <a:extLst>
              <a:ext uri="{FF2B5EF4-FFF2-40B4-BE49-F238E27FC236}">
                <a16:creationId xmlns:a16="http://schemas.microsoft.com/office/drawing/2014/main" id="{89002B9B-22F5-4BDC-BEFF-6702B8A8B395}"/>
              </a:ext>
            </a:extLst>
          </p:cNvPr>
          <p:cNvSpPr txBox="1"/>
          <p:nvPr/>
        </p:nvSpPr>
        <p:spPr>
          <a:xfrm>
            <a:off x="345233" y="209931"/>
            <a:ext cx="8518849" cy="4985980"/>
          </a:xfrm>
          <a:prstGeom prst="rect">
            <a:avLst/>
          </a:prstGeom>
          <a:noFill/>
        </p:spPr>
        <p:txBody>
          <a:bodyPr wrap="square" rtlCol="0">
            <a:spAutoFit/>
          </a:bodyPr>
          <a:lstStyle/>
          <a:p>
            <a:pPr algn="ctr"/>
            <a:r>
              <a:rPr lang="en-US" sz="2400" b="1" dirty="0">
                <a:latin typeface="Palatino Linotype" panose="02040502050505030304" pitchFamily="18" charset="0"/>
              </a:rPr>
              <a:t>Factor affecting the quality of the flaxseed</a:t>
            </a:r>
          </a:p>
          <a:p>
            <a:endParaRPr lang="en-US" sz="2400" b="1" dirty="0">
              <a:effectLst/>
              <a:latin typeface="Palatino Linotype" panose="02040502050505030304" pitchFamily="18" charset="0"/>
              <a:ea typeface="Calibri" panose="020F0502020204030204" pitchFamily="34" charset="0"/>
              <a:cs typeface="Times New Roman" panose="02020603050405020304" pitchFamily="18" charset="0"/>
            </a:endParaRPr>
          </a:p>
          <a:p>
            <a:pPr algn="just"/>
            <a:r>
              <a:rPr lang="en-IN" sz="1800" b="1" dirty="0">
                <a:effectLst/>
                <a:latin typeface="Palatino Linotype" panose="02040502050505030304" pitchFamily="18" charset="0"/>
                <a:ea typeface="Calibri" panose="020F0502020204030204" pitchFamily="34" charset="0"/>
                <a:cs typeface="Times New Roman" panose="02020603050405020304" pitchFamily="18" charset="0"/>
              </a:rPr>
              <a:t>Mohamed Al-</a:t>
            </a:r>
            <a:r>
              <a:rPr lang="en-IN" sz="1800" b="1" dirty="0" err="1">
                <a:effectLst/>
                <a:latin typeface="Palatino Linotype" panose="02040502050505030304" pitchFamily="18" charset="0"/>
                <a:ea typeface="Calibri" panose="020F0502020204030204" pitchFamily="34" charset="0"/>
                <a:cs typeface="Times New Roman" panose="02020603050405020304" pitchFamily="18" charset="0"/>
              </a:rPr>
              <a:t>Doori</a:t>
            </a:r>
            <a:r>
              <a:rPr lang="en-IN" sz="1800" b="1" dirty="0">
                <a:effectLst/>
                <a:latin typeface="Palatino Linotype" panose="02040502050505030304" pitchFamily="18" charset="0"/>
                <a:ea typeface="Calibri" panose="020F0502020204030204" pitchFamily="34" charset="0"/>
                <a:cs typeface="Times New Roman" panose="02020603050405020304" pitchFamily="18" charset="0"/>
              </a:rPr>
              <a:t>, (2012): </a:t>
            </a:r>
            <a:r>
              <a:rPr lang="en-IN" sz="1800" dirty="0">
                <a:effectLst/>
                <a:latin typeface="Palatino Linotype" panose="02040502050505030304" pitchFamily="18" charset="0"/>
                <a:ea typeface="Calibri" panose="020F0502020204030204" pitchFamily="34" charset="0"/>
                <a:cs typeface="Times New Roman" panose="02020603050405020304" pitchFamily="18" charset="0"/>
              </a:rPr>
              <a:t>studies describe that when in both season of the mid of November flaxseed were sowing </a:t>
            </a:r>
            <a:r>
              <a:rPr lang="en-IN" sz="1800" dirty="0" err="1">
                <a:effectLst/>
                <a:latin typeface="Palatino Linotype" panose="02040502050505030304" pitchFamily="18" charset="0"/>
                <a:ea typeface="Calibri" panose="020F0502020204030204" pitchFamily="34" charset="0"/>
                <a:cs typeface="Times New Roman" panose="02020603050405020304" pitchFamily="18" charset="0"/>
              </a:rPr>
              <a:t>Belinka</a:t>
            </a:r>
            <a:r>
              <a:rPr lang="en-IN" sz="1800" dirty="0">
                <a:effectLst/>
                <a:latin typeface="Palatino Linotype" panose="02040502050505030304" pitchFamily="18" charset="0"/>
                <a:ea typeface="Calibri" panose="020F0502020204030204" pitchFamily="34" charset="0"/>
                <a:cs typeface="Times New Roman" panose="02020603050405020304" pitchFamily="18" charset="0"/>
              </a:rPr>
              <a:t> genotype shows the lowest number of the yield of seeds and per plant, capsule produces from the per hectare-1, but when we are planting Strain genotype it will produce the maximum total seed yield and highest number of capsules per plant in the first November per hectare-1 in both seasons [11]. </a:t>
            </a:r>
          </a:p>
          <a:p>
            <a:pPr algn="just"/>
            <a:endParaRPr lang="en-IN" dirty="0">
              <a:latin typeface="Palatino Linotype" panose="02040502050505030304" pitchFamily="18" charset="0"/>
              <a:ea typeface="Calibri" panose="020F0502020204030204" pitchFamily="34" charset="0"/>
              <a:cs typeface="Times New Roman" panose="02020603050405020304" pitchFamily="18" charset="0"/>
            </a:endParaRPr>
          </a:p>
          <a:p>
            <a:pPr algn="just"/>
            <a:r>
              <a:rPr lang="en-IN" sz="1800" b="1" dirty="0">
                <a:effectLst/>
                <a:latin typeface="Palatino Linotype" panose="02040502050505030304" pitchFamily="18" charset="0"/>
                <a:ea typeface="Calibri" panose="020F0502020204030204" pitchFamily="34" charset="0"/>
                <a:cs typeface="Times New Roman" panose="02020603050405020304" pitchFamily="18" charset="0"/>
              </a:rPr>
              <a:t>Casa </a:t>
            </a:r>
            <a:r>
              <a:rPr lang="en-IN" sz="1800" b="1" i="1" dirty="0">
                <a:effectLst/>
                <a:latin typeface="Palatino Linotype" panose="02040502050505030304" pitchFamily="18" charset="0"/>
                <a:ea typeface="Calibri" panose="020F0502020204030204" pitchFamily="34" charset="0"/>
                <a:cs typeface="Times New Roman" panose="02020603050405020304" pitchFamily="18" charset="0"/>
              </a:rPr>
              <a:t>et al.,</a:t>
            </a:r>
            <a:r>
              <a:rPr lang="en-IN" sz="1800" b="1" dirty="0">
                <a:effectLst/>
                <a:latin typeface="Palatino Linotype" panose="02040502050505030304" pitchFamily="18" charset="0"/>
                <a:ea typeface="Calibri" panose="020F0502020204030204" pitchFamily="34" charset="0"/>
                <a:cs typeface="Times New Roman" panose="02020603050405020304" pitchFamily="18" charset="0"/>
              </a:rPr>
              <a:t> (1999): </a:t>
            </a:r>
            <a:r>
              <a:rPr lang="en-IN" sz="1800" dirty="0">
                <a:effectLst/>
                <a:latin typeface="Palatino Linotype" panose="02040502050505030304" pitchFamily="18" charset="0"/>
                <a:ea typeface="Calibri" panose="020F0502020204030204" pitchFamily="34" charset="0"/>
                <a:cs typeface="Times New Roman" panose="02020603050405020304" pitchFamily="18" charset="0"/>
              </a:rPr>
              <a:t>the extent of seeds that formed into developing plants changed impressively from year to year and would in general diminish with seed rate [12]. </a:t>
            </a:r>
          </a:p>
          <a:p>
            <a:pPr algn="just"/>
            <a:endParaRPr lang="en-IN" dirty="0">
              <a:latin typeface="Palatino Linotype" panose="02040502050505030304" pitchFamily="18" charset="0"/>
              <a:ea typeface="Calibri" panose="020F0502020204030204" pitchFamily="34" charset="0"/>
              <a:cs typeface="Times New Roman" panose="02020603050405020304" pitchFamily="18" charset="0"/>
            </a:endParaRPr>
          </a:p>
          <a:p>
            <a:pPr algn="just"/>
            <a:r>
              <a:rPr lang="en-IN" sz="1800" b="1" dirty="0" err="1">
                <a:effectLst/>
                <a:latin typeface="Palatino Linotype" panose="02040502050505030304" pitchFamily="18" charset="0"/>
                <a:ea typeface="Calibri" panose="020F0502020204030204" pitchFamily="34" charset="0"/>
                <a:cs typeface="Times New Roman" panose="02020603050405020304" pitchFamily="18" charset="0"/>
              </a:rPr>
              <a:t>Mirshekari</a:t>
            </a:r>
            <a:r>
              <a:rPr lang="en-IN" sz="1800" b="1" dirty="0">
                <a:effectLst/>
                <a:latin typeface="Palatino Linotype" panose="02040502050505030304" pitchFamily="18" charset="0"/>
                <a:ea typeface="Calibri" panose="020F0502020204030204" pitchFamily="34" charset="0"/>
                <a:cs typeface="Times New Roman" panose="02020603050405020304" pitchFamily="18" charset="0"/>
              </a:rPr>
              <a:t> </a:t>
            </a:r>
            <a:r>
              <a:rPr lang="en-IN" sz="1800" b="1" i="1" dirty="0">
                <a:effectLst/>
                <a:latin typeface="Palatino Linotype" panose="02040502050505030304" pitchFamily="18" charset="0"/>
                <a:ea typeface="Calibri" panose="020F0502020204030204" pitchFamily="34" charset="0"/>
                <a:cs typeface="Times New Roman" panose="02020603050405020304" pitchFamily="18" charset="0"/>
              </a:rPr>
              <a:t>et al</a:t>
            </a:r>
            <a:r>
              <a:rPr lang="en-IN" sz="1800" b="1" i="1">
                <a:effectLst/>
                <a:latin typeface="Palatino Linotype" panose="02040502050505030304" pitchFamily="18" charset="0"/>
                <a:ea typeface="Calibri" panose="020F0502020204030204" pitchFamily="34" charset="0"/>
                <a:cs typeface="Times New Roman" panose="02020603050405020304" pitchFamily="18" charset="0"/>
              </a:rPr>
              <a:t>.,</a:t>
            </a:r>
            <a:r>
              <a:rPr lang="en-IN" sz="1800" b="1">
                <a:effectLst/>
                <a:latin typeface="Palatino Linotype" panose="02040502050505030304" pitchFamily="18" charset="0"/>
                <a:ea typeface="Calibri" panose="020F0502020204030204" pitchFamily="34" charset="0"/>
                <a:cs typeface="Times New Roman" panose="02020603050405020304" pitchFamily="18" charset="0"/>
              </a:rPr>
              <a:t> (2012): </a:t>
            </a:r>
            <a:r>
              <a:rPr lang="en-IN" sz="1800" dirty="0">
                <a:effectLst/>
                <a:latin typeface="Palatino Linotype" panose="02040502050505030304" pitchFamily="18" charset="0"/>
                <a:ea typeface="Calibri" panose="020F0502020204030204" pitchFamily="34" charset="0"/>
                <a:cs typeface="Times New Roman" panose="02020603050405020304" pitchFamily="18" charset="0"/>
              </a:rPr>
              <a:t>harvest index was the most extreme in first planting date and diminished with deferred planting dates on the grounds that the grain arrangement stages harmonized with positive lower temperature, while by late-planting date flaxseed experienced seriously heat pressure during grain development prompted irregular turn of events and production is poor [6].</a:t>
            </a:r>
          </a:p>
        </p:txBody>
      </p:sp>
    </p:spTree>
    <p:extLst>
      <p:ext uri="{BB962C8B-B14F-4D97-AF65-F5344CB8AC3E}">
        <p14:creationId xmlns:p14="http://schemas.microsoft.com/office/powerpoint/2010/main" val="591755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7" name="TextBox 6">
            <a:extLst>
              <a:ext uri="{FF2B5EF4-FFF2-40B4-BE49-F238E27FC236}">
                <a16:creationId xmlns:a16="http://schemas.microsoft.com/office/drawing/2014/main" id="{89002B9B-22F5-4BDC-BEFF-6702B8A8B395}"/>
              </a:ext>
            </a:extLst>
          </p:cNvPr>
          <p:cNvSpPr txBox="1"/>
          <p:nvPr/>
        </p:nvSpPr>
        <p:spPr>
          <a:xfrm>
            <a:off x="609600" y="405879"/>
            <a:ext cx="8153400" cy="5078313"/>
          </a:xfrm>
          <a:prstGeom prst="rect">
            <a:avLst/>
          </a:prstGeom>
          <a:noFill/>
        </p:spPr>
        <p:txBody>
          <a:bodyPr wrap="square" rtlCol="0">
            <a:spAutoFit/>
          </a:bodyPr>
          <a:lstStyle/>
          <a:p>
            <a:r>
              <a:rPr lang="fr-FR" sz="2400" b="1" dirty="0">
                <a:latin typeface="Palatino Linotype" panose="02040502050505030304" pitchFamily="18" charset="0"/>
              </a:rPr>
              <a:t>Outcome and Discussion</a:t>
            </a:r>
          </a:p>
          <a:p>
            <a:endParaRPr lang="fr-FR" sz="2400" b="1" dirty="0">
              <a:latin typeface="Palatino Linotype" panose="02040502050505030304" pitchFamily="18" charset="0"/>
            </a:endParaRPr>
          </a:p>
          <a:p>
            <a:pPr algn="just"/>
            <a:r>
              <a:rPr lang="en-US" dirty="0" err="1">
                <a:latin typeface="Palatino Linotype" panose="02040502050505030304" pitchFamily="18" charset="0"/>
                <a:cs typeface="Arial" pitchFamily="34" charset="0"/>
              </a:rPr>
              <a:t>Fibre</a:t>
            </a:r>
            <a:r>
              <a:rPr lang="en-US" dirty="0">
                <a:latin typeface="Palatino Linotype" panose="02040502050505030304" pitchFamily="18" charset="0"/>
                <a:cs typeface="Arial" pitchFamily="34" charset="0"/>
              </a:rPr>
              <a:t> flax is delivered in the temperate to cooler locales of Europe and Asia and a restricted degree. </a:t>
            </a:r>
          </a:p>
          <a:p>
            <a:pPr algn="just"/>
            <a:endParaRPr lang="en-US" dirty="0">
              <a:latin typeface="Palatino Linotype" panose="02040502050505030304" pitchFamily="18" charset="0"/>
              <a:cs typeface="Arial" pitchFamily="34" charset="0"/>
            </a:endParaRPr>
          </a:p>
          <a:p>
            <a:pPr marL="285750" indent="-285750" algn="just">
              <a:buFont typeface="Wingdings" panose="05000000000000000000" pitchFamily="2" charset="2"/>
              <a:buChar char="Ø"/>
            </a:pPr>
            <a:r>
              <a:rPr lang="en-US" dirty="0">
                <a:latin typeface="Palatino Linotype" panose="02040502050505030304" pitchFamily="18" charset="0"/>
                <a:cs typeface="Arial" pitchFamily="34" charset="0"/>
              </a:rPr>
              <a:t>Linseed is cultivated in more than 50 countries</a:t>
            </a:r>
          </a:p>
          <a:p>
            <a:pPr marL="285750" indent="-285750" algn="just">
              <a:buFont typeface="Wingdings" panose="05000000000000000000" pitchFamily="2" charset="2"/>
              <a:buChar char="Ø"/>
            </a:pPr>
            <a:endParaRPr lang="en-US" dirty="0">
              <a:latin typeface="Palatino Linotype" panose="02040502050505030304" pitchFamily="18" charset="0"/>
              <a:cs typeface="Arial" pitchFamily="34" charset="0"/>
            </a:endParaRPr>
          </a:p>
          <a:p>
            <a:pPr marL="285750" indent="-285750" algn="just">
              <a:buFont typeface="Arial" panose="020B0604020202020204" pitchFamily="34" charset="0"/>
              <a:buChar char="•"/>
            </a:pPr>
            <a:r>
              <a:rPr lang="en-US" dirty="0">
                <a:latin typeface="Palatino Linotype" panose="02040502050505030304" pitchFamily="18" charset="0"/>
                <a:cs typeface="Arial" pitchFamily="34" charset="0"/>
              </a:rPr>
              <a:t>Grown on an area of 24.09 lakh ha (Av:2012-15) </a:t>
            </a:r>
          </a:p>
          <a:p>
            <a:pPr marL="285750" indent="-285750" algn="just">
              <a:buFont typeface="Arial" panose="020B0604020202020204" pitchFamily="34" charset="0"/>
              <a:buChar char="•"/>
            </a:pPr>
            <a:endParaRPr lang="en-US" dirty="0">
              <a:latin typeface="Palatino Linotype" panose="02040502050505030304" pitchFamily="18" charset="0"/>
              <a:cs typeface="Arial" pitchFamily="34" charset="0"/>
            </a:endParaRPr>
          </a:p>
          <a:p>
            <a:pPr marL="285750" indent="-285750" algn="just">
              <a:buFont typeface="Arial" panose="020B0604020202020204" pitchFamily="34" charset="0"/>
              <a:buChar char="•"/>
            </a:pPr>
            <a:r>
              <a:rPr lang="en-US" dirty="0">
                <a:latin typeface="Palatino Linotype" panose="02040502050505030304" pitchFamily="18" charset="0"/>
                <a:cs typeface="Arial" pitchFamily="34" charset="0"/>
              </a:rPr>
              <a:t>Average production is 23.09 lakh tons (Av:2012-15) </a:t>
            </a:r>
          </a:p>
          <a:p>
            <a:pPr marL="285750" indent="-285750" algn="just">
              <a:buFont typeface="Arial" panose="020B0604020202020204" pitchFamily="34" charset="0"/>
              <a:buChar char="•"/>
            </a:pPr>
            <a:endParaRPr lang="en-US" dirty="0">
              <a:latin typeface="Palatino Linotype" panose="02040502050505030304" pitchFamily="18" charset="0"/>
              <a:cs typeface="Arial" pitchFamily="34" charset="0"/>
            </a:endParaRPr>
          </a:p>
          <a:p>
            <a:pPr marL="285750" indent="-285750" algn="just">
              <a:buFont typeface="Arial" panose="020B0604020202020204" pitchFamily="34" charset="0"/>
              <a:buChar char="•"/>
            </a:pPr>
            <a:r>
              <a:rPr lang="en-US" dirty="0">
                <a:latin typeface="Palatino Linotype" panose="02040502050505030304" pitchFamily="18" charset="0"/>
                <a:cs typeface="Arial" pitchFamily="34" charset="0"/>
              </a:rPr>
              <a:t>Average productivity is 930 kg/ha (Av:2012-15)</a:t>
            </a:r>
          </a:p>
          <a:p>
            <a:endParaRPr lang="fr-FR" sz="2400" b="1" dirty="0">
              <a:latin typeface="Palatino Linotype" panose="02040502050505030304" pitchFamily="18" charset="0"/>
            </a:endParaRPr>
          </a:p>
          <a:p>
            <a:pPr algn="just"/>
            <a:r>
              <a:rPr lang="en-IN" sz="1800" dirty="0">
                <a:effectLst/>
                <a:latin typeface="Palatino Linotype" panose="02040502050505030304" pitchFamily="18" charset="0"/>
                <a:ea typeface="Calibri" panose="020F0502020204030204" pitchFamily="34" charset="0"/>
              </a:rPr>
              <a:t>As per the data of </a:t>
            </a:r>
            <a:r>
              <a:rPr lang="en-IN" sz="1800" dirty="0" err="1">
                <a:effectLst/>
                <a:latin typeface="Palatino Linotype" panose="02040502050505030304" pitchFamily="18" charset="0"/>
                <a:ea typeface="Calibri" panose="020F0502020204030204" pitchFamily="34" charset="0"/>
              </a:rPr>
              <a:t>ICAR</a:t>
            </a:r>
            <a:r>
              <a:rPr lang="en-IN" sz="1800" dirty="0">
                <a:effectLst/>
                <a:latin typeface="Palatino Linotype" panose="02040502050505030304" pitchFamily="18" charset="0"/>
                <a:ea typeface="Calibri" panose="020F0502020204030204" pitchFamily="34" charset="0"/>
              </a:rPr>
              <a:t>, Oilseeds Statistics there is an increase yield percentage of Canada followed by China, USA and other countries due to the sowing of plants at the cool temperature and different techniques followed in various countries.</a:t>
            </a:r>
            <a:endParaRPr lang="fr-FR" sz="2000" b="1" dirty="0">
              <a:latin typeface="Palatino Linotype" panose="02040502050505030304" pitchFamily="18" charset="0"/>
            </a:endParaRPr>
          </a:p>
        </p:txBody>
      </p:sp>
    </p:spTree>
    <p:extLst>
      <p:ext uri="{BB962C8B-B14F-4D97-AF65-F5344CB8AC3E}">
        <p14:creationId xmlns:p14="http://schemas.microsoft.com/office/powerpoint/2010/main" val="2714753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graphicFrame>
        <p:nvGraphicFramePr>
          <p:cNvPr id="2" name="Table 1">
            <a:extLst>
              <a:ext uri="{FF2B5EF4-FFF2-40B4-BE49-F238E27FC236}">
                <a16:creationId xmlns:a16="http://schemas.microsoft.com/office/drawing/2014/main" id="{0747A7C5-B501-41B8-AECC-2620E10EE6F3}"/>
              </a:ext>
            </a:extLst>
          </p:cNvPr>
          <p:cNvGraphicFramePr>
            <a:graphicFrameLocks noGrp="1"/>
          </p:cNvGraphicFramePr>
          <p:nvPr>
            <p:extLst>
              <p:ext uri="{D42A27DB-BD31-4B8C-83A1-F6EECF244321}">
                <p14:modId xmlns:p14="http://schemas.microsoft.com/office/powerpoint/2010/main" val="2305551640"/>
              </p:ext>
            </p:extLst>
          </p:nvPr>
        </p:nvGraphicFramePr>
        <p:xfrm>
          <a:off x="531846" y="1165259"/>
          <a:ext cx="8248256" cy="3889317"/>
        </p:xfrm>
        <a:graphic>
          <a:graphicData uri="http://schemas.openxmlformats.org/drawingml/2006/table">
            <a:tbl>
              <a:tblPr firstRow="1" firstCol="1" bandRow="1">
                <a:tableStyleId>{5C22544A-7EE6-4342-B048-85BDC9FD1C3A}</a:tableStyleId>
              </a:tblPr>
              <a:tblGrid>
                <a:gridCol w="625150">
                  <a:extLst>
                    <a:ext uri="{9D8B030D-6E8A-4147-A177-3AD203B41FA5}">
                      <a16:colId xmlns:a16="http://schemas.microsoft.com/office/drawing/2014/main" val="555020999"/>
                    </a:ext>
                  </a:extLst>
                </a:gridCol>
                <a:gridCol w="1091682">
                  <a:extLst>
                    <a:ext uri="{9D8B030D-6E8A-4147-A177-3AD203B41FA5}">
                      <a16:colId xmlns:a16="http://schemas.microsoft.com/office/drawing/2014/main" val="2721777361"/>
                    </a:ext>
                  </a:extLst>
                </a:gridCol>
                <a:gridCol w="713952">
                  <a:extLst>
                    <a:ext uri="{9D8B030D-6E8A-4147-A177-3AD203B41FA5}">
                      <a16:colId xmlns:a16="http://schemas.microsoft.com/office/drawing/2014/main" val="273648671"/>
                    </a:ext>
                  </a:extLst>
                </a:gridCol>
                <a:gridCol w="727184">
                  <a:extLst>
                    <a:ext uri="{9D8B030D-6E8A-4147-A177-3AD203B41FA5}">
                      <a16:colId xmlns:a16="http://schemas.microsoft.com/office/drawing/2014/main" val="2745849472"/>
                    </a:ext>
                  </a:extLst>
                </a:gridCol>
                <a:gridCol w="727184">
                  <a:extLst>
                    <a:ext uri="{9D8B030D-6E8A-4147-A177-3AD203B41FA5}">
                      <a16:colId xmlns:a16="http://schemas.microsoft.com/office/drawing/2014/main" val="951000783"/>
                    </a:ext>
                  </a:extLst>
                </a:gridCol>
                <a:gridCol w="727184">
                  <a:extLst>
                    <a:ext uri="{9D8B030D-6E8A-4147-A177-3AD203B41FA5}">
                      <a16:colId xmlns:a16="http://schemas.microsoft.com/office/drawing/2014/main" val="631385595"/>
                    </a:ext>
                  </a:extLst>
                </a:gridCol>
                <a:gridCol w="727184">
                  <a:extLst>
                    <a:ext uri="{9D8B030D-6E8A-4147-A177-3AD203B41FA5}">
                      <a16:colId xmlns:a16="http://schemas.microsoft.com/office/drawing/2014/main" val="379146769"/>
                    </a:ext>
                  </a:extLst>
                </a:gridCol>
                <a:gridCol w="727184">
                  <a:extLst>
                    <a:ext uri="{9D8B030D-6E8A-4147-A177-3AD203B41FA5}">
                      <a16:colId xmlns:a16="http://schemas.microsoft.com/office/drawing/2014/main" val="2265539840"/>
                    </a:ext>
                  </a:extLst>
                </a:gridCol>
                <a:gridCol w="727184">
                  <a:extLst>
                    <a:ext uri="{9D8B030D-6E8A-4147-A177-3AD203B41FA5}">
                      <a16:colId xmlns:a16="http://schemas.microsoft.com/office/drawing/2014/main" val="109893096"/>
                    </a:ext>
                  </a:extLst>
                </a:gridCol>
                <a:gridCol w="727184">
                  <a:extLst>
                    <a:ext uri="{9D8B030D-6E8A-4147-A177-3AD203B41FA5}">
                      <a16:colId xmlns:a16="http://schemas.microsoft.com/office/drawing/2014/main" val="882764840"/>
                    </a:ext>
                  </a:extLst>
                </a:gridCol>
                <a:gridCol w="727184">
                  <a:extLst>
                    <a:ext uri="{9D8B030D-6E8A-4147-A177-3AD203B41FA5}">
                      <a16:colId xmlns:a16="http://schemas.microsoft.com/office/drawing/2014/main" val="4047740355"/>
                    </a:ext>
                  </a:extLst>
                </a:gridCol>
              </a:tblGrid>
              <a:tr h="571002">
                <a:tc rowSpan="2">
                  <a:txBody>
                    <a:bodyPr/>
                    <a:lstStyle/>
                    <a:p>
                      <a:pPr algn="ctr">
                        <a:lnSpc>
                          <a:spcPct val="115000"/>
                        </a:lnSpc>
                        <a:spcAft>
                          <a:spcPts val="800"/>
                        </a:spcAft>
                      </a:pPr>
                      <a:r>
                        <a:rPr lang="en-IN" sz="1800">
                          <a:effectLst/>
                          <a:latin typeface="Palatino Linotype" panose="02040502050505030304" pitchFamily="18" charset="0"/>
                        </a:rPr>
                        <a:t>Sr. No</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15000"/>
                        </a:lnSpc>
                        <a:spcAft>
                          <a:spcPts val="800"/>
                        </a:spcAft>
                      </a:pPr>
                      <a:r>
                        <a:rPr lang="en-IN" sz="1800" dirty="0">
                          <a:effectLst/>
                          <a:latin typeface="Palatino Linotype" panose="02040502050505030304" pitchFamily="18" charset="0"/>
                        </a:rPr>
                        <a:t>Country</a:t>
                      </a:r>
                      <a:endParaRPr lang="en-IN" sz="24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15000"/>
                        </a:lnSpc>
                        <a:spcAft>
                          <a:spcPts val="800"/>
                        </a:spcAft>
                      </a:pPr>
                      <a:r>
                        <a:rPr lang="en-IN" sz="1800">
                          <a:effectLst/>
                          <a:latin typeface="Palatino Linotype" panose="02040502050505030304" pitchFamily="18" charset="0"/>
                        </a:rPr>
                        <a:t>Area (lakh ha)</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gridSpan="3">
                  <a:txBody>
                    <a:bodyPr/>
                    <a:lstStyle/>
                    <a:p>
                      <a:pPr algn="ctr">
                        <a:lnSpc>
                          <a:spcPct val="115000"/>
                        </a:lnSpc>
                        <a:spcAft>
                          <a:spcPts val="800"/>
                        </a:spcAft>
                      </a:pPr>
                      <a:r>
                        <a:rPr lang="en-IN" sz="1800">
                          <a:effectLst/>
                          <a:latin typeface="Palatino Linotype" panose="02040502050505030304" pitchFamily="18" charset="0"/>
                        </a:rPr>
                        <a:t>Production (lakh MT)</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gridSpan="3">
                  <a:txBody>
                    <a:bodyPr/>
                    <a:lstStyle/>
                    <a:p>
                      <a:pPr algn="ctr">
                        <a:lnSpc>
                          <a:spcPct val="115000"/>
                        </a:lnSpc>
                        <a:spcAft>
                          <a:spcPts val="800"/>
                        </a:spcAft>
                      </a:pPr>
                      <a:r>
                        <a:rPr lang="en-IN" sz="1800">
                          <a:effectLst/>
                          <a:latin typeface="Palatino Linotype" panose="02040502050505030304" pitchFamily="18" charset="0"/>
                        </a:rPr>
                        <a:t>Yield (kg/ha)</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934193364"/>
                  </a:ext>
                </a:extLst>
              </a:tr>
              <a:tr h="864873">
                <a:tc vMerge="1">
                  <a:txBody>
                    <a:bodyPr/>
                    <a:lstStyle/>
                    <a:p>
                      <a:endParaRPr lang="en-IN"/>
                    </a:p>
                  </a:txBody>
                  <a:tcPr/>
                </a:tc>
                <a:tc vMerge="1">
                  <a:txBody>
                    <a:bodyPr/>
                    <a:lstStyle/>
                    <a:p>
                      <a:endParaRPr lang="en-IN"/>
                    </a:p>
                  </a:txBody>
                  <a:tcPr/>
                </a:tc>
                <a:tc>
                  <a:txBody>
                    <a:bodyPr/>
                    <a:lstStyle/>
                    <a:p>
                      <a:pPr algn="ctr">
                        <a:lnSpc>
                          <a:spcPct val="115000"/>
                        </a:lnSpc>
                        <a:spcAft>
                          <a:spcPts val="800"/>
                        </a:spcAft>
                      </a:pPr>
                      <a:r>
                        <a:rPr lang="en-IN" sz="1800">
                          <a:effectLst/>
                          <a:latin typeface="Palatino Linotype" panose="02040502050505030304" pitchFamily="18" charset="0"/>
                        </a:rPr>
                        <a:t>2012 -2013</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2013 -2014</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2014 -2015</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2012 -2013</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2013 -2014</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2014 -2015</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2012 -2013</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2013 -2014</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dirty="0">
                          <a:effectLst/>
                          <a:latin typeface="Palatino Linotype" panose="02040502050505030304" pitchFamily="18" charset="0"/>
                        </a:rPr>
                        <a:t>2014 -2015</a:t>
                      </a:r>
                      <a:endParaRPr lang="en-IN" sz="24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2696012"/>
                  </a:ext>
                </a:extLst>
              </a:tr>
              <a:tr h="571002">
                <a:tc>
                  <a:txBody>
                    <a:bodyPr/>
                    <a:lstStyle/>
                    <a:p>
                      <a:pPr algn="ctr">
                        <a:lnSpc>
                          <a:spcPct val="115000"/>
                        </a:lnSpc>
                        <a:spcAft>
                          <a:spcPts val="800"/>
                        </a:spcAft>
                      </a:pPr>
                      <a:r>
                        <a:rPr lang="en-IN" sz="1800">
                          <a:effectLst/>
                          <a:latin typeface="Palatino Linotype" panose="02040502050505030304" pitchFamily="18" charset="0"/>
                        </a:rPr>
                        <a:t> </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World</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25.72</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22.97</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26.01</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20.62</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22.99</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25.65</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802</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1001</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986</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5741277"/>
                  </a:ext>
                </a:extLst>
              </a:tr>
              <a:tr h="306746">
                <a:tc>
                  <a:txBody>
                    <a:bodyPr/>
                    <a:lstStyle/>
                    <a:p>
                      <a:pPr algn="ctr">
                        <a:lnSpc>
                          <a:spcPct val="115000"/>
                        </a:lnSpc>
                        <a:spcAft>
                          <a:spcPts val="800"/>
                        </a:spcAft>
                      </a:pPr>
                      <a:r>
                        <a:rPr lang="en-IN" sz="1800">
                          <a:effectLst/>
                          <a:latin typeface="Palatino Linotype" panose="02040502050505030304" pitchFamily="18" charset="0"/>
                        </a:rPr>
                        <a:t>1</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Ethiopia</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1.28</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0.96</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0.82</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1.22</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0.88</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0.83</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955</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920</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1010</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5748897"/>
                  </a:ext>
                </a:extLst>
              </a:tr>
              <a:tr h="306746">
                <a:tc>
                  <a:txBody>
                    <a:bodyPr/>
                    <a:lstStyle/>
                    <a:p>
                      <a:pPr algn="ctr">
                        <a:lnSpc>
                          <a:spcPct val="115000"/>
                        </a:lnSpc>
                        <a:spcAft>
                          <a:spcPts val="800"/>
                        </a:spcAft>
                      </a:pPr>
                      <a:r>
                        <a:rPr lang="en-IN" sz="1800">
                          <a:effectLst/>
                          <a:latin typeface="Palatino Linotype" panose="02040502050505030304" pitchFamily="18" charset="0"/>
                        </a:rPr>
                        <a:t>2</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USA</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1.36</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0.73</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1.26</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1.47</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0.82</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1.62</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1083</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1123</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1285</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8581528"/>
                  </a:ext>
                </a:extLst>
              </a:tr>
              <a:tr h="306746">
                <a:tc>
                  <a:txBody>
                    <a:bodyPr/>
                    <a:lstStyle/>
                    <a:p>
                      <a:pPr algn="ctr">
                        <a:lnSpc>
                          <a:spcPct val="115000"/>
                        </a:lnSpc>
                        <a:spcAft>
                          <a:spcPts val="800"/>
                        </a:spcAft>
                      </a:pPr>
                      <a:r>
                        <a:rPr lang="en-IN" sz="1800">
                          <a:effectLst/>
                          <a:latin typeface="Palatino Linotype" panose="02040502050505030304" pitchFamily="18" charset="0"/>
                        </a:rPr>
                        <a:t>3</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India</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4.31</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3.38</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3.6</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1.52</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1.47</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1.41</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353</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435</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392</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192415"/>
                  </a:ext>
                </a:extLst>
              </a:tr>
              <a:tr h="306746">
                <a:tc>
                  <a:txBody>
                    <a:bodyPr/>
                    <a:lstStyle/>
                    <a:p>
                      <a:pPr algn="ctr">
                        <a:lnSpc>
                          <a:spcPct val="115000"/>
                        </a:lnSpc>
                        <a:spcAft>
                          <a:spcPts val="800"/>
                        </a:spcAft>
                      </a:pPr>
                      <a:r>
                        <a:rPr lang="en-IN" sz="1800">
                          <a:effectLst/>
                          <a:latin typeface="Palatino Linotype" panose="02040502050505030304" pitchFamily="18" charset="0"/>
                        </a:rPr>
                        <a:t>4</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China</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3.18</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3.13</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3.1</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3.91</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3.99</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3.5</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1228</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1275</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1129</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1567356"/>
                  </a:ext>
                </a:extLst>
              </a:tr>
              <a:tr h="306746">
                <a:tc>
                  <a:txBody>
                    <a:bodyPr/>
                    <a:lstStyle/>
                    <a:p>
                      <a:pPr algn="ctr">
                        <a:lnSpc>
                          <a:spcPct val="115000"/>
                        </a:lnSpc>
                        <a:spcAft>
                          <a:spcPts val="800"/>
                        </a:spcAft>
                      </a:pPr>
                      <a:r>
                        <a:rPr lang="en-IN" sz="1800">
                          <a:effectLst/>
                          <a:latin typeface="Palatino Linotype" panose="02040502050505030304" pitchFamily="18" charset="0"/>
                        </a:rPr>
                        <a:t>5</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Russia</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5.58</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4.38</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4.42</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3.69</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3.26</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3.93</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661</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743</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890</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5905069"/>
                  </a:ext>
                </a:extLst>
              </a:tr>
              <a:tr h="306746">
                <a:tc>
                  <a:txBody>
                    <a:bodyPr/>
                    <a:lstStyle/>
                    <a:p>
                      <a:pPr algn="ctr">
                        <a:lnSpc>
                          <a:spcPct val="115000"/>
                        </a:lnSpc>
                        <a:spcAft>
                          <a:spcPts val="800"/>
                        </a:spcAft>
                      </a:pPr>
                      <a:r>
                        <a:rPr lang="en-IN" sz="1800">
                          <a:effectLst/>
                          <a:latin typeface="Palatino Linotype" panose="02040502050505030304" pitchFamily="18" charset="0"/>
                        </a:rPr>
                        <a:t>6</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Canada</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3.84</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4.22</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6.21</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4.89</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7.31</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8.72</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1272</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a:effectLst/>
                          <a:latin typeface="Palatino Linotype" panose="02040502050505030304" pitchFamily="18" charset="0"/>
                        </a:rPr>
                        <a:t>1731</a:t>
                      </a:r>
                      <a:endParaRPr lang="en-IN" sz="240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N" sz="1800" dirty="0">
                          <a:effectLst/>
                          <a:latin typeface="Palatino Linotype" panose="02040502050505030304" pitchFamily="18" charset="0"/>
                        </a:rPr>
                        <a:t>1405</a:t>
                      </a:r>
                      <a:endParaRPr lang="en-IN" sz="24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305035"/>
                  </a:ext>
                </a:extLst>
              </a:tr>
            </a:tbl>
          </a:graphicData>
        </a:graphic>
      </p:graphicFrame>
      <p:sp>
        <p:nvSpPr>
          <p:cNvPr id="4" name="Rectangle 1">
            <a:extLst>
              <a:ext uri="{FF2B5EF4-FFF2-40B4-BE49-F238E27FC236}">
                <a16:creationId xmlns:a16="http://schemas.microsoft.com/office/drawing/2014/main" id="{69EDD87F-8343-4433-ACB5-320BCABBA3CC}"/>
              </a:ext>
            </a:extLst>
          </p:cNvPr>
          <p:cNvSpPr>
            <a:spLocks noChangeArrowheads="1"/>
          </p:cNvSpPr>
          <p:nvPr/>
        </p:nvSpPr>
        <p:spPr bwMode="auto">
          <a:xfrm>
            <a:off x="178420" y="717813"/>
            <a:ext cx="88893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Table 1.</a:t>
            </a:r>
            <a:r>
              <a:rPr kumimoji="0" lang="en-US" altLang="en-US" sz="2000" b="0" i="0" u="none" strike="noStrike" cap="none" normalizeH="0" baseline="0" dirty="0">
                <a:ln>
                  <a:noFill/>
                </a:ln>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rPr>
              <a:t> Area, Production and Yield of Major Linseed Growing Countries</a:t>
            </a:r>
            <a:endParaRPr kumimoji="0" lang="en-US" altLang="en-US" sz="2000" b="0" i="0" u="none" strike="noStrike" cap="none" normalizeH="0" baseline="0" dirty="0">
              <a:ln>
                <a:noFill/>
              </a:ln>
              <a:solidFill>
                <a:schemeClr val="tx1"/>
              </a:solidFill>
              <a:effectLst/>
              <a:latin typeface="Palatino Linotype" panose="02040502050505030304" pitchFamily="18" charset="0"/>
            </a:endParaRPr>
          </a:p>
        </p:txBody>
      </p:sp>
      <p:sp>
        <p:nvSpPr>
          <p:cNvPr id="6" name="TextBox 5">
            <a:extLst>
              <a:ext uri="{FF2B5EF4-FFF2-40B4-BE49-F238E27FC236}">
                <a16:creationId xmlns:a16="http://schemas.microsoft.com/office/drawing/2014/main" id="{D8841744-F490-4C90-9147-E69125645DDF}"/>
              </a:ext>
            </a:extLst>
          </p:cNvPr>
          <p:cNvSpPr txBox="1"/>
          <p:nvPr/>
        </p:nvSpPr>
        <p:spPr>
          <a:xfrm>
            <a:off x="531846" y="5135935"/>
            <a:ext cx="6743724" cy="923330"/>
          </a:xfrm>
          <a:prstGeom prst="rect">
            <a:avLst/>
          </a:prstGeom>
          <a:noFill/>
        </p:spPr>
        <p:txBody>
          <a:bodyPr wrap="square" rtlCol="0">
            <a:spAutoFit/>
          </a:bodyPr>
          <a:lstStyle/>
          <a:p>
            <a:r>
              <a:rPr lang="en-IN" sz="1800" b="1" dirty="0">
                <a:effectLst/>
                <a:latin typeface="Palatino Linotype" panose="02040502050505030304" pitchFamily="18" charset="0"/>
                <a:ea typeface="Calibri" panose="020F0502020204030204" pitchFamily="34" charset="0"/>
                <a:cs typeface="Times New Roman" panose="02020603050405020304" pitchFamily="18" charset="0"/>
              </a:rPr>
              <a:t>Source:</a:t>
            </a:r>
            <a:r>
              <a:rPr lang="en-IN" sz="1800" dirty="0">
                <a:effectLst/>
                <a:latin typeface="Palatino Linotype" panose="02040502050505030304" pitchFamily="18" charset="0"/>
                <a:ea typeface="Calibri" panose="020F0502020204030204" pitchFamily="34" charset="0"/>
                <a:cs typeface="Times New Roman" panose="02020603050405020304" pitchFamily="18" charset="0"/>
              </a:rPr>
              <a:t> Oilseeds Statistics: A Compendium - 2015, </a:t>
            </a:r>
            <a:r>
              <a:rPr lang="en-IN" sz="1800" dirty="0" err="1">
                <a:effectLst/>
                <a:latin typeface="Palatino Linotype" panose="02040502050505030304" pitchFamily="18" charset="0"/>
                <a:ea typeface="Calibri" panose="020F0502020204030204" pitchFamily="34" charset="0"/>
                <a:cs typeface="Times New Roman" panose="02020603050405020304" pitchFamily="18" charset="0"/>
              </a:rPr>
              <a:t>ICAR</a:t>
            </a:r>
            <a:r>
              <a:rPr lang="en-IN" sz="1800" dirty="0">
                <a:effectLst/>
                <a:latin typeface="Palatino Linotype" panose="02040502050505030304" pitchFamily="18" charset="0"/>
                <a:ea typeface="Calibri" panose="020F0502020204030204" pitchFamily="34" charset="0"/>
                <a:cs typeface="Times New Roman" panose="02020603050405020304" pitchFamily="18" charset="0"/>
              </a:rPr>
              <a:t>-Indian Institute of Oilseeds Research, Hyderabad</a:t>
            </a:r>
          </a:p>
          <a:p>
            <a:endParaRPr lang="en-IN" dirty="0">
              <a:latin typeface="Palatino Linotype" panose="02040502050505030304" pitchFamily="18" charset="0"/>
            </a:endParaRPr>
          </a:p>
        </p:txBody>
      </p:sp>
      <p:sp>
        <p:nvSpPr>
          <p:cNvPr id="7" name="TextBox 6">
            <a:extLst>
              <a:ext uri="{FF2B5EF4-FFF2-40B4-BE49-F238E27FC236}">
                <a16:creationId xmlns:a16="http://schemas.microsoft.com/office/drawing/2014/main" id="{B7D11B12-BF93-453E-AC53-AC00A31114F7}"/>
              </a:ext>
            </a:extLst>
          </p:cNvPr>
          <p:cNvSpPr txBox="1"/>
          <p:nvPr/>
        </p:nvSpPr>
        <p:spPr>
          <a:xfrm>
            <a:off x="289932" y="44607"/>
            <a:ext cx="3703258" cy="461665"/>
          </a:xfrm>
          <a:prstGeom prst="rect">
            <a:avLst/>
          </a:prstGeom>
          <a:noFill/>
        </p:spPr>
        <p:txBody>
          <a:bodyPr wrap="none" rtlCol="0">
            <a:spAutoFit/>
          </a:bodyPr>
          <a:lstStyle/>
          <a:p>
            <a:r>
              <a:rPr lang="fr-FR" sz="2400" b="1" dirty="0">
                <a:latin typeface="Palatino Linotype" panose="02040502050505030304" pitchFamily="18" charset="0"/>
              </a:rPr>
              <a:t>Outcome and Discussion</a:t>
            </a:r>
          </a:p>
        </p:txBody>
      </p:sp>
    </p:spTree>
    <p:extLst>
      <p:ext uri="{BB962C8B-B14F-4D97-AF65-F5344CB8AC3E}">
        <p14:creationId xmlns:p14="http://schemas.microsoft.com/office/powerpoint/2010/main" val="32890099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546</TotalTime>
  <Words>2203</Words>
  <Application>Microsoft Office PowerPoint</Application>
  <PresentationFormat>On-screen Show (4:3)</PresentationFormat>
  <Paragraphs>245</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Palatino Linotype</vt:lpstr>
      <vt:lpstr>Times New Roman</vt:lpstr>
      <vt:lpstr>Wingdings</vt:lpstr>
      <vt:lpstr>Office Theme</vt:lpstr>
      <vt:lpstr>PowerPoint Presentation</vt:lpstr>
      <vt:lpstr>PowerPoint Presentation</vt:lpstr>
      <vt:lpstr>BOTANICAL DESCRIPTION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Amity Institute of Pharmacy</Manager>
  <Company>Amity University Uttar Pradesh Lucknow Campus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evaluation of flaxseed obtained from different locations</dc:title>
  <dc:subject>Conference Proceedings Paper</dc:subject>
  <dc:creator>DEVENDRA KUMAR MISHRA; HIMANI AWASTHI</dc:creator>
  <cp:lastModifiedBy>DEVENDRA KUMAR MISHRA</cp:lastModifiedBy>
  <cp:revision>124</cp:revision>
  <dcterms:created xsi:type="dcterms:W3CDTF">2017-05-27T02:37:01Z</dcterms:created>
  <dcterms:modified xsi:type="dcterms:W3CDTF">2020-11-07T16:58:20Z</dcterms:modified>
  <cp:category>Conference Proceedings Paper</cp:category>
</cp:coreProperties>
</file>