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70" r:id="rId5"/>
    <p:sldId id="268"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sp>
        <p:nvSpPr>
          <p:cNvPr id="2" name="Rectángulo 1">
            <a:extLst>
              <a:ext uri="{FF2B5EF4-FFF2-40B4-BE49-F238E27FC236}">
                <a16:creationId xmlns:a16="http://schemas.microsoft.com/office/drawing/2014/main" id="{F99151F8-5D53-4D1F-90BE-9C4FC0BA1D6B}"/>
              </a:ext>
            </a:extLst>
          </p:cNvPr>
          <p:cNvSpPr/>
          <p:nvPr/>
        </p:nvSpPr>
        <p:spPr>
          <a:xfrm>
            <a:off x="0" y="2988965"/>
            <a:ext cx="9144000" cy="3447098"/>
          </a:xfrm>
          <a:prstGeom prst="rect">
            <a:avLst/>
          </a:prstGeom>
        </p:spPr>
        <p:txBody>
          <a:bodyPr wrap="square">
            <a:spAutoFit/>
          </a:bodyPr>
          <a:lstStyle/>
          <a:p>
            <a:pPr lvl="0" algn="ctr"/>
            <a:r>
              <a:rPr lang="en-US" sz="2400" b="1" dirty="0">
                <a:latin typeface="Palatino Linotype" panose="02040502050505030304" pitchFamily="18" charset="0"/>
              </a:rPr>
              <a:t>Effects of </a:t>
            </a:r>
            <a:r>
              <a:rPr lang="en-US" sz="2400" b="1" i="1" dirty="0">
                <a:latin typeface="Palatino Linotype" panose="02040502050505030304" pitchFamily="18" charset="0"/>
              </a:rPr>
              <a:t>Cymbopogon </a:t>
            </a:r>
            <a:r>
              <a:rPr lang="en-US" sz="2400" b="1" i="1" dirty="0" err="1">
                <a:latin typeface="Palatino Linotype" panose="02040502050505030304" pitchFamily="18" charset="0"/>
              </a:rPr>
              <a:t>winterianus</a:t>
            </a:r>
            <a:r>
              <a:rPr lang="en-US" sz="2400" b="1" i="1" dirty="0">
                <a:latin typeface="Palatino Linotype" panose="02040502050505030304" pitchFamily="18" charset="0"/>
              </a:rPr>
              <a:t> </a:t>
            </a:r>
            <a:r>
              <a:rPr lang="en-US" sz="2400" b="1" dirty="0">
                <a:latin typeface="Palatino Linotype" panose="02040502050505030304" pitchFamily="18" charset="0"/>
              </a:rPr>
              <a:t>and </a:t>
            </a:r>
            <a:r>
              <a:rPr lang="en-US" sz="2400" b="1" i="1" dirty="0" err="1">
                <a:latin typeface="Palatino Linotype" panose="02040502050505030304" pitchFamily="18" charset="0"/>
              </a:rPr>
              <a:t>Ocimum</a:t>
            </a:r>
            <a:r>
              <a:rPr lang="en-US" sz="2400" b="1" i="1" dirty="0">
                <a:latin typeface="Palatino Linotype" panose="02040502050505030304" pitchFamily="18" charset="0"/>
              </a:rPr>
              <a:t> </a:t>
            </a:r>
            <a:r>
              <a:rPr lang="en-US" sz="2400" b="1" i="1" dirty="0" err="1">
                <a:latin typeface="Palatino Linotype" panose="02040502050505030304" pitchFamily="18" charset="0"/>
              </a:rPr>
              <a:t>basilicum</a:t>
            </a:r>
            <a:r>
              <a:rPr lang="en-US" sz="2400" b="1" i="1" dirty="0">
                <a:latin typeface="Palatino Linotype" panose="02040502050505030304" pitchFamily="18" charset="0"/>
              </a:rPr>
              <a:t> </a:t>
            </a:r>
            <a:r>
              <a:rPr lang="en-US" sz="2400" b="1" dirty="0">
                <a:latin typeface="Palatino Linotype" panose="02040502050505030304" pitchFamily="18" charset="0"/>
              </a:rPr>
              <a:t>against the stored </a:t>
            </a:r>
            <a:r>
              <a:rPr lang="en-US" sz="2400" b="1" i="1" dirty="0">
                <a:latin typeface="Palatino Linotype" panose="02040502050505030304" pitchFamily="18" charset="0"/>
              </a:rPr>
              <a:t>Phaseolus vulgaris </a:t>
            </a:r>
            <a:r>
              <a:rPr lang="en-US" sz="2400" b="1" dirty="0">
                <a:latin typeface="Palatino Linotype" panose="02040502050505030304" pitchFamily="18" charset="0"/>
              </a:rPr>
              <a:t>bean pest, </a:t>
            </a:r>
            <a:r>
              <a:rPr lang="en-US" sz="2400" b="1" i="1" dirty="0" err="1">
                <a:latin typeface="Palatino Linotype" panose="02040502050505030304" pitchFamily="18" charset="0"/>
              </a:rPr>
              <a:t>Acanthoscelides</a:t>
            </a:r>
            <a:r>
              <a:rPr lang="en-US" sz="2400" b="1" i="1" dirty="0">
                <a:latin typeface="Palatino Linotype" panose="02040502050505030304" pitchFamily="18" charset="0"/>
              </a:rPr>
              <a:t> </a:t>
            </a:r>
            <a:r>
              <a:rPr lang="en-US" sz="2400" b="1" i="1" dirty="0" err="1">
                <a:latin typeface="Palatino Linotype" panose="02040502050505030304" pitchFamily="18" charset="0"/>
              </a:rPr>
              <a:t>obtectus</a:t>
            </a:r>
            <a:endParaRPr lang="en-US" sz="2400" b="1" i="1" dirty="0">
              <a:latin typeface="Palatino Linotype" panose="02040502050505030304" pitchFamily="18" charset="0"/>
            </a:endParaRPr>
          </a:p>
          <a:p>
            <a:pPr lvl="0" algn="ctr"/>
            <a:endParaRPr lang="fr-FR" dirty="0">
              <a:solidFill>
                <a:srgbClr val="FF0000"/>
              </a:solidFill>
              <a:latin typeface="Palatino Linotype" panose="02040502050505030304" pitchFamily="18" charset="0"/>
            </a:endParaRPr>
          </a:p>
          <a:p>
            <a:pPr lvl="0" algn="ctr"/>
            <a:r>
              <a:rPr lang="it-IT" b="1" dirty="0" err="1">
                <a:latin typeface="Palatino Linotype" panose="02040502050505030304" pitchFamily="18" charset="0"/>
              </a:rPr>
              <a:t>Álvaro</a:t>
            </a:r>
            <a:r>
              <a:rPr lang="it-IT" b="1" dirty="0">
                <a:latin typeface="Palatino Linotype" panose="02040502050505030304" pitchFamily="18" charset="0"/>
              </a:rPr>
              <a:t> Rodríguez-González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it-IT" b="1" dirty="0" err="1">
                <a:latin typeface="Palatino Linotype" panose="02040502050505030304" pitchFamily="18" charset="0"/>
              </a:rPr>
              <a:t>Óscar</a:t>
            </a:r>
            <a:r>
              <a:rPr lang="it-IT" b="1" dirty="0">
                <a:latin typeface="Palatino Linotype" panose="02040502050505030304" pitchFamily="18" charset="0"/>
              </a:rPr>
              <a:t> González-López </a:t>
            </a:r>
            <a:r>
              <a:rPr lang="it-IT" b="1" baseline="30000" dirty="0">
                <a:latin typeface="Palatino Linotype" panose="02040502050505030304" pitchFamily="18" charset="0"/>
              </a:rPr>
              <a:t>1</a:t>
            </a:r>
            <a:r>
              <a:rPr lang="it-IT" b="1" dirty="0">
                <a:latin typeface="Palatino Linotype" panose="02040502050505030304" pitchFamily="18" charset="0"/>
              </a:rPr>
              <a:t>, Sara Mayo-</a:t>
            </a:r>
            <a:r>
              <a:rPr lang="it-IT" b="1" dirty="0" err="1">
                <a:latin typeface="Palatino Linotype" panose="02040502050505030304" pitchFamily="18" charset="0"/>
              </a:rPr>
              <a:t>Prieto</a:t>
            </a:r>
            <a:r>
              <a:rPr lang="it-IT" b="1" dirty="0">
                <a:latin typeface="Palatino Linotype" panose="0204050205050503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it-IT" b="1" dirty="0" err="1">
                <a:latin typeface="Palatino Linotype" panose="02040502050505030304" pitchFamily="18" charset="0"/>
              </a:rPr>
              <a:t>Guzmán</a:t>
            </a:r>
            <a:r>
              <a:rPr lang="it-IT" b="1" dirty="0">
                <a:latin typeface="Palatino Linotype" panose="02040502050505030304" pitchFamily="18" charset="0"/>
              </a:rPr>
              <a:t> Carro-</a:t>
            </a:r>
            <a:r>
              <a:rPr lang="it-IT" b="1" dirty="0" err="1">
                <a:latin typeface="Palatino Linotype" panose="02040502050505030304" pitchFamily="18" charset="0"/>
              </a:rPr>
              <a:t>Huerga</a:t>
            </a:r>
            <a:r>
              <a:rPr lang="it-IT" b="1" dirty="0">
                <a:latin typeface="Palatino Linotype" panose="0204050205050503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Sara Del Ser-</a:t>
            </a:r>
            <a:r>
              <a:rPr lang="it-IT" b="1" dirty="0" err="1">
                <a:latin typeface="Palatino Linotype" panose="02040502050505030304" pitchFamily="18" charset="0"/>
              </a:rPr>
              <a:t>Herrero</a:t>
            </a:r>
            <a:r>
              <a:rPr lang="it-IT" b="1" dirty="0">
                <a:latin typeface="Palatino Linotype" panose="0204050205050503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Samuel </a:t>
            </a:r>
            <a:r>
              <a:rPr lang="it-IT" b="1" dirty="0" err="1">
                <a:latin typeface="Palatino Linotype" panose="02040502050505030304" pitchFamily="18" charset="0"/>
              </a:rPr>
              <a:t>Álvarez</a:t>
            </a:r>
            <a:r>
              <a:rPr lang="it-IT" b="1" dirty="0">
                <a:latin typeface="Palatino Linotype" panose="02040502050505030304" pitchFamily="18" charset="0"/>
              </a:rPr>
              <a:t>-García </a:t>
            </a:r>
            <a:r>
              <a:rPr lang="it-IT" b="1" baseline="30000" dirty="0">
                <a:latin typeface="Palatino Linotype" panose="02040502050505030304" pitchFamily="18" charset="0"/>
              </a:rPr>
              <a:t>1</a:t>
            </a:r>
            <a:r>
              <a:rPr lang="it-IT" b="1" dirty="0">
                <a:latin typeface="Palatino Linotype" panose="02040502050505030304" pitchFamily="18" charset="0"/>
              </a:rPr>
              <a:t>, Alicia Lorenzana </a:t>
            </a:r>
            <a:r>
              <a:rPr lang="it-IT" b="1" baseline="30000" dirty="0">
                <a:latin typeface="Palatino Linotype" panose="02040502050505030304" pitchFamily="18" charset="0"/>
              </a:rPr>
              <a:t>1</a:t>
            </a:r>
            <a:r>
              <a:rPr lang="it-IT" b="1" dirty="0">
                <a:latin typeface="Palatino Linotype" panose="02040502050505030304" pitchFamily="18" charset="0"/>
              </a:rPr>
              <a:t> and Pedro A. </a:t>
            </a:r>
            <a:r>
              <a:rPr lang="it-IT" b="1" dirty="0" err="1">
                <a:latin typeface="Palatino Linotype" panose="02040502050505030304" pitchFamily="18" charset="0"/>
              </a:rPr>
              <a:t>Casquero</a:t>
            </a:r>
            <a:r>
              <a:rPr lang="it-IT" b="1" dirty="0">
                <a:latin typeface="Palatino Linotype" panose="0204050205050503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a:t>
            </a:r>
          </a:p>
          <a:p>
            <a:pPr lvl="0"/>
            <a:endParaRPr lang="fr-FR" dirty="0">
              <a:solidFill>
                <a:prstClr val="black"/>
              </a:solidFill>
              <a:latin typeface="Palatino Linotype" panose="02040502050505030304" pitchFamily="18" charset="0"/>
            </a:endParaRPr>
          </a:p>
          <a:p>
            <a:pPr lvl="0" algn="just"/>
            <a:r>
              <a:rPr lang="en-US" sz="1400" baseline="30000" dirty="0">
                <a:solidFill>
                  <a:prstClr val="black"/>
                </a:solidFill>
                <a:latin typeface="Palatino Linotype" panose="02040502050505030304" pitchFamily="18" charset="0"/>
              </a:rPr>
              <a:t>1</a:t>
            </a:r>
            <a:r>
              <a:rPr lang="en-US" sz="1400" dirty="0">
                <a:solidFill>
                  <a:prstClr val="black"/>
                </a:solidFill>
                <a:latin typeface="Palatino Linotype" panose="02040502050505030304" pitchFamily="18" charset="0"/>
              </a:rPr>
              <a:t> Grupo Universitario de </a:t>
            </a:r>
            <a:r>
              <a:rPr lang="en-US" sz="1400" dirty="0" err="1">
                <a:solidFill>
                  <a:prstClr val="black"/>
                </a:solidFill>
                <a:latin typeface="Palatino Linotype" panose="02040502050505030304" pitchFamily="18" charset="0"/>
              </a:rPr>
              <a:t>Investigación</a:t>
            </a:r>
            <a:r>
              <a:rPr lang="en-US" sz="1400" dirty="0">
                <a:solidFill>
                  <a:prstClr val="black"/>
                </a:solidFill>
                <a:latin typeface="Palatino Linotype" panose="02040502050505030304" pitchFamily="18" charset="0"/>
              </a:rPr>
              <a:t> </a:t>
            </a:r>
            <a:r>
              <a:rPr lang="en-US" sz="1400" dirty="0" err="1">
                <a:solidFill>
                  <a:prstClr val="black"/>
                </a:solidFill>
                <a:latin typeface="Palatino Linotype" panose="02040502050505030304" pitchFamily="18" charset="0"/>
              </a:rPr>
              <a:t>en</a:t>
            </a:r>
            <a:r>
              <a:rPr lang="en-US" sz="1400" dirty="0">
                <a:solidFill>
                  <a:prstClr val="black"/>
                </a:solidFill>
                <a:latin typeface="Palatino Linotype" panose="02040502050505030304" pitchFamily="18" charset="0"/>
              </a:rPr>
              <a:t> </a:t>
            </a:r>
            <a:r>
              <a:rPr lang="en-US" sz="1400" dirty="0" err="1">
                <a:solidFill>
                  <a:prstClr val="black"/>
                </a:solidFill>
                <a:latin typeface="Palatino Linotype" panose="02040502050505030304" pitchFamily="18" charset="0"/>
              </a:rPr>
              <a:t>Ingeniería</a:t>
            </a:r>
            <a:r>
              <a:rPr lang="en-US" sz="1400" dirty="0">
                <a:solidFill>
                  <a:prstClr val="black"/>
                </a:solidFill>
                <a:latin typeface="Palatino Linotype" panose="02040502050505030304" pitchFamily="18" charset="0"/>
              </a:rPr>
              <a:t> y Agricultura </a:t>
            </a:r>
            <a:r>
              <a:rPr lang="en-US" sz="1400" dirty="0" err="1">
                <a:solidFill>
                  <a:prstClr val="black"/>
                </a:solidFill>
                <a:latin typeface="Palatino Linotype" panose="02040502050505030304" pitchFamily="18" charset="0"/>
              </a:rPr>
              <a:t>Sostenible</a:t>
            </a:r>
            <a:r>
              <a:rPr lang="en-US" sz="1400" dirty="0">
                <a:solidFill>
                  <a:prstClr val="black"/>
                </a:solidFill>
                <a:latin typeface="Palatino Linotype" panose="02040502050505030304" pitchFamily="18" charset="0"/>
              </a:rPr>
              <a:t> (GUIIAS). Instituto de Medio </a:t>
            </a:r>
            <a:r>
              <a:rPr lang="en-US" sz="1400" dirty="0" err="1">
                <a:solidFill>
                  <a:prstClr val="black"/>
                </a:solidFill>
                <a:latin typeface="Palatino Linotype" panose="02040502050505030304" pitchFamily="18" charset="0"/>
              </a:rPr>
              <a:t>Ambiente</a:t>
            </a:r>
            <a:r>
              <a:rPr lang="en-US" sz="1400" dirty="0">
                <a:solidFill>
                  <a:prstClr val="black"/>
                </a:solidFill>
                <a:latin typeface="Palatino Linotype" panose="02040502050505030304" pitchFamily="18" charset="0"/>
              </a:rPr>
              <a:t> </a:t>
            </a:r>
            <a:r>
              <a:rPr lang="en-US" sz="1400" dirty="0" err="1">
                <a:solidFill>
                  <a:prstClr val="black"/>
                </a:solidFill>
                <a:latin typeface="Palatino Linotype" panose="02040502050505030304" pitchFamily="18" charset="0"/>
              </a:rPr>
              <a:t>Recursos</a:t>
            </a:r>
            <a:r>
              <a:rPr lang="en-US" sz="1400" dirty="0">
                <a:solidFill>
                  <a:prstClr val="black"/>
                </a:solidFill>
                <a:latin typeface="Palatino Linotype" panose="02040502050505030304" pitchFamily="18" charset="0"/>
              </a:rPr>
              <a:t> Naturales y </a:t>
            </a:r>
            <a:r>
              <a:rPr lang="en-US" sz="1400" dirty="0" err="1">
                <a:solidFill>
                  <a:prstClr val="black"/>
                </a:solidFill>
                <a:latin typeface="Palatino Linotype" panose="02040502050505030304" pitchFamily="18" charset="0"/>
              </a:rPr>
              <a:t>Biodiversidad</a:t>
            </a:r>
            <a:r>
              <a:rPr lang="en-US" sz="1400" dirty="0">
                <a:solidFill>
                  <a:prstClr val="black"/>
                </a:solidFill>
                <a:latin typeface="Palatino Linotype" panose="02040502050505030304" pitchFamily="18" charset="0"/>
              </a:rPr>
              <a:t> (INMARENBIO). Escuela de </a:t>
            </a:r>
            <a:r>
              <a:rPr lang="en-US" sz="1400" dirty="0" err="1">
                <a:solidFill>
                  <a:prstClr val="black"/>
                </a:solidFill>
                <a:latin typeface="Palatino Linotype" panose="02040502050505030304" pitchFamily="18" charset="0"/>
              </a:rPr>
              <a:t>Ingeniería</a:t>
            </a:r>
            <a:r>
              <a:rPr lang="en-US" sz="1400" dirty="0">
                <a:solidFill>
                  <a:prstClr val="black"/>
                </a:solidFill>
                <a:latin typeface="Palatino Linotype" panose="02040502050505030304" pitchFamily="18" charset="0"/>
              </a:rPr>
              <a:t> </a:t>
            </a:r>
            <a:r>
              <a:rPr lang="en-US" sz="1400" dirty="0" err="1">
                <a:solidFill>
                  <a:prstClr val="black"/>
                </a:solidFill>
                <a:latin typeface="Palatino Linotype" panose="02040502050505030304" pitchFamily="18" charset="0"/>
              </a:rPr>
              <a:t>Agraria</a:t>
            </a:r>
            <a:r>
              <a:rPr lang="en-US" sz="1400" dirty="0">
                <a:solidFill>
                  <a:prstClr val="black"/>
                </a:solidFill>
                <a:latin typeface="Palatino Linotype" panose="02040502050505030304" pitchFamily="18" charset="0"/>
              </a:rPr>
              <a:t> y </a:t>
            </a:r>
            <a:r>
              <a:rPr lang="en-US" sz="1400" dirty="0" err="1">
                <a:solidFill>
                  <a:prstClr val="black"/>
                </a:solidFill>
                <a:latin typeface="Palatino Linotype" panose="02040502050505030304" pitchFamily="18" charset="0"/>
              </a:rPr>
              <a:t>Forestal</a:t>
            </a:r>
            <a:r>
              <a:rPr lang="en-US" sz="1400" dirty="0">
                <a:solidFill>
                  <a:prstClr val="black"/>
                </a:solidFill>
                <a:latin typeface="Palatino Linotype" panose="02040502050505030304" pitchFamily="18" charset="0"/>
              </a:rPr>
              <a:t> (EIAF). Universidad de Leon. Avenida de Portugal 41, 24071, León, Spain.</a:t>
            </a:r>
          </a:p>
          <a:p>
            <a:pPr lvl="0"/>
            <a:r>
              <a:rPr lang="en-US" sz="1400" b="1" dirty="0">
                <a:solidFill>
                  <a:prstClr val="black"/>
                </a:solidFill>
                <a:latin typeface="Palatino Linotype" panose="02040502050505030304" pitchFamily="18" charset="0"/>
              </a:rPr>
              <a:t>*</a:t>
            </a:r>
            <a:r>
              <a:rPr lang="en-US" sz="1400" dirty="0">
                <a:solidFill>
                  <a:prstClr val="black"/>
                </a:solidFill>
                <a:latin typeface="Palatino Linotype" panose="02040502050505030304" pitchFamily="18" charset="0"/>
              </a:rPr>
              <a:t> Corresponding author: alrog@unileon.es</a:t>
            </a:r>
            <a:endParaRPr lang="fr-FR" sz="1400" dirty="0">
              <a:solidFill>
                <a:prstClr val="black"/>
              </a:solidFill>
              <a:latin typeface="Palatino Linotype" panose="02040502050505030304" pitchFamily="18" charset="0"/>
            </a:endParaRPr>
          </a:p>
        </p:txBody>
      </p:sp>
      <p:pic>
        <p:nvPicPr>
          <p:cNvPr id="3" name="Imagen 2">
            <a:extLst>
              <a:ext uri="{FF2B5EF4-FFF2-40B4-BE49-F238E27FC236}">
                <a16:creationId xmlns:a16="http://schemas.microsoft.com/office/drawing/2014/main" id="{2A195B1A-4641-4486-A00E-1C22DF684BF5}"/>
              </a:ext>
            </a:extLst>
          </p:cNvPr>
          <p:cNvPicPr>
            <a:picLocks noChangeAspect="1"/>
          </p:cNvPicPr>
          <p:nvPr/>
        </p:nvPicPr>
        <p:blipFill rotWithShape="1">
          <a:blip r:embed="rId3"/>
          <a:srcRect t="10620" b="18148"/>
          <a:stretch/>
        </p:blipFill>
        <p:spPr>
          <a:xfrm>
            <a:off x="6934200" y="5965794"/>
            <a:ext cx="1822770" cy="892206"/>
          </a:xfrm>
          <a:prstGeom prst="rect">
            <a:avLst/>
          </a:prstGeom>
        </p:spPr>
      </p:pic>
      <p:pic>
        <p:nvPicPr>
          <p:cNvPr id="8" name="Imagen 7">
            <a:extLst>
              <a:ext uri="{FF2B5EF4-FFF2-40B4-BE49-F238E27FC236}">
                <a16:creationId xmlns:a16="http://schemas.microsoft.com/office/drawing/2014/main" id="{C0386D2E-CFCD-42D8-AFEE-E36A3DDE4FD3}"/>
              </a:ext>
            </a:extLst>
          </p:cNvPr>
          <p:cNvPicPr>
            <a:picLocks noChangeAspect="1"/>
          </p:cNvPicPr>
          <p:nvPr/>
        </p:nvPicPr>
        <p:blipFill>
          <a:blip r:embed="rId4"/>
          <a:stretch>
            <a:fillRect/>
          </a:stretch>
        </p:blipFill>
        <p:spPr>
          <a:xfrm>
            <a:off x="3646948" y="6246277"/>
            <a:ext cx="1574274" cy="585267"/>
          </a:xfrm>
          <a:prstGeom prst="rect">
            <a:avLst/>
          </a:prstGeom>
        </p:spPr>
      </p:pic>
      <p:pic>
        <p:nvPicPr>
          <p:cNvPr id="4" name="Imagen 3">
            <a:extLst>
              <a:ext uri="{FF2B5EF4-FFF2-40B4-BE49-F238E27FC236}">
                <a16:creationId xmlns:a16="http://schemas.microsoft.com/office/drawing/2014/main" id="{09D74200-B1AC-483D-BBFD-75D985CDC206}"/>
              </a:ext>
            </a:extLst>
          </p:cNvPr>
          <p:cNvPicPr>
            <a:picLocks noChangeAspect="1"/>
          </p:cNvPicPr>
          <p:nvPr/>
        </p:nvPicPr>
        <p:blipFill>
          <a:blip r:embed="rId5"/>
          <a:stretch>
            <a:fillRect/>
          </a:stretch>
        </p:blipFill>
        <p:spPr>
          <a:xfrm>
            <a:off x="5359926" y="6061435"/>
            <a:ext cx="1574274" cy="803548"/>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34813"/>
            <a:ext cx="7924800" cy="6186309"/>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i="1" dirty="0" err="1">
                <a:latin typeface="Palatino Linotype" panose="02040502050505030304" pitchFamily="18" charset="0"/>
              </a:rPr>
              <a:t>Acanthoscelides</a:t>
            </a:r>
            <a:r>
              <a:rPr lang="en-US" i="1" dirty="0">
                <a:latin typeface="Palatino Linotype" panose="02040502050505030304" pitchFamily="18" charset="0"/>
              </a:rPr>
              <a:t> </a:t>
            </a:r>
            <a:r>
              <a:rPr lang="en-US" i="1" dirty="0" err="1">
                <a:latin typeface="Palatino Linotype" panose="02040502050505030304" pitchFamily="18" charset="0"/>
              </a:rPr>
              <a:t>obtectus</a:t>
            </a:r>
            <a:r>
              <a:rPr lang="en-US" dirty="0">
                <a:latin typeface="Palatino Linotype" panose="02040502050505030304" pitchFamily="18" charset="0"/>
              </a:rPr>
              <a:t>, is an insect pest that attacks wild and cultivated common beans, </a:t>
            </a:r>
            <a:r>
              <a:rPr lang="en-US" i="1" dirty="0">
                <a:latin typeface="Palatino Linotype" panose="02040502050505030304" pitchFamily="18" charset="0"/>
              </a:rPr>
              <a:t>Phaseolus vulgaris </a:t>
            </a:r>
            <a:r>
              <a:rPr lang="en-US" dirty="0">
                <a:latin typeface="Palatino Linotype" panose="02040502050505030304" pitchFamily="18" charset="0"/>
              </a:rPr>
              <a:t>L. There is an increasing demand in the search for new active substances and natural plant products for pest control for the reduction of adverse effects on human health and environment. This investigation evaluated under laboratory conditions, three doses (24, 60 and 120 µL) of </a:t>
            </a:r>
            <a:r>
              <a:rPr lang="en-US" i="1" dirty="0">
                <a:latin typeface="Palatino Linotype" panose="02040502050505030304" pitchFamily="18" charset="0"/>
              </a:rPr>
              <a:t>Cymbopogon </a:t>
            </a:r>
            <a:r>
              <a:rPr lang="en-US" i="1" dirty="0" err="1">
                <a:latin typeface="Palatino Linotype" panose="02040502050505030304" pitchFamily="18" charset="0"/>
              </a:rPr>
              <a:t>winterianus</a:t>
            </a:r>
            <a:r>
              <a:rPr lang="en-US" i="1" dirty="0">
                <a:latin typeface="Palatino Linotype" panose="02040502050505030304" pitchFamily="18" charset="0"/>
              </a:rPr>
              <a:t> </a:t>
            </a:r>
            <a:r>
              <a:rPr lang="en-US" dirty="0">
                <a:latin typeface="Palatino Linotype" panose="02040502050505030304" pitchFamily="18" charset="0"/>
              </a:rPr>
              <a:t>and </a:t>
            </a:r>
            <a:r>
              <a:rPr lang="en-US" i="1" dirty="0" err="1">
                <a:latin typeface="Palatino Linotype" panose="02040502050505030304" pitchFamily="18" charset="0"/>
              </a:rPr>
              <a:t>Ocimum</a:t>
            </a:r>
            <a:r>
              <a:rPr lang="en-US" i="1" dirty="0">
                <a:latin typeface="Palatino Linotype" panose="02040502050505030304" pitchFamily="18" charset="0"/>
              </a:rPr>
              <a:t> </a:t>
            </a:r>
            <a:r>
              <a:rPr lang="en-US" i="1" dirty="0" err="1">
                <a:latin typeface="Palatino Linotype" panose="02040502050505030304" pitchFamily="18" charset="0"/>
              </a:rPr>
              <a:t>basilicum</a:t>
            </a:r>
            <a:r>
              <a:rPr lang="en-US" i="1" dirty="0">
                <a:latin typeface="Palatino Linotype" panose="02040502050505030304" pitchFamily="18" charset="0"/>
              </a:rPr>
              <a:t> </a:t>
            </a:r>
            <a:r>
              <a:rPr lang="en-US" dirty="0">
                <a:latin typeface="Palatino Linotype" panose="02040502050505030304" pitchFamily="18" charset="0"/>
              </a:rPr>
              <a:t>essential oils over bean seeds placed in Petri dish in which </a:t>
            </a:r>
            <a:r>
              <a:rPr lang="en-US" i="1" dirty="0">
                <a:latin typeface="Palatino Linotype" panose="02040502050505030304" pitchFamily="18" charset="0"/>
              </a:rPr>
              <a:t>A. </a:t>
            </a:r>
            <a:r>
              <a:rPr lang="en-US" i="1" dirty="0" err="1">
                <a:latin typeface="Palatino Linotype" panose="02040502050505030304" pitchFamily="18" charset="0"/>
              </a:rPr>
              <a:t>obtectus</a:t>
            </a:r>
            <a:r>
              <a:rPr lang="en-US" i="1" dirty="0">
                <a:latin typeface="Palatino Linotype" panose="02040502050505030304" pitchFamily="18" charset="0"/>
              </a:rPr>
              <a:t> </a:t>
            </a:r>
            <a:r>
              <a:rPr lang="en-US" dirty="0">
                <a:latin typeface="Palatino Linotype" panose="02040502050505030304" pitchFamily="18" charset="0"/>
              </a:rPr>
              <a:t>insects were added before. Treatments of bean seeds with different doses provided different survival on </a:t>
            </a:r>
            <a:r>
              <a:rPr lang="en-US" i="1" dirty="0">
                <a:latin typeface="Palatino Linotype" panose="02040502050505030304" pitchFamily="18" charset="0"/>
              </a:rPr>
              <a:t>A. </a:t>
            </a:r>
            <a:r>
              <a:rPr lang="en-US" i="1" dirty="0" err="1">
                <a:latin typeface="Palatino Linotype" panose="02040502050505030304" pitchFamily="18" charset="0"/>
              </a:rPr>
              <a:t>obtectus</a:t>
            </a:r>
            <a:r>
              <a:rPr lang="en-US" i="1" dirty="0">
                <a:latin typeface="Palatino Linotype" panose="02040502050505030304" pitchFamily="18" charset="0"/>
              </a:rPr>
              <a:t> </a:t>
            </a:r>
            <a:r>
              <a:rPr lang="en-US" dirty="0">
                <a:latin typeface="Palatino Linotype" panose="02040502050505030304" pitchFamily="18" charset="0"/>
              </a:rPr>
              <a:t>adults. The essential oils affected the development of </a:t>
            </a:r>
            <a:r>
              <a:rPr lang="en-US" i="1" dirty="0">
                <a:latin typeface="Palatino Linotype" panose="02040502050505030304" pitchFamily="18" charset="0"/>
              </a:rPr>
              <a:t>A. </a:t>
            </a:r>
            <a:r>
              <a:rPr lang="en-US" i="1" dirty="0" err="1">
                <a:latin typeface="Palatino Linotype" panose="02040502050505030304" pitchFamily="18" charset="0"/>
              </a:rPr>
              <a:t>obtectus</a:t>
            </a:r>
            <a:r>
              <a:rPr lang="en-US" i="1" dirty="0">
                <a:latin typeface="Palatino Linotype" panose="02040502050505030304" pitchFamily="18" charset="0"/>
              </a:rPr>
              <a:t> </a:t>
            </a:r>
            <a:r>
              <a:rPr lang="en-US" dirty="0">
                <a:latin typeface="Palatino Linotype" panose="02040502050505030304" pitchFamily="18" charset="0"/>
              </a:rPr>
              <a:t>insects since the greatest doses applied on beans decreased the emergence of insects. Also, reduced the number of exit holes of insects by damaged beans and the bean weight lost, from 2,987% (control treatment) to 1,014% and 1,221% with the dose 120 µL of </a:t>
            </a:r>
            <a:r>
              <a:rPr lang="en-US" i="1" dirty="0">
                <a:latin typeface="Palatino Linotype" panose="02040502050505030304" pitchFamily="18" charset="0"/>
              </a:rPr>
              <a:t>C. </a:t>
            </a:r>
            <a:r>
              <a:rPr lang="en-US" i="1" dirty="0" err="1">
                <a:latin typeface="Palatino Linotype" panose="02040502050505030304" pitchFamily="18" charset="0"/>
              </a:rPr>
              <a:t>winterianus</a:t>
            </a:r>
            <a:r>
              <a:rPr lang="en-US" i="1" dirty="0">
                <a:latin typeface="Palatino Linotype" panose="02040502050505030304" pitchFamily="18" charset="0"/>
              </a:rPr>
              <a:t> </a:t>
            </a:r>
            <a:r>
              <a:rPr lang="en-US" dirty="0">
                <a:latin typeface="Palatino Linotype" panose="02040502050505030304" pitchFamily="18" charset="0"/>
              </a:rPr>
              <a:t>and </a:t>
            </a:r>
            <a:r>
              <a:rPr lang="en-US" i="1" dirty="0">
                <a:latin typeface="Palatino Linotype" panose="02040502050505030304" pitchFamily="18" charset="0"/>
              </a:rPr>
              <a:t>O. </a:t>
            </a:r>
            <a:r>
              <a:rPr lang="en-US" i="1" dirty="0" err="1">
                <a:latin typeface="Palatino Linotype" panose="02040502050505030304" pitchFamily="18" charset="0"/>
              </a:rPr>
              <a:t>basilicum</a:t>
            </a:r>
            <a:r>
              <a:rPr lang="en-US" dirty="0">
                <a:latin typeface="Palatino Linotype" panose="02040502050505030304" pitchFamily="18" charset="0"/>
              </a:rPr>
              <a:t>, respectively. The ability of both doses of </a:t>
            </a:r>
            <a:r>
              <a:rPr lang="en-US" i="1" dirty="0">
                <a:latin typeface="Palatino Linotype" panose="02040502050505030304" pitchFamily="18" charset="0"/>
              </a:rPr>
              <a:t>C. </a:t>
            </a:r>
            <a:r>
              <a:rPr lang="en-US" i="1" dirty="0" err="1">
                <a:latin typeface="Palatino Linotype" panose="02040502050505030304" pitchFamily="18" charset="0"/>
              </a:rPr>
              <a:t>winterianus</a:t>
            </a:r>
            <a:r>
              <a:rPr lang="en-US" i="1" dirty="0">
                <a:latin typeface="Palatino Linotype" panose="02040502050505030304" pitchFamily="18" charset="0"/>
              </a:rPr>
              <a:t> </a:t>
            </a:r>
            <a:r>
              <a:rPr lang="en-US" dirty="0">
                <a:latin typeface="Palatino Linotype" panose="02040502050505030304" pitchFamily="18" charset="0"/>
              </a:rPr>
              <a:t>and </a:t>
            </a:r>
            <a:r>
              <a:rPr lang="en-US" i="1" dirty="0">
                <a:latin typeface="Palatino Linotype" panose="02040502050505030304" pitchFamily="18" charset="0"/>
              </a:rPr>
              <a:t>O. </a:t>
            </a:r>
            <a:r>
              <a:rPr lang="en-US" i="1" dirty="0" err="1">
                <a:latin typeface="Palatino Linotype" panose="02040502050505030304" pitchFamily="18" charset="0"/>
              </a:rPr>
              <a:t>basilicum</a:t>
            </a:r>
            <a:r>
              <a:rPr lang="en-US" i="1" dirty="0">
                <a:latin typeface="Palatino Linotype" panose="02040502050505030304" pitchFamily="18" charset="0"/>
              </a:rPr>
              <a:t> </a:t>
            </a:r>
            <a:r>
              <a:rPr lang="en-US" dirty="0">
                <a:latin typeface="Palatino Linotype" panose="02040502050505030304" pitchFamily="18" charset="0"/>
              </a:rPr>
              <a:t>to reduce their longevity, their subsequent emergence from insects, and protect the bean seeds, make these essential oils a suitable tool for the control of adults of this insect pest in small storages.</a:t>
            </a:r>
            <a:endParaRPr lang="en-US" dirty="0">
              <a:solidFill>
                <a:srgbClr val="FF0000"/>
              </a:solidFill>
              <a:latin typeface="Palatino Linotype" panose="02040502050505030304" pitchFamily="18" charset="0"/>
            </a:endParaRP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fr-FR" dirty="0">
                <a:latin typeface="Palatino Linotype" panose="02040502050505030304" pitchFamily="18" charset="0"/>
              </a:rPr>
              <a:t>Bean </a:t>
            </a:r>
            <a:r>
              <a:rPr lang="fr-FR" dirty="0" err="1">
                <a:latin typeface="Palatino Linotype" panose="02040502050505030304" pitchFamily="18" charset="0"/>
              </a:rPr>
              <a:t>pest</a:t>
            </a:r>
            <a:r>
              <a:rPr lang="fr-FR" dirty="0">
                <a:latin typeface="Palatino Linotype" panose="02040502050505030304" pitchFamily="18" charset="0"/>
              </a:rPr>
              <a:t>; essential </a:t>
            </a:r>
            <a:r>
              <a:rPr lang="fr-FR" dirty="0" err="1">
                <a:latin typeface="Palatino Linotype" panose="02040502050505030304" pitchFamily="18" charset="0"/>
              </a:rPr>
              <a:t>oils</a:t>
            </a:r>
            <a:r>
              <a:rPr lang="fr-FR" dirty="0">
                <a:latin typeface="Palatino Linotype" panose="02040502050505030304" pitchFamily="18" charset="0"/>
              </a:rPr>
              <a:t>; </a:t>
            </a:r>
            <a:r>
              <a:rPr lang="fr-FR" dirty="0" err="1">
                <a:latin typeface="Palatino Linotype" panose="02040502050505030304" pitchFamily="18" charset="0"/>
              </a:rPr>
              <a:t>insecticidal</a:t>
            </a:r>
            <a:r>
              <a:rPr lang="fr-FR" dirty="0">
                <a:latin typeface="Palatino Linotype" panose="02040502050505030304" pitchFamily="18" charset="0"/>
              </a:rPr>
              <a:t> </a:t>
            </a:r>
            <a:r>
              <a:rPr lang="fr-FR" dirty="0" err="1">
                <a:latin typeface="Palatino Linotype" panose="02040502050505030304" pitchFamily="18" charset="0"/>
              </a:rPr>
              <a:t>properties</a:t>
            </a:r>
            <a:r>
              <a:rPr lang="fr-FR" dirty="0">
                <a:latin typeface="Palatino Linotype" panose="02040502050505030304" pitchFamily="18" charset="0"/>
              </a:rPr>
              <a:t>; </a:t>
            </a:r>
          </a:p>
          <a:p>
            <a:r>
              <a:rPr lang="fr-FR" dirty="0" err="1">
                <a:latin typeface="Palatino Linotype" panose="02040502050505030304" pitchFamily="18" charset="0"/>
              </a:rPr>
              <a:t>development</a:t>
            </a:r>
            <a:r>
              <a:rPr lang="fr-FR" dirty="0">
                <a:latin typeface="Palatino Linotype" panose="02040502050505030304" pitchFamily="18" charset="0"/>
              </a:rPr>
              <a:t>, </a:t>
            </a:r>
            <a:r>
              <a:rPr lang="fr-FR" dirty="0" err="1">
                <a:latin typeface="Palatino Linotype" panose="02040502050505030304" pitchFamily="18" charset="0"/>
              </a:rPr>
              <a:t>emergence</a:t>
            </a:r>
            <a:r>
              <a:rPr lang="fr-FR" dirty="0">
                <a:latin typeface="Palatino Linotype" panose="02040502050505030304" pitchFamily="18" charset="0"/>
              </a:rPr>
              <a:t>; </a:t>
            </a:r>
            <a:r>
              <a:rPr lang="fr-FR" dirty="0" err="1">
                <a:latin typeface="Palatino Linotype" panose="02040502050505030304" pitchFamily="18" charset="0"/>
              </a:rPr>
              <a:t>bean</a:t>
            </a:r>
            <a:r>
              <a:rPr lang="fr-FR" dirty="0">
                <a:latin typeface="Palatino Linotype" panose="02040502050505030304" pitchFamily="18" charset="0"/>
              </a:rPr>
              <a:t> damage.</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graphicFrame>
        <p:nvGraphicFramePr>
          <p:cNvPr id="2" name="Tabla 1"/>
          <p:cNvGraphicFramePr>
            <a:graphicFrameLocks noGrp="1"/>
          </p:cNvGraphicFramePr>
          <p:nvPr>
            <p:extLst>
              <p:ext uri="{D42A27DB-BD31-4B8C-83A1-F6EECF244321}">
                <p14:modId xmlns:p14="http://schemas.microsoft.com/office/powerpoint/2010/main" val="1925723102"/>
              </p:ext>
            </p:extLst>
          </p:nvPr>
        </p:nvGraphicFramePr>
        <p:xfrm>
          <a:off x="493774" y="1582671"/>
          <a:ext cx="8165593" cy="3063590"/>
        </p:xfrm>
        <a:graphic>
          <a:graphicData uri="http://schemas.openxmlformats.org/drawingml/2006/table">
            <a:tbl>
              <a:tblPr firstRow="1" firstCol="1" bandRow="1"/>
              <a:tblGrid>
                <a:gridCol w="976699">
                  <a:extLst>
                    <a:ext uri="{9D8B030D-6E8A-4147-A177-3AD203B41FA5}">
                      <a16:colId xmlns:a16="http://schemas.microsoft.com/office/drawing/2014/main" val="3264539835"/>
                    </a:ext>
                  </a:extLst>
                </a:gridCol>
                <a:gridCol w="431919">
                  <a:extLst>
                    <a:ext uri="{9D8B030D-6E8A-4147-A177-3AD203B41FA5}">
                      <a16:colId xmlns:a16="http://schemas.microsoft.com/office/drawing/2014/main" val="3800176293"/>
                    </a:ext>
                  </a:extLst>
                </a:gridCol>
                <a:gridCol w="695463">
                  <a:extLst>
                    <a:ext uri="{9D8B030D-6E8A-4147-A177-3AD203B41FA5}">
                      <a16:colId xmlns:a16="http://schemas.microsoft.com/office/drawing/2014/main" val="3853843023"/>
                    </a:ext>
                  </a:extLst>
                </a:gridCol>
                <a:gridCol w="695463">
                  <a:extLst>
                    <a:ext uri="{9D8B030D-6E8A-4147-A177-3AD203B41FA5}">
                      <a16:colId xmlns:a16="http://schemas.microsoft.com/office/drawing/2014/main" val="4275927113"/>
                    </a:ext>
                  </a:extLst>
                </a:gridCol>
                <a:gridCol w="1034044">
                  <a:extLst>
                    <a:ext uri="{9D8B030D-6E8A-4147-A177-3AD203B41FA5}">
                      <a16:colId xmlns:a16="http://schemas.microsoft.com/office/drawing/2014/main" val="2370363192"/>
                    </a:ext>
                  </a:extLst>
                </a:gridCol>
                <a:gridCol w="1034044">
                  <a:extLst>
                    <a:ext uri="{9D8B030D-6E8A-4147-A177-3AD203B41FA5}">
                      <a16:colId xmlns:a16="http://schemas.microsoft.com/office/drawing/2014/main" val="2918459903"/>
                    </a:ext>
                  </a:extLst>
                </a:gridCol>
                <a:gridCol w="695463">
                  <a:extLst>
                    <a:ext uri="{9D8B030D-6E8A-4147-A177-3AD203B41FA5}">
                      <a16:colId xmlns:a16="http://schemas.microsoft.com/office/drawing/2014/main" val="3155367249"/>
                    </a:ext>
                  </a:extLst>
                </a:gridCol>
                <a:gridCol w="695463">
                  <a:extLst>
                    <a:ext uri="{9D8B030D-6E8A-4147-A177-3AD203B41FA5}">
                      <a16:colId xmlns:a16="http://schemas.microsoft.com/office/drawing/2014/main" val="1320741794"/>
                    </a:ext>
                  </a:extLst>
                </a:gridCol>
                <a:gridCol w="436800">
                  <a:extLst>
                    <a:ext uri="{9D8B030D-6E8A-4147-A177-3AD203B41FA5}">
                      <a16:colId xmlns:a16="http://schemas.microsoft.com/office/drawing/2014/main" val="4012547508"/>
                    </a:ext>
                  </a:extLst>
                </a:gridCol>
                <a:gridCol w="519158">
                  <a:extLst>
                    <a:ext uri="{9D8B030D-6E8A-4147-A177-3AD203B41FA5}">
                      <a16:colId xmlns:a16="http://schemas.microsoft.com/office/drawing/2014/main" val="1519679292"/>
                    </a:ext>
                  </a:extLst>
                </a:gridCol>
                <a:gridCol w="519158">
                  <a:extLst>
                    <a:ext uri="{9D8B030D-6E8A-4147-A177-3AD203B41FA5}">
                      <a16:colId xmlns:a16="http://schemas.microsoft.com/office/drawing/2014/main" val="1425245563"/>
                    </a:ext>
                  </a:extLst>
                </a:gridCol>
                <a:gridCol w="431919">
                  <a:extLst>
                    <a:ext uri="{9D8B030D-6E8A-4147-A177-3AD203B41FA5}">
                      <a16:colId xmlns:a16="http://schemas.microsoft.com/office/drawing/2014/main" val="3099576785"/>
                    </a:ext>
                  </a:extLst>
                </a:gridCol>
              </a:tblGrid>
              <a:tr h="141535">
                <a:tc rowSpan="2">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Treatments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Insects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Median</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a:noFill/>
                    </a:lnB>
                  </a:tcPr>
                </a:tc>
                <a:tc gridSpan="3">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Overall comparisons**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78383488"/>
                  </a:ext>
                </a:extLst>
              </a:tr>
              <a:tr h="258283">
                <a:tc vMerge="1">
                  <a:txBody>
                    <a:bodyPr/>
                    <a:lstStyle/>
                    <a:p>
                      <a:endParaRPr lang="es-ES"/>
                    </a:p>
                  </a:txBody>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Alive</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Dead</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Dead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Estimate±SE</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Estimate</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Χ</a:t>
                      </a:r>
                      <a:r>
                        <a:rPr lang="es-ES" sz="800" kern="1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df</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697644"/>
                  </a:ext>
                </a:extLst>
              </a:tr>
              <a:tr h="214507">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Control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76</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22.68±0.48e</a:t>
                      </a:r>
                      <a:r>
                        <a:rPr lang="es-ES" sz="800"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690365"/>
                  </a:ext>
                </a:extLst>
              </a:tr>
              <a:tr h="283069">
                <a:tc>
                  <a:txBody>
                    <a:bodyPr/>
                    <a:lstStyle/>
                    <a:p>
                      <a:pPr algn="ctr">
                        <a:lnSpc>
                          <a:spcPts val="1200"/>
                        </a:lnSpc>
                        <a:spcAft>
                          <a:spcPts val="0"/>
                        </a:spcAft>
                      </a:pPr>
                      <a:r>
                        <a:rPr lang="en-GB"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 winterianus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42</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fr-FR"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20.23±0.41dA</a:t>
                      </a:r>
                      <a:r>
                        <a:rPr lang="es-ES" sz="800"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a:noFill/>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a:t>
                      </a: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571</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(1,198)</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0.450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264407"/>
                  </a:ext>
                </a:extLst>
              </a:tr>
              <a:tr h="283069">
                <a:tc>
                  <a:txBody>
                    <a:bodyPr/>
                    <a:lstStyle/>
                    <a:p>
                      <a:pPr algn="ctr">
                        <a:lnSpc>
                          <a:spcPts val="1200"/>
                        </a:lnSpc>
                        <a:spcAft>
                          <a:spcPts val="0"/>
                        </a:spcAft>
                      </a:pPr>
                      <a:r>
                        <a:rPr lang="en-US"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 basilicum</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41</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59</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59.00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20.56±0.52dA</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082500858"/>
                  </a:ext>
                </a:extLst>
              </a:tr>
              <a:tr h="283069">
                <a:tc>
                  <a:txBody>
                    <a:bodyPr/>
                    <a:lstStyle/>
                    <a:p>
                      <a:pPr algn="ctr">
                        <a:lnSpc>
                          <a:spcPts val="1200"/>
                        </a:lnSpc>
                        <a:spcAft>
                          <a:spcPts val="0"/>
                        </a:spcAft>
                      </a:pPr>
                      <a:r>
                        <a:rPr lang="en-GB"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 winterianus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73</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73.00</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19.55±0.41cA</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0.021</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(1,198)</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0.884</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968814"/>
                  </a:ext>
                </a:extLst>
              </a:tr>
              <a:tr h="283069">
                <a:tc>
                  <a:txBody>
                    <a:bodyPr/>
                    <a:lstStyle/>
                    <a:p>
                      <a:pPr algn="ctr">
                        <a:lnSpc>
                          <a:spcPts val="1200"/>
                        </a:lnSpc>
                        <a:spcAft>
                          <a:spcPts val="0"/>
                        </a:spcAft>
                      </a:pPr>
                      <a:r>
                        <a:rPr lang="en-GB"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 basilicum</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19.12±0.53bcA</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12626214"/>
                  </a:ext>
                </a:extLst>
              </a:tr>
              <a:tr h="283069">
                <a:tc>
                  <a:txBody>
                    <a:bodyPr/>
                    <a:lstStyle/>
                    <a:p>
                      <a:pPr algn="ctr">
                        <a:lnSpc>
                          <a:spcPts val="1200"/>
                        </a:lnSpc>
                        <a:spcAft>
                          <a:spcPts val="0"/>
                        </a:spcAft>
                      </a:pPr>
                      <a:r>
                        <a:rPr lang="en-GB"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 winterianus</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(120µL)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91</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91.00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17.89±1.06bB</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7.591</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fr-FR"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(1,198)</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0.006</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375987"/>
                  </a:ext>
                </a:extLst>
              </a:tr>
              <a:tr h="283069">
                <a:tc>
                  <a:txBody>
                    <a:bodyPr/>
                    <a:lstStyle/>
                    <a:p>
                      <a:pPr algn="ctr">
                        <a:lnSpc>
                          <a:spcPts val="1200"/>
                        </a:lnSpc>
                        <a:spcAft>
                          <a:spcPts val="0"/>
                        </a:spcAft>
                      </a:pPr>
                      <a:r>
                        <a:rPr lang="en-GB" sz="8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 basilicum</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(120µL)</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83</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83.00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16.01±0.31aA</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s-E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16.00</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8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s-ES" sz="9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858291769"/>
                  </a:ext>
                </a:extLst>
              </a:tr>
              <a:tr h="566139">
                <a:tc gridSpan="12">
                  <a:txBody>
                    <a:bodyPr/>
                    <a:lstStyle/>
                    <a:p>
                      <a:pPr indent="269875" algn="just">
                        <a:lnSpc>
                          <a:spcPts val="1200"/>
                        </a:lnSpc>
                        <a:spcAft>
                          <a:spcPts val="0"/>
                        </a:spcAft>
                      </a:pP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Test of equality of survival distributions for all treatments (Log Rank; Mantel-Cox) (Chi-Square (</a:t>
                      </a:r>
                      <a:r>
                        <a:rPr lang="es-E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Χ</a:t>
                      </a:r>
                      <a:r>
                        <a:rPr lang="en-GB" sz="800"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GB"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=103.071; </a:t>
                      </a:r>
                      <a:r>
                        <a:rPr lang="en-US" sz="8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df</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=6,693; </a:t>
                      </a:r>
                      <a:r>
                        <a:rPr lang="en-US" sz="800" i="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r>
                        <a:rPr lang="en-GB"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0.001).</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ts val="1200"/>
                        </a:lnSpc>
                        <a:spcAft>
                          <a:spcPts val="0"/>
                        </a:spcAft>
                      </a:pP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Test of equality of survival distributions between treatments (Log Rank; Mantel-Cox).</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ts val="1200"/>
                        </a:lnSpc>
                        <a:spcAft>
                          <a:spcPts val="0"/>
                        </a:spcAft>
                      </a:pPr>
                      <a:r>
                        <a:rPr lang="en-US" sz="800"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 </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Different lowercase letters indicate significant differences among different dose of essential oils and control; </a:t>
                      </a:r>
                      <a:r>
                        <a:rPr lang="en-GB"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&lt; 0.05)</a:t>
                      </a:r>
                      <a:r>
                        <a:rPr lang="en-US" sz="800" i="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69875" algn="just">
                        <a:lnSpc>
                          <a:spcPts val="1200"/>
                        </a:lnSpc>
                        <a:spcAft>
                          <a:spcPts val="0"/>
                        </a:spcAft>
                      </a:pPr>
                      <a:r>
                        <a:rPr lang="en-US" sz="800"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Different capital letters indicate significant differences between essential oils within same dose; </a:t>
                      </a:r>
                      <a:r>
                        <a:rPr lang="en-GB"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&lt; 0.05)</a:t>
                      </a:r>
                      <a:r>
                        <a:rPr lang="en-US" sz="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s-ES" sz="9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636" marR="63636"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73861991"/>
                  </a:ext>
                </a:extLst>
              </a:tr>
            </a:tbl>
          </a:graphicData>
        </a:graphic>
      </p:graphicFrame>
      <p:sp>
        <p:nvSpPr>
          <p:cNvPr id="4" name="Rectángulo 3"/>
          <p:cNvSpPr/>
          <p:nvPr/>
        </p:nvSpPr>
        <p:spPr>
          <a:xfrm>
            <a:off x="493773" y="1165386"/>
            <a:ext cx="8165593" cy="400110"/>
          </a:xfrm>
          <a:prstGeom prst="rect">
            <a:avLst/>
          </a:prstGeom>
        </p:spPr>
        <p:txBody>
          <a:bodyPr wrap="square">
            <a:spAutoFit/>
          </a:bodyPr>
          <a:lstStyle/>
          <a:p>
            <a:pPr algn="just"/>
            <a:r>
              <a:rPr lang="en-US" sz="1000" dirty="0">
                <a:latin typeface="Palatino Linotype" panose="02040502050505030304" pitchFamily="18" charset="0"/>
              </a:rPr>
              <a:t>Table 2: Survival of </a:t>
            </a:r>
            <a:r>
              <a:rPr lang="en-US" sz="1000" i="1" dirty="0">
                <a:latin typeface="Palatino Linotype" panose="02040502050505030304" pitchFamily="18" charset="0"/>
              </a:rPr>
              <a:t>A</a:t>
            </a:r>
            <a:r>
              <a:rPr lang="en-US" sz="1000" i="1" dirty="0" smtClean="0">
                <a:latin typeface="Palatino Linotype" panose="02040502050505030304" pitchFamily="18" charset="0"/>
              </a:rPr>
              <a:t>. </a:t>
            </a:r>
            <a:r>
              <a:rPr lang="en-US" sz="1000" i="1" dirty="0" err="1" smtClean="0">
                <a:latin typeface="Palatino Linotype" panose="02040502050505030304" pitchFamily="18" charset="0"/>
              </a:rPr>
              <a:t>obtectus</a:t>
            </a:r>
            <a:r>
              <a:rPr lang="en-US" sz="1000" dirty="0" smtClean="0">
                <a:latin typeface="Palatino Linotype" panose="02040502050505030304" pitchFamily="18" charset="0"/>
              </a:rPr>
              <a:t> </a:t>
            </a:r>
            <a:r>
              <a:rPr lang="en-US" sz="1000" dirty="0">
                <a:latin typeface="Palatino Linotype" panose="02040502050505030304" pitchFamily="18" charset="0"/>
              </a:rPr>
              <a:t>insects exposed during 15 days on Petri dishes to beans sprayed with different doses of </a:t>
            </a:r>
            <a:r>
              <a:rPr lang="en-US" sz="1000" i="1" dirty="0">
                <a:latin typeface="Palatino Linotype" panose="02040502050505030304" pitchFamily="18" charset="0"/>
              </a:rPr>
              <a:t>C. </a:t>
            </a:r>
            <a:r>
              <a:rPr lang="en-US" sz="1000" i="1" dirty="0" err="1">
                <a:latin typeface="Palatino Linotype" panose="02040502050505030304" pitchFamily="18" charset="0"/>
              </a:rPr>
              <a:t>winterianus</a:t>
            </a:r>
            <a:r>
              <a:rPr lang="en-US" sz="1000" i="1" dirty="0">
                <a:latin typeface="Palatino Linotype" panose="02040502050505030304" pitchFamily="18" charset="0"/>
              </a:rPr>
              <a:t> </a:t>
            </a:r>
            <a:r>
              <a:rPr lang="en-US" sz="1000" dirty="0">
                <a:latin typeface="Palatino Linotype" panose="02040502050505030304" pitchFamily="18" charset="0"/>
              </a:rPr>
              <a:t>and </a:t>
            </a:r>
            <a:r>
              <a:rPr lang="en-US" sz="1000" i="1" dirty="0">
                <a:latin typeface="Palatino Linotype" panose="02040502050505030304" pitchFamily="18" charset="0"/>
              </a:rPr>
              <a:t>O. </a:t>
            </a:r>
            <a:r>
              <a:rPr lang="en-US" sz="1000" i="1" dirty="0" err="1">
                <a:latin typeface="Palatino Linotype" panose="02040502050505030304" pitchFamily="18" charset="0"/>
              </a:rPr>
              <a:t>basilicum</a:t>
            </a:r>
            <a:r>
              <a:rPr lang="en-US" sz="1000" i="1" dirty="0">
                <a:latin typeface="Palatino Linotype" panose="02040502050505030304" pitchFamily="18" charset="0"/>
              </a:rPr>
              <a:t> </a:t>
            </a:r>
            <a:r>
              <a:rPr lang="en-US" sz="1000" dirty="0">
                <a:latin typeface="Palatino Linotype" panose="02040502050505030304" pitchFamily="18" charset="0"/>
              </a:rPr>
              <a:t>essential oils and controls</a:t>
            </a:r>
            <a:endParaRPr lang="es-ES" sz="1000" dirty="0">
              <a:latin typeface="Palatino Linotype" panose="02040502050505030304" pitchFamily="18" charset="0"/>
            </a:endParaRPr>
          </a:p>
        </p:txBody>
      </p:sp>
      <p:sp>
        <p:nvSpPr>
          <p:cNvPr id="8" name="Rectángulo 7"/>
          <p:cNvSpPr/>
          <p:nvPr/>
        </p:nvSpPr>
        <p:spPr>
          <a:xfrm>
            <a:off x="411480" y="4774560"/>
            <a:ext cx="6803136" cy="2031325"/>
          </a:xfrm>
          <a:prstGeom prst="rect">
            <a:avLst/>
          </a:prstGeom>
        </p:spPr>
        <p:txBody>
          <a:bodyPr wrap="square">
            <a:spAutoFit/>
          </a:bodyPr>
          <a:lstStyle/>
          <a:p>
            <a:pPr marL="285750" indent="-285750" algn="just">
              <a:buFont typeface="Arial" panose="020B0604020202020204" pitchFamily="34" charset="0"/>
              <a:buChar char="•"/>
            </a:pPr>
            <a:r>
              <a:rPr lang="en-US" sz="1400" dirty="0" smtClean="0">
                <a:latin typeface="Palatino Linotype" panose="02040502050505030304" pitchFamily="18" charset="0"/>
              </a:rPr>
              <a:t>Insects </a:t>
            </a:r>
            <a:r>
              <a:rPr lang="en-US" sz="1400" dirty="0">
                <a:latin typeface="Palatino Linotype" panose="02040502050505030304" pitchFamily="18" charset="0"/>
              </a:rPr>
              <a:t>subjected to </a:t>
            </a:r>
            <a:r>
              <a:rPr lang="en-GB" sz="1400" dirty="0">
                <a:latin typeface="Palatino Linotype" panose="02040502050505030304" pitchFamily="18" charset="0"/>
              </a:rPr>
              <a:t>120µL </a:t>
            </a:r>
            <a:r>
              <a:rPr lang="en-US" sz="1400" dirty="0">
                <a:latin typeface="Palatino Linotype" panose="02040502050505030304" pitchFamily="18" charset="0"/>
              </a:rPr>
              <a:t>of </a:t>
            </a:r>
            <a:r>
              <a:rPr lang="en-US" sz="1400" i="1" dirty="0">
                <a:latin typeface="Palatino Linotype" panose="02040502050505030304" pitchFamily="18" charset="0"/>
              </a:rPr>
              <a:t>C. </a:t>
            </a:r>
            <a:r>
              <a:rPr lang="en-US" sz="1400" i="1" dirty="0" err="1">
                <a:latin typeface="Palatino Linotype" panose="02040502050505030304" pitchFamily="18" charset="0"/>
              </a:rPr>
              <a:t>winterianus</a:t>
            </a:r>
            <a:r>
              <a:rPr lang="en-US" sz="1400" dirty="0">
                <a:latin typeface="Palatino Linotype" panose="02040502050505030304" pitchFamily="18" charset="0"/>
              </a:rPr>
              <a:t> and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essential oils had a significantly lower survival than insect that were subjected to</a:t>
            </a:r>
            <a:r>
              <a:rPr lang="es-ES" sz="1400" dirty="0">
                <a:latin typeface="Palatino Linotype" panose="02040502050505030304" pitchFamily="18" charset="0"/>
              </a:rPr>
              <a:t> </a:t>
            </a:r>
            <a:r>
              <a:rPr lang="es-ES" sz="1400" dirty="0" err="1">
                <a:latin typeface="Palatino Linotype" panose="02040502050505030304" pitchFamily="18" charset="0"/>
              </a:rPr>
              <a:t>lower</a:t>
            </a:r>
            <a:r>
              <a:rPr lang="es-ES" sz="1400" dirty="0">
                <a:latin typeface="Palatino Linotype" panose="02040502050505030304" pitchFamily="18" charset="0"/>
              </a:rPr>
              <a:t> doses</a:t>
            </a:r>
            <a:r>
              <a:rPr lang="en-US" sz="1400" dirty="0">
                <a:latin typeface="Palatino Linotype" panose="02040502050505030304" pitchFamily="18" charset="0"/>
              </a:rPr>
              <a:t>, as 91.00 and 83.00% of the evaluated insects died with </a:t>
            </a:r>
            <a:r>
              <a:rPr lang="en-US" sz="1400" i="1" dirty="0" err="1">
                <a:latin typeface="Palatino Linotype" panose="02040502050505030304" pitchFamily="18" charset="0"/>
              </a:rPr>
              <a:t>C.winterianus</a:t>
            </a:r>
            <a:r>
              <a:rPr lang="en-US" sz="1400" dirty="0">
                <a:latin typeface="Palatino Linotype" panose="02040502050505030304" pitchFamily="18" charset="0"/>
              </a:rPr>
              <a:t> and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essential oils, respectively. </a:t>
            </a:r>
            <a:endParaRPr lang="en-US" sz="1400" dirty="0">
              <a:latin typeface="Palatino Linotype" panose="02040502050505030304" pitchFamily="18" charset="0"/>
            </a:endParaRPr>
          </a:p>
          <a:p>
            <a:pPr marL="285750" indent="-285750" algn="just">
              <a:buFont typeface="Arial" panose="020B0604020202020204" pitchFamily="34" charset="0"/>
              <a:buChar char="•"/>
            </a:pPr>
            <a:r>
              <a:rPr lang="en-US" sz="1400" dirty="0" smtClean="0">
                <a:latin typeface="Palatino Linotype" panose="02040502050505030304" pitchFamily="18" charset="0"/>
              </a:rPr>
              <a:t>Insects </a:t>
            </a:r>
            <a:r>
              <a:rPr lang="en-US" sz="1400" dirty="0">
                <a:latin typeface="Palatino Linotype" panose="02040502050505030304" pitchFamily="18" charset="0"/>
              </a:rPr>
              <a:t>subjected to </a:t>
            </a:r>
            <a:r>
              <a:rPr lang="en-GB" sz="1400" dirty="0">
                <a:latin typeface="Palatino Linotype" panose="02040502050505030304" pitchFamily="18" charset="0"/>
              </a:rPr>
              <a:t>120µL </a:t>
            </a:r>
            <a:r>
              <a:rPr lang="en-US" sz="1400" dirty="0">
                <a:latin typeface="Palatino Linotype" panose="02040502050505030304" pitchFamily="18" charset="0"/>
              </a:rPr>
              <a:t>of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oil had an estimate of 16.01 days of life, significantly lower than that obtained in the rest of doses and the control (22.68 days). If we compare the same doses of both essential oils, only insects subjected to the </a:t>
            </a:r>
            <a:r>
              <a:rPr lang="en-GB" sz="1400" dirty="0">
                <a:latin typeface="Palatino Linotype" panose="02040502050505030304" pitchFamily="18" charset="0"/>
              </a:rPr>
              <a:t>120µL </a:t>
            </a:r>
            <a:r>
              <a:rPr lang="en-US" sz="1400" dirty="0">
                <a:latin typeface="Palatino Linotype" panose="02040502050505030304" pitchFamily="18" charset="0"/>
              </a:rPr>
              <a:t>of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had a significantly lower survival than the insects that were subjected to the </a:t>
            </a:r>
            <a:r>
              <a:rPr lang="en-GB" sz="1400" dirty="0">
                <a:latin typeface="Palatino Linotype" panose="02040502050505030304" pitchFamily="18" charset="0"/>
              </a:rPr>
              <a:t>120µL</a:t>
            </a:r>
            <a:r>
              <a:rPr lang="en-US" sz="1400" dirty="0">
                <a:latin typeface="Palatino Linotype" panose="02040502050505030304" pitchFamily="18" charset="0"/>
              </a:rPr>
              <a:t> dose of </a:t>
            </a:r>
            <a:r>
              <a:rPr lang="en-US" sz="1400" i="1" dirty="0">
                <a:latin typeface="Palatino Linotype" panose="02040502050505030304" pitchFamily="18" charset="0"/>
              </a:rPr>
              <a:t>C. </a:t>
            </a:r>
            <a:r>
              <a:rPr lang="en-US" sz="1400" i="1" dirty="0" err="1">
                <a:latin typeface="Palatino Linotype" panose="02040502050505030304" pitchFamily="18" charset="0"/>
              </a:rPr>
              <a:t>winterianus</a:t>
            </a:r>
            <a:r>
              <a:rPr lang="en-US" sz="1400" dirty="0">
                <a:latin typeface="Palatino Linotype" panose="02040502050505030304" pitchFamily="18" charset="0"/>
              </a:rPr>
              <a:t> (17.89 days</a:t>
            </a:r>
            <a:r>
              <a:rPr lang="en-US" sz="1400" dirty="0" smtClean="0">
                <a:latin typeface="Palatino Linotype" panose="02040502050505030304" pitchFamily="18" charset="0"/>
              </a:rPr>
              <a:t>).</a:t>
            </a:r>
            <a:endParaRPr lang="es-ES" sz="1400" dirty="0">
              <a:latin typeface="Palatino Linotype" panose="02040502050505030304" pitchFamily="18" charset="0"/>
            </a:endParaRPr>
          </a:p>
        </p:txBody>
      </p:sp>
    </p:spTree>
    <p:extLst>
      <p:ext uri="{BB962C8B-B14F-4D97-AF65-F5344CB8AC3E}">
        <p14:creationId xmlns:p14="http://schemas.microsoft.com/office/powerpoint/2010/main" val="208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4" name="Rectángulo 3"/>
          <p:cNvSpPr/>
          <p:nvPr/>
        </p:nvSpPr>
        <p:spPr>
          <a:xfrm>
            <a:off x="609600" y="1119666"/>
            <a:ext cx="7886700" cy="400110"/>
          </a:xfrm>
          <a:prstGeom prst="rect">
            <a:avLst/>
          </a:prstGeom>
        </p:spPr>
        <p:txBody>
          <a:bodyPr wrap="square">
            <a:spAutoFit/>
          </a:bodyPr>
          <a:lstStyle/>
          <a:p>
            <a:pPr algn="just"/>
            <a:r>
              <a:rPr lang="en-US" sz="1000" dirty="0" smtClean="0">
                <a:latin typeface="Palatino Linotype" panose="02040502050505030304" pitchFamily="18" charset="0"/>
              </a:rPr>
              <a:t>Table </a:t>
            </a:r>
            <a:r>
              <a:rPr lang="en-US" sz="1000" dirty="0">
                <a:latin typeface="Palatino Linotype" panose="02040502050505030304" pitchFamily="18" charset="0"/>
              </a:rPr>
              <a:t>3: Number of damaged beans (mean ± SE), number of holes per bean (mean ± SE) and bean weight loss (% ± SE) caused by </a:t>
            </a:r>
            <a:r>
              <a:rPr lang="en-US" sz="1000" i="1" dirty="0">
                <a:latin typeface="Palatino Linotype" panose="02040502050505030304" pitchFamily="18" charset="0"/>
              </a:rPr>
              <a:t>A. </a:t>
            </a:r>
            <a:r>
              <a:rPr lang="en-US" sz="1000" i="1" dirty="0" err="1">
                <a:latin typeface="Palatino Linotype" panose="02040502050505030304" pitchFamily="18" charset="0"/>
              </a:rPr>
              <a:t>obtectus</a:t>
            </a:r>
            <a:r>
              <a:rPr lang="en-US" sz="1000" i="1" dirty="0">
                <a:latin typeface="Palatino Linotype" panose="02040502050505030304" pitchFamily="18" charset="0"/>
              </a:rPr>
              <a:t> </a:t>
            </a:r>
            <a:r>
              <a:rPr lang="en-US" sz="1000" dirty="0">
                <a:latin typeface="Palatino Linotype" panose="02040502050505030304" pitchFamily="18" charset="0"/>
              </a:rPr>
              <a:t>adults emerged from 40 g of beans treated in Petri dishes with different doses of </a:t>
            </a:r>
            <a:r>
              <a:rPr lang="en-US" sz="1000" i="1" dirty="0">
                <a:latin typeface="Palatino Linotype" panose="02040502050505030304" pitchFamily="18" charset="0"/>
              </a:rPr>
              <a:t>C. </a:t>
            </a:r>
            <a:r>
              <a:rPr lang="en-US" sz="1000" i="1" dirty="0" err="1">
                <a:latin typeface="Palatino Linotype" panose="02040502050505030304" pitchFamily="18" charset="0"/>
              </a:rPr>
              <a:t>winterianus</a:t>
            </a:r>
            <a:r>
              <a:rPr lang="en-US" sz="1000" i="1" dirty="0">
                <a:latin typeface="Palatino Linotype" panose="02040502050505030304" pitchFamily="18" charset="0"/>
              </a:rPr>
              <a:t> </a:t>
            </a:r>
            <a:r>
              <a:rPr lang="en-US" sz="1000" dirty="0">
                <a:latin typeface="Palatino Linotype" panose="02040502050505030304" pitchFamily="18" charset="0"/>
              </a:rPr>
              <a:t>and </a:t>
            </a:r>
            <a:r>
              <a:rPr lang="en-US" sz="1000" i="1" dirty="0">
                <a:latin typeface="Palatino Linotype" panose="02040502050505030304" pitchFamily="18" charset="0"/>
              </a:rPr>
              <a:t>O. </a:t>
            </a:r>
            <a:r>
              <a:rPr lang="en-US" sz="1000" i="1" dirty="0" err="1">
                <a:latin typeface="Palatino Linotype" panose="02040502050505030304" pitchFamily="18" charset="0"/>
              </a:rPr>
              <a:t>basilicum</a:t>
            </a:r>
            <a:r>
              <a:rPr lang="en-US" sz="1000" i="1" dirty="0">
                <a:latin typeface="Palatino Linotype" panose="02040502050505030304" pitchFamily="18" charset="0"/>
              </a:rPr>
              <a:t> </a:t>
            </a:r>
            <a:r>
              <a:rPr lang="en-US" sz="1000" dirty="0">
                <a:latin typeface="Palatino Linotype" panose="02040502050505030304" pitchFamily="18" charset="0"/>
              </a:rPr>
              <a:t>essential oils.</a:t>
            </a:r>
            <a:endParaRPr lang="es-ES" sz="1000" dirty="0">
              <a:latin typeface="Palatino Linotype" panose="02040502050505030304" pitchFamily="18" charset="0"/>
            </a:endParaRPr>
          </a:p>
        </p:txBody>
      </p:sp>
      <p:sp>
        <p:nvSpPr>
          <p:cNvPr id="11" name="Rectángulo 10"/>
          <p:cNvSpPr/>
          <p:nvPr/>
        </p:nvSpPr>
        <p:spPr>
          <a:xfrm>
            <a:off x="411480" y="4390512"/>
            <a:ext cx="6903720" cy="2462213"/>
          </a:xfrm>
          <a:prstGeom prst="rect">
            <a:avLst/>
          </a:prstGeom>
        </p:spPr>
        <p:txBody>
          <a:bodyPr wrap="square">
            <a:spAutoFit/>
          </a:bodyPr>
          <a:lstStyle/>
          <a:p>
            <a:pPr marL="285750" indent="-285750" algn="just">
              <a:buFont typeface="Arial" panose="020B0604020202020204" pitchFamily="34" charset="0"/>
              <a:buChar char="•"/>
            </a:pPr>
            <a:r>
              <a:rPr lang="en-US" sz="1400" dirty="0" smtClean="0">
                <a:latin typeface="Palatino Linotype" panose="02040502050505030304" pitchFamily="18" charset="0"/>
              </a:rPr>
              <a:t>Applications </a:t>
            </a:r>
            <a:r>
              <a:rPr lang="en-US" sz="1400" dirty="0">
                <a:latin typeface="Palatino Linotype" panose="02040502050505030304" pitchFamily="18" charset="0"/>
              </a:rPr>
              <a:t>of different doses of </a:t>
            </a:r>
            <a:r>
              <a:rPr lang="en-US" sz="1400" i="1" dirty="0">
                <a:latin typeface="Palatino Linotype" panose="02040502050505030304" pitchFamily="18" charset="0"/>
              </a:rPr>
              <a:t>C. </a:t>
            </a:r>
            <a:r>
              <a:rPr lang="en-US" sz="1400" i="1" dirty="0" err="1">
                <a:latin typeface="Palatino Linotype" panose="02040502050505030304" pitchFamily="18" charset="0"/>
              </a:rPr>
              <a:t>winterianuss</a:t>
            </a:r>
            <a:r>
              <a:rPr lang="en-US" sz="1400" dirty="0">
                <a:latin typeface="Palatino Linotype" panose="02040502050505030304" pitchFamily="18" charset="0"/>
              </a:rPr>
              <a:t> and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over beans reduced </a:t>
            </a:r>
            <a:r>
              <a:rPr lang="en-US" sz="1400" i="1" dirty="0">
                <a:latin typeface="Palatino Linotype" panose="02040502050505030304" pitchFamily="18" charset="0"/>
              </a:rPr>
              <a:t>A. </a:t>
            </a:r>
            <a:r>
              <a:rPr lang="en-US" sz="1400" i="1" dirty="0" err="1">
                <a:latin typeface="Palatino Linotype" panose="02040502050505030304" pitchFamily="18" charset="0"/>
              </a:rPr>
              <a:t>obtectus</a:t>
            </a:r>
            <a:r>
              <a:rPr lang="en-US" sz="1400" dirty="0">
                <a:latin typeface="Palatino Linotype" panose="02040502050505030304" pitchFamily="18" charset="0"/>
              </a:rPr>
              <a:t> attack, reducing significantly the number of holes per bean affected by the </a:t>
            </a:r>
            <a:r>
              <a:rPr lang="en-US" sz="1400" dirty="0" smtClean="0">
                <a:latin typeface="Palatino Linotype" panose="02040502050505030304" pitchFamily="18" charset="0"/>
              </a:rPr>
              <a:t>insects.</a:t>
            </a:r>
            <a:r>
              <a:rPr lang="es-ES" sz="1400" dirty="0" smtClean="0">
                <a:latin typeface="Palatino Linotype" panose="02040502050505030304" pitchFamily="18" charset="0"/>
              </a:rPr>
              <a:t> </a:t>
            </a:r>
            <a:r>
              <a:rPr lang="es-ES" sz="1400" dirty="0" err="1">
                <a:latin typeface="Palatino Linotype" panose="02040502050505030304" pitchFamily="18" charset="0"/>
              </a:rPr>
              <a:t>B</a:t>
            </a:r>
            <a:r>
              <a:rPr lang="es-ES" sz="1400" dirty="0" err="1" smtClean="0">
                <a:latin typeface="Palatino Linotype" panose="02040502050505030304" pitchFamily="18" charset="0"/>
              </a:rPr>
              <a:t>eans</a:t>
            </a:r>
            <a:r>
              <a:rPr lang="es-ES" sz="1400" dirty="0" smtClean="0">
                <a:latin typeface="Palatino Linotype" panose="02040502050505030304" pitchFamily="18" charset="0"/>
              </a:rPr>
              <a:t> </a:t>
            </a:r>
            <a:r>
              <a:rPr lang="es-ES" sz="1400" dirty="0" err="1">
                <a:latin typeface="Palatino Linotype" panose="02040502050505030304" pitchFamily="18" charset="0"/>
              </a:rPr>
              <a:t>treated</a:t>
            </a:r>
            <a:r>
              <a:rPr lang="es-ES" sz="1400" dirty="0">
                <a:latin typeface="Palatino Linotype" panose="02040502050505030304" pitchFamily="18" charset="0"/>
              </a:rPr>
              <a:t> </a:t>
            </a:r>
            <a:r>
              <a:rPr lang="es-ES" sz="1400" dirty="0" err="1">
                <a:latin typeface="Palatino Linotype" panose="02040502050505030304" pitchFamily="18" charset="0"/>
              </a:rPr>
              <a:t>with</a:t>
            </a:r>
            <a:r>
              <a:rPr lang="es-ES" sz="1400" dirty="0">
                <a:latin typeface="Palatino Linotype" panose="02040502050505030304" pitchFamily="18" charset="0"/>
              </a:rPr>
              <a:t> </a:t>
            </a:r>
            <a:r>
              <a:rPr lang="es-ES" sz="1400" dirty="0" err="1">
                <a:latin typeface="Palatino Linotype" panose="02040502050505030304" pitchFamily="18" charset="0"/>
              </a:rPr>
              <a:t>the</a:t>
            </a:r>
            <a:r>
              <a:rPr lang="es-ES" sz="1400" dirty="0">
                <a:latin typeface="Palatino Linotype" panose="02040502050505030304" pitchFamily="18" charset="0"/>
              </a:rPr>
              <a:t> </a:t>
            </a:r>
            <a:r>
              <a:rPr lang="es-ES" sz="1400" dirty="0" err="1">
                <a:latin typeface="Palatino Linotype" panose="02040502050505030304" pitchFamily="18" charset="0"/>
              </a:rPr>
              <a:t>highest</a:t>
            </a:r>
            <a:r>
              <a:rPr lang="es-ES" sz="1400" dirty="0">
                <a:latin typeface="Palatino Linotype" panose="02040502050505030304" pitchFamily="18" charset="0"/>
              </a:rPr>
              <a:t> doses (120</a:t>
            </a:r>
            <a:r>
              <a:rPr lang="en-US" sz="1400" dirty="0">
                <a:latin typeface="Palatino Linotype" panose="02040502050505030304" pitchFamily="18" charset="0"/>
              </a:rPr>
              <a:t>µl</a:t>
            </a:r>
            <a:r>
              <a:rPr lang="es-ES" sz="1400" dirty="0">
                <a:latin typeface="Palatino Linotype" panose="02040502050505030304" pitchFamily="18" charset="0"/>
              </a:rPr>
              <a:t>) </a:t>
            </a:r>
            <a:r>
              <a:rPr lang="es-ES" sz="1400" dirty="0" err="1">
                <a:latin typeface="Palatino Linotype" panose="02040502050505030304" pitchFamily="18" charset="0"/>
              </a:rPr>
              <a:t>had</a:t>
            </a:r>
            <a:r>
              <a:rPr lang="es-ES" sz="1400" dirty="0">
                <a:latin typeface="Palatino Linotype" panose="02040502050505030304" pitchFamily="18" charset="0"/>
              </a:rPr>
              <a:t> a </a:t>
            </a:r>
            <a:r>
              <a:rPr lang="es-ES" sz="1400" dirty="0" err="1" smtClean="0">
                <a:latin typeface="Palatino Linotype" panose="02040502050505030304" pitchFamily="18" charset="0"/>
              </a:rPr>
              <a:t>significantly</a:t>
            </a:r>
            <a:r>
              <a:rPr lang="en-US" sz="1400" dirty="0" smtClean="0">
                <a:latin typeface="Palatino Linotype" panose="02040502050505030304" pitchFamily="18" charset="0"/>
              </a:rPr>
              <a:t> </a:t>
            </a:r>
            <a:r>
              <a:rPr lang="es-ES" sz="1400" dirty="0" err="1">
                <a:latin typeface="Palatino Linotype" panose="02040502050505030304" pitchFamily="18" charset="0"/>
              </a:rPr>
              <a:t>lower</a:t>
            </a:r>
            <a:r>
              <a:rPr lang="es-ES" sz="1400" dirty="0">
                <a:latin typeface="Palatino Linotype" panose="02040502050505030304" pitchFamily="18" charset="0"/>
              </a:rPr>
              <a:t> </a:t>
            </a:r>
            <a:r>
              <a:rPr lang="es-ES" sz="1400" dirty="0" err="1">
                <a:latin typeface="Palatino Linotype" panose="02040502050505030304" pitchFamily="18" charset="0"/>
              </a:rPr>
              <a:t>number</a:t>
            </a:r>
            <a:r>
              <a:rPr lang="es-ES" sz="1400" dirty="0">
                <a:latin typeface="Palatino Linotype" panose="02040502050505030304" pitchFamily="18" charset="0"/>
              </a:rPr>
              <a:t> of </a:t>
            </a:r>
            <a:r>
              <a:rPr lang="es-ES" sz="1400" dirty="0" err="1">
                <a:latin typeface="Palatino Linotype" panose="02040502050505030304" pitchFamily="18" charset="0"/>
              </a:rPr>
              <a:t>holes</a:t>
            </a:r>
            <a:r>
              <a:rPr lang="es-ES" sz="1400" dirty="0">
                <a:latin typeface="Palatino Linotype" panose="02040502050505030304" pitchFamily="18" charset="0"/>
              </a:rPr>
              <a:t> per </a:t>
            </a:r>
            <a:r>
              <a:rPr lang="es-ES" sz="1400" dirty="0" err="1">
                <a:latin typeface="Palatino Linotype" panose="02040502050505030304" pitchFamily="18" charset="0"/>
              </a:rPr>
              <a:t>bean</a:t>
            </a:r>
            <a:r>
              <a:rPr lang="es-ES" sz="1400" dirty="0">
                <a:latin typeface="Palatino Linotype" panose="02040502050505030304" pitchFamily="18" charset="0"/>
              </a:rPr>
              <a:t> </a:t>
            </a:r>
            <a:r>
              <a:rPr lang="es-ES" sz="1400" dirty="0" err="1">
                <a:latin typeface="Palatino Linotype" panose="02040502050505030304" pitchFamily="18" charset="0"/>
              </a:rPr>
              <a:t>than</a:t>
            </a:r>
            <a:r>
              <a:rPr lang="es-ES" sz="1400" dirty="0">
                <a:latin typeface="Palatino Linotype" panose="02040502050505030304" pitchFamily="18" charset="0"/>
              </a:rPr>
              <a:t> </a:t>
            </a:r>
            <a:r>
              <a:rPr lang="es-ES" sz="1400" dirty="0" err="1">
                <a:latin typeface="Palatino Linotype" panose="02040502050505030304" pitchFamily="18" charset="0"/>
              </a:rPr>
              <a:t>the</a:t>
            </a:r>
            <a:r>
              <a:rPr lang="es-ES" sz="1400" dirty="0">
                <a:latin typeface="Palatino Linotype" panose="02040502050505030304" pitchFamily="18" charset="0"/>
              </a:rPr>
              <a:t> 24</a:t>
            </a:r>
            <a:r>
              <a:rPr lang="en-US" sz="1400" dirty="0">
                <a:latin typeface="Palatino Linotype" panose="02040502050505030304" pitchFamily="18" charset="0"/>
              </a:rPr>
              <a:t>µl doses (</a:t>
            </a:r>
            <a:r>
              <a:rPr lang="es-ES" sz="1400" dirty="0">
                <a:latin typeface="Palatino Linotype" panose="02040502050505030304" pitchFamily="18" charset="0"/>
              </a:rPr>
              <a:t>2.14 and 3.83 </a:t>
            </a:r>
            <a:r>
              <a:rPr lang="es-ES" sz="1400" dirty="0" err="1">
                <a:latin typeface="Palatino Linotype" panose="02040502050505030304" pitchFamily="18" charset="0"/>
              </a:rPr>
              <a:t>holes</a:t>
            </a:r>
            <a:r>
              <a:rPr lang="es-ES" sz="1400" dirty="0">
                <a:latin typeface="Palatino Linotype" panose="02040502050505030304" pitchFamily="18" charset="0"/>
              </a:rPr>
              <a:t> per </a:t>
            </a:r>
            <a:r>
              <a:rPr lang="es-ES" sz="1400" dirty="0" err="1">
                <a:latin typeface="Palatino Linotype" panose="02040502050505030304" pitchFamily="18" charset="0"/>
              </a:rPr>
              <a:t>bean</a:t>
            </a:r>
            <a:r>
              <a:rPr lang="es-ES" sz="1400" i="1" dirty="0">
                <a:latin typeface="Palatino Linotype" panose="02040502050505030304" pitchFamily="18" charset="0"/>
              </a:rPr>
              <a:t> </a:t>
            </a:r>
            <a:r>
              <a:rPr lang="es-ES" sz="1400" dirty="0" err="1">
                <a:latin typeface="Palatino Linotype" panose="02040502050505030304" pitchFamily="18" charset="0"/>
              </a:rPr>
              <a:t>with</a:t>
            </a:r>
            <a:r>
              <a:rPr lang="es-ES" sz="1400" dirty="0">
                <a:latin typeface="Palatino Linotype" panose="02040502050505030304" pitchFamily="18" charset="0"/>
              </a:rPr>
              <a:t> </a:t>
            </a:r>
            <a:r>
              <a:rPr lang="en-US" sz="1400" i="1" dirty="0">
                <a:latin typeface="Palatino Linotype" panose="02040502050505030304" pitchFamily="18" charset="0"/>
              </a:rPr>
              <a:t>C. </a:t>
            </a:r>
            <a:r>
              <a:rPr lang="en-US" sz="1400" i="1" dirty="0" err="1">
                <a:latin typeface="Palatino Linotype" panose="02040502050505030304" pitchFamily="18" charset="0"/>
              </a:rPr>
              <a:t>winterianus</a:t>
            </a:r>
            <a:r>
              <a:rPr lang="es-ES" sz="1400" dirty="0">
                <a:latin typeface="Palatino Linotype" panose="02040502050505030304" pitchFamily="18" charset="0"/>
              </a:rPr>
              <a:t> and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i="1" dirty="0">
                <a:latin typeface="Palatino Linotype" panose="02040502050505030304" pitchFamily="18" charset="0"/>
              </a:rPr>
              <a:t>, </a:t>
            </a:r>
            <a:r>
              <a:rPr lang="en-US" sz="1400" dirty="0">
                <a:latin typeface="Palatino Linotype" panose="02040502050505030304" pitchFamily="18" charset="0"/>
              </a:rPr>
              <a:t>respectively)</a:t>
            </a:r>
            <a:r>
              <a:rPr lang="es-ES" sz="1400" dirty="0">
                <a:latin typeface="Palatino Linotype" panose="02040502050505030304" pitchFamily="18" charset="0"/>
              </a:rPr>
              <a:t> and control (3.66 </a:t>
            </a:r>
            <a:r>
              <a:rPr lang="es-ES" sz="1400" dirty="0" err="1">
                <a:latin typeface="Palatino Linotype" panose="02040502050505030304" pitchFamily="18" charset="0"/>
              </a:rPr>
              <a:t>holes</a:t>
            </a:r>
            <a:r>
              <a:rPr lang="es-ES" sz="1400" dirty="0">
                <a:latin typeface="Palatino Linotype" panose="02040502050505030304" pitchFamily="18" charset="0"/>
              </a:rPr>
              <a:t> per </a:t>
            </a:r>
            <a:r>
              <a:rPr lang="es-ES" sz="1400" dirty="0" err="1">
                <a:latin typeface="Palatino Linotype" panose="02040502050505030304" pitchFamily="18" charset="0"/>
              </a:rPr>
              <a:t>bean</a:t>
            </a:r>
            <a:r>
              <a:rPr lang="es-ES" sz="1400" dirty="0">
                <a:latin typeface="Palatino Linotype" panose="02040502050505030304" pitchFamily="18" charset="0"/>
              </a:rPr>
              <a:t>)</a:t>
            </a:r>
            <a:r>
              <a:rPr lang="en-US" sz="1400" dirty="0" smtClean="0">
                <a:latin typeface="Palatino Linotype" panose="02040502050505030304" pitchFamily="18" charset="0"/>
              </a:rPr>
              <a:t>.</a:t>
            </a:r>
          </a:p>
          <a:p>
            <a:pPr marL="285750" indent="-285750" algn="just">
              <a:buFont typeface="Arial" panose="020B0604020202020204" pitchFamily="34" charset="0"/>
              <a:buChar char="•"/>
            </a:pPr>
            <a:r>
              <a:rPr lang="en-US" sz="1400" dirty="0" smtClean="0">
                <a:latin typeface="Palatino Linotype" panose="02040502050505030304" pitchFamily="18" charset="0"/>
              </a:rPr>
              <a:t>Beans </a:t>
            </a:r>
            <a:r>
              <a:rPr lang="en-US" sz="1400" dirty="0">
                <a:latin typeface="Palatino Linotype" panose="02040502050505030304" pitchFamily="18" charset="0"/>
              </a:rPr>
              <a:t>incubated with </a:t>
            </a:r>
            <a:r>
              <a:rPr lang="en-US" sz="1400" i="1" dirty="0">
                <a:latin typeface="Palatino Linotype" panose="02040502050505030304" pitchFamily="18" charset="0"/>
              </a:rPr>
              <a:t>A. </a:t>
            </a:r>
            <a:r>
              <a:rPr lang="en-US" sz="1400" i="1" dirty="0" err="1" smtClean="0">
                <a:latin typeface="Palatino Linotype" panose="02040502050505030304" pitchFamily="18" charset="0"/>
              </a:rPr>
              <a:t>obtectus</a:t>
            </a:r>
            <a:r>
              <a:rPr lang="en-US" sz="1400" dirty="0">
                <a:latin typeface="Palatino Linotype" panose="02040502050505030304" pitchFamily="18" charset="0"/>
              </a:rPr>
              <a:t> </a:t>
            </a:r>
            <a:r>
              <a:rPr lang="en-US" sz="1400" dirty="0" smtClean="0">
                <a:latin typeface="Palatino Linotype" panose="02040502050505030304" pitchFamily="18" charset="0"/>
              </a:rPr>
              <a:t>(previously </a:t>
            </a:r>
            <a:r>
              <a:rPr lang="en-US" sz="1400" dirty="0">
                <a:latin typeface="Palatino Linotype" panose="02040502050505030304" pitchFamily="18" charset="0"/>
              </a:rPr>
              <a:t>treated with different doses of </a:t>
            </a:r>
            <a:r>
              <a:rPr lang="en-US" sz="1400" i="1" dirty="0">
                <a:latin typeface="Palatino Linotype" panose="02040502050505030304" pitchFamily="18" charset="0"/>
              </a:rPr>
              <a:t>C. </a:t>
            </a:r>
            <a:r>
              <a:rPr lang="en-US" sz="1400" i="1" dirty="0" err="1">
                <a:latin typeface="Palatino Linotype" panose="02040502050505030304" pitchFamily="18" charset="0"/>
              </a:rPr>
              <a:t>winterianus</a:t>
            </a:r>
            <a:r>
              <a:rPr lang="en-US" sz="1400" i="1" dirty="0">
                <a:latin typeface="Palatino Linotype" panose="02040502050505030304" pitchFamily="18" charset="0"/>
              </a:rPr>
              <a:t> </a:t>
            </a:r>
            <a:r>
              <a:rPr lang="en-US" sz="1400" dirty="0">
                <a:latin typeface="Palatino Linotype" panose="02040502050505030304" pitchFamily="18" charset="0"/>
              </a:rPr>
              <a:t>and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essential </a:t>
            </a:r>
            <a:r>
              <a:rPr lang="en-US" sz="1400" dirty="0" smtClean="0">
                <a:latin typeface="Palatino Linotype" panose="02040502050505030304" pitchFamily="18" charset="0"/>
              </a:rPr>
              <a:t>oils) </a:t>
            </a:r>
            <a:r>
              <a:rPr lang="en-US" sz="1400" dirty="0">
                <a:latin typeface="Palatino Linotype" panose="02040502050505030304" pitchFamily="18" charset="0"/>
              </a:rPr>
              <a:t>showed weight losses ranging between 1.01% (120 </a:t>
            </a:r>
            <a:r>
              <a:rPr lang="en-US" sz="1400" dirty="0" err="1">
                <a:latin typeface="Palatino Linotype" panose="02040502050505030304" pitchFamily="18" charset="0"/>
              </a:rPr>
              <a:t>μl</a:t>
            </a:r>
            <a:r>
              <a:rPr lang="en-US" sz="1400" dirty="0">
                <a:latin typeface="Palatino Linotype" panose="02040502050505030304" pitchFamily="18" charset="0"/>
              </a:rPr>
              <a:t> dose of </a:t>
            </a:r>
            <a:r>
              <a:rPr lang="en-US" sz="1400" i="1" dirty="0">
                <a:latin typeface="Palatino Linotype" panose="02040502050505030304" pitchFamily="18" charset="0"/>
              </a:rPr>
              <a:t>C. </a:t>
            </a:r>
            <a:r>
              <a:rPr lang="en-US" sz="1400" i="1" dirty="0" err="1">
                <a:latin typeface="Palatino Linotype" panose="02040502050505030304" pitchFamily="18" charset="0"/>
              </a:rPr>
              <a:t>winterianus</a:t>
            </a:r>
            <a:r>
              <a:rPr lang="en-US" sz="1400" dirty="0">
                <a:latin typeface="Palatino Linotype" panose="02040502050505030304" pitchFamily="18" charset="0"/>
              </a:rPr>
              <a:t>) and 2.10% (24 </a:t>
            </a:r>
            <a:r>
              <a:rPr lang="en-US" sz="1400" dirty="0" err="1">
                <a:latin typeface="Palatino Linotype" panose="02040502050505030304" pitchFamily="18" charset="0"/>
              </a:rPr>
              <a:t>μl</a:t>
            </a:r>
            <a:r>
              <a:rPr lang="en-US" sz="1400" dirty="0">
                <a:latin typeface="Palatino Linotype" panose="02040502050505030304" pitchFamily="18" charset="0"/>
              </a:rPr>
              <a:t> dose of </a:t>
            </a:r>
            <a:r>
              <a:rPr lang="en-US" sz="1400" i="1" dirty="0">
                <a:latin typeface="Palatino Linotype" panose="02040502050505030304" pitchFamily="18" charset="0"/>
              </a:rPr>
              <a:t>O. </a:t>
            </a:r>
            <a:r>
              <a:rPr lang="en-US" sz="1400" i="1" dirty="0" err="1">
                <a:latin typeface="Palatino Linotype" panose="02040502050505030304" pitchFamily="18" charset="0"/>
              </a:rPr>
              <a:t>basilicum</a:t>
            </a:r>
            <a:r>
              <a:rPr lang="en-US" sz="1400" dirty="0">
                <a:latin typeface="Palatino Linotype" panose="02040502050505030304" pitchFamily="18" charset="0"/>
              </a:rPr>
              <a:t>), while beans under control treatment had a weight loss (2.98%) significantly </a:t>
            </a:r>
            <a:r>
              <a:rPr lang="en-US" sz="1400" dirty="0" smtClean="0">
                <a:latin typeface="Palatino Linotype" panose="02040502050505030304" pitchFamily="18" charset="0"/>
              </a:rPr>
              <a:t>higher </a:t>
            </a:r>
            <a:r>
              <a:rPr lang="en-US" sz="1400" dirty="0">
                <a:latin typeface="Palatino Linotype" panose="02040502050505030304" pitchFamily="18" charset="0"/>
              </a:rPr>
              <a:t>than the rest of doses </a:t>
            </a:r>
            <a:r>
              <a:rPr lang="en-US" sz="1400" dirty="0" smtClean="0">
                <a:latin typeface="Palatino Linotype" panose="02040502050505030304" pitchFamily="18" charset="0"/>
              </a:rPr>
              <a:t>evaluated.</a:t>
            </a:r>
            <a:endParaRPr lang="en-US" sz="1400" dirty="0" smtClean="0">
              <a:solidFill>
                <a:srgbClr val="FF0000"/>
              </a:solidFill>
              <a:latin typeface="Palatino Linotype" panose="0204050205050503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527472926"/>
              </p:ext>
            </p:extLst>
          </p:nvPr>
        </p:nvGraphicFramePr>
        <p:xfrm>
          <a:off x="609600" y="1560100"/>
          <a:ext cx="7886701" cy="2339124"/>
        </p:xfrm>
        <a:graphic>
          <a:graphicData uri="http://schemas.openxmlformats.org/drawingml/2006/table">
            <a:tbl>
              <a:tblPr firstRow="1" firstCol="1" bandRow="1"/>
              <a:tblGrid>
                <a:gridCol w="1583838">
                  <a:extLst>
                    <a:ext uri="{9D8B030D-6E8A-4147-A177-3AD203B41FA5}">
                      <a16:colId xmlns:a16="http://schemas.microsoft.com/office/drawing/2014/main" val="3492213040"/>
                    </a:ext>
                  </a:extLst>
                </a:gridCol>
                <a:gridCol w="1768213">
                  <a:extLst>
                    <a:ext uri="{9D8B030D-6E8A-4147-A177-3AD203B41FA5}">
                      <a16:colId xmlns:a16="http://schemas.microsoft.com/office/drawing/2014/main" val="3392192373"/>
                    </a:ext>
                  </a:extLst>
                </a:gridCol>
                <a:gridCol w="1768213">
                  <a:extLst>
                    <a:ext uri="{9D8B030D-6E8A-4147-A177-3AD203B41FA5}">
                      <a16:colId xmlns:a16="http://schemas.microsoft.com/office/drawing/2014/main" val="3858473369"/>
                    </a:ext>
                  </a:extLst>
                </a:gridCol>
                <a:gridCol w="1486371">
                  <a:extLst>
                    <a:ext uri="{9D8B030D-6E8A-4147-A177-3AD203B41FA5}">
                      <a16:colId xmlns:a16="http://schemas.microsoft.com/office/drawing/2014/main" val="3006769039"/>
                    </a:ext>
                  </a:extLst>
                </a:gridCol>
                <a:gridCol w="1280066">
                  <a:extLst>
                    <a:ext uri="{9D8B030D-6E8A-4147-A177-3AD203B41FA5}">
                      <a16:colId xmlns:a16="http://schemas.microsoft.com/office/drawing/2014/main" val="322507265"/>
                    </a:ext>
                  </a:extLst>
                </a:gridCol>
              </a:tblGrid>
              <a:tr h="579874">
                <a:tc>
                  <a:txBody>
                    <a:bodyPr/>
                    <a:lstStyle/>
                    <a:p>
                      <a:pPr algn="ctr">
                        <a:lnSpc>
                          <a:spcPts val="1300"/>
                        </a:lnSpc>
                        <a:spcAft>
                          <a:spcPts val="0"/>
                        </a:spcAft>
                      </a:pPr>
                      <a:r>
                        <a:rPr lang="en-US" sz="10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Essential oil</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Dose</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spcAft>
                          <a:spcPts val="0"/>
                        </a:spcAft>
                      </a:pPr>
                      <a:r>
                        <a:rPr lang="en-US" sz="10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(µl)</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Number of damaged beans (with at least one hole)</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Number of holes per bean damaged</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Bean weight loss (%)</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577555"/>
                  </a:ext>
                </a:extLst>
              </a:tr>
              <a:tr h="175925">
                <a:tc>
                  <a:txBody>
                    <a:bodyPr/>
                    <a:lstStyle/>
                    <a:p>
                      <a:pPr algn="ctr">
                        <a:lnSpc>
                          <a:spcPts val="1300"/>
                        </a:lnSpc>
                        <a:spcAft>
                          <a:spcPts val="0"/>
                        </a:spcAft>
                      </a:pPr>
                      <a:r>
                        <a:rPr lang="en-US" sz="10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Control</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4.60 ± 0.98a </a:t>
                      </a:r>
                      <a:r>
                        <a:rPr lang="en-US" sz="1000" kern="1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3.66± 0.88ab </a:t>
                      </a:r>
                      <a:r>
                        <a:rPr lang="en-US" sz="1000" kern="1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2.98 ± 0.3a </a:t>
                      </a:r>
                      <a:r>
                        <a:rPr lang="en-US" sz="1000" kern="1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46632"/>
                  </a:ext>
                </a:extLst>
              </a:tr>
              <a:tr h="175925">
                <a:tc rowSpan="3">
                  <a:txBody>
                    <a:bodyPr/>
                    <a:lstStyle/>
                    <a:p>
                      <a:pPr algn="ctr">
                        <a:lnSpc>
                          <a:spcPts val="1300"/>
                        </a:lnSpc>
                        <a:spcAft>
                          <a:spcPts val="0"/>
                        </a:spcAft>
                      </a:pPr>
                      <a:r>
                        <a:rPr lang="en-US" sz="10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 winterianus</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5.60 ± 0.40a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2.14 ± 0.19bc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 ± 0.31bc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2373487"/>
                  </a:ext>
                </a:extLst>
              </a:tr>
              <a:tr h="175925">
                <a:tc v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4.60 ± 0.40a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2.61 ± 0.23abc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1.76 ± 0.36bcd</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62897084"/>
                  </a:ext>
                </a:extLst>
              </a:tr>
              <a:tr h="175925">
                <a:tc v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120</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 ± 1.14a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1.91 ± 0.16c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1.01 ± 0.09d</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567820"/>
                  </a:ext>
                </a:extLst>
              </a:tr>
              <a:tr h="175925">
                <a:tc rowSpan="3">
                  <a:txBody>
                    <a:bodyPr/>
                    <a:lstStyle/>
                    <a:p>
                      <a:pPr algn="ctr">
                        <a:lnSpc>
                          <a:spcPts val="1300"/>
                        </a:lnSpc>
                        <a:spcAft>
                          <a:spcPts val="0"/>
                        </a:spcAft>
                      </a:pPr>
                      <a:r>
                        <a:rPr lang="en-US" sz="1000" i="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 basilicum</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3.60 ± 0.75a</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3.83 ± 0.87a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2.10 ± 0.31b</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31266"/>
                  </a:ext>
                </a:extLst>
              </a:tr>
              <a:tr h="175925">
                <a:tc v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6.00 ± 1.26a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1.98 ± 0.46c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1.91 ± 0.44bc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10983953"/>
                  </a:ext>
                </a:extLst>
              </a:tr>
              <a:tr h="175925">
                <a:tc v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120</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5.20 ± 1.06a</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1.68 ± 0.22c</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1.22 ± 0.13cd</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49774"/>
                  </a:ext>
                </a:extLst>
              </a:tr>
              <a:tr h="175925">
                <a:tc gridSpan="2">
                  <a:txBody>
                    <a:bodyPr/>
                    <a:lstStyle/>
                    <a:p>
                      <a:pPr algn="ctr">
                        <a:lnSpc>
                          <a:spcPts val="1300"/>
                        </a:lnSpc>
                        <a:spcAft>
                          <a:spcPts val="0"/>
                        </a:spcAft>
                      </a:pPr>
                      <a:r>
                        <a:rPr lang="en-US" sz="10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0.726</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2.745</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4.547</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4212051"/>
                  </a:ext>
                </a:extLst>
              </a:tr>
              <a:tr h="175925">
                <a:tc gridSpan="2">
                  <a:txBody>
                    <a:bodyPr/>
                    <a:lstStyle/>
                    <a:p>
                      <a:pPr algn="ctr">
                        <a:lnSpc>
                          <a:spcPts val="1300"/>
                        </a:lnSpc>
                        <a:spcAft>
                          <a:spcPts val="0"/>
                        </a:spcAft>
                      </a:pPr>
                      <a:r>
                        <a:rPr lang="en-US" sz="1000" b="1"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df</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6.28</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6.28</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6.28</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35149165"/>
                  </a:ext>
                </a:extLst>
              </a:tr>
              <a:tr h="175925">
                <a:tc gridSpan="2">
                  <a:txBody>
                    <a:bodyPr/>
                    <a:lstStyle/>
                    <a:p>
                      <a:pPr algn="ctr">
                        <a:lnSpc>
                          <a:spcPts val="1300"/>
                        </a:lnSpc>
                        <a:spcAft>
                          <a:spcPts val="0"/>
                        </a:spcAft>
                      </a:pPr>
                      <a:r>
                        <a:rPr lang="en-US" sz="10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ts val="1300"/>
                        </a:lnSpc>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0.633</a:t>
                      </a:r>
                      <a:endParaRPr lang="es-E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0.032</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0.002</a:t>
                      </a:r>
                      <a:endParaRPr lang="es-E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137593"/>
                  </a:ext>
                </a:extLst>
              </a:tr>
            </a:tbl>
          </a:graphicData>
        </a:graphic>
      </p:graphicFrame>
      <p:sp>
        <p:nvSpPr>
          <p:cNvPr id="13" name="Rectángulo 12"/>
          <p:cNvSpPr/>
          <p:nvPr/>
        </p:nvSpPr>
        <p:spPr>
          <a:xfrm>
            <a:off x="609600" y="3953178"/>
            <a:ext cx="7886700" cy="400110"/>
          </a:xfrm>
          <a:prstGeom prst="rect">
            <a:avLst/>
          </a:prstGeom>
        </p:spPr>
        <p:txBody>
          <a:bodyPr wrap="square">
            <a:spAutoFit/>
          </a:bodyPr>
          <a:lstStyle/>
          <a:p>
            <a:r>
              <a:rPr lang="en-US" sz="1000" baseline="30000" dirty="0">
                <a:latin typeface="Palatino Linotype" panose="02040502050505030304" pitchFamily="18" charset="0"/>
              </a:rPr>
              <a:t>1</a:t>
            </a:r>
            <a:r>
              <a:rPr lang="en-US" sz="1000" dirty="0">
                <a:latin typeface="Palatino Linotype" panose="02040502050505030304" pitchFamily="18" charset="0"/>
              </a:rPr>
              <a:t> Different lowercase letters indicate significant differences among beans treated with different doses of essential oils and control; LSD test at 0.05.</a:t>
            </a:r>
            <a:endParaRPr lang="es-ES" sz="1000" dirty="0">
              <a:latin typeface="Palatino Linotype" panose="02040502050505030304" pitchFamily="18" charset="0"/>
            </a:endParaRPr>
          </a:p>
        </p:txBody>
      </p:sp>
    </p:spTree>
    <p:extLst>
      <p:ext uri="{BB962C8B-B14F-4D97-AF65-F5344CB8AC3E}">
        <p14:creationId xmlns:p14="http://schemas.microsoft.com/office/powerpoint/2010/main" val="279737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10" name="TextBox 9">
            <a:extLst>
              <a:ext uri="{FF2B5EF4-FFF2-40B4-BE49-F238E27FC236}">
                <a16:creationId xmlns:a16="http://schemas.microsoft.com/office/drawing/2014/main" id="{1CADA6F2-3FC1-4566-B743-58F07B6A36BB}"/>
              </a:ext>
            </a:extLst>
          </p:cNvPr>
          <p:cNvSpPr txBox="1"/>
          <p:nvPr/>
        </p:nvSpPr>
        <p:spPr>
          <a:xfrm>
            <a:off x="609600" y="781259"/>
            <a:ext cx="8153400" cy="3785652"/>
          </a:xfrm>
          <a:prstGeom prst="rect">
            <a:avLst/>
          </a:prstGeom>
          <a:noFill/>
        </p:spPr>
        <p:txBody>
          <a:bodyPr wrap="square" rtlCol="0">
            <a:spAutoFit/>
          </a:bodyPr>
          <a:lstStyle/>
          <a:p>
            <a:r>
              <a:rPr lang="fr-FR" sz="2400" b="1" dirty="0">
                <a:latin typeface="Palatino Linotype" panose="02040502050505030304" pitchFamily="18" charset="0"/>
              </a:rPr>
              <a:t>Conclusions</a:t>
            </a:r>
          </a:p>
          <a:p>
            <a:pPr marL="285750" indent="-285750" algn="just">
              <a:buFont typeface="Arial" panose="020B0604020202020204" pitchFamily="34" charset="0"/>
              <a:buChar char="•"/>
            </a:pPr>
            <a:r>
              <a:rPr lang="en-US" i="1" dirty="0" smtClean="0">
                <a:latin typeface="Palatino Linotype" panose="02040502050505030304" pitchFamily="18" charset="0"/>
                <a:ea typeface="Times New Roman" panose="02020603050405020304" pitchFamily="18" charset="0"/>
                <a:cs typeface="Times New Roman" panose="02020603050405020304" pitchFamily="18" charset="0"/>
              </a:rPr>
              <a:t>O</a:t>
            </a:r>
            <a:r>
              <a:rPr lang="en-US" i="1" dirty="0">
                <a:latin typeface="Palatino Linotype" panose="02040502050505030304" pitchFamily="18" charset="0"/>
                <a:ea typeface="Times New Roman" panose="02020603050405020304" pitchFamily="18" charset="0"/>
                <a:cs typeface="Times New Roman" panose="02020603050405020304" pitchFamily="18" charset="0"/>
              </a:rPr>
              <a:t>. </a:t>
            </a:r>
            <a:r>
              <a:rPr lang="en-US" i="1" dirty="0" err="1">
                <a:latin typeface="Palatino Linotype" panose="02040502050505030304" pitchFamily="18" charset="0"/>
                <a:ea typeface="Times New Roman" panose="02020603050405020304" pitchFamily="18" charset="0"/>
                <a:cs typeface="Times New Roman" panose="02020603050405020304" pitchFamily="18" charset="0"/>
              </a:rPr>
              <a:t>basilicum</a:t>
            </a:r>
            <a:r>
              <a:rPr lang="en-US" i="1" dirty="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and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C. </a:t>
            </a:r>
            <a:r>
              <a:rPr lang="en-US" i="1" dirty="0" err="1">
                <a:latin typeface="Palatino Linotype" panose="02040502050505030304" pitchFamily="18" charset="0"/>
                <a:ea typeface="Times New Roman" panose="02020603050405020304" pitchFamily="18" charset="0"/>
                <a:cs typeface="Times New Roman" panose="02020603050405020304" pitchFamily="18" charset="0"/>
              </a:rPr>
              <a:t>winterianus</a:t>
            </a:r>
            <a:r>
              <a:rPr lang="en-US" i="1" dirty="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essential oils affected the development of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A. </a:t>
            </a:r>
            <a:r>
              <a:rPr lang="en-US" i="1" dirty="0" err="1">
                <a:latin typeface="Palatino Linotype" panose="02040502050505030304" pitchFamily="18" charset="0"/>
                <a:ea typeface="Times New Roman" panose="02020603050405020304" pitchFamily="18" charset="0"/>
                <a:cs typeface="Times New Roman" panose="02020603050405020304" pitchFamily="18" charset="0"/>
              </a:rPr>
              <a:t>obtectus</a:t>
            </a:r>
            <a:r>
              <a:rPr lang="en-US" dirty="0">
                <a:latin typeface="Palatino Linotype" panose="02040502050505030304" pitchFamily="18" charset="0"/>
                <a:ea typeface="Times New Roman" panose="02020603050405020304" pitchFamily="18" charset="0"/>
                <a:cs typeface="Times New Roman" panose="02020603050405020304" pitchFamily="18" charset="0"/>
              </a:rPr>
              <a:t> insects since the greatest doses applied on beans decreased the emergence of the bean weevil. </a:t>
            </a:r>
            <a:endParaRPr lang="en-US"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Also</a:t>
            </a:r>
            <a:r>
              <a:rPr lang="en-US" dirty="0">
                <a:latin typeface="Palatino Linotype" panose="02040502050505030304" pitchFamily="18" charset="0"/>
                <a:ea typeface="Times New Roman" panose="02020603050405020304" pitchFamily="18" charset="0"/>
                <a:cs typeface="Times New Roman" panose="02020603050405020304" pitchFamily="18" charset="0"/>
              </a:rPr>
              <a:t>, they reduced the number of exit holes of insects per damaged bean and the bean weight loss, from 2.,987% in control treatment, to 1.014% and 1.221% with 120 µL of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C. </a:t>
            </a:r>
            <a:r>
              <a:rPr lang="en-US" i="1" dirty="0" err="1" smtClean="0">
                <a:latin typeface="Palatino Linotype" panose="02040502050505030304" pitchFamily="18" charset="0"/>
                <a:ea typeface="Times New Roman" panose="02020603050405020304" pitchFamily="18" charset="0"/>
                <a:cs typeface="Times New Roman" panose="02020603050405020304" pitchFamily="18" charset="0"/>
              </a:rPr>
              <a:t>winterianus</a:t>
            </a:r>
            <a:r>
              <a:rPr lang="en-US" i="1" dirty="0" smtClean="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and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O. </a:t>
            </a:r>
            <a:r>
              <a:rPr lang="en-US" i="1" dirty="0" err="1">
                <a:latin typeface="Palatino Linotype" panose="02040502050505030304" pitchFamily="18" charset="0"/>
                <a:ea typeface="Times New Roman" panose="02020603050405020304" pitchFamily="18" charset="0"/>
                <a:cs typeface="Times New Roman" panose="02020603050405020304" pitchFamily="18" charset="0"/>
              </a:rPr>
              <a:t>basilicum</a:t>
            </a:r>
            <a:r>
              <a:rPr lang="en-US" dirty="0">
                <a:latin typeface="Palatino Linotype" panose="02040502050505030304" pitchFamily="18" charset="0"/>
                <a:ea typeface="Times New Roman" panose="02020603050405020304" pitchFamily="18" charset="0"/>
                <a:cs typeface="Times New Roman" panose="02020603050405020304" pitchFamily="18" charset="0"/>
              </a:rPr>
              <a:t>, respectively. </a:t>
            </a:r>
            <a:endParaRPr lang="en-US"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The </a:t>
            </a:r>
            <a:r>
              <a:rPr lang="en-US" dirty="0">
                <a:latin typeface="Palatino Linotype" panose="02040502050505030304" pitchFamily="18" charset="0"/>
                <a:ea typeface="Times New Roman" panose="02020603050405020304" pitchFamily="18" charset="0"/>
                <a:cs typeface="Times New Roman" panose="02020603050405020304" pitchFamily="18" charset="0"/>
              </a:rPr>
              <a:t>ability of both doses of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C. </a:t>
            </a:r>
            <a:r>
              <a:rPr lang="en-US" i="1" dirty="0" err="1" smtClean="0">
                <a:latin typeface="Palatino Linotype" panose="02040502050505030304" pitchFamily="18" charset="0"/>
                <a:ea typeface="Times New Roman" panose="02020603050405020304" pitchFamily="18" charset="0"/>
                <a:cs typeface="Times New Roman" panose="02020603050405020304" pitchFamily="18" charset="0"/>
              </a:rPr>
              <a:t>winterianus</a:t>
            </a:r>
            <a:r>
              <a:rPr lang="en-US" i="1" dirty="0" smtClean="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and </a:t>
            </a:r>
            <a:r>
              <a:rPr lang="en-US" i="1" dirty="0">
                <a:latin typeface="Palatino Linotype" panose="02040502050505030304" pitchFamily="18" charset="0"/>
                <a:ea typeface="Times New Roman" panose="02020603050405020304" pitchFamily="18" charset="0"/>
                <a:cs typeface="Times New Roman" panose="02020603050405020304" pitchFamily="18" charset="0"/>
              </a:rPr>
              <a:t>O. </a:t>
            </a:r>
            <a:r>
              <a:rPr lang="en-US" i="1" dirty="0" err="1">
                <a:latin typeface="Palatino Linotype" panose="02040502050505030304" pitchFamily="18" charset="0"/>
                <a:ea typeface="Times New Roman" panose="02020603050405020304" pitchFamily="18" charset="0"/>
                <a:cs typeface="Times New Roman" panose="02020603050405020304" pitchFamily="18" charset="0"/>
              </a:rPr>
              <a:t>basilicum</a:t>
            </a:r>
            <a:r>
              <a:rPr lang="en-US" i="1" dirty="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to reduce the insect longevity, their subsequent emergence from beans, and protect the bean seeds, make these essential oils a suitable tool for the control of adults of this insect pest in small storages. </a:t>
            </a:r>
            <a:endParaRPr lang="es-ES" dirty="0">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69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2" name="Rectangle 1">
            <a:extLst>
              <a:ext uri="{FF2B5EF4-FFF2-40B4-BE49-F238E27FC236}">
                <a16:creationId xmlns:a16="http://schemas.microsoft.com/office/drawing/2014/main" id="{A9726944-0BF0-4225-81E3-6477EDC7A0A4}"/>
              </a:ext>
            </a:extLst>
          </p:cNvPr>
          <p:cNvSpPr/>
          <p:nvPr/>
        </p:nvSpPr>
        <p:spPr>
          <a:xfrm>
            <a:off x="865162" y="891457"/>
            <a:ext cx="7373315" cy="2215991"/>
          </a:xfrm>
          <a:prstGeom prst="rect">
            <a:avLst/>
          </a:prstGeom>
        </p:spPr>
        <p:txBody>
          <a:bodyPr wrap="square">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dirty="0">
                <a:latin typeface="Palatino Linotype" panose="02040502050505030304" pitchFamily="18" charset="0"/>
              </a:rPr>
              <a:t>This work was funded by the Ministry of Science, Innovation and Universities (Government of Spain), according to the Resolution of July 27, 2018, (BOE No. 184, of July 31) through the grant awarded to Álvaro Rodríguez González (PTA2017–14403-I).</a:t>
            </a:r>
            <a:r>
              <a:rPr lang="fr-FR" dirty="0">
                <a:latin typeface="Palatino Linotype" panose="02040502050505030304" pitchFamily="18" charset="0"/>
              </a:rPr>
              <a:t> </a:t>
            </a:r>
          </a:p>
          <a:p>
            <a:r>
              <a:rPr lang="fr-FR" dirty="0">
                <a:latin typeface="Palatino Linotype" panose="02040502050505030304" pitchFamily="18" charset="0"/>
              </a:rPr>
              <a:t> </a:t>
            </a:r>
          </a:p>
        </p:txBody>
      </p:sp>
      <p:pic>
        <p:nvPicPr>
          <p:cNvPr id="6" name="Imagen 5">
            <a:extLst>
              <a:ext uri="{FF2B5EF4-FFF2-40B4-BE49-F238E27FC236}">
                <a16:creationId xmlns:a16="http://schemas.microsoft.com/office/drawing/2014/main" id="{E3B3F4FF-3B55-4EF5-B258-25DFD8D187E4}"/>
              </a:ext>
            </a:extLst>
          </p:cNvPr>
          <p:cNvPicPr>
            <a:picLocks noChangeAspect="1"/>
          </p:cNvPicPr>
          <p:nvPr/>
        </p:nvPicPr>
        <p:blipFill>
          <a:blip r:embed="rId3"/>
          <a:stretch>
            <a:fillRect/>
          </a:stretch>
        </p:blipFill>
        <p:spPr>
          <a:xfrm>
            <a:off x="1004888" y="3178937"/>
            <a:ext cx="7186612" cy="1326388"/>
          </a:xfrm>
          <a:prstGeom prst="rect">
            <a:avLst/>
          </a:prstGeom>
        </p:spPr>
      </p:pic>
    </p:spTree>
    <p:extLst>
      <p:ext uri="{BB962C8B-B14F-4D97-AF65-F5344CB8AC3E}">
        <p14:creationId xmlns:p14="http://schemas.microsoft.com/office/powerpoint/2010/main" val="3489193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1295</Words>
  <Application>Microsoft Office PowerPoint</Application>
  <PresentationFormat>Presentación en pantalla (4:3)</PresentationFormat>
  <Paragraphs>189</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Palatino Linotype</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usuario</cp:lastModifiedBy>
  <cp:revision>59</cp:revision>
  <dcterms:created xsi:type="dcterms:W3CDTF">2017-05-27T02:37:01Z</dcterms:created>
  <dcterms:modified xsi:type="dcterms:W3CDTF">2020-11-06T11:04:03Z</dcterms:modified>
</cp:coreProperties>
</file>