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6" r:id="rId4"/>
    <p:sldId id="264" r:id="rId5"/>
    <p:sldId id="265"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000000"/>
    <a:srgbClr val="1A7B7C"/>
    <a:srgbClr val="EAEAEA"/>
    <a:srgbClr val="FCFBF2"/>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11/10/2020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‹nº›</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2987886"/>
            <a:ext cx="8305800" cy="3139321"/>
          </a:xfrm>
          <a:prstGeom prst="rect">
            <a:avLst/>
          </a:prstGeom>
          <a:noFill/>
        </p:spPr>
        <p:txBody>
          <a:bodyPr wrap="square" rtlCol="0">
            <a:spAutoFit/>
          </a:bodyPr>
          <a:lstStyle/>
          <a:p>
            <a:pPr algn="ctr"/>
            <a:r>
              <a:rPr lang="en-US" sz="2400" b="1" dirty="0">
                <a:latin typeface="Palatino Linotype" panose="02040502050505030304" pitchFamily="18" charset="0"/>
              </a:rPr>
              <a:t>Effects of metformin on </a:t>
            </a:r>
            <a:r>
              <a:rPr lang="en-US" sz="2400" b="1" dirty="0" err="1">
                <a:latin typeface="Palatino Linotype" panose="02040502050505030304" pitchFamily="18" charset="0"/>
              </a:rPr>
              <a:t>antioxidative</a:t>
            </a:r>
            <a:r>
              <a:rPr lang="en-US" sz="2400" b="1" dirty="0">
                <a:latin typeface="Palatino Linotype" panose="02040502050505030304" pitchFamily="18" charset="0"/>
              </a:rPr>
              <a:t> response of </a:t>
            </a:r>
            <a:r>
              <a:rPr lang="en-US" sz="2400" b="1" i="1" dirty="0" err="1">
                <a:latin typeface="Palatino Linotype" panose="02040502050505030304" pitchFamily="18" charset="0"/>
              </a:rPr>
              <a:t>Lactuca</a:t>
            </a:r>
            <a:r>
              <a:rPr lang="en-US" sz="2400" b="1" i="1" dirty="0">
                <a:latin typeface="Palatino Linotype" panose="02040502050505030304" pitchFamily="18" charset="0"/>
              </a:rPr>
              <a:t> sativa</a:t>
            </a:r>
            <a:r>
              <a:rPr lang="en-US" sz="2400" b="1" dirty="0">
                <a:latin typeface="Palatino Linotype" panose="02040502050505030304" pitchFamily="18" charset="0"/>
              </a:rPr>
              <a:t> plants</a:t>
            </a:r>
            <a:r>
              <a:rPr lang="en-US" sz="2400" b="1" dirty="0" smtClean="0">
                <a:latin typeface="Palatino Linotype" panose="02040502050505030304" pitchFamily="18" charset="0"/>
              </a:rPr>
              <a:t>.</a:t>
            </a:r>
          </a:p>
          <a:p>
            <a:pPr algn="ctr"/>
            <a:endParaRPr lang="fr-FR" sz="800" dirty="0">
              <a:latin typeface="Palatino Linotype" panose="02040502050505030304" pitchFamily="18" charset="0"/>
            </a:endParaRPr>
          </a:p>
          <a:p>
            <a:pPr algn="ctr"/>
            <a:r>
              <a:rPr lang="pt-PT" b="1" dirty="0">
                <a:latin typeface="Palatino Linotype" panose="02040502050505030304" pitchFamily="18" charset="0"/>
              </a:rPr>
              <a:t>Inês Leitão</a:t>
            </a:r>
            <a:r>
              <a:rPr lang="pt-PT" b="1" baseline="30000" dirty="0">
                <a:latin typeface="Palatino Linotype" panose="02040502050505030304" pitchFamily="18" charset="0"/>
              </a:rPr>
              <a:t>1*</a:t>
            </a:r>
            <a:r>
              <a:rPr lang="pt-PT" b="1" dirty="0">
                <a:latin typeface="Palatino Linotype" panose="02040502050505030304" pitchFamily="18" charset="0"/>
              </a:rPr>
              <a:t>, Miguel P. Mourato</a:t>
            </a:r>
            <a:r>
              <a:rPr lang="pt-PT" b="1" baseline="30000" dirty="0">
                <a:latin typeface="Palatino Linotype" panose="02040502050505030304" pitchFamily="18" charset="0"/>
              </a:rPr>
              <a:t>1</a:t>
            </a:r>
            <a:r>
              <a:rPr lang="pt-PT" b="1" dirty="0">
                <a:latin typeface="Palatino Linotype" panose="02040502050505030304" pitchFamily="18" charset="0"/>
              </a:rPr>
              <a:t>, </a:t>
            </a:r>
            <a:r>
              <a:rPr lang="pt-PT" b="1" dirty="0" smtClean="0">
                <a:latin typeface="Palatino Linotype" panose="02040502050505030304" pitchFamily="18" charset="0"/>
              </a:rPr>
              <a:t>Joana Sales</a:t>
            </a:r>
            <a:r>
              <a:rPr lang="pt-PT" b="1" baseline="30000" dirty="0" smtClean="0">
                <a:latin typeface="Palatino Linotype" panose="02040502050505030304" pitchFamily="18" charset="0"/>
              </a:rPr>
              <a:t>1</a:t>
            </a:r>
            <a:r>
              <a:rPr lang="pt-PT" b="1" dirty="0" smtClean="0">
                <a:latin typeface="Palatino Linotype" panose="02040502050505030304" pitchFamily="18" charset="0"/>
              </a:rPr>
              <a:t>,</a:t>
            </a:r>
            <a:r>
              <a:rPr lang="pt-PT" b="1" dirty="0" smtClean="0">
                <a:latin typeface="Palatino Linotype" panose="02040502050505030304" pitchFamily="18" charset="0"/>
              </a:rPr>
              <a:t>Maria </a:t>
            </a:r>
            <a:r>
              <a:rPr lang="pt-PT" b="1" dirty="0">
                <a:latin typeface="Palatino Linotype" panose="02040502050505030304" pitchFamily="18" charset="0"/>
              </a:rPr>
              <a:t>Matilde Marques</a:t>
            </a:r>
            <a:r>
              <a:rPr lang="pt-PT" b="1" baseline="30000" dirty="0">
                <a:latin typeface="Palatino Linotype" panose="02040502050505030304" pitchFamily="18" charset="0"/>
              </a:rPr>
              <a:t>2</a:t>
            </a:r>
            <a:r>
              <a:rPr lang="pt-PT" b="1" dirty="0">
                <a:latin typeface="Palatino Linotype" panose="02040502050505030304" pitchFamily="18" charset="0"/>
              </a:rPr>
              <a:t>, Maria Conceição Oliveira</a:t>
            </a:r>
            <a:r>
              <a:rPr lang="pt-PT" b="1" baseline="30000" dirty="0">
                <a:latin typeface="Palatino Linotype" panose="02040502050505030304" pitchFamily="18" charset="0"/>
              </a:rPr>
              <a:t>2</a:t>
            </a:r>
            <a:r>
              <a:rPr lang="pt-PT" b="1" dirty="0">
                <a:latin typeface="Palatino Linotype" panose="02040502050505030304" pitchFamily="18" charset="0"/>
              </a:rPr>
              <a:t>, </a:t>
            </a:r>
            <a:r>
              <a:rPr lang="pt-PT" b="1" dirty="0" err="1">
                <a:latin typeface="Palatino Linotype" panose="02040502050505030304" pitchFamily="18" charset="0"/>
              </a:rPr>
              <a:t>Luisa</a:t>
            </a:r>
            <a:r>
              <a:rPr lang="pt-PT" b="1" dirty="0">
                <a:latin typeface="Palatino Linotype" panose="02040502050505030304" pitchFamily="18" charset="0"/>
              </a:rPr>
              <a:t> L. Martins</a:t>
            </a:r>
            <a:r>
              <a:rPr lang="pt-PT" b="1" baseline="30000" dirty="0">
                <a:latin typeface="Palatino Linotype" panose="02040502050505030304" pitchFamily="18" charset="0"/>
              </a:rPr>
              <a:t>1</a:t>
            </a:r>
            <a:endParaRPr lang="it-IT" b="1" baseline="30000" dirty="0">
              <a:latin typeface="Palatino Linotype" panose="02040502050505030304" pitchFamily="18" charset="0"/>
            </a:endParaRPr>
          </a:p>
          <a:p>
            <a:endParaRPr lang="fr-FR" sz="1000" dirty="0">
              <a:latin typeface="Palatino Linotype" panose="02040502050505030304" pitchFamily="18" charset="0"/>
            </a:endParaRPr>
          </a:p>
          <a:p>
            <a:r>
              <a:rPr lang="en-US" baseline="30000" dirty="0" smtClean="0">
                <a:latin typeface="Palatino Linotype" panose="02040502050505030304" pitchFamily="18" charset="0"/>
              </a:rPr>
              <a:t>1</a:t>
            </a:r>
            <a:r>
              <a:rPr lang="en-US" dirty="0" smtClean="0">
                <a:latin typeface="Palatino Linotype" panose="02040502050505030304" pitchFamily="18" charset="0"/>
              </a:rPr>
              <a:t> </a:t>
            </a:r>
            <a:r>
              <a:rPr lang="pt-PT" dirty="0">
                <a:latin typeface="Palatino Linotype" panose="02040502050505030304" pitchFamily="18" charset="0"/>
              </a:rPr>
              <a:t>LEAF - </a:t>
            </a:r>
            <a:r>
              <a:rPr lang="pt-PT" dirty="0" err="1">
                <a:latin typeface="Palatino Linotype" panose="02040502050505030304" pitchFamily="18" charset="0"/>
              </a:rPr>
              <a:t>Linking</a:t>
            </a:r>
            <a:r>
              <a:rPr lang="pt-PT" dirty="0">
                <a:latin typeface="Palatino Linotype" panose="02040502050505030304" pitchFamily="18" charset="0"/>
              </a:rPr>
              <a:t> </a:t>
            </a:r>
            <a:r>
              <a:rPr lang="pt-PT" dirty="0" err="1">
                <a:latin typeface="Palatino Linotype" panose="02040502050505030304" pitchFamily="18" charset="0"/>
              </a:rPr>
              <a:t>Landscape</a:t>
            </a:r>
            <a:r>
              <a:rPr lang="pt-PT" dirty="0">
                <a:latin typeface="Palatino Linotype" panose="02040502050505030304" pitchFamily="18" charset="0"/>
              </a:rPr>
              <a:t>, </a:t>
            </a:r>
            <a:r>
              <a:rPr lang="pt-PT" dirty="0" err="1">
                <a:latin typeface="Palatino Linotype" panose="02040502050505030304" pitchFamily="18" charset="0"/>
              </a:rPr>
              <a:t>Environment</a:t>
            </a:r>
            <a:r>
              <a:rPr lang="pt-PT" dirty="0">
                <a:latin typeface="Palatino Linotype" panose="02040502050505030304" pitchFamily="18" charset="0"/>
              </a:rPr>
              <a:t>, </a:t>
            </a:r>
            <a:r>
              <a:rPr lang="pt-PT" dirty="0" err="1">
                <a:latin typeface="Palatino Linotype" panose="02040502050505030304" pitchFamily="18" charset="0"/>
              </a:rPr>
              <a:t>Agriculture</a:t>
            </a:r>
            <a:r>
              <a:rPr lang="pt-PT" dirty="0">
                <a:latin typeface="Palatino Linotype" panose="02040502050505030304" pitchFamily="18" charset="0"/>
              </a:rPr>
              <a:t> </a:t>
            </a:r>
            <a:r>
              <a:rPr lang="pt-PT" dirty="0" err="1">
                <a:latin typeface="Palatino Linotype" panose="02040502050505030304" pitchFamily="18" charset="0"/>
              </a:rPr>
              <a:t>and</a:t>
            </a:r>
            <a:r>
              <a:rPr lang="pt-PT" dirty="0">
                <a:latin typeface="Palatino Linotype" panose="02040502050505030304" pitchFamily="18" charset="0"/>
              </a:rPr>
              <a:t> </a:t>
            </a:r>
            <a:r>
              <a:rPr lang="pt-PT" dirty="0" err="1">
                <a:latin typeface="Palatino Linotype" panose="02040502050505030304" pitchFamily="18" charset="0"/>
              </a:rPr>
              <a:t>Food</a:t>
            </a:r>
            <a:r>
              <a:rPr lang="pt-PT" dirty="0">
                <a:latin typeface="Palatino Linotype" panose="02040502050505030304" pitchFamily="18" charset="0"/>
              </a:rPr>
              <a:t>, Instituto Superior de Agronomia, Tapada da Ajuda, 1349-017 Lisboa, Portugal; </a:t>
            </a:r>
          </a:p>
          <a:p>
            <a:r>
              <a:rPr lang="en-US" baseline="30000" dirty="0" smtClean="0">
                <a:latin typeface="Palatino Linotype" panose="02040502050505030304" pitchFamily="18" charset="0"/>
              </a:rPr>
              <a:t>2</a:t>
            </a:r>
            <a:r>
              <a:rPr lang="en-US" dirty="0" smtClean="0">
                <a:latin typeface="Palatino Linotype" panose="02040502050505030304" pitchFamily="18" charset="0"/>
              </a:rPr>
              <a:t> </a:t>
            </a:r>
            <a:r>
              <a:rPr lang="pt-PT" dirty="0">
                <a:latin typeface="Palatino Linotype" panose="02040502050505030304" pitchFamily="18" charset="0"/>
              </a:rPr>
              <a:t>Centro de Química Estrutural, Instituto Superior Técnico, Av. Rovisco Pais, 1, 1049-001 Lisboa, </a:t>
            </a:r>
            <a:r>
              <a:rPr lang="pt-PT" dirty="0" smtClean="0">
                <a:latin typeface="Palatino Linotype" panose="02040502050505030304" pitchFamily="18" charset="0"/>
              </a:rPr>
              <a:t>Portugal.</a:t>
            </a:r>
            <a:endParaRPr lang="pt-PT" dirty="0">
              <a:latin typeface="Palatino Linotype" panose="02040502050505030304" pitchFamily="18" charset="0"/>
            </a:endParaRPr>
          </a:p>
          <a:p>
            <a:endParaRPr lang="fr-FR" sz="900" dirty="0">
              <a:latin typeface="Palatino Linotype" panose="02040502050505030304" pitchFamily="18" charset="0"/>
            </a:endParaRPr>
          </a:p>
          <a:p>
            <a:r>
              <a:rPr lang="en-US" sz="1400" b="1" dirty="0">
                <a:latin typeface="Palatino Linotype" panose="02040502050505030304" pitchFamily="18" charset="0"/>
              </a:rPr>
              <a:t>*</a:t>
            </a:r>
            <a:r>
              <a:rPr lang="en-US" sz="1400" dirty="0">
                <a:latin typeface="Palatino Linotype" panose="02040502050505030304" pitchFamily="18" charset="0"/>
              </a:rPr>
              <a:t> Corresponding author: </a:t>
            </a:r>
            <a:r>
              <a:rPr lang="en-US" sz="1400" dirty="0" smtClean="0">
                <a:latin typeface="Palatino Linotype" panose="02040502050505030304" pitchFamily="18" charset="0"/>
              </a:rPr>
              <a:t>inesibleitao@isa.ulisboa.pt</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7" name="Picture 6">
            <a:extLst>
              <a:ext uri="{FF2B5EF4-FFF2-40B4-BE49-F238E27FC236}">
                <a16:creationId xmlns="" xmlns:a16="http://schemas.microsoft.com/office/drawing/2014/main" id="{095D5563-C0F5-42A4-9029-F268D91A37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5194"/>
            <a:ext cx="9144000" cy="3283080"/>
          </a:xfrm>
          <a:prstGeom prst="rect">
            <a:avLst/>
          </a:prstGeom>
        </p:spPr>
      </p:pic>
      <p:pic>
        <p:nvPicPr>
          <p:cNvPr id="8" name="Picture 2" descr="Resultado de imagem para ulisboa logotip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6041008"/>
            <a:ext cx="2271036" cy="8202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sultado de imagem para instituto superior agronomi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6265" y="6012078"/>
            <a:ext cx="1307349" cy="871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60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6644" y="420499"/>
            <a:ext cx="8234149" cy="5770811"/>
          </a:xfrm>
          <a:prstGeom prst="rect">
            <a:avLst/>
          </a:prstGeom>
          <a:noFill/>
        </p:spPr>
        <p:txBody>
          <a:bodyPr wrap="square" rtlCol="0">
            <a:spAutoFit/>
          </a:bodyPr>
          <a:lstStyle/>
          <a:p>
            <a:pPr algn="just"/>
            <a:r>
              <a:rPr lang="fr-FR" b="1" dirty="0">
                <a:latin typeface="Palatino Linotype" panose="02040502050505030304" pitchFamily="18" charset="0"/>
              </a:rPr>
              <a:t>Abstract</a:t>
            </a:r>
            <a:r>
              <a:rPr lang="fr-FR" b="1" dirty="0" smtClean="0">
                <a:latin typeface="Palatino Linotype" panose="02040502050505030304" pitchFamily="18" charset="0"/>
              </a:rPr>
              <a:t>: </a:t>
            </a:r>
            <a:r>
              <a:rPr lang="en-US" sz="1750" dirty="0" smtClean="0">
                <a:latin typeface="Palatino Linotype" panose="02040502050505030304" pitchFamily="18" charset="0"/>
              </a:rPr>
              <a:t>The </a:t>
            </a:r>
            <a:r>
              <a:rPr lang="en-US" sz="1750" dirty="0">
                <a:latin typeface="Palatino Linotype" panose="02040502050505030304" pitchFamily="18" charset="0"/>
              </a:rPr>
              <a:t>occurrence of pharmaceuticals in the ecosystems is considered of growing concern since these compounds may affect different organisms, causing changes on their metabolism and possibly contributing to food chain contamination. Our study aims to understand how lettuce cope with metformin (MTF), evaluating the oxidative stress and other effects on the plant metabolism. Lettuce was produced in a hydroponic culture contaminated with MTF. After 1, 8 and 15 days plants were harvested and </a:t>
            </a:r>
            <a:r>
              <a:rPr lang="en-US" sz="1750" dirty="0" err="1">
                <a:latin typeface="Palatino Linotype" panose="02040502050505030304" pitchFamily="18" charset="0"/>
              </a:rPr>
              <a:t>analysed</a:t>
            </a:r>
            <a:r>
              <a:rPr lang="en-US" sz="1750" dirty="0">
                <a:latin typeface="Palatino Linotype" panose="02040502050505030304" pitchFamily="18" charset="0"/>
              </a:rPr>
              <a:t>. Enzymatic and non-enzymatic parameters were determined following spectrophotometric methods. Concentrations of H</a:t>
            </a:r>
            <a:r>
              <a:rPr lang="en-US" sz="1750" baseline="-25000" dirty="0">
                <a:latin typeface="Palatino Linotype" panose="02040502050505030304" pitchFamily="18" charset="0"/>
              </a:rPr>
              <a:t>2</a:t>
            </a:r>
            <a:r>
              <a:rPr lang="en-US" sz="1750" dirty="0">
                <a:latin typeface="Palatino Linotype" panose="02040502050505030304" pitchFamily="18" charset="0"/>
              </a:rPr>
              <a:t>O</a:t>
            </a:r>
            <a:r>
              <a:rPr lang="en-US" sz="1750" baseline="-25000" dirty="0">
                <a:latin typeface="Palatino Linotype" panose="02040502050505030304" pitchFamily="18" charset="0"/>
              </a:rPr>
              <a:t>2</a:t>
            </a:r>
            <a:r>
              <a:rPr lang="en-US" sz="1750" dirty="0">
                <a:latin typeface="Palatino Linotype" panose="02040502050505030304" pitchFamily="18" charset="0"/>
              </a:rPr>
              <a:t> and MDA were obtained under MTF contamination, revealing differences on day 15. This study showed that MTF affected plant metabolism inducing oxidative stress and that different tissues responded differently to the abiotic stress caused. </a:t>
            </a:r>
            <a:r>
              <a:rPr lang="en-US" sz="1750" dirty="0" err="1">
                <a:latin typeface="Palatino Linotype" panose="02040502050505030304" pitchFamily="18" charset="0"/>
              </a:rPr>
              <a:t>Antioxidative</a:t>
            </a:r>
            <a:r>
              <a:rPr lang="en-US" sz="1750" dirty="0">
                <a:latin typeface="Palatino Linotype" panose="02040502050505030304" pitchFamily="18" charset="0"/>
              </a:rPr>
              <a:t> enzymes results showed different trends in roots and leaves indicating a specific role in the tolerance mechanism related with plant tissues. Enzymatic response indicated a more intense stress, and also a more effective response, in leaves than in roots. The </a:t>
            </a:r>
            <a:r>
              <a:rPr lang="en-US" sz="1750" dirty="0" err="1">
                <a:latin typeface="Palatino Linotype" panose="02040502050505030304" pitchFamily="18" charset="0"/>
              </a:rPr>
              <a:t>antioxidative</a:t>
            </a:r>
            <a:r>
              <a:rPr lang="en-US" sz="1750" dirty="0">
                <a:latin typeface="Palatino Linotype" panose="02040502050505030304" pitchFamily="18" charset="0"/>
              </a:rPr>
              <a:t> protection mechanism in leaves were mainly due to the activity of CAT, GPOD and APX, showing that these enzymes have an important role in the </a:t>
            </a:r>
            <a:r>
              <a:rPr lang="en-US" sz="1750" dirty="0" err="1">
                <a:latin typeface="Palatino Linotype" panose="02040502050505030304" pitchFamily="18" charset="0"/>
              </a:rPr>
              <a:t>defence</a:t>
            </a:r>
            <a:r>
              <a:rPr lang="en-US" sz="1750" dirty="0">
                <a:latin typeface="Palatino Linotype" panose="02040502050505030304" pitchFamily="18" charset="0"/>
              </a:rPr>
              <a:t> mechanism against toxic effect of MTF.</a:t>
            </a:r>
            <a:endParaRPr lang="en-US" dirty="0" smtClean="0">
              <a:latin typeface="Palatino Linotype" panose="02040502050505030304" pitchFamily="18" charset="0"/>
            </a:endParaRPr>
          </a:p>
          <a:p>
            <a:pPr algn="just"/>
            <a:endParaRPr lang="en-US" dirty="0" smtClean="0">
              <a:latin typeface="Palatino Linotype" panose="02040502050505030304" pitchFamily="18" charset="0"/>
            </a:endParaRPr>
          </a:p>
          <a:p>
            <a:pPr algn="just"/>
            <a:r>
              <a:rPr lang="fr-FR" b="1" dirty="0" smtClean="0">
                <a:latin typeface="Palatino Linotype" panose="02040502050505030304" pitchFamily="18" charset="0"/>
              </a:rPr>
              <a:t>Keywords: </a:t>
            </a:r>
            <a:r>
              <a:rPr lang="fr-FR" sz="1750" dirty="0" smtClean="0">
                <a:latin typeface="Palatino Linotype" panose="02040502050505030304" pitchFamily="18" charset="0"/>
              </a:rPr>
              <a:t>enzymes; </a:t>
            </a:r>
            <a:r>
              <a:rPr lang="fr-FR" sz="1750" dirty="0" err="1">
                <a:latin typeface="Palatino Linotype" panose="02040502050505030304" pitchFamily="18" charset="0"/>
              </a:rPr>
              <a:t>oxidative</a:t>
            </a:r>
            <a:r>
              <a:rPr lang="fr-FR" sz="1750" dirty="0">
                <a:latin typeface="Palatino Linotype" panose="02040502050505030304" pitchFamily="18" charset="0"/>
              </a:rPr>
              <a:t> </a:t>
            </a:r>
            <a:r>
              <a:rPr lang="fr-FR" sz="1750" dirty="0" smtClean="0">
                <a:latin typeface="Palatino Linotype" panose="02040502050505030304" pitchFamily="18" charset="0"/>
              </a:rPr>
              <a:t>stress; </a:t>
            </a:r>
            <a:r>
              <a:rPr lang="fr-FR" sz="1750" dirty="0" err="1" smtClean="0">
                <a:latin typeface="Palatino Linotype" panose="02040502050505030304" pitchFamily="18" charset="0"/>
              </a:rPr>
              <a:t>hydrogen</a:t>
            </a:r>
            <a:r>
              <a:rPr lang="fr-FR" sz="1750" dirty="0" smtClean="0">
                <a:latin typeface="Palatino Linotype" panose="02040502050505030304" pitchFamily="18" charset="0"/>
              </a:rPr>
              <a:t> </a:t>
            </a:r>
            <a:r>
              <a:rPr lang="fr-FR" sz="1750" dirty="0" err="1" smtClean="0">
                <a:latin typeface="Palatino Linotype" panose="02040502050505030304" pitchFamily="18" charset="0"/>
              </a:rPr>
              <a:t>peroxide</a:t>
            </a:r>
            <a:r>
              <a:rPr lang="fr-FR" sz="1750" dirty="0" smtClean="0">
                <a:latin typeface="Palatino Linotype" panose="02040502050505030304" pitchFamily="18" charset="0"/>
              </a:rPr>
              <a:t>; </a:t>
            </a:r>
          </a:p>
          <a:p>
            <a:pPr algn="just"/>
            <a:r>
              <a:rPr lang="fr-FR" sz="1750" dirty="0" err="1" smtClean="0">
                <a:latin typeface="Palatino Linotype" panose="02040502050505030304" pitchFamily="18" charset="0"/>
              </a:rPr>
              <a:t>defense</a:t>
            </a:r>
            <a:r>
              <a:rPr lang="fr-FR" sz="1750" dirty="0" smtClean="0">
                <a:latin typeface="Palatino Linotype" panose="02040502050505030304" pitchFamily="18" charset="0"/>
              </a:rPr>
              <a:t> </a:t>
            </a:r>
            <a:r>
              <a:rPr lang="fr-FR" sz="1750" dirty="0" err="1">
                <a:latin typeface="Palatino Linotype" panose="02040502050505030304" pitchFamily="18" charset="0"/>
              </a:rPr>
              <a:t>mechanisms</a:t>
            </a:r>
            <a:r>
              <a:rPr lang="fr-FR" sz="1750" dirty="0">
                <a:latin typeface="Palatino Linotype" panose="02040502050505030304" pitchFamily="18" charset="0"/>
              </a:rPr>
              <a:t>.</a:t>
            </a:r>
            <a:endParaRPr lang="fr-FR" sz="175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3" name="Picture 2">
            <a:extLst>
              <a:ext uri="{FF2B5EF4-FFF2-40B4-BE49-F238E27FC236}">
                <a16:creationId xmlns=""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33915"/>
            <a:ext cx="1752600" cy="1752600"/>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 xmlns:a16="http://schemas.microsoft.com/office/drawing/2014/main" id="{89002B9B-22F5-4BDC-BEFF-6702B8A8B395}"/>
              </a:ext>
            </a:extLst>
          </p:cNvPr>
          <p:cNvSpPr txBox="1"/>
          <p:nvPr/>
        </p:nvSpPr>
        <p:spPr>
          <a:xfrm>
            <a:off x="225523" y="121134"/>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pic>
        <p:nvPicPr>
          <p:cNvPr id="6" name="Picture 2">
            <a:extLst>
              <a:ext uri="{FF2B5EF4-FFF2-40B4-BE49-F238E27FC236}">
                <a16:creationId xmlns=""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05400"/>
            <a:ext cx="1752600" cy="1752600"/>
          </a:xfrm>
          <a:prstGeom prst="rect">
            <a:avLst/>
          </a:prstGeom>
        </p:spPr>
      </p:pic>
      <p:grpSp>
        <p:nvGrpSpPr>
          <p:cNvPr id="53" name="Grupo 52"/>
          <p:cNvGrpSpPr/>
          <p:nvPr/>
        </p:nvGrpSpPr>
        <p:grpSpPr>
          <a:xfrm>
            <a:off x="-115612" y="636021"/>
            <a:ext cx="6174239" cy="5174110"/>
            <a:chOff x="-347623" y="1101206"/>
            <a:chExt cx="6174239" cy="5174110"/>
          </a:xfrm>
        </p:grpSpPr>
        <p:grpSp>
          <p:nvGrpSpPr>
            <p:cNvPr id="9" name="Grupo 8"/>
            <p:cNvGrpSpPr/>
            <p:nvPr/>
          </p:nvGrpSpPr>
          <p:grpSpPr>
            <a:xfrm>
              <a:off x="1410291" y="2350500"/>
              <a:ext cx="1329206" cy="1880906"/>
              <a:chOff x="3524250" y="0"/>
              <a:chExt cx="5143500" cy="6858000"/>
            </a:xfrm>
            <a:noFill/>
          </p:grpSpPr>
          <p:pic>
            <p:nvPicPr>
              <p:cNvPr id="33" name="Imagem 32"/>
              <p:cNvPicPr>
                <a:picLocks noChangeAspect="1"/>
              </p:cNvPicPr>
              <p:nvPr/>
            </p:nvPicPr>
            <p:blipFill>
              <a:blip r:embed="rId3" cstate="screen">
                <a:extLst>
                  <a:ext uri="{BEBA8EAE-BF5A-486C-A8C5-ECC9F3942E4B}">
                    <a14:imgProps xmlns:a14="http://schemas.microsoft.com/office/drawing/2010/main">
                      <a14:imgLayer r:embed="rId4">
                        <a14:imgEffect>
                          <a14:backgroundRemoval t="9983" b="89996" l="6597" r="89988"/>
                        </a14:imgEffect>
                      </a14:imgLayer>
                    </a14:imgProps>
                  </a:ext>
                  <a:ext uri="{28A0092B-C50C-407E-A947-70E740481C1C}">
                    <a14:useLocalDpi xmlns:a14="http://schemas.microsoft.com/office/drawing/2010/main"/>
                  </a:ext>
                </a:extLst>
              </a:blip>
              <a:stretch>
                <a:fillRect/>
              </a:stretch>
            </p:blipFill>
            <p:spPr>
              <a:xfrm>
                <a:off x="3524250" y="0"/>
                <a:ext cx="5143500" cy="6858000"/>
              </a:xfrm>
              <a:prstGeom prst="rect">
                <a:avLst/>
              </a:prstGeom>
              <a:grpFill/>
              <a:ln>
                <a:noFill/>
              </a:ln>
            </p:spPr>
          </p:pic>
          <p:pic>
            <p:nvPicPr>
              <p:cNvPr id="34" name="Imagem 33"/>
              <p:cNvPicPr>
                <a:picLocks noChangeAspect="1"/>
              </p:cNvPicPr>
              <p:nvPr/>
            </p:nvPicPr>
            <p:blipFill rotWithShape="1">
              <a:blip r:embed="rId5" cstate="screen">
                <a:extLst>
                  <a:ext uri="{BEBA8EAE-BF5A-486C-A8C5-ECC9F3942E4B}">
                    <a14:imgProps xmlns:a14="http://schemas.microsoft.com/office/drawing/2010/main">
                      <a14:imgLayer r:embed="rId4">
                        <a14:imgEffect>
                          <a14:backgroundRemoval t="56141" b="89996" l="9983" r="89988"/>
                        </a14:imgEffect>
                      </a14:imgLayer>
                    </a14:imgProps>
                  </a:ext>
                  <a:ext uri="{28A0092B-C50C-407E-A947-70E740481C1C}">
                    <a14:useLocalDpi xmlns:a14="http://schemas.microsoft.com/office/drawing/2010/main"/>
                  </a:ext>
                </a:extLst>
              </a:blip>
              <a:srcRect l="6061" t="8582" r="11793" b="21361"/>
              <a:stretch/>
            </p:blipFill>
            <p:spPr>
              <a:xfrm>
                <a:off x="3836017" y="588596"/>
                <a:ext cx="4383561" cy="4984660"/>
              </a:xfrm>
              <a:prstGeom prst="rect">
                <a:avLst/>
              </a:prstGeom>
              <a:grpFill/>
              <a:ln>
                <a:noFill/>
              </a:ln>
            </p:spPr>
          </p:pic>
        </p:grpSp>
        <p:sp>
          <p:nvSpPr>
            <p:cNvPr id="10" name="Oval 9"/>
            <p:cNvSpPr/>
            <p:nvPr/>
          </p:nvSpPr>
          <p:spPr>
            <a:xfrm>
              <a:off x="341194" y="2872122"/>
              <a:ext cx="896985" cy="715765"/>
            </a:xfrm>
            <a:prstGeom prst="ellipse">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dirty="0" smtClean="0">
                  <a:solidFill>
                    <a:schemeClr val="tx1"/>
                  </a:solidFill>
                  <a:latin typeface="Palatino Linotype" panose="02040502050505030304" pitchFamily="18" charset="0"/>
                  <a:cs typeface="Arial" panose="020B0604020202020204" pitchFamily="34" charset="0"/>
                </a:rPr>
                <a:t>MTF</a:t>
              </a:r>
              <a:endParaRPr lang="pt-PT" sz="1600" b="1" dirty="0">
                <a:solidFill>
                  <a:schemeClr val="tx1"/>
                </a:solidFill>
                <a:latin typeface="Palatino Linotype" panose="02040502050505030304" pitchFamily="18" charset="0"/>
                <a:cs typeface="Arial" panose="020B0604020202020204" pitchFamily="34" charset="0"/>
              </a:endParaRPr>
            </a:p>
          </p:txBody>
        </p:sp>
        <p:cxnSp>
          <p:nvCxnSpPr>
            <p:cNvPr id="11" name="Conexão reta unidirecional 10"/>
            <p:cNvCxnSpPr>
              <a:stCxn id="10" idx="7"/>
            </p:cNvCxnSpPr>
            <p:nvPr/>
          </p:nvCxnSpPr>
          <p:spPr>
            <a:xfrm flipV="1">
              <a:off x="1106819" y="2148783"/>
              <a:ext cx="910020" cy="82816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946735" y="1633347"/>
              <a:ext cx="707009" cy="602305"/>
            </a:xfrm>
            <a:prstGeom prst="ellipse">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50" dirty="0" smtClean="0">
                  <a:solidFill>
                    <a:schemeClr val="tx1"/>
                  </a:solidFill>
                  <a:latin typeface="Palatino Linotype" panose="02040502050505030304" pitchFamily="18" charset="0"/>
                  <a:cs typeface="Arial" panose="020B0604020202020204" pitchFamily="34" charset="0"/>
                </a:rPr>
                <a:t>ROS </a:t>
              </a:r>
              <a:endParaRPr lang="pt-PT" sz="1050" dirty="0">
                <a:solidFill>
                  <a:schemeClr val="tx1"/>
                </a:solidFill>
                <a:latin typeface="Palatino Linotype" panose="02040502050505030304" pitchFamily="18" charset="0"/>
                <a:cs typeface="Arial" panose="020B0604020202020204" pitchFamily="34" charset="0"/>
              </a:endParaRPr>
            </a:p>
          </p:txBody>
        </p:sp>
        <p:sp>
          <p:nvSpPr>
            <p:cNvPr id="17" name="Retângulo 16"/>
            <p:cNvSpPr/>
            <p:nvPr/>
          </p:nvSpPr>
          <p:spPr>
            <a:xfrm>
              <a:off x="1432158" y="3718846"/>
              <a:ext cx="3523507" cy="338554"/>
            </a:xfrm>
            <a:prstGeom prst="rect">
              <a:avLst/>
            </a:prstGeom>
            <a:noFill/>
            <a:ln>
              <a:noFill/>
            </a:ln>
          </p:spPr>
          <p:txBody>
            <a:bodyPr wrap="square">
              <a:spAutoFit/>
            </a:bodyPr>
            <a:lstStyle/>
            <a:p>
              <a:pPr algn="ctr"/>
              <a:r>
                <a:rPr lang="pt-PT" sz="1600" dirty="0">
                  <a:latin typeface="Palatino Linotype" panose="02040502050505030304" pitchFamily="18" charset="0"/>
                  <a:cs typeface="Arial" panose="020B0604020202020204" pitchFamily="34" charset="0"/>
                </a:rPr>
                <a:t>Stress </a:t>
              </a:r>
              <a:r>
                <a:rPr lang="pt-PT" sz="1600" dirty="0" err="1" smtClean="0">
                  <a:latin typeface="Palatino Linotype" panose="02040502050505030304" pitchFamily="18" charset="0"/>
                  <a:cs typeface="Arial" panose="020B0604020202020204" pitchFamily="34" charset="0"/>
                </a:rPr>
                <a:t>Indicators</a:t>
              </a:r>
              <a:endParaRPr lang="pt-PT" sz="1600" dirty="0">
                <a:latin typeface="Palatino Linotype" panose="02040502050505030304" pitchFamily="18" charset="0"/>
                <a:cs typeface="Arial" panose="020B0604020202020204" pitchFamily="34" charset="0"/>
              </a:endParaRPr>
            </a:p>
          </p:txBody>
        </p:sp>
        <p:sp>
          <p:nvSpPr>
            <p:cNvPr id="18" name="Retângulo 17"/>
            <p:cNvSpPr/>
            <p:nvPr/>
          </p:nvSpPr>
          <p:spPr>
            <a:xfrm>
              <a:off x="2028731" y="1101206"/>
              <a:ext cx="2383166" cy="242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dirty="0" smtClean="0">
                  <a:solidFill>
                    <a:schemeClr val="tx1"/>
                  </a:solidFill>
                  <a:latin typeface="Palatino Linotype" panose="02040502050505030304" pitchFamily="18" charset="0"/>
                  <a:cs typeface="Arial" panose="020B0604020202020204" pitchFamily="34" charset="0"/>
                </a:rPr>
                <a:t>Scavenging processes</a:t>
              </a:r>
              <a:endParaRPr lang="pt-PT" sz="1600" dirty="0">
                <a:solidFill>
                  <a:schemeClr val="tx1"/>
                </a:solidFill>
                <a:latin typeface="Palatino Linotype" panose="02040502050505030304" pitchFamily="18" charset="0"/>
                <a:cs typeface="Arial" panose="020B0604020202020204" pitchFamily="34" charset="0"/>
              </a:endParaRPr>
            </a:p>
          </p:txBody>
        </p:sp>
        <p:cxnSp>
          <p:nvCxnSpPr>
            <p:cNvPr id="19" name="Conexão curva 18"/>
            <p:cNvCxnSpPr>
              <a:stCxn id="12" idx="7"/>
            </p:cNvCxnSpPr>
            <p:nvPr/>
          </p:nvCxnSpPr>
          <p:spPr>
            <a:xfrm rot="16200000" flipH="1">
              <a:off x="3110470" y="1161288"/>
              <a:ext cx="256742" cy="1377272"/>
            </a:xfrm>
            <a:prstGeom prst="curvedConnector3">
              <a:avLst>
                <a:gd name="adj1" fmla="val -123395"/>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Retângulo arredondado 20"/>
            <p:cNvSpPr/>
            <p:nvPr/>
          </p:nvSpPr>
          <p:spPr>
            <a:xfrm>
              <a:off x="1109507" y="4136874"/>
              <a:ext cx="1582293" cy="577155"/>
            </a:xfrm>
            <a:prstGeom prst="roundRect">
              <a:avLst/>
            </a:prstGeom>
            <a:solidFill>
              <a:schemeClr val="accent6">
                <a:lumMod val="20000"/>
                <a:lumOff val="80000"/>
              </a:schemeClr>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smtClean="0">
                  <a:solidFill>
                    <a:schemeClr val="tx1"/>
                  </a:solidFill>
                  <a:latin typeface="Palatino Linotype" panose="02040502050505030304" pitchFamily="18" charset="0"/>
                  <a:cs typeface="Arial" panose="020B0604020202020204" pitchFamily="34" charset="0"/>
                </a:rPr>
                <a:t>H</a:t>
              </a:r>
              <a:r>
                <a:rPr lang="pt-PT" sz="1400" baseline="-25000" dirty="0" smtClean="0">
                  <a:solidFill>
                    <a:schemeClr val="tx1"/>
                  </a:solidFill>
                  <a:latin typeface="Palatino Linotype" panose="02040502050505030304" pitchFamily="18" charset="0"/>
                  <a:cs typeface="Arial" panose="020B0604020202020204" pitchFamily="34" charset="0"/>
                </a:rPr>
                <a:t>2</a:t>
              </a:r>
              <a:r>
                <a:rPr lang="pt-PT" sz="1400" dirty="0" smtClean="0">
                  <a:solidFill>
                    <a:schemeClr val="tx1"/>
                  </a:solidFill>
                  <a:latin typeface="Palatino Linotype" panose="02040502050505030304" pitchFamily="18" charset="0"/>
                  <a:cs typeface="Arial" panose="020B0604020202020204" pitchFamily="34" charset="0"/>
                </a:rPr>
                <a:t>O</a:t>
              </a:r>
              <a:r>
                <a:rPr lang="pt-PT" sz="1400" baseline="-25000" dirty="0" smtClean="0">
                  <a:solidFill>
                    <a:schemeClr val="tx1"/>
                  </a:solidFill>
                  <a:latin typeface="Palatino Linotype" panose="02040502050505030304" pitchFamily="18" charset="0"/>
                  <a:cs typeface="Arial" panose="020B0604020202020204" pitchFamily="34" charset="0"/>
                </a:rPr>
                <a:t>2</a:t>
              </a:r>
              <a:r>
                <a:rPr lang="pt-PT" sz="1400" dirty="0" smtClean="0">
                  <a:solidFill>
                    <a:schemeClr val="tx1"/>
                  </a:solidFill>
                  <a:latin typeface="Palatino Linotype" panose="02040502050505030304" pitchFamily="18" charset="0"/>
                  <a:cs typeface="Arial" panose="020B0604020202020204" pitchFamily="34" charset="0"/>
                </a:rPr>
                <a:t/>
              </a:r>
              <a:br>
                <a:rPr lang="pt-PT" sz="1400" dirty="0" smtClean="0">
                  <a:solidFill>
                    <a:schemeClr val="tx1"/>
                  </a:solidFill>
                  <a:latin typeface="Palatino Linotype" panose="02040502050505030304" pitchFamily="18" charset="0"/>
                  <a:cs typeface="Arial" panose="020B0604020202020204" pitchFamily="34" charset="0"/>
                </a:rPr>
              </a:br>
              <a:r>
                <a:rPr lang="pt-PT" sz="1400" dirty="0" smtClean="0">
                  <a:solidFill>
                    <a:schemeClr val="tx1"/>
                  </a:solidFill>
                  <a:latin typeface="Palatino Linotype" panose="02040502050505030304" pitchFamily="18" charset="0"/>
                  <a:cs typeface="Arial" panose="020B0604020202020204" pitchFamily="34" charset="0"/>
                </a:rPr>
                <a:t>MDA</a:t>
              </a:r>
              <a:endParaRPr lang="pt-PT" sz="1400" dirty="0">
                <a:solidFill>
                  <a:schemeClr val="tx1"/>
                </a:solidFill>
                <a:latin typeface="Palatino Linotype" panose="02040502050505030304" pitchFamily="18" charset="0"/>
                <a:cs typeface="Arial" panose="020B0604020202020204" pitchFamily="34" charset="0"/>
              </a:endParaRPr>
            </a:p>
          </p:txBody>
        </p:sp>
        <p:sp>
          <p:nvSpPr>
            <p:cNvPr id="22" name="Retângulo arredondado 21"/>
            <p:cNvSpPr/>
            <p:nvPr/>
          </p:nvSpPr>
          <p:spPr>
            <a:xfrm>
              <a:off x="1808523" y="4815957"/>
              <a:ext cx="1582294" cy="768560"/>
            </a:xfrm>
            <a:prstGeom prst="roundRect">
              <a:avLst/>
            </a:prstGeom>
            <a:solidFill>
              <a:schemeClr val="accent6">
                <a:lumMod val="20000"/>
                <a:lumOff val="80000"/>
              </a:schemeClr>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dirty="0" smtClean="0">
                  <a:solidFill>
                    <a:schemeClr val="tx1"/>
                  </a:solidFill>
                  <a:latin typeface="Palatino Linotype" panose="02040502050505030304" pitchFamily="18" charset="0"/>
                  <a:cs typeface="Arial" panose="020B0604020202020204" pitchFamily="34" charset="0"/>
                </a:rPr>
                <a:t>MDA</a:t>
              </a:r>
              <a:br>
                <a:rPr lang="pt-PT" sz="1200" dirty="0" smtClean="0">
                  <a:solidFill>
                    <a:schemeClr val="tx1"/>
                  </a:solidFill>
                  <a:latin typeface="Palatino Linotype" panose="02040502050505030304" pitchFamily="18" charset="0"/>
                  <a:cs typeface="Arial" panose="020B0604020202020204" pitchFamily="34" charset="0"/>
                </a:rPr>
              </a:br>
              <a:r>
                <a:rPr lang="pt-PT" sz="1200" dirty="0" smtClean="0">
                  <a:solidFill>
                    <a:schemeClr val="tx1"/>
                  </a:solidFill>
                  <a:latin typeface="Palatino Linotype" panose="02040502050505030304" pitchFamily="18" charset="0"/>
                  <a:cs typeface="Arial" panose="020B0604020202020204" pitchFamily="34" charset="0"/>
                </a:rPr>
                <a:t>No </a:t>
              </a:r>
              <a:r>
                <a:rPr lang="en-GB" sz="1200" dirty="0" smtClean="0">
                  <a:solidFill>
                    <a:schemeClr val="tx1"/>
                  </a:solidFill>
                  <a:latin typeface="Palatino Linotype" panose="02040502050505030304" pitchFamily="18" charset="0"/>
                  <a:cs typeface="Arial" panose="020B0604020202020204" pitchFamily="34" charset="0"/>
                </a:rPr>
                <a:t>differences</a:t>
              </a:r>
              <a:r>
                <a:rPr lang="pt-PT" sz="1200" dirty="0" smtClean="0">
                  <a:solidFill>
                    <a:schemeClr val="tx1"/>
                  </a:solidFill>
                  <a:latin typeface="Palatino Linotype" panose="02040502050505030304" pitchFamily="18" charset="0"/>
                  <a:cs typeface="Arial" panose="020B0604020202020204" pitchFamily="34" charset="0"/>
                </a:rPr>
                <a:t> to </a:t>
              </a:r>
              <a:r>
                <a:rPr lang="pt-PT" sz="1200" dirty="0" err="1" smtClean="0">
                  <a:solidFill>
                    <a:schemeClr val="tx1"/>
                  </a:solidFill>
                  <a:latin typeface="Palatino Linotype" panose="02040502050505030304" pitchFamily="18" charset="0"/>
                  <a:cs typeface="Arial" panose="020B0604020202020204" pitchFamily="34" charset="0"/>
                </a:rPr>
                <a:t>control</a:t>
              </a:r>
              <a:r>
                <a:rPr lang="pt-PT" sz="1200" dirty="0" smtClean="0">
                  <a:solidFill>
                    <a:schemeClr val="tx1"/>
                  </a:solidFill>
                  <a:latin typeface="Palatino Linotype" panose="02040502050505030304" pitchFamily="18" charset="0"/>
                  <a:cs typeface="Arial" panose="020B0604020202020204" pitchFamily="34" charset="0"/>
                </a:rPr>
                <a:t> </a:t>
              </a:r>
              <a:r>
                <a:rPr lang="pt-PT" sz="1200" dirty="0" err="1" smtClean="0">
                  <a:solidFill>
                    <a:schemeClr val="tx1"/>
                  </a:solidFill>
                  <a:latin typeface="Palatino Linotype" panose="02040502050505030304" pitchFamily="18" charset="0"/>
                  <a:cs typeface="Arial" panose="020B0604020202020204" pitchFamily="34" charset="0"/>
                </a:rPr>
                <a:t>observed</a:t>
              </a:r>
              <a:r>
                <a:rPr lang="pt-PT" sz="1200" dirty="0" smtClean="0">
                  <a:solidFill>
                    <a:schemeClr val="tx1"/>
                  </a:solidFill>
                  <a:latin typeface="Palatino Linotype" panose="02040502050505030304" pitchFamily="18" charset="0"/>
                  <a:cs typeface="Arial" panose="020B0604020202020204" pitchFamily="34" charset="0"/>
                </a:rPr>
                <a:t>.</a:t>
              </a:r>
              <a:endParaRPr lang="pt-PT" sz="1200" dirty="0">
                <a:solidFill>
                  <a:schemeClr val="tx1"/>
                </a:solidFill>
                <a:latin typeface="Palatino Linotype" panose="02040502050505030304" pitchFamily="18" charset="0"/>
                <a:cs typeface="Arial" panose="020B0604020202020204" pitchFamily="34" charset="0"/>
              </a:endParaRPr>
            </a:p>
          </p:txBody>
        </p:sp>
        <p:sp>
          <p:nvSpPr>
            <p:cNvPr id="23" name="Oval 22"/>
            <p:cNvSpPr/>
            <p:nvPr/>
          </p:nvSpPr>
          <p:spPr>
            <a:xfrm>
              <a:off x="2742383" y="1958975"/>
              <a:ext cx="1157764" cy="1054979"/>
            </a:xfrm>
            <a:prstGeom prst="ellipse">
              <a:avLst/>
            </a:prstGeom>
            <a:solidFill>
              <a:schemeClr val="accent6">
                <a:lumMod val="20000"/>
                <a:lumOff val="80000"/>
              </a:schemeClr>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dirty="0" smtClean="0">
                  <a:solidFill>
                    <a:schemeClr val="tx1"/>
                  </a:solidFill>
                  <a:latin typeface="Palatino Linotype" panose="02040502050505030304" pitchFamily="18" charset="0"/>
                  <a:cs typeface="Arial" panose="020B0604020202020204" pitchFamily="34" charset="0"/>
                </a:rPr>
                <a:t>↑SOD ↑CAT</a:t>
              </a:r>
            </a:p>
            <a:p>
              <a:pPr algn="ctr"/>
              <a:r>
                <a:rPr lang="pt-PT" sz="1200" dirty="0" smtClean="0">
                  <a:solidFill>
                    <a:schemeClr val="tx1"/>
                  </a:solidFill>
                  <a:latin typeface="Palatino Linotype" panose="02040502050505030304" pitchFamily="18" charset="0"/>
                  <a:cs typeface="Arial" panose="020B0604020202020204" pitchFamily="34" charset="0"/>
                </a:rPr>
                <a:t>↑GPOD</a:t>
              </a:r>
              <a:br>
                <a:rPr lang="pt-PT" sz="1200" dirty="0" smtClean="0">
                  <a:solidFill>
                    <a:schemeClr val="tx1"/>
                  </a:solidFill>
                  <a:latin typeface="Palatino Linotype" panose="02040502050505030304" pitchFamily="18" charset="0"/>
                  <a:cs typeface="Arial" panose="020B0604020202020204" pitchFamily="34" charset="0"/>
                </a:rPr>
              </a:br>
              <a:r>
                <a:rPr lang="pt-PT" sz="1200" dirty="0" smtClean="0">
                  <a:solidFill>
                    <a:schemeClr val="tx1"/>
                  </a:solidFill>
                  <a:latin typeface="Palatino Linotype" panose="02040502050505030304" pitchFamily="18" charset="0"/>
                  <a:cs typeface="Arial" panose="020B0604020202020204" pitchFamily="34" charset="0"/>
                </a:rPr>
                <a:t>↑APX </a:t>
              </a:r>
              <a:endParaRPr lang="pt-PT" sz="1200" dirty="0">
                <a:solidFill>
                  <a:schemeClr val="tx1"/>
                </a:solidFill>
                <a:latin typeface="Palatino Linotype" panose="02040502050505030304" pitchFamily="18" charset="0"/>
                <a:cs typeface="Arial" panose="020B0604020202020204" pitchFamily="34" charset="0"/>
              </a:endParaRPr>
            </a:p>
          </p:txBody>
        </p:sp>
        <p:sp>
          <p:nvSpPr>
            <p:cNvPr id="24" name="Oval 23"/>
            <p:cNvSpPr/>
            <p:nvPr/>
          </p:nvSpPr>
          <p:spPr>
            <a:xfrm>
              <a:off x="3900147" y="1984470"/>
              <a:ext cx="1156195" cy="1054922"/>
            </a:xfrm>
            <a:prstGeom prst="ellipse">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dirty="0" smtClean="0">
                  <a:solidFill>
                    <a:schemeClr val="tx1"/>
                  </a:solidFill>
                  <a:latin typeface="Palatino Linotype" panose="02040502050505030304" pitchFamily="18" charset="0"/>
                  <a:cs typeface="Arial" panose="020B0604020202020204" pitchFamily="34" charset="0"/>
                </a:rPr>
                <a:t>↑CAT</a:t>
              </a:r>
            </a:p>
            <a:p>
              <a:pPr algn="ctr"/>
              <a:r>
                <a:rPr lang="pt-PT" sz="1200" dirty="0" smtClean="0">
                  <a:solidFill>
                    <a:schemeClr val="tx1"/>
                  </a:solidFill>
                  <a:latin typeface="Palatino Linotype" panose="02040502050505030304" pitchFamily="18" charset="0"/>
                  <a:cs typeface="Arial" panose="020B0604020202020204" pitchFamily="34" charset="0"/>
                </a:rPr>
                <a:t>↑GPOD</a:t>
              </a:r>
              <a:endParaRPr lang="pt-PT" sz="1200" dirty="0">
                <a:solidFill>
                  <a:schemeClr val="tx1"/>
                </a:solidFill>
                <a:latin typeface="Palatino Linotype" panose="02040502050505030304" pitchFamily="18" charset="0"/>
                <a:cs typeface="Arial" panose="020B0604020202020204" pitchFamily="34" charset="0"/>
              </a:endParaRPr>
            </a:p>
          </p:txBody>
        </p:sp>
        <p:sp>
          <p:nvSpPr>
            <p:cNvPr id="25" name="CaixaDeTexto 24"/>
            <p:cNvSpPr txBox="1"/>
            <p:nvPr/>
          </p:nvSpPr>
          <p:spPr>
            <a:xfrm rot="1178158">
              <a:off x="4510583" y="1790921"/>
              <a:ext cx="844160" cy="338554"/>
            </a:xfrm>
            <a:prstGeom prst="rect">
              <a:avLst/>
            </a:prstGeom>
            <a:noFill/>
          </p:spPr>
          <p:txBody>
            <a:bodyPr wrap="square" rtlCol="0">
              <a:spAutoFit/>
            </a:bodyPr>
            <a:lstStyle/>
            <a:p>
              <a:r>
                <a:rPr lang="pt-PT" sz="1600" b="1" dirty="0" smtClean="0">
                  <a:solidFill>
                    <a:schemeClr val="accent4">
                      <a:lumMod val="75000"/>
                    </a:schemeClr>
                  </a:solidFill>
                  <a:latin typeface="Palatino Linotype" panose="02040502050505030304" pitchFamily="18" charset="0"/>
                  <a:cs typeface="Arial" panose="020B0604020202020204" pitchFamily="34" charset="0"/>
                </a:rPr>
                <a:t>Roots</a:t>
              </a:r>
              <a:endParaRPr lang="pt-PT" sz="1600" b="1" dirty="0">
                <a:solidFill>
                  <a:schemeClr val="accent4">
                    <a:lumMod val="75000"/>
                  </a:schemeClr>
                </a:solidFill>
                <a:latin typeface="Palatino Linotype" panose="02040502050505030304" pitchFamily="18" charset="0"/>
                <a:cs typeface="Arial" panose="020B0604020202020204" pitchFamily="34" charset="0"/>
              </a:endParaRPr>
            </a:p>
          </p:txBody>
        </p:sp>
        <p:sp>
          <p:nvSpPr>
            <p:cNvPr id="26" name="CaixaDeTexto 25"/>
            <p:cNvSpPr txBox="1"/>
            <p:nvPr/>
          </p:nvSpPr>
          <p:spPr>
            <a:xfrm rot="19906745">
              <a:off x="2635006" y="1731482"/>
              <a:ext cx="844160" cy="338554"/>
            </a:xfrm>
            <a:prstGeom prst="rect">
              <a:avLst/>
            </a:prstGeom>
            <a:noFill/>
          </p:spPr>
          <p:txBody>
            <a:bodyPr wrap="square" rtlCol="0">
              <a:spAutoFit/>
            </a:bodyPr>
            <a:lstStyle/>
            <a:p>
              <a:r>
                <a:rPr lang="pt-PT" sz="1600" b="1" dirty="0" smtClean="0">
                  <a:solidFill>
                    <a:srgbClr val="669900"/>
                  </a:solidFill>
                  <a:latin typeface="Palatino Linotype" panose="02040502050505030304" pitchFamily="18" charset="0"/>
                  <a:cs typeface="Arial" panose="020B0604020202020204" pitchFamily="34" charset="0"/>
                </a:rPr>
                <a:t>Leaves</a:t>
              </a:r>
              <a:endParaRPr lang="pt-PT" sz="1600" b="1" dirty="0">
                <a:solidFill>
                  <a:srgbClr val="669900"/>
                </a:solidFill>
                <a:latin typeface="Palatino Linotype" panose="02040502050505030304" pitchFamily="18" charset="0"/>
                <a:cs typeface="Arial" panose="020B0604020202020204" pitchFamily="34" charset="0"/>
              </a:endParaRPr>
            </a:p>
          </p:txBody>
        </p:sp>
        <p:cxnSp>
          <p:nvCxnSpPr>
            <p:cNvPr id="29" name="Conexão curva 28"/>
            <p:cNvCxnSpPr>
              <a:stCxn id="33" idx="3"/>
              <a:endCxn id="17" idx="0"/>
            </p:cNvCxnSpPr>
            <p:nvPr/>
          </p:nvCxnSpPr>
          <p:spPr>
            <a:xfrm>
              <a:off x="2739497" y="3290953"/>
              <a:ext cx="454415" cy="427893"/>
            </a:xfrm>
            <a:prstGeom prst="curved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CaixaDeTexto 29"/>
            <p:cNvSpPr txBox="1"/>
            <p:nvPr/>
          </p:nvSpPr>
          <p:spPr>
            <a:xfrm rot="19906745">
              <a:off x="570595" y="3952413"/>
              <a:ext cx="844160" cy="338554"/>
            </a:xfrm>
            <a:prstGeom prst="rect">
              <a:avLst/>
            </a:prstGeom>
            <a:noFill/>
          </p:spPr>
          <p:txBody>
            <a:bodyPr wrap="square" rtlCol="0">
              <a:spAutoFit/>
            </a:bodyPr>
            <a:lstStyle/>
            <a:p>
              <a:r>
                <a:rPr lang="pt-PT" sz="1600" b="1" dirty="0" smtClean="0">
                  <a:solidFill>
                    <a:srgbClr val="669900"/>
                  </a:solidFill>
                  <a:latin typeface="Palatino Linotype" panose="02040502050505030304" pitchFamily="18" charset="0"/>
                  <a:cs typeface="Arial" panose="020B0604020202020204" pitchFamily="34" charset="0"/>
                </a:rPr>
                <a:t>Leaves</a:t>
              </a:r>
              <a:endParaRPr lang="pt-PT" sz="1600" b="1" dirty="0">
                <a:solidFill>
                  <a:srgbClr val="669900"/>
                </a:solidFill>
                <a:latin typeface="Palatino Linotype" panose="02040502050505030304" pitchFamily="18" charset="0"/>
                <a:cs typeface="Arial" panose="020B0604020202020204" pitchFamily="34" charset="0"/>
              </a:endParaRPr>
            </a:p>
          </p:txBody>
        </p:sp>
        <p:sp>
          <p:nvSpPr>
            <p:cNvPr id="32" name="CaixaDeTexto 31"/>
            <p:cNvSpPr txBox="1"/>
            <p:nvPr/>
          </p:nvSpPr>
          <p:spPr>
            <a:xfrm rot="1178158">
              <a:off x="4808814" y="3896090"/>
              <a:ext cx="844160" cy="338554"/>
            </a:xfrm>
            <a:prstGeom prst="rect">
              <a:avLst/>
            </a:prstGeom>
            <a:noFill/>
          </p:spPr>
          <p:txBody>
            <a:bodyPr wrap="square" rtlCol="0">
              <a:spAutoFit/>
            </a:bodyPr>
            <a:lstStyle/>
            <a:p>
              <a:r>
                <a:rPr lang="pt-PT" sz="1600" b="1" dirty="0" smtClean="0">
                  <a:solidFill>
                    <a:schemeClr val="accent4">
                      <a:lumMod val="75000"/>
                    </a:schemeClr>
                  </a:solidFill>
                  <a:latin typeface="Palatino Linotype" panose="02040502050505030304" pitchFamily="18" charset="0"/>
                  <a:cs typeface="Arial" panose="020B0604020202020204" pitchFamily="34" charset="0"/>
                </a:rPr>
                <a:t>Roots</a:t>
              </a:r>
              <a:endParaRPr lang="pt-PT" sz="1600" b="1" dirty="0">
                <a:solidFill>
                  <a:schemeClr val="accent4">
                    <a:lumMod val="75000"/>
                  </a:schemeClr>
                </a:solidFill>
                <a:latin typeface="Palatino Linotype" panose="02040502050505030304" pitchFamily="18" charset="0"/>
                <a:cs typeface="Arial" panose="020B0604020202020204" pitchFamily="34" charset="0"/>
              </a:endParaRPr>
            </a:p>
          </p:txBody>
        </p:sp>
        <p:sp>
          <p:nvSpPr>
            <p:cNvPr id="39" name="Retângulo arredondado 38"/>
            <p:cNvSpPr/>
            <p:nvPr/>
          </p:nvSpPr>
          <p:spPr>
            <a:xfrm>
              <a:off x="3559944" y="4105944"/>
              <a:ext cx="1582293" cy="577155"/>
            </a:xfrm>
            <a:prstGeom prst="round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dirty="0" smtClean="0">
                  <a:solidFill>
                    <a:schemeClr val="tx1"/>
                  </a:solidFill>
                  <a:latin typeface="Palatino Linotype" panose="02040502050505030304" pitchFamily="18" charset="0"/>
                  <a:cs typeface="Arial" panose="020B0604020202020204" pitchFamily="34" charset="0"/>
                </a:rPr>
                <a:t>H</a:t>
              </a:r>
              <a:r>
                <a:rPr lang="pt-PT" sz="1200" baseline="-25000" dirty="0" smtClean="0">
                  <a:solidFill>
                    <a:schemeClr val="tx1"/>
                  </a:solidFill>
                  <a:latin typeface="Palatino Linotype" panose="02040502050505030304" pitchFamily="18" charset="0"/>
                  <a:cs typeface="Arial" panose="020B0604020202020204" pitchFamily="34" charset="0"/>
                </a:rPr>
                <a:t>2</a:t>
              </a:r>
              <a:r>
                <a:rPr lang="pt-PT" sz="1200" dirty="0" smtClean="0">
                  <a:solidFill>
                    <a:schemeClr val="tx1"/>
                  </a:solidFill>
                  <a:latin typeface="Palatino Linotype" panose="02040502050505030304" pitchFamily="18" charset="0"/>
                  <a:cs typeface="Arial" panose="020B0604020202020204" pitchFamily="34" charset="0"/>
                </a:rPr>
                <a:t>O</a:t>
              </a:r>
              <a:r>
                <a:rPr lang="pt-PT" sz="1200" baseline="-25000" dirty="0" smtClean="0">
                  <a:solidFill>
                    <a:schemeClr val="tx1"/>
                  </a:solidFill>
                  <a:latin typeface="Palatino Linotype" panose="02040502050505030304" pitchFamily="18" charset="0"/>
                  <a:cs typeface="Arial" panose="020B0604020202020204" pitchFamily="34" charset="0"/>
                </a:rPr>
                <a:t>2</a:t>
              </a:r>
              <a:r>
                <a:rPr lang="pt-PT" sz="1200" dirty="0">
                  <a:solidFill>
                    <a:schemeClr val="tx1"/>
                  </a:solidFill>
                  <a:latin typeface="Palatino Linotype" panose="02040502050505030304" pitchFamily="18" charset="0"/>
                  <a:cs typeface="Arial" panose="020B0604020202020204" pitchFamily="34" charset="0"/>
                </a:rPr>
                <a:t/>
              </a:r>
              <a:br>
                <a:rPr lang="pt-PT" sz="1200" dirty="0">
                  <a:solidFill>
                    <a:schemeClr val="tx1"/>
                  </a:solidFill>
                  <a:latin typeface="Palatino Linotype" panose="02040502050505030304" pitchFamily="18" charset="0"/>
                  <a:cs typeface="Arial" panose="020B0604020202020204" pitchFamily="34" charset="0"/>
                </a:rPr>
              </a:br>
              <a:r>
                <a:rPr lang="pt-PT" sz="1200" dirty="0">
                  <a:solidFill>
                    <a:schemeClr val="tx1"/>
                  </a:solidFill>
                  <a:latin typeface="Palatino Linotype" panose="02040502050505030304" pitchFamily="18" charset="0"/>
                  <a:cs typeface="Arial" panose="020B0604020202020204" pitchFamily="34" charset="0"/>
                </a:rPr>
                <a:t>MDA</a:t>
              </a:r>
            </a:p>
          </p:txBody>
        </p:sp>
        <p:sp>
          <p:nvSpPr>
            <p:cNvPr id="42" name="Retângulo arredondado 41"/>
            <p:cNvSpPr/>
            <p:nvPr/>
          </p:nvSpPr>
          <p:spPr>
            <a:xfrm>
              <a:off x="162465" y="4823165"/>
              <a:ext cx="1582294" cy="768560"/>
            </a:xfrm>
            <a:prstGeom prst="roundRect">
              <a:avLst/>
            </a:prstGeom>
            <a:solidFill>
              <a:schemeClr val="accent6">
                <a:lumMod val="20000"/>
                <a:lumOff val="80000"/>
              </a:schemeClr>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dirty="0">
                  <a:solidFill>
                    <a:schemeClr val="tx1"/>
                  </a:solidFill>
                  <a:latin typeface="Palatino Linotype" panose="02040502050505030304" pitchFamily="18" charset="0"/>
                  <a:cs typeface="Arial" panose="020B0604020202020204" pitchFamily="34" charset="0"/>
                </a:rPr>
                <a:t>H</a:t>
              </a:r>
              <a:r>
                <a:rPr lang="pt-PT" sz="1200" baseline="-25000" dirty="0">
                  <a:solidFill>
                    <a:schemeClr val="tx1"/>
                  </a:solidFill>
                  <a:latin typeface="Palatino Linotype" panose="02040502050505030304" pitchFamily="18" charset="0"/>
                  <a:cs typeface="Arial" panose="020B0604020202020204" pitchFamily="34" charset="0"/>
                </a:rPr>
                <a:t>2</a:t>
              </a:r>
              <a:r>
                <a:rPr lang="pt-PT" sz="1200" dirty="0">
                  <a:solidFill>
                    <a:schemeClr val="tx1"/>
                  </a:solidFill>
                  <a:latin typeface="Palatino Linotype" panose="02040502050505030304" pitchFamily="18" charset="0"/>
                  <a:cs typeface="Arial" panose="020B0604020202020204" pitchFamily="34" charset="0"/>
                </a:rPr>
                <a:t>O</a:t>
              </a:r>
              <a:r>
                <a:rPr lang="pt-PT" sz="1200" baseline="-25000" dirty="0">
                  <a:solidFill>
                    <a:schemeClr val="tx1"/>
                  </a:solidFill>
                  <a:latin typeface="Palatino Linotype" panose="02040502050505030304" pitchFamily="18" charset="0"/>
                  <a:cs typeface="Arial" panose="020B0604020202020204" pitchFamily="34" charset="0"/>
                </a:rPr>
                <a:t>2 </a:t>
              </a:r>
              <a:r>
                <a:rPr lang="pt-PT" sz="1200" dirty="0">
                  <a:solidFill>
                    <a:schemeClr val="tx1"/>
                  </a:solidFill>
                  <a:latin typeface="Palatino Linotype" panose="02040502050505030304" pitchFamily="18" charset="0"/>
                  <a:cs typeface="Arial" panose="020B0604020202020204" pitchFamily="34" charset="0"/>
                </a:rPr>
                <a:t> </a:t>
              </a:r>
              <a:br>
                <a:rPr lang="pt-PT" sz="1200" dirty="0">
                  <a:solidFill>
                    <a:schemeClr val="tx1"/>
                  </a:solidFill>
                  <a:latin typeface="Palatino Linotype" panose="02040502050505030304" pitchFamily="18" charset="0"/>
                  <a:cs typeface="Arial" panose="020B0604020202020204" pitchFamily="34" charset="0"/>
                </a:rPr>
              </a:br>
              <a:r>
                <a:rPr lang="en-GB" sz="1200" dirty="0" smtClean="0">
                  <a:solidFill>
                    <a:schemeClr val="tx1"/>
                  </a:solidFill>
                  <a:latin typeface="Palatino Linotype" panose="02040502050505030304" pitchFamily="18" charset="0"/>
                  <a:cs typeface="Arial" panose="020B0604020202020204" pitchFamily="34" charset="0"/>
                </a:rPr>
                <a:t>Differences</a:t>
              </a:r>
              <a:r>
                <a:rPr lang="pt-PT" sz="1200" dirty="0" smtClean="0">
                  <a:solidFill>
                    <a:schemeClr val="tx1"/>
                  </a:solidFill>
                  <a:latin typeface="Palatino Linotype" panose="02040502050505030304" pitchFamily="18" charset="0"/>
                  <a:cs typeface="Arial" panose="020B0604020202020204" pitchFamily="34" charset="0"/>
                </a:rPr>
                <a:t> </a:t>
              </a:r>
              <a:r>
                <a:rPr lang="pt-PT" sz="1200" dirty="0">
                  <a:solidFill>
                    <a:schemeClr val="tx1"/>
                  </a:solidFill>
                  <a:latin typeface="Palatino Linotype" panose="02040502050505030304" pitchFamily="18" charset="0"/>
                  <a:cs typeface="Arial" panose="020B0604020202020204" pitchFamily="34" charset="0"/>
                </a:rPr>
                <a:t>to </a:t>
              </a:r>
              <a:r>
                <a:rPr lang="pt-PT" sz="1200" dirty="0" err="1">
                  <a:solidFill>
                    <a:schemeClr val="tx1"/>
                  </a:solidFill>
                  <a:latin typeface="Palatino Linotype" panose="02040502050505030304" pitchFamily="18" charset="0"/>
                  <a:cs typeface="Arial" panose="020B0604020202020204" pitchFamily="34" charset="0"/>
                </a:rPr>
                <a:t>control</a:t>
              </a:r>
              <a:r>
                <a:rPr lang="pt-PT" sz="1200" dirty="0">
                  <a:solidFill>
                    <a:schemeClr val="tx1"/>
                  </a:solidFill>
                  <a:latin typeface="Palatino Linotype" panose="02040502050505030304" pitchFamily="18" charset="0"/>
                  <a:cs typeface="Arial" panose="020B0604020202020204" pitchFamily="34" charset="0"/>
                </a:rPr>
                <a:t> </a:t>
              </a:r>
              <a:r>
                <a:rPr lang="pt-PT" sz="1200" dirty="0" err="1">
                  <a:solidFill>
                    <a:schemeClr val="tx1"/>
                  </a:solidFill>
                  <a:latin typeface="Palatino Linotype" panose="02040502050505030304" pitchFamily="18" charset="0"/>
                  <a:cs typeface="Arial" panose="020B0604020202020204" pitchFamily="34" charset="0"/>
                </a:rPr>
                <a:t>on</a:t>
              </a:r>
              <a:r>
                <a:rPr lang="pt-PT" sz="1200" dirty="0">
                  <a:solidFill>
                    <a:schemeClr val="tx1"/>
                  </a:solidFill>
                  <a:latin typeface="Palatino Linotype" panose="02040502050505030304" pitchFamily="18" charset="0"/>
                  <a:cs typeface="Arial" panose="020B0604020202020204" pitchFamily="34" charset="0"/>
                </a:rPr>
                <a:t> </a:t>
              </a:r>
              <a:r>
                <a:rPr lang="pt-PT" sz="1200" dirty="0" err="1">
                  <a:solidFill>
                    <a:schemeClr val="tx1"/>
                  </a:solidFill>
                  <a:latin typeface="Palatino Linotype" panose="02040502050505030304" pitchFamily="18" charset="0"/>
                  <a:cs typeface="Arial" panose="020B0604020202020204" pitchFamily="34" charset="0"/>
                </a:rPr>
                <a:t>every</a:t>
              </a:r>
              <a:r>
                <a:rPr lang="pt-PT" sz="1200" dirty="0">
                  <a:solidFill>
                    <a:schemeClr val="tx1"/>
                  </a:solidFill>
                  <a:latin typeface="Palatino Linotype" panose="02040502050505030304" pitchFamily="18" charset="0"/>
                  <a:cs typeface="Arial" panose="020B0604020202020204" pitchFamily="34" charset="0"/>
                </a:rPr>
                <a:t> </a:t>
              </a:r>
              <a:r>
                <a:rPr lang="pt-PT" sz="1200" dirty="0" err="1">
                  <a:solidFill>
                    <a:schemeClr val="tx1"/>
                  </a:solidFill>
                  <a:latin typeface="Palatino Linotype" panose="02040502050505030304" pitchFamily="18" charset="0"/>
                  <a:cs typeface="Arial" panose="020B0604020202020204" pitchFamily="34" charset="0"/>
                </a:rPr>
                <a:t>day</a:t>
              </a:r>
              <a:r>
                <a:rPr lang="pt-PT" sz="1200" dirty="0">
                  <a:solidFill>
                    <a:schemeClr val="tx1"/>
                  </a:solidFill>
                  <a:latin typeface="Palatino Linotype" panose="02040502050505030304" pitchFamily="18" charset="0"/>
                  <a:cs typeface="Arial" panose="020B0604020202020204" pitchFamily="34" charset="0"/>
                </a:rPr>
                <a:t> </a:t>
              </a:r>
              <a:r>
                <a:rPr lang="pt-PT" sz="1200" dirty="0" err="1">
                  <a:solidFill>
                    <a:schemeClr val="tx1"/>
                  </a:solidFill>
                  <a:latin typeface="Palatino Linotype" panose="02040502050505030304" pitchFamily="18" charset="0"/>
                  <a:cs typeface="Arial" panose="020B0604020202020204" pitchFamily="34" charset="0"/>
                </a:rPr>
                <a:t>of</a:t>
              </a:r>
              <a:r>
                <a:rPr lang="pt-PT" sz="1200" dirty="0">
                  <a:solidFill>
                    <a:schemeClr val="tx1"/>
                  </a:solidFill>
                  <a:latin typeface="Palatino Linotype" panose="02040502050505030304" pitchFamily="18" charset="0"/>
                  <a:cs typeface="Arial" panose="020B0604020202020204" pitchFamily="34" charset="0"/>
                </a:rPr>
                <a:t> </a:t>
              </a:r>
              <a:r>
                <a:rPr lang="pt-PT" sz="1200" dirty="0" err="1">
                  <a:solidFill>
                    <a:schemeClr val="tx1"/>
                  </a:solidFill>
                  <a:latin typeface="Palatino Linotype" panose="02040502050505030304" pitchFamily="18" charset="0"/>
                  <a:cs typeface="Arial" panose="020B0604020202020204" pitchFamily="34" charset="0"/>
                </a:rPr>
                <a:t>exposure</a:t>
              </a:r>
              <a:endParaRPr lang="pt-PT" sz="1200" dirty="0">
                <a:solidFill>
                  <a:schemeClr val="tx1"/>
                </a:solidFill>
                <a:latin typeface="Palatino Linotype" panose="02040502050505030304" pitchFamily="18" charset="0"/>
                <a:cs typeface="Arial" panose="020B0604020202020204" pitchFamily="34" charset="0"/>
              </a:endParaRPr>
            </a:p>
          </p:txBody>
        </p:sp>
        <p:sp>
          <p:nvSpPr>
            <p:cNvPr id="49" name="Retângulo arredondado 48"/>
            <p:cNvSpPr/>
            <p:nvPr/>
          </p:nvSpPr>
          <p:spPr>
            <a:xfrm>
              <a:off x="3558490" y="4788616"/>
              <a:ext cx="1583747" cy="744995"/>
            </a:xfrm>
            <a:prstGeom prst="round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dirty="0" smtClean="0">
                  <a:solidFill>
                    <a:schemeClr val="tx1"/>
                  </a:solidFill>
                  <a:latin typeface="Palatino Linotype" panose="02040502050505030304" pitchFamily="18" charset="0"/>
                  <a:cs typeface="Arial" panose="020B0604020202020204" pitchFamily="34" charset="0"/>
                </a:rPr>
                <a:t>Both </a:t>
              </a:r>
              <a:r>
                <a:rPr lang="pt-PT" sz="1200" dirty="0" err="1" smtClean="0">
                  <a:solidFill>
                    <a:schemeClr val="tx1"/>
                  </a:solidFill>
                  <a:latin typeface="Palatino Linotype" panose="02040502050505030304" pitchFamily="18" charset="0"/>
                  <a:cs typeface="Arial" panose="020B0604020202020204" pitchFamily="34" charset="0"/>
                </a:rPr>
                <a:t>with</a:t>
              </a:r>
              <a:r>
                <a:rPr lang="pt-PT" sz="1200" dirty="0" smtClean="0">
                  <a:solidFill>
                    <a:schemeClr val="tx1"/>
                  </a:solidFill>
                  <a:latin typeface="Palatino Linotype" panose="02040502050505030304" pitchFamily="18" charset="0"/>
                  <a:cs typeface="Arial" panose="020B0604020202020204" pitchFamily="34" charset="0"/>
                </a:rPr>
                <a:t> more </a:t>
              </a:r>
              <a:r>
                <a:rPr lang="pt-PT" sz="1200" dirty="0" err="1" smtClean="0">
                  <a:solidFill>
                    <a:schemeClr val="tx1"/>
                  </a:solidFill>
                  <a:latin typeface="Palatino Linotype" panose="02040502050505030304" pitchFamily="18" charset="0"/>
                  <a:cs typeface="Arial" panose="020B0604020202020204" pitchFamily="34" charset="0"/>
                </a:rPr>
                <a:t>changes</a:t>
              </a:r>
              <a:r>
                <a:rPr lang="pt-PT" sz="1200" dirty="0" smtClean="0">
                  <a:solidFill>
                    <a:schemeClr val="tx1"/>
                  </a:solidFill>
                  <a:latin typeface="Palatino Linotype" panose="02040502050505030304" pitchFamily="18" charset="0"/>
                  <a:cs typeface="Arial" panose="020B0604020202020204" pitchFamily="34" charset="0"/>
                </a:rPr>
                <a:t> </a:t>
              </a:r>
              <a:r>
                <a:rPr lang="pt-PT" sz="1200" dirty="0" smtClean="0">
                  <a:solidFill>
                    <a:schemeClr val="tx1"/>
                  </a:solidFill>
                  <a:latin typeface="Palatino Linotype" panose="02040502050505030304" pitchFamily="18" charset="0"/>
                  <a:cs typeface="Arial" panose="020B0604020202020204" pitchFamily="34" charset="0"/>
                </a:rPr>
                <a:t>for </a:t>
              </a:r>
              <a:r>
                <a:rPr lang="pt-PT" sz="1200" dirty="0" err="1" smtClean="0">
                  <a:solidFill>
                    <a:schemeClr val="tx1"/>
                  </a:solidFill>
                  <a:latin typeface="Palatino Linotype" panose="02040502050505030304" pitchFamily="18" charset="0"/>
                  <a:cs typeface="Arial" panose="020B0604020202020204" pitchFamily="34" charset="0"/>
                </a:rPr>
                <a:t>longer</a:t>
              </a:r>
              <a:r>
                <a:rPr lang="pt-PT" sz="1200" dirty="0" smtClean="0">
                  <a:solidFill>
                    <a:schemeClr val="tx1"/>
                  </a:solidFill>
                  <a:latin typeface="Palatino Linotype" panose="02040502050505030304" pitchFamily="18" charset="0"/>
                  <a:cs typeface="Arial" panose="020B0604020202020204" pitchFamily="34" charset="0"/>
                </a:rPr>
                <a:t> </a:t>
              </a:r>
              <a:r>
                <a:rPr lang="pt-PT" sz="1200" dirty="0" err="1" smtClean="0">
                  <a:solidFill>
                    <a:schemeClr val="tx1"/>
                  </a:solidFill>
                  <a:latin typeface="Palatino Linotype" panose="02040502050505030304" pitchFamily="18" charset="0"/>
                  <a:cs typeface="Arial" panose="020B0604020202020204" pitchFamily="34" charset="0"/>
                </a:rPr>
                <a:t>exposure</a:t>
              </a:r>
              <a:endParaRPr lang="pt-PT" sz="1200" dirty="0">
                <a:solidFill>
                  <a:schemeClr val="tx1"/>
                </a:solidFill>
                <a:latin typeface="Palatino Linotype" panose="02040502050505030304" pitchFamily="18" charset="0"/>
                <a:cs typeface="Arial" panose="020B0604020202020204" pitchFamily="34" charset="0"/>
              </a:endParaRPr>
            </a:p>
          </p:txBody>
        </p:sp>
        <p:sp>
          <p:nvSpPr>
            <p:cNvPr id="50" name="Chaveta à direita 49"/>
            <p:cNvSpPr/>
            <p:nvPr/>
          </p:nvSpPr>
          <p:spPr>
            <a:xfrm rot="5400000">
              <a:off x="1505466" y="5229213"/>
              <a:ext cx="131000" cy="111841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sz="2000">
                <a:latin typeface="Palatino Linotype" panose="02040502050505030304" pitchFamily="18" charset="0"/>
              </a:endParaRPr>
            </a:p>
          </p:txBody>
        </p:sp>
        <p:sp>
          <p:nvSpPr>
            <p:cNvPr id="51" name="Retângulo 50"/>
            <p:cNvSpPr/>
            <p:nvPr/>
          </p:nvSpPr>
          <p:spPr>
            <a:xfrm>
              <a:off x="-347623" y="5936762"/>
              <a:ext cx="6174239" cy="338554"/>
            </a:xfrm>
            <a:prstGeom prst="rect">
              <a:avLst/>
            </a:prstGeom>
            <a:noFill/>
            <a:ln>
              <a:noFill/>
            </a:ln>
          </p:spPr>
          <p:txBody>
            <a:bodyPr wrap="square">
              <a:spAutoFit/>
            </a:bodyPr>
            <a:lstStyle/>
            <a:p>
              <a:pPr algn="ctr"/>
              <a:r>
                <a:rPr lang="en-GB" sz="1600" b="1" dirty="0" smtClean="0">
                  <a:latin typeface="Palatino Linotype" panose="02040502050505030304" pitchFamily="18" charset="0"/>
                  <a:cs typeface="Arial" panose="020B0604020202020204" pitchFamily="34" charset="0"/>
                </a:rPr>
                <a:t>Activation of defence mechanism and ROS scavenging?</a:t>
              </a:r>
              <a:endParaRPr lang="en-GB" sz="1600" b="1" dirty="0">
                <a:latin typeface="Palatino Linotype" panose="02040502050505030304" pitchFamily="18" charset="0"/>
                <a:cs typeface="Arial" panose="020B0604020202020204" pitchFamily="34" charset="0"/>
              </a:endParaRPr>
            </a:p>
          </p:txBody>
        </p:sp>
      </p:grpSp>
      <p:sp>
        <p:nvSpPr>
          <p:cNvPr id="73" name="Retângulo 72"/>
          <p:cNvSpPr/>
          <p:nvPr/>
        </p:nvSpPr>
        <p:spPr>
          <a:xfrm>
            <a:off x="6058628" y="817794"/>
            <a:ext cx="2963406" cy="830997"/>
          </a:xfrm>
          <a:prstGeom prst="rect">
            <a:avLst/>
          </a:prstGeom>
          <a:solidFill>
            <a:schemeClr val="accent6">
              <a:lumMod val="20000"/>
              <a:lumOff val="80000"/>
            </a:schemeClr>
          </a:solidFill>
          <a:ln>
            <a:solidFill>
              <a:schemeClr val="tx1"/>
            </a:solidFill>
            <a:prstDash val="dash"/>
          </a:ln>
        </p:spPr>
        <p:txBody>
          <a:bodyPr wrap="square">
            <a:spAutoFit/>
          </a:bodyPr>
          <a:lstStyle/>
          <a:p>
            <a:pPr algn="ctr"/>
            <a:r>
              <a:rPr lang="en-US" sz="1600" kern="0" dirty="0" smtClean="0">
                <a:solidFill>
                  <a:srgbClr val="000000"/>
                </a:solidFill>
                <a:latin typeface="Times New Roman" panose="02020603050405020304" pitchFamily="18" charset="0"/>
                <a:ea typeface="Times New Roman" panose="02020603050405020304" pitchFamily="18" charset="0"/>
              </a:rPr>
              <a:t>GPX activity in roots decrease over day 15 of exposure for all concentrations of MTF. </a:t>
            </a:r>
            <a:endParaRPr lang="en-US" sz="1600" kern="0" dirty="0">
              <a:solidFill>
                <a:srgbClr val="000000"/>
              </a:solidFill>
              <a:latin typeface="Times New Roman" panose="02020603050405020304" pitchFamily="18" charset="0"/>
              <a:ea typeface="Times New Roman" panose="02020603050405020304" pitchFamily="18" charset="0"/>
            </a:endParaRPr>
          </a:p>
        </p:txBody>
      </p:sp>
      <p:sp>
        <p:nvSpPr>
          <p:cNvPr id="74" name="Retângulo 73"/>
          <p:cNvSpPr/>
          <p:nvPr/>
        </p:nvSpPr>
        <p:spPr>
          <a:xfrm>
            <a:off x="5917325" y="2416247"/>
            <a:ext cx="4572000" cy="369332"/>
          </a:xfrm>
          <a:prstGeom prst="rect">
            <a:avLst/>
          </a:prstGeom>
        </p:spPr>
        <p:txBody>
          <a:bodyPr>
            <a:spAutoFit/>
          </a:bodyPr>
          <a:lstStyle/>
          <a:p>
            <a:endParaRPr lang="en-GB" dirty="0"/>
          </a:p>
        </p:txBody>
      </p:sp>
      <p:sp>
        <p:nvSpPr>
          <p:cNvPr id="75" name="Retângulo 74"/>
          <p:cNvSpPr/>
          <p:nvPr/>
        </p:nvSpPr>
        <p:spPr>
          <a:xfrm>
            <a:off x="6058627" y="1824470"/>
            <a:ext cx="2963406" cy="3046988"/>
          </a:xfrm>
          <a:prstGeom prst="rect">
            <a:avLst/>
          </a:prstGeom>
          <a:solidFill>
            <a:schemeClr val="accent6">
              <a:lumMod val="20000"/>
              <a:lumOff val="80000"/>
            </a:schemeClr>
          </a:solidFill>
          <a:ln>
            <a:solidFill>
              <a:schemeClr val="tx1"/>
            </a:solidFill>
            <a:prstDash val="dash"/>
          </a:ln>
        </p:spPr>
        <p:txBody>
          <a:bodyPr wrap="square">
            <a:spAutoFit/>
          </a:bodyPr>
          <a:lstStyle/>
          <a:p>
            <a:endParaRPr lang="en-US" sz="1600" kern="0" dirty="0" smtClean="0">
              <a:solidFill>
                <a:srgbClr val="000000"/>
              </a:solidFill>
              <a:latin typeface="Times New Roman" panose="02020603050405020304" pitchFamily="18" charset="0"/>
              <a:ea typeface="Times New Roman" panose="02020603050405020304" pitchFamily="18" charset="0"/>
            </a:endParaRPr>
          </a:p>
          <a:p>
            <a:pPr algn="ctr"/>
            <a:r>
              <a:rPr lang="en-US" sz="1600" kern="0" dirty="0" smtClean="0">
                <a:solidFill>
                  <a:srgbClr val="000000"/>
                </a:solidFill>
                <a:latin typeface="Times New Roman" panose="02020603050405020304" pitchFamily="18" charset="0"/>
                <a:ea typeface="Times New Roman" panose="02020603050405020304" pitchFamily="18" charset="0"/>
              </a:rPr>
              <a:t>In </a:t>
            </a:r>
            <a:r>
              <a:rPr lang="en-US" sz="1600" kern="0" dirty="0">
                <a:solidFill>
                  <a:srgbClr val="000000"/>
                </a:solidFill>
                <a:latin typeface="Times New Roman" panose="02020603050405020304" pitchFamily="18" charset="0"/>
                <a:ea typeface="Times New Roman" panose="02020603050405020304" pitchFamily="18" charset="0"/>
              </a:rPr>
              <a:t>leaves GPX revealed similar to control</a:t>
            </a:r>
            <a:r>
              <a:rPr lang="en-US" sz="1600" kern="0" dirty="0" smtClean="0">
                <a:solidFill>
                  <a:srgbClr val="000000"/>
                </a:solidFill>
                <a:latin typeface="Times New Roman" panose="02020603050405020304" pitchFamily="18" charset="0"/>
                <a:ea typeface="Times New Roman" panose="02020603050405020304" pitchFamily="18" charset="0"/>
              </a:rPr>
              <a:t>.</a:t>
            </a:r>
            <a:br>
              <a:rPr lang="en-US" sz="1600" kern="0" dirty="0" smtClean="0">
                <a:solidFill>
                  <a:srgbClr val="000000"/>
                </a:solidFill>
                <a:latin typeface="Times New Roman" panose="02020603050405020304" pitchFamily="18" charset="0"/>
                <a:ea typeface="Times New Roman" panose="02020603050405020304" pitchFamily="18" charset="0"/>
              </a:rPr>
            </a:br>
            <a:endParaRPr lang="en-US" sz="1600" kern="0" dirty="0" smtClean="0">
              <a:solidFill>
                <a:srgbClr val="000000"/>
              </a:solidFill>
              <a:latin typeface="Times New Roman" panose="02020603050405020304" pitchFamily="18" charset="0"/>
              <a:ea typeface="Times New Roman" panose="02020603050405020304" pitchFamily="18" charset="0"/>
            </a:endParaRPr>
          </a:p>
          <a:p>
            <a:pPr algn="ctr"/>
            <a:r>
              <a:rPr lang="en-US" sz="1600" kern="0" dirty="0">
                <a:solidFill>
                  <a:srgbClr val="000000"/>
                </a:solidFill>
                <a:latin typeface="Palatino Linotype" panose="02040502050505030304" pitchFamily="18" charset="0"/>
                <a:ea typeface="Times New Roman" panose="02020603050405020304" pitchFamily="18" charset="0"/>
              </a:rPr>
              <a:t>GR in leaves expressed an increasing trend occurred progressively on day 8 from 0.1 to 5 mg L</a:t>
            </a:r>
            <a:r>
              <a:rPr lang="en-US" sz="1600" kern="0" baseline="30000" dirty="0">
                <a:solidFill>
                  <a:srgbClr val="000000"/>
                </a:solidFill>
                <a:latin typeface="Palatino Linotype" panose="02040502050505030304" pitchFamily="18" charset="0"/>
                <a:ea typeface="Times New Roman" panose="02020603050405020304" pitchFamily="18" charset="0"/>
              </a:rPr>
              <a:t>-1</a:t>
            </a:r>
            <a:r>
              <a:rPr lang="en-US" sz="1600" kern="0" dirty="0">
                <a:solidFill>
                  <a:srgbClr val="000000"/>
                </a:solidFill>
                <a:latin typeface="Palatino Linotype" panose="02040502050505030304" pitchFamily="18" charset="0"/>
                <a:ea typeface="Times New Roman" panose="02020603050405020304" pitchFamily="18" charset="0"/>
              </a:rPr>
              <a:t> MTF.</a:t>
            </a:r>
          </a:p>
          <a:p>
            <a:endParaRPr lang="en-GB" sz="1600" dirty="0"/>
          </a:p>
          <a:p>
            <a:pPr marL="285750" indent="-285750" algn="ctr">
              <a:buFont typeface="Wingdings" panose="05000000000000000000" pitchFamily="2" charset="2"/>
              <a:buChar char="ü"/>
            </a:pPr>
            <a:endParaRPr lang="en-US" sz="1600" b="1" dirty="0">
              <a:latin typeface="Palatino Linotype" panose="02040502050505030304" pitchFamily="18" charset="0"/>
            </a:endParaRPr>
          </a:p>
          <a:p>
            <a:pPr algn="ctr"/>
            <a:r>
              <a:rPr lang="en-US" sz="1600" b="1" dirty="0">
                <a:latin typeface="Palatino Linotype" panose="02040502050505030304" pitchFamily="18" charset="0"/>
              </a:rPr>
              <a:t>Regulation against oxidative stress caused in leaves.</a:t>
            </a:r>
            <a:endParaRPr lang="en-GB" sz="1600" b="1" dirty="0">
              <a:latin typeface="Palatino Linotype" panose="02040502050505030304" pitchFamily="18" charset="0"/>
            </a:endParaRPr>
          </a:p>
        </p:txBody>
      </p:sp>
      <p:sp>
        <p:nvSpPr>
          <p:cNvPr id="78" name="Retângulo 77"/>
          <p:cNvSpPr/>
          <p:nvPr/>
        </p:nvSpPr>
        <p:spPr>
          <a:xfrm>
            <a:off x="264311" y="5917412"/>
            <a:ext cx="6096276" cy="646331"/>
          </a:xfrm>
          <a:prstGeom prst="rect">
            <a:avLst/>
          </a:prstGeom>
          <a:ln>
            <a:solidFill>
              <a:schemeClr val="accent6"/>
            </a:solidFill>
            <a:prstDash val="dash"/>
          </a:ln>
        </p:spPr>
        <p:txBody>
          <a:bodyPr wrap="square">
            <a:spAutoFit/>
          </a:bodyPr>
          <a:lstStyle/>
          <a:p>
            <a:pPr algn="ctr"/>
            <a:r>
              <a:rPr lang="en-US" kern="0" dirty="0" smtClean="0">
                <a:solidFill>
                  <a:srgbClr val="000000"/>
                </a:solidFill>
                <a:latin typeface="Times New Roman" panose="02020603050405020304" pitchFamily="18" charset="0"/>
                <a:ea typeface="Times New Roman" panose="02020603050405020304" pitchFamily="18" charset="0"/>
              </a:rPr>
              <a:t>Defense </a:t>
            </a:r>
            <a:r>
              <a:rPr lang="en-US" kern="0" dirty="0">
                <a:solidFill>
                  <a:srgbClr val="000000"/>
                </a:solidFill>
                <a:latin typeface="Times New Roman" panose="02020603050405020304" pitchFamily="18" charset="0"/>
                <a:ea typeface="Times New Roman" panose="02020603050405020304" pitchFamily="18" charset="0"/>
              </a:rPr>
              <a:t>mechanisms are activated by cells in order to adapt and acclimate to abiotic stress caused by MTF presence. </a:t>
            </a:r>
            <a:endParaRPr lang="en-GB" dirty="0"/>
          </a:p>
        </p:txBody>
      </p:sp>
    </p:spTree>
    <p:extLst>
      <p:ext uri="{BB962C8B-B14F-4D97-AF65-F5344CB8AC3E}">
        <p14:creationId xmlns:p14="http://schemas.microsoft.com/office/powerpoint/2010/main" val="4199949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3" name="Picture 2">
            <a:extLst>
              <a:ext uri="{FF2B5EF4-FFF2-40B4-BE49-F238E27FC236}">
                <a16:creationId xmlns=""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05400"/>
            <a:ext cx="1752600" cy="1752600"/>
          </a:xfrm>
          <a:prstGeom prst="rect">
            <a:avLst/>
          </a:prstGeom>
        </p:spPr>
      </p:pic>
      <p:sp>
        <p:nvSpPr>
          <p:cNvPr id="55" name="TextBox 9">
            <a:extLst>
              <a:ext uri="{FF2B5EF4-FFF2-40B4-BE49-F238E27FC236}">
                <a16:creationId xmlns="" xmlns:a16="http://schemas.microsoft.com/office/drawing/2014/main" id="{1CADA6F2-3FC1-4566-B743-58F07B6A36BB}"/>
              </a:ext>
            </a:extLst>
          </p:cNvPr>
          <p:cNvSpPr txBox="1"/>
          <p:nvPr/>
        </p:nvSpPr>
        <p:spPr>
          <a:xfrm>
            <a:off x="609535" y="557911"/>
            <a:ext cx="8153400" cy="461665"/>
          </a:xfrm>
          <a:prstGeom prst="rect">
            <a:avLst/>
          </a:prstGeom>
          <a:noFill/>
        </p:spPr>
        <p:txBody>
          <a:bodyPr wrap="square" rtlCol="0">
            <a:spAutoFit/>
          </a:bodyPr>
          <a:lstStyle/>
          <a:p>
            <a:r>
              <a:rPr lang="fr-FR" sz="2400" b="1" dirty="0">
                <a:latin typeface="Palatino Linotype" panose="02040502050505030304" pitchFamily="18" charset="0"/>
              </a:rPr>
              <a:t>Conclusions</a:t>
            </a:r>
          </a:p>
        </p:txBody>
      </p:sp>
      <p:sp>
        <p:nvSpPr>
          <p:cNvPr id="56" name="Retângulo 55"/>
          <p:cNvSpPr/>
          <p:nvPr/>
        </p:nvSpPr>
        <p:spPr>
          <a:xfrm>
            <a:off x="609535" y="1183600"/>
            <a:ext cx="8153399" cy="3970318"/>
          </a:xfrm>
          <a:prstGeom prst="rect">
            <a:avLst/>
          </a:prstGeom>
        </p:spPr>
        <p:txBody>
          <a:bodyPr wrap="square">
            <a:spAutoFit/>
          </a:bodyPr>
          <a:lstStyle/>
          <a:p>
            <a:pPr marL="285750" indent="-285750" algn="just">
              <a:buFont typeface="Wingdings" panose="05000000000000000000" pitchFamily="2" charset="2"/>
              <a:buChar char="ü"/>
            </a:pPr>
            <a:r>
              <a:rPr lang="en-GB" kern="0" dirty="0">
                <a:solidFill>
                  <a:srgbClr val="000000"/>
                </a:solidFill>
                <a:latin typeface="Palatino Linotype" panose="02040502050505030304" pitchFamily="18" charset="0"/>
                <a:ea typeface="Times New Roman" panose="02020603050405020304" pitchFamily="18" charset="0"/>
              </a:rPr>
              <a:t>The results of enzymatic activity and stress indicators confirm that metformin induce oxidative stress in lettuce plants</a:t>
            </a:r>
            <a:r>
              <a:rPr lang="en-GB" kern="0" dirty="0" smtClean="0">
                <a:solidFill>
                  <a:srgbClr val="000000"/>
                </a:solidFill>
                <a:latin typeface="Palatino Linotype" panose="02040502050505030304" pitchFamily="18" charset="0"/>
                <a:ea typeface="Times New Roman" panose="02020603050405020304" pitchFamily="18" charset="0"/>
              </a:rPr>
              <a:t>.</a:t>
            </a:r>
          </a:p>
          <a:p>
            <a:pPr marL="285750" indent="-285750" algn="just">
              <a:buFont typeface="Wingdings" panose="05000000000000000000" pitchFamily="2" charset="2"/>
              <a:buChar char="ü"/>
            </a:pPr>
            <a:endParaRPr lang="en-GB" kern="0" dirty="0">
              <a:solidFill>
                <a:srgbClr val="000000"/>
              </a:solidFill>
              <a:latin typeface="Palatino Linotype" panose="02040502050505030304" pitchFamily="18" charset="0"/>
              <a:ea typeface="Times New Roman" panose="02020603050405020304" pitchFamily="18" charset="0"/>
            </a:endParaRPr>
          </a:p>
          <a:p>
            <a:pPr marL="285750" indent="-285750" algn="just">
              <a:buFont typeface="Wingdings" panose="05000000000000000000" pitchFamily="2" charset="2"/>
              <a:buChar char="ü"/>
            </a:pPr>
            <a:endParaRPr lang="en-GB" kern="0" dirty="0" smtClean="0">
              <a:solidFill>
                <a:srgbClr val="000000"/>
              </a:solidFill>
              <a:latin typeface="Palatino Linotype" panose="02040502050505030304" pitchFamily="18" charset="0"/>
              <a:ea typeface="Times New Roman" panose="02020603050405020304" pitchFamily="18" charset="0"/>
            </a:endParaRPr>
          </a:p>
          <a:p>
            <a:pPr marL="285750" indent="-285750" algn="just">
              <a:buFont typeface="Wingdings" panose="05000000000000000000" pitchFamily="2" charset="2"/>
              <a:buChar char="ü"/>
            </a:pPr>
            <a:endParaRPr lang="en-GB" kern="0" dirty="0">
              <a:solidFill>
                <a:srgbClr val="000000"/>
              </a:solidFill>
              <a:latin typeface="Palatino Linotype" panose="02040502050505030304" pitchFamily="18" charset="0"/>
              <a:ea typeface="Times New Roman" panose="02020603050405020304" pitchFamily="18" charset="0"/>
            </a:endParaRPr>
          </a:p>
          <a:p>
            <a:pPr algn="just"/>
            <a:r>
              <a:rPr lang="en-GB" kern="0" dirty="0" smtClean="0">
                <a:solidFill>
                  <a:srgbClr val="000000"/>
                </a:solidFill>
                <a:latin typeface="Palatino Linotype" panose="02040502050505030304" pitchFamily="18" charset="0"/>
                <a:ea typeface="Times New Roman" panose="02020603050405020304" pitchFamily="18" charset="0"/>
              </a:rPr>
              <a:t> </a:t>
            </a:r>
          </a:p>
          <a:p>
            <a:pPr marL="285750" indent="-285750" algn="just">
              <a:buFont typeface="Wingdings" panose="05000000000000000000" pitchFamily="2" charset="2"/>
              <a:buChar char="ü"/>
            </a:pPr>
            <a:endParaRPr lang="en-GB" kern="0" dirty="0" smtClean="0">
              <a:solidFill>
                <a:srgbClr val="000000"/>
              </a:solidFill>
              <a:latin typeface="Palatino Linotype" panose="02040502050505030304" pitchFamily="18" charset="0"/>
              <a:ea typeface="Times New Roman" panose="02020603050405020304" pitchFamily="18" charset="0"/>
            </a:endParaRPr>
          </a:p>
          <a:p>
            <a:pPr marL="285750" indent="-285750" algn="just">
              <a:buFont typeface="Wingdings" panose="05000000000000000000" pitchFamily="2" charset="2"/>
              <a:buChar char="ü"/>
            </a:pPr>
            <a:endParaRPr lang="en-GB" kern="0" dirty="0">
              <a:solidFill>
                <a:srgbClr val="000000"/>
              </a:solidFill>
              <a:latin typeface="Palatino Linotype" panose="02040502050505030304" pitchFamily="18" charset="0"/>
              <a:ea typeface="Times New Roman" panose="02020603050405020304" pitchFamily="18" charset="0"/>
            </a:endParaRPr>
          </a:p>
          <a:p>
            <a:pPr marL="285750" indent="-285750" algn="just">
              <a:buFont typeface="Wingdings" panose="05000000000000000000" pitchFamily="2" charset="2"/>
              <a:buChar char="ü"/>
            </a:pPr>
            <a:endParaRPr lang="en-GB" kern="0" dirty="0" smtClean="0">
              <a:solidFill>
                <a:srgbClr val="000000"/>
              </a:solidFill>
              <a:latin typeface="Palatino Linotype" panose="02040502050505030304" pitchFamily="18" charset="0"/>
              <a:ea typeface="Times New Roman" panose="02020603050405020304" pitchFamily="18" charset="0"/>
            </a:endParaRPr>
          </a:p>
          <a:p>
            <a:pPr marL="285750" indent="-285750" algn="just">
              <a:buFont typeface="Wingdings" panose="05000000000000000000" pitchFamily="2" charset="2"/>
              <a:buChar char="ü"/>
            </a:pPr>
            <a:endParaRPr lang="en-GB" kern="0" dirty="0">
              <a:solidFill>
                <a:srgbClr val="000000"/>
              </a:solidFill>
              <a:latin typeface="Palatino Linotype" panose="02040502050505030304" pitchFamily="18" charset="0"/>
              <a:ea typeface="Times New Roman" panose="02020603050405020304" pitchFamily="18" charset="0"/>
            </a:endParaRPr>
          </a:p>
          <a:p>
            <a:pPr marL="285750" indent="-285750" algn="just">
              <a:buFont typeface="Wingdings" panose="05000000000000000000" pitchFamily="2" charset="2"/>
              <a:buChar char="ü"/>
            </a:pPr>
            <a:endParaRPr lang="en-GB" kern="0" dirty="0" smtClean="0">
              <a:solidFill>
                <a:srgbClr val="000000"/>
              </a:solidFill>
              <a:latin typeface="Palatino Linotype" panose="02040502050505030304" pitchFamily="18" charset="0"/>
              <a:ea typeface="Times New Roman" panose="02020603050405020304" pitchFamily="18" charset="0"/>
            </a:endParaRPr>
          </a:p>
          <a:p>
            <a:pPr marL="285750" indent="-285750" algn="just">
              <a:buFont typeface="Wingdings" panose="05000000000000000000" pitchFamily="2" charset="2"/>
              <a:buChar char="ü"/>
            </a:pPr>
            <a:endParaRPr lang="en-GB" kern="0" dirty="0">
              <a:solidFill>
                <a:srgbClr val="000000"/>
              </a:solidFill>
              <a:latin typeface="Palatino Linotype" panose="02040502050505030304" pitchFamily="18" charset="0"/>
              <a:ea typeface="Times New Roman" panose="02020603050405020304" pitchFamily="18" charset="0"/>
            </a:endParaRPr>
          </a:p>
          <a:p>
            <a:pPr marL="285750" indent="-285750" algn="just">
              <a:buFont typeface="Wingdings" panose="05000000000000000000" pitchFamily="2" charset="2"/>
              <a:buChar char="ü"/>
            </a:pPr>
            <a:endParaRPr lang="en-GB" kern="0" dirty="0" smtClean="0">
              <a:solidFill>
                <a:srgbClr val="000000"/>
              </a:solidFill>
              <a:latin typeface="Palatino Linotype" panose="02040502050505030304" pitchFamily="18" charset="0"/>
              <a:ea typeface="Times New Roman" panose="02020603050405020304" pitchFamily="18" charset="0"/>
            </a:endParaRPr>
          </a:p>
          <a:p>
            <a:pPr algn="just"/>
            <a:endParaRPr lang="en-GB" kern="0" dirty="0">
              <a:solidFill>
                <a:srgbClr val="000000"/>
              </a:solidFill>
              <a:latin typeface="Palatino Linotype" panose="02040502050505030304" pitchFamily="18" charset="0"/>
              <a:ea typeface="Times New Roman" panose="02020603050405020304" pitchFamily="18" charset="0"/>
            </a:endParaRPr>
          </a:p>
        </p:txBody>
      </p:sp>
      <p:grpSp>
        <p:nvGrpSpPr>
          <p:cNvPr id="57" name="Grupo 56"/>
          <p:cNvGrpSpPr/>
          <p:nvPr/>
        </p:nvGrpSpPr>
        <p:grpSpPr>
          <a:xfrm>
            <a:off x="1815945" y="1905504"/>
            <a:ext cx="5740578" cy="2842732"/>
            <a:chOff x="609600" y="4015268"/>
            <a:chExt cx="5740578" cy="2842732"/>
          </a:xfrm>
        </p:grpSpPr>
        <p:grpSp>
          <p:nvGrpSpPr>
            <p:cNvPr id="58" name="Grupo 57"/>
            <p:cNvGrpSpPr/>
            <p:nvPr/>
          </p:nvGrpSpPr>
          <p:grpSpPr>
            <a:xfrm>
              <a:off x="609600" y="4015268"/>
              <a:ext cx="5740578" cy="2842732"/>
              <a:chOff x="669061" y="826137"/>
              <a:chExt cx="7857547" cy="4678180"/>
            </a:xfrm>
          </p:grpSpPr>
          <p:grpSp>
            <p:nvGrpSpPr>
              <p:cNvPr id="60" name="Grupo 59"/>
              <p:cNvGrpSpPr/>
              <p:nvPr/>
            </p:nvGrpSpPr>
            <p:grpSpPr>
              <a:xfrm>
                <a:off x="669061" y="826137"/>
                <a:ext cx="7857547" cy="4678180"/>
                <a:chOff x="533312" y="826659"/>
                <a:chExt cx="7857547" cy="4678180"/>
              </a:xfrm>
            </p:grpSpPr>
            <p:pic>
              <p:nvPicPr>
                <p:cNvPr id="62" name="Picture 2" descr="Resultado de imagem para red leaf lettu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9465" y="2718658"/>
                  <a:ext cx="2786180" cy="2786181"/>
                </a:xfrm>
                <a:prstGeom prst="rect">
                  <a:avLst/>
                </a:prstGeom>
                <a:noFill/>
                <a:extLst>
                  <a:ext uri="{909E8E84-426E-40DD-AFC4-6F175D3DCCD1}">
                    <a14:hiddenFill xmlns:a14="http://schemas.microsoft.com/office/drawing/2010/main">
                      <a:solidFill>
                        <a:srgbClr val="FFFFFF"/>
                      </a:solidFill>
                    </a14:hiddenFill>
                  </a:ext>
                </a:extLst>
              </p:spPr>
            </p:pic>
            <p:sp>
              <p:nvSpPr>
                <p:cNvPr id="63" name="CaixaDeTexto 62"/>
                <p:cNvSpPr txBox="1"/>
                <p:nvPr/>
              </p:nvSpPr>
              <p:spPr>
                <a:xfrm>
                  <a:off x="533312" y="826659"/>
                  <a:ext cx="2621523" cy="504342"/>
                </a:xfrm>
                <a:prstGeom prst="roundRect">
                  <a:avLst/>
                </a:prstGeom>
                <a:solidFill>
                  <a:schemeClr val="accent6">
                    <a:lumMod val="20000"/>
                    <a:lumOff val="80000"/>
                  </a:schemeClr>
                </a:solidFill>
                <a:ln>
                  <a:solidFill>
                    <a:srgbClr val="669900"/>
                  </a:solidFill>
                </a:ln>
              </p:spPr>
              <p:txBody>
                <a:bodyPr wrap="square" rtlCol="0">
                  <a:spAutoFit/>
                </a:bodyPr>
                <a:lstStyle/>
                <a:p>
                  <a:pPr algn="ctr"/>
                  <a:r>
                    <a:rPr lang="en-GB" sz="1200" dirty="0" smtClean="0">
                      <a:latin typeface="Palatino Linotype" panose="02040502050505030304" pitchFamily="18" charset="0"/>
                      <a:cs typeface="Arial" panose="020B0604020202020204" pitchFamily="34" charset="0"/>
                    </a:rPr>
                    <a:t>Model plant </a:t>
                  </a:r>
                  <a:endParaRPr lang="en-GB" sz="1200" dirty="0">
                    <a:latin typeface="Palatino Linotype" panose="02040502050505030304" pitchFamily="18" charset="0"/>
                    <a:cs typeface="Arial" panose="020B0604020202020204" pitchFamily="34" charset="0"/>
                  </a:endParaRPr>
                </a:p>
              </p:txBody>
            </p:sp>
            <p:sp>
              <p:nvSpPr>
                <p:cNvPr id="64" name="CaixaDeTexto 63"/>
                <p:cNvSpPr txBox="1"/>
                <p:nvPr/>
              </p:nvSpPr>
              <p:spPr>
                <a:xfrm>
                  <a:off x="3003531" y="1883866"/>
                  <a:ext cx="2450326" cy="840569"/>
                </a:xfrm>
                <a:prstGeom prst="roundRect">
                  <a:avLst/>
                </a:prstGeom>
                <a:solidFill>
                  <a:srgbClr val="FFCCCC"/>
                </a:solidFill>
                <a:ln>
                  <a:solidFill>
                    <a:srgbClr val="669900"/>
                  </a:solidFill>
                </a:ln>
              </p:spPr>
              <p:txBody>
                <a:bodyPr wrap="square" rtlCol="0">
                  <a:spAutoFit/>
                </a:bodyPr>
                <a:lstStyle/>
                <a:p>
                  <a:pPr algn="ctr"/>
                  <a:r>
                    <a:rPr lang="en-GB" sz="1200" dirty="0" smtClean="0">
                      <a:latin typeface="Palatino Linotype" panose="02040502050505030304" pitchFamily="18" charset="0"/>
                      <a:cs typeface="Arial" panose="020B0604020202020204" pitchFamily="34" charset="0"/>
                    </a:rPr>
                    <a:t>Red leaf lettuce</a:t>
                  </a:r>
                </a:p>
                <a:p>
                  <a:pPr algn="ctr"/>
                  <a:r>
                    <a:rPr lang="en-GB" sz="1200" i="1" dirty="0" err="1" smtClean="0">
                      <a:latin typeface="Palatino Linotype" panose="02040502050505030304" pitchFamily="18" charset="0"/>
                      <a:cs typeface="Arial" panose="020B0604020202020204" pitchFamily="34" charset="0"/>
                    </a:rPr>
                    <a:t>Lactuca</a:t>
                  </a:r>
                  <a:r>
                    <a:rPr lang="en-GB" sz="1200" i="1" dirty="0" smtClean="0">
                      <a:latin typeface="Palatino Linotype" panose="02040502050505030304" pitchFamily="18" charset="0"/>
                      <a:cs typeface="Arial" panose="020B0604020202020204" pitchFamily="34" charset="0"/>
                    </a:rPr>
                    <a:t> </a:t>
                  </a:r>
                  <a:r>
                    <a:rPr lang="en-GB" sz="1200" i="1" dirty="0" err="1" smtClean="0">
                      <a:latin typeface="Palatino Linotype" panose="02040502050505030304" pitchFamily="18" charset="0"/>
                      <a:cs typeface="Arial" panose="020B0604020202020204" pitchFamily="34" charset="0"/>
                    </a:rPr>
                    <a:t>sativa</a:t>
                  </a:r>
                  <a:r>
                    <a:rPr lang="en-GB" sz="1200" i="1" dirty="0" smtClean="0">
                      <a:latin typeface="Palatino Linotype" panose="02040502050505030304" pitchFamily="18" charset="0"/>
                      <a:cs typeface="Arial" panose="020B0604020202020204" pitchFamily="34" charset="0"/>
                    </a:rPr>
                    <a:t> </a:t>
                  </a:r>
                  <a:r>
                    <a:rPr lang="en-GB" sz="1200" dirty="0" smtClean="0">
                      <a:latin typeface="Palatino Linotype" panose="02040502050505030304" pitchFamily="18" charset="0"/>
                      <a:cs typeface="Arial" panose="020B0604020202020204" pitchFamily="34" charset="0"/>
                    </a:rPr>
                    <a:t>L.</a:t>
                  </a:r>
                  <a:endParaRPr lang="en-GB" sz="1200" dirty="0">
                    <a:latin typeface="Palatino Linotype" panose="02040502050505030304" pitchFamily="18" charset="0"/>
                    <a:cs typeface="Arial" panose="020B0604020202020204" pitchFamily="34" charset="0"/>
                  </a:endParaRPr>
                </a:p>
              </p:txBody>
            </p:sp>
            <p:sp>
              <p:nvSpPr>
                <p:cNvPr id="65" name="CaixaDeTexto 64"/>
                <p:cNvSpPr txBox="1"/>
                <p:nvPr/>
              </p:nvSpPr>
              <p:spPr>
                <a:xfrm>
                  <a:off x="533312" y="3029876"/>
                  <a:ext cx="2621523" cy="504342"/>
                </a:xfrm>
                <a:prstGeom prst="roundRect">
                  <a:avLst/>
                </a:prstGeom>
                <a:solidFill>
                  <a:schemeClr val="accent6">
                    <a:lumMod val="20000"/>
                    <a:lumOff val="80000"/>
                  </a:schemeClr>
                </a:solidFill>
                <a:ln>
                  <a:solidFill>
                    <a:srgbClr val="669900"/>
                  </a:solidFill>
                </a:ln>
              </p:spPr>
              <p:txBody>
                <a:bodyPr wrap="square" rtlCol="0">
                  <a:spAutoFit/>
                </a:bodyPr>
                <a:lstStyle/>
                <a:p>
                  <a:pPr marL="285750" indent="-285750" algn="ctr">
                    <a:buFont typeface="Wingdings" panose="05000000000000000000" pitchFamily="2" charset="2"/>
                    <a:buChar char="ü"/>
                  </a:pPr>
                  <a:r>
                    <a:rPr lang="en-GB" sz="1200" dirty="0" smtClean="0">
                      <a:latin typeface="Palatino Linotype" panose="02040502050505030304" pitchFamily="18" charset="0"/>
                      <a:cs typeface="Arial" panose="020B0604020202020204" pitchFamily="34" charset="0"/>
                    </a:rPr>
                    <a:t>Tolerance</a:t>
                  </a:r>
                  <a:endParaRPr lang="en-GB" sz="1200" dirty="0">
                    <a:latin typeface="Palatino Linotype" panose="02040502050505030304" pitchFamily="18" charset="0"/>
                    <a:cs typeface="Arial" panose="020B0604020202020204" pitchFamily="34" charset="0"/>
                  </a:endParaRPr>
                </a:p>
              </p:txBody>
            </p:sp>
            <p:sp>
              <p:nvSpPr>
                <p:cNvPr id="66" name="CaixaDeTexto 65"/>
                <p:cNvSpPr txBox="1"/>
                <p:nvPr/>
              </p:nvSpPr>
              <p:spPr>
                <a:xfrm>
                  <a:off x="6137588" y="1893319"/>
                  <a:ext cx="2253271" cy="840569"/>
                </a:xfrm>
                <a:prstGeom prst="roundRect">
                  <a:avLst/>
                </a:prstGeom>
                <a:solidFill>
                  <a:schemeClr val="accent6">
                    <a:lumMod val="20000"/>
                    <a:lumOff val="80000"/>
                  </a:schemeClr>
                </a:solidFill>
                <a:ln>
                  <a:solidFill>
                    <a:srgbClr val="669900"/>
                  </a:solidFill>
                </a:ln>
              </p:spPr>
              <p:txBody>
                <a:bodyPr wrap="square" rtlCol="0">
                  <a:spAutoFit/>
                </a:bodyPr>
                <a:lstStyle/>
                <a:p>
                  <a:pPr algn="ctr"/>
                  <a:r>
                    <a:rPr lang="en-GB" sz="1200" dirty="0" smtClean="0">
                      <a:latin typeface="Palatino Linotype" panose="02040502050505030304" pitchFamily="18" charset="0"/>
                      <a:cs typeface="Arial" panose="020B0604020202020204" pitchFamily="34" charset="0"/>
                    </a:rPr>
                    <a:t>Induced abiotic stress by Metformin</a:t>
                  </a:r>
                  <a:endParaRPr lang="en-GB" sz="1200" dirty="0">
                    <a:latin typeface="Palatino Linotype" panose="02040502050505030304" pitchFamily="18" charset="0"/>
                    <a:cs typeface="Arial" panose="020B0604020202020204" pitchFamily="34" charset="0"/>
                  </a:endParaRPr>
                </a:p>
              </p:txBody>
            </p:sp>
            <p:sp>
              <p:nvSpPr>
                <p:cNvPr id="67" name="CaixaDeTexto 66"/>
                <p:cNvSpPr txBox="1"/>
                <p:nvPr/>
              </p:nvSpPr>
              <p:spPr>
                <a:xfrm>
                  <a:off x="533312" y="3607407"/>
                  <a:ext cx="2621523" cy="504342"/>
                </a:xfrm>
                <a:prstGeom prst="roundRect">
                  <a:avLst/>
                </a:prstGeom>
                <a:solidFill>
                  <a:schemeClr val="accent6">
                    <a:lumMod val="20000"/>
                    <a:lumOff val="80000"/>
                  </a:schemeClr>
                </a:solidFill>
                <a:ln>
                  <a:solidFill>
                    <a:srgbClr val="669900"/>
                  </a:solidFill>
                </a:ln>
              </p:spPr>
              <p:txBody>
                <a:bodyPr wrap="square" rtlCol="0">
                  <a:spAutoFit/>
                </a:bodyPr>
                <a:lstStyle/>
                <a:p>
                  <a:pPr marL="285750" indent="-285750" algn="ctr">
                    <a:buFont typeface="Wingdings" panose="05000000000000000000" pitchFamily="2" charset="2"/>
                    <a:buChar char="ü"/>
                  </a:pPr>
                  <a:r>
                    <a:rPr lang="en-GB" sz="1200" dirty="0" smtClean="0">
                      <a:latin typeface="Palatino Linotype" panose="02040502050505030304" pitchFamily="18" charset="0"/>
                      <a:cs typeface="Arial" panose="020B0604020202020204" pitchFamily="34" charset="0"/>
                    </a:rPr>
                    <a:t>Stress indicators </a:t>
                  </a:r>
                  <a:endParaRPr lang="en-GB" sz="1200" dirty="0">
                    <a:latin typeface="Palatino Linotype" panose="02040502050505030304" pitchFamily="18" charset="0"/>
                    <a:cs typeface="Arial" panose="020B0604020202020204" pitchFamily="34" charset="0"/>
                  </a:endParaRPr>
                </a:p>
              </p:txBody>
            </p:sp>
            <p:sp>
              <p:nvSpPr>
                <p:cNvPr id="68" name="CaixaDeTexto 67"/>
                <p:cNvSpPr txBox="1"/>
                <p:nvPr/>
              </p:nvSpPr>
              <p:spPr>
                <a:xfrm>
                  <a:off x="533312" y="4193239"/>
                  <a:ext cx="2621523" cy="840569"/>
                </a:xfrm>
                <a:prstGeom prst="roundRect">
                  <a:avLst/>
                </a:prstGeom>
                <a:solidFill>
                  <a:schemeClr val="accent6">
                    <a:lumMod val="20000"/>
                    <a:lumOff val="80000"/>
                  </a:schemeClr>
                </a:solidFill>
                <a:ln>
                  <a:solidFill>
                    <a:srgbClr val="669900"/>
                  </a:solidFill>
                </a:ln>
              </p:spPr>
              <p:txBody>
                <a:bodyPr wrap="square" rtlCol="0">
                  <a:spAutoFit/>
                </a:bodyPr>
                <a:lstStyle/>
                <a:p>
                  <a:pPr marL="285750" indent="-285750" algn="ctr">
                    <a:buFont typeface="Wingdings" panose="05000000000000000000" pitchFamily="2" charset="2"/>
                    <a:buChar char="ü"/>
                  </a:pPr>
                  <a:r>
                    <a:rPr lang="en-GB" sz="1200" dirty="0" smtClean="0">
                      <a:latin typeface="Palatino Linotype" panose="02040502050505030304" pitchFamily="18" charset="0"/>
                      <a:cs typeface="Arial" panose="020B0604020202020204" pitchFamily="34" charset="0"/>
                    </a:rPr>
                    <a:t>Activation of </a:t>
                  </a:r>
                  <a:r>
                    <a:rPr lang="en-GB" sz="1200" dirty="0" err="1" smtClean="0">
                      <a:latin typeface="Palatino Linotype" panose="02040502050505030304" pitchFamily="18" charset="0"/>
                      <a:cs typeface="Arial" panose="020B0604020202020204" pitchFamily="34" charset="0"/>
                    </a:rPr>
                    <a:t>defense</a:t>
                  </a:r>
                  <a:r>
                    <a:rPr lang="en-GB" sz="1200" dirty="0" smtClean="0">
                      <a:latin typeface="Palatino Linotype" panose="02040502050505030304" pitchFamily="18" charset="0"/>
                      <a:cs typeface="Arial" panose="020B0604020202020204" pitchFamily="34" charset="0"/>
                    </a:rPr>
                    <a:t> mechanisms</a:t>
                  </a:r>
                  <a:endParaRPr lang="en-GB" sz="1200" dirty="0">
                    <a:latin typeface="Palatino Linotype" panose="02040502050505030304" pitchFamily="18" charset="0"/>
                    <a:cs typeface="Arial" panose="020B0604020202020204" pitchFamily="34" charset="0"/>
                  </a:endParaRPr>
                </a:p>
              </p:txBody>
            </p:sp>
            <p:cxnSp>
              <p:nvCxnSpPr>
                <p:cNvPr id="69" name="Conexão em ângulos retos 68"/>
                <p:cNvCxnSpPr>
                  <a:stCxn id="63" idx="2"/>
                  <a:endCxn id="64" idx="1"/>
                </p:cNvCxnSpPr>
                <p:nvPr/>
              </p:nvCxnSpPr>
              <p:spPr>
                <a:xfrm rot="16200000" flipH="1">
                  <a:off x="1937227" y="1237847"/>
                  <a:ext cx="973150" cy="1159457"/>
                </a:xfrm>
                <a:prstGeom prst="bentConnector2">
                  <a:avLst/>
                </a:prstGeom>
                <a:ln>
                  <a:solidFill>
                    <a:srgbClr val="6699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exão em ângulos retos 69"/>
                <p:cNvCxnSpPr>
                  <a:stCxn id="64" idx="2"/>
                  <a:endCxn id="65" idx="0"/>
                </p:cNvCxnSpPr>
                <p:nvPr/>
              </p:nvCxnSpPr>
              <p:spPr>
                <a:xfrm rot="5400000">
                  <a:off x="2883663" y="1684845"/>
                  <a:ext cx="305442" cy="2384621"/>
                </a:xfrm>
                <a:prstGeom prst="bentConnector3">
                  <a:avLst>
                    <a:gd name="adj1" fmla="val 50000"/>
                  </a:avLst>
                </a:prstGeom>
                <a:ln>
                  <a:solidFill>
                    <a:srgbClr val="669900"/>
                  </a:solidFill>
                  <a:tailEnd type="triangle"/>
                </a:ln>
              </p:spPr>
              <p:style>
                <a:lnRef idx="1">
                  <a:schemeClr val="accent1"/>
                </a:lnRef>
                <a:fillRef idx="0">
                  <a:schemeClr val="accent1"/>
                </a:fillRef>
                <a:effectRef idx="0">
                  <a:schemeClr val="accent1"/>
                </a:effectRef>
                <a:fontRef idx="minor">
                  <a:schemeClr val="tx1"/>
                </a:fontRef>
              </p:style>
            </p:cxnSp>
            <p:sp>
              <p:nvSpPr>
                <p:cNvPr id="71" name="Retângulo arredondado 70"/>
                <p:cNvSpPr/>
                <p:nvPr/>
              </p:nvSpPr>
              <p:spPr>
                <a:xfrm>
                  <a:off x="6150275" y="3324682"/>
                  <a:ext cx="2227898" cy="1663795"/>
                </a:xfrm>
                <a:prstGeom prst="roundRect">
                  <a:avLst/>
                </a:prstGeom>
                <a:solidFill>
                  <a:schemeClr val="accent6">
                    <a:lumMod val="20000"/>
                    <a:lumOff val="80000"/>
                  </a:schemeClr>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Palatino Linotype" panose="02040502050505030304" pitchFamily="18" charset="0"/>
                      <a:cs typeface="Arial" panose="020B0604020202020204" pitchFamily="34" charset="0"/>
                    </a:rPr>
                    <a:t>Overall response to pharmaceuticals as emerging contaminants</a:t>
                  </a:r>
                  <a:endParaRPr lang="en-GB" sz="1200" dirty="0">
                    <a:solidFill>
                      <a:schemeClr val="tx1"/>
                    </a:solidFill>
                    <a:latin typeface="Palatino Linotype" panose="02040502050505030304" pitchFamily="18" charset="0"/>
                    <a:cs typeface="Arial" panose="020B0604020202020204" pitchFamily="34" charset="0"/>
                  </a:endParaRPr>
                </a:p>
              </p:txBody>
            </p:sp>
          </p:grpSp>
          <p:cxnSp>
            <p:nvCxnSpPr>
              <p:cNvPr id="61" name="Conexão em ângulos retos 60"/>
              <p:cNvCxnSpPr>
                <a:stCxn id="68" idx="2"/>
                <a:endCxn id="71" idx="2"/>
              </p:cNvCxnSpPr>
              <p:nvPr/>
            </p:nvCxnSpPr>
            <p:spPr>
              <a:xfrm rot="5400000" flipH="1" flipV="1">
                <a:off x="4667233" y="2300546"/>
                <a:ext cx="45330" cy="5420151"/>
              </a:xfrm>
              <a:prstGeom prst="bentConnector3">
                <a:avLst>
                  <a:gd name="adj1" fmla="val -829915"/>
                </a:avLst>
              </a:prstGeom>
              <a:ln w="3175">
                <a:solidFill>
                  <a:srgbClr val="6699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9" name="Conexão reta unidirecional 58"/>
            <p:cNvCxnSpPr>
              <a:stCxn id="66" idx="1"/>
              <a:endCxn id="64" idx="3"/>
            </p:cNvCxnSpPr>
            <p:nvPr/>
          </p:nvCxnSpPr>
          <p:spPr>
            <a:xfrm flipH="1" flipV="1">
              <a:off x="4204459" y="4913077"/>
              <a:ext cx="499521" cy="5744"/>
            </a:xfrm>
            <a:prstGeom prst="straightConnector1">
              <a:avLst/>
            </a:prstGeom>
            <a:ln>
              <a:solidFill>
                <a:srgbClr val="669900"/>
              </a:solidFill>
              <a:tailEnd type="triangle"/>
            </a:ln>
          </p:spPr>
          <p:style>
            <a:lnRef idx="1">
              <a:schemeClr val="accent1"/>
            </a:lnRef>
            <a:fillRef idx="0">
              <a:schemeClr val="accent1"/>
            </a:fillRef>
            <a:effectRef idx="0">
              <a:schemeClr val="accent1"/>
            </a:effectRef>
            <a:fontRef idx="minor">
              <a:schemeClr val="tx1"/>
            </a:fontRef>
          </p:style>
        </p:cxnSp>
      </p:grpSp>
      <p:sp>
        <p:nvSpPr>
          <p:cNvPr id="72" name="CaixaDeTexto 71"/>
          <p:cNvSpPr txBox="1"/>
          <p:nvPr/>
        </p:nvSpPr>
        <p:spPr>
          <a:xfrm>
            <a:off x="609535" y="4967785"/>
            <a:ext cx="6528244" cy="1753690"/>
          </a:xfrm>
          <a:prstGeom prst="rect">
            <a:avLst/>
          </a:prstGeom>
          <a:noFill/>
        </p:spPr>
        <p:txBody>
          <a:bodyPr wrap="square" rtlCol="0">
            <a:spAutoFit/>
          </a:bodyPr>
          <a:lstStyle/>
          <a:p>
            <a:pPr marL="285750" indent="-285750" algn="just">
              <a:buFont typeface="Wingdings" panose="05000000000000000000" pitchFamily="2" charset="2"/>
              <a:buChar char="ü"/>
            </a:pPr>
            <a:r>
              <a:rPr lang="en-GB" kern="0" dirty="0">
                <a:solidFill>
                  <a:srgbClr val="000000"/>
                </a:solidFill>
                <a:latin typeface="Palatino Linotype" panose="02040502050505030304" pitchFamily="18" charset="0"/>
                <a:ea typeface="Times New Roman" panose="02020603050405020304" pitchFamily="18" charset="0"/>
              </a:rPr>
              <a:t>ROS scavenging enzymes revealed changes in both tissues, </a:t>
            </a:r>
            <a:br>
              <a:rPr lang="en-GB" kern="0" dirty="0">
                <a:solidFill>
                  <a:srgbClr val="000000"/>
                </a:solidFill>
                <a:latin typeface="Palatino Linotype" panose="02040502050505030304" pitchFamily="18" charset="0"/>
                <a:ea typeface="Times New Roman" panose="02020603050405020304" pitchFamily="18" charset="0"/>
              </a:rPr>
            </a:br>
            <a:r>
              <a:rPr lang="en-GB" kern="0" dirty="0">
                <a:solidFill>
                  <a:srgbClr val="000000"/>
                </a:solidFill>
                <a:latin typeface="Palatino Linotype" panose="02040502050505030304" pitchFamily="18" charset="0"/>
                <a:ea typeface="Times New Roman" panose="02020603050405020304" pitchFamily="18" charset="0"/>
              </a:rPr>
              <a:t>but in general, leaves were more affected than roots. </a:t>
            </a:r>
          </a:p>
          <a:p>
            <a:pPr marL="285750" indent="-285750" algn="just">
              <a:buFont typeface="Wingdings" panose="05000000000000000000" pitchFamily="2" charset="2"/>
              <a:buChar char="ü"/>
            </a:pPr>
            <a:endParaRPr lang="en-GB" kern="0" dirty="0">
              <a:solidFill>
                <a:srgbClr val="000000"/>
              </a:solidFill>
              <a:latin typeface="Palatino Linotype" panose="02040502050505030304" pitchFamily="18" charset="0"/>
              <a:ea typeface="Times New Roman" panose="02020603050405020304" pitchFamily="18" charset="0"/>
            </a:endParaRPr>
          </a:p>
          <a:p>
            <a:pPr marL="285750" indent="-285750" algn="just">
              <a:buFont typeface="Wingdings" panose="05000000000000000000" pitchFamily="2" charset="2"/>
              <a:buChar char="ü"/>
            </a:pPr>
            <a:r>
              <a:rPr lang="en-GB" kern="0" dirty="0">
                <a:solidFill>
                  <a:srgbClr val="000000"/>
                </a:solidFill>
                <a:latin typeface="Palatino Linotype" panose="02040502050505030304" pitchFamily="18" charset="0"/>
                <a:ea typeface="Times New Roman" panose="02020603050405020304" pitchFamily="18" charset="0"/>
              </a:rPr>
              <a:t>These results point to different responses according </a:t>
            </a:r>
            <a:br>
              <a:rPr lang="en-GB" kern="0" dirty="0">
                <a:solidFill>
                  <a:srgbClr val="000000"/>
                </a:solidFill>
                <a:latin typeface="Palatino Linotype" panose="02040502050505030304" pitchFamily="18" charset="0"/>
                <a:ea typeface="Times New Roman" panose="02020603050405020304" pitchFamily="18" charset="0"/>
              </a:rPr>
            </a:br>
            <a:r>
              <a:rPr lang="en-GB" kern="0" dirty="0">
                <a:solidFill>
                  <a:srgbClr val="000000"/>
                </a:solidFill>
                <a:latin typeface="Palatino Linotype" panose="02040502050505030304" pitchFamily="18" charset="0"/>
                <a:ea typeface="Times New Roman" panose="02020603050405020304" pitchFamily="18" charset="0"/>
              </a:rPr>
              <a:t>metabolism of radicular and foliar tissues. </a:t>
            </a:r>
            <a:endParaRPr lang="pt-PT" dirty="0">
              <a:latin typeface="Palatino Linotype" panose="02040502050505030304" pitchFamily="18" charset="0"/>
            </a:endParaRPr>
          </a:p>
          <a:p>
            <a:pPr algn="just"/>
            <a:endParaRPr lang="pt-PT" dirty="0"/>
          </a:p>
        </p:txBody>
      </p:sp>
    </p:spTree>
    <p:extLst>
      <p:ext uri="{BB962C8B-B14F-4D97-AF65-F5344CB8AC3E}">
        <p14:creationId xmlns:p14="http://schemas.microsoft.com/office/powerpoint/2010/main" val="208300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3" name="Picture 2">
            <a:extLst>
              <a:ext uri="{FF2B5EF4-FFF2-40B4-BE49-F238E27FC236}">
                <a16:creationId xmlns=""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33915"/>
            <a:ext cx="1752600" cy="1752600"/>
          </a:xfrm>
          <a:prstGeom prst="rect">
            <a:avLst/>
          </a:prstGeom>
        </p:spPr>
      </p:pic>
      <p:sp>
        <p:nvSpPr>
          <p:cNvPr id="2" name="Rectangle 1">
            <a:extLst>
              <a:ext uri="{FF2B5EF4-FFF2-40B4-BE49-F238E27FC236}">
                <a16:creationId xmlns="" xmlns:a16="http://schemas.microsoft.com/office/drawing/2014/main" id="{A9726944-0BF0-4225-81E3-6477EDC7A0A4}"/>
              </a:ext>
            </a:extLst>
          </p:cNvPr>
          <p:cNvSpPr/>
          <p:nvPr/>
        </p:nvSpPr>
        <p:spPr>
          <a:xfrm>
            <a:off x="865163" y="891457"/>
            <a:ext cx="7746574" cy="2492990"/>
          </a:xfrm>
          <a:prstGeom prst="rect">
            <a:avLst/>
          </a:prstGeom>
        </p:spPr>
        <p:txBody>
          <a:bodyPr wrap="square">
            <a:spAutoFit/>
          </a:bodyPr>
          <a:lstStyle/>
          <a:p>
            <a:pPr algn="just"/>
            <a:r>
              <a:rPr lang="fr-FR" sz="2400" b="1" dirty="0" err="1">
                <a:latin typeface="Palatino Linotype" panose="02040502050505030304" pitchFamily="18" charset="0"/>
              </a:rPr>
              <a:t>Acknowledgments</a:t>
            </a:r>
            <a:endParaRPr lang="fr-FR" sz="2400" b="1" dirty="0">
              <a:latin typeface="Palatino Linotype" panose="02040502050505030304" pitchFamily="18" charset="0"/>
            </a:endParaRPr>
          </a:p>
          <a:p>
            <a:pPr algn="just"/>
            <a:endParaRPr lang="fr-FR" sz="2400" b="1" dirty="0">
              <a:latin typeface="Palatino Linotype" panose="02040502050505030304" pitchFamily="18" charset="0"/>
            </a:endParaRPr>
          </a:p>
          <a:p>
            <a:pPr algn="just"/>
            <a:r>
              <a:rPr lang="en-US" dirty="0">
                <a:latin typeface="Palatino Linotype" panose="02040502050505030304" pitchFamily="18" charset="0"/>
              </a:rPr>
              <a:t>Inês Leitão acknowledges funding from the </a:t>
            </a:r>
            <a:r>
              <a:rPr lang="en-US" dirty="0" err="1">
                <a:latin typeface="Palatino Linotype" panose="02040502050505030304" pitchFamily="18" charset="0"/>
              </a:rPr>
              <a:t>Universidade</a:t>
            </a:r>
            <a:r>
              <a:rPr lang="en-US" dirty="0">
                <a:latin typeface="Palatino Linotype" panose="02040502050505030304" pitchFamily="18" charset="0"/>
              </a:rPr>
              <a:t> de </a:t>
            </a:r>
            <a:r>
              <a:rPr lang="en-US" dirty="0" err="1">
                <a:latin typeface="Palatino Linotype" panose="02040502050505030304" pitchFamily="18" charset="0"/>
              </a:rPr>
              <a:t>Lisboa</a:t>
            </a:r>
            <a:r>
              <a:rPr lang="en-US" dirty="0">
                <a:latin typeface="Palatino Linotype" panose="02040502050505030304" pitchFamily="18" charset="0"/>
              </a:rPr>
              <a:t> in the form of a PhD grant. This work was partially supported by the FCT-funded research unit LEAF - Linking Landscape, Environment, Agriculture and Food (UID/AGR/04129/2013). Thanks are also due to RNEM, the Portuguese Mass Spectrometry Network (LISBOA-16 01-0145-FEDER-022125-IST). </a:t>
            </a:r>
            <a:endParaRPr lang="fr-FR" dirty="0">
              <a:latin typeface="Palatino Linotype" panose="02040502050505030304" pitchFamily="18" charset="0"/>
            </a:endParaRPr>
          </a:p>
        </p:txBody>
      </p:sp>
      <p:pic>
        <p:nvPicPr>
          <p:cNvPr id="6" name="Picture 2" descr="Resultado de imagem para ulisboa logotip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5452" y="3853548"/>
            <a:ext cx="2271036" cy="8202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ST - Node | RN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7318" y="3552613"/>
            <a:ext cx="13144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ST - Node | RN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7061" y="3613213"/>
            <a:ext cx="1460303" cy="11021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sultado de imagem para leaf is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5212" y="3804914"/>
            <a:ext cx="2287470" cy="961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1933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486</TotalTime>
  <Words>517</Words>
  <Application>Microsoft Office PowerPoint</Application>
  <PresentationFormat>Apresentação no Ecrã (4:3)</PresentationFormat>
  <Paragraphs>69</Paragraphs>
  <Slides>5</Slides>
  <Notes>0</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5</vt:i4>
      </vt:variant>
    </vt:vector>
  </HeadingPairs>
  <TitlesOfParts>
    <vt:vector size="12" baseType="lpstr">
      <vt:lpstr>Arial</vt:lpstr>
      <vt:lpstr>Calibri</vt:lpstr>
      <vt:lpstr>Calibri Light</vt:lpstr>
      <vt:lpstr>Palatino Linotype</vt:lpstr>
      <vt:lpstr>Times New Roman</vt:lpstr>
      <vt:lpstr>Wingdings</vt:lpstr>
      <vt:lpstr>Office Theme</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Inês Leitão</cp:lastModifiedBy>
  <cp:revision>55</cp:revision>
  <dcterms:created xsi:type="dcterms:W3CDTF">2017-05-27T02:37:01Z</dcterms:created>
  <dcterms:modified xsi:type="dcterms:W3CDTF">2020-11-10T14:20:16Z</dcterms:modified>
</cp:coreProperties>
</file>