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86" r:id="rId2"/>
    <p:sldId id="276" r:id="rId3"/>
    <p:sldId id="300" r:id="rId4"/>
    <p:sldId id="301" r:id="rId5"/>
    <p:sldId id="258" r:id="rId6"/>
    <p:sldId id="287" r:id="rId7"/>
    <p:sldId id="302" r:id="rId8"/>
    <p:sldId id="278" r:id="rId9"/>
    <p:sldId id="288" r:id="rId10"/>
    <p:sldId id="310" r:id="rId11"/>
    <p:sldId id="294" r:id="rId12"/>
    <p:sldId id="273" r:id="rId13"/>
    <p:sldId id="290" r:id="rId14"/>
    <p:sldId id="292" r:id="rId15"/>
    <p:sldId id="309" r:id="rId16"/>
    <p:sldId id="293" r:id="rId17"/>
    <p:sldId id="307" r:id="rId18"/>
    <p:sldId id="304" r:id="rId19"/>
    <p:sldId id="305" r:id="rId20"/>
    <p:sldId id="306" r:id="rId21"/>
    <p:sldId id="303" r:id="rId22"/>
    <p:sldId id="298" r:id="rId23"/>
    <p:sldId id="285" r:id="rId24"/>
    <p:sldId id="284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DFF9B"/>
    <a:srgbClr val="00CC66"/>
    <a:srgbClr val="00FFCC"/>
    <a:srgbClr val="00FF00"/>
    <a:srgbClr val="3333FF"/>
    <a:srgbClr val="F4F4F4"/>
    <a:srgbClr val="B3FFB3"/>
    <a:srgbClr val="CD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0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2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3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4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83859610022376"/>
          <c:y val="6.4662414935689597E-2"/>
          <c:w val="0.76615886708690129"/>
          <c:h val="0.7076522302697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Feuil2!$F$6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Feuil2!$E$7:$E$9</c:f>
              <c:strCache>
                <c:ptCount val="3"/>
                <c:pt idx="0">
                  <c:v>Bennett</c:v>
                </c:pt>
                <c:pt idx="1">
                  <c:v>GLM</c:v>
                </c:pt>
                <c:pt idx="2">
                  <c:v>PELG</c:v>
                </c:pt>
              </c:strCache>
            </c:strRef>
          </c:cat>
          <c:val>
            <c:numRef>
              <c:f>Feuil2!$F$7:$F$9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4</c:v>
                </c:pt>
              </c:numCache>
            </c:numRef>
          </c:val>
        </c:ser>
        <c:ser>
          <c:idx val="1"/>
          <c:order val="1"/>
          <c:tx>
            <c:strRef>
              <c:f>Feuil2!$G$6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rgbClr val="00CC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267E-3"/>
                  <c:y val="-5.092592592592597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185067526415994E-16"/>
                  <c:y val="-5.55555555555556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Feuil2!$E$7:$E$9</c:f>
              <c:strCache>
                <c:ptCount val="3"/>
                <c:pt idx="0">
                  <c:v>Bennett</c:v>
                </c:pt>
                <c:pt idx="1">
                  <c:v>GLM</c:v>
                </c:pt>
                <c:pt idx="2">
                  <c:v>PELG</c:v>
                </c:pt>
              </c:strCache>
            </c:strRef>
          </c:cat>
          <c:val>
            <c:numRef>
              <c:f>Feuil2!$G$7:$G$9</c:f>
              <c:numCache>
                <c:formatCode>General</c:formatCode>
                <c:ptCount val="3"/>
                <c:pt idx="0">
                  <c:v>50</c:v>
                </c:pt>
                <c:pt idx="1">
                  <c:v>50</c:v>
                </c:pt>
                <c:pt idx="2">
                  <c:v>66.67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8186144"/>
        <c:axId val="-1098188320"/>
      </c:barChart>
      <c:catAx>
        <c:axId val="-109818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8188320"/>
        <c:crosses val="autoZero"/>
        <c:auto val="1"/>
        <c:lblAlgn val="ctr"/>
        <c:lblOffset val="100"/>
        <c:noMultiLvlLbl val="0"/>
      </c:catAx>
      <c:valAx>
        <c:axId val="-109818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 dirty="0" err="1"/>
                  <a:t>Number</a:t>
                </a:r>
                <a:r>
                  <a:rPr lang="fr-FR" sz="1400" dirty="0"/>
                  <a:t> and </a:t>
                </a:r>
                <a:r>
                  <a:rPr lang="fr-FR" sz="1400" dirty="0" err="1"/>
                  <a:t>Percentage</a:t>
                </a:r>
                <a:r>
                  <a:rPr lang="fr-FR" sz="1400" dirty="0"/>
                  <a:t>  of active </a:t>
                </a:r>
                <a:r>
                  <a:rPr lang="fr-FR" sz="1400" dirty="0" err="1"/>
                  <a:t>strains</a:t>
                </a:r>
                <a:endParaRPr lang="fr-FR" sz="1400" dirty="0"/>
              </a:p>
            </c:rich>
          </c:tx>
          <c:layout>
            <c:manualLayout>
              <c:xMode val="edge"/>
              <c:yMode val="edge"/>
              <c:x val="2.6734451573995698E-2"/>
              <c:y val="0.106755525470229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818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64016512499048"/>
          <c:y val="0.14814814814814814"/>
          <c:w val="0.72280438549550241"/>
          <c:h val="0.63854913969087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Chlorophylles!$N$9</c:f>
              <c:strCache>
                <c:ptCount val="1"/>
                <c:pt idx="0">
                  <c:v>Chlorophyll 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Chlorophylles!$O$8:$U$8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Chlorophylles!$O$9:$U$9</c:f>
              <c:numCache>
                <c:formatCode>0.00</c:formatCode>
                <c:ptCount val="7"/>
                <c:pt idx="0">
                  <c:v>4.0237033333333336</c:v>
                </c:pt>
                <c:pt idx="1">
                  <c:v>5.0902433333333335</c:v>
                </c:pt>
                <c:pt idx="2">
                  <c:v>5.7678166666666657</c:v>
                </c:pt>
                <c:pt idx="3">
                  <c:v>6.9017599999999995</c:v>
                </c:pt>
                <c:pt idx="4">
                  <c:v>7.8619233333333334</c:v>
                </c:pt>
                <c:pt idx="5">
                  <c:v>8.809253333333336</c:v>
                </c:pt>
                <c:pt idx="6">
                  <c:v>8.7331300000000027</c:v>
                </c:pt>
              </c:numCache>
            </c:numRef>
          </c:val>
        </c:ser>
        <c:ser>
          <c:idx val="1"/>
          <c:order val="1"/>
          <c:tx>
            <c:strRef>
              <c:f>Chlorophylles!$N$10</c:f>
              <c:strCache>
                <c:ptCount val="1"/>
                <c:pt idx="0">
                  <c:v>Chlorophyll b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Chlorophylles!$O$8:$U$8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Chlorophylles!$O$10:$U$10</c:f>
              <c:numCache>
                <c:formatCode>0.00</c:formatCode>
                <c:ptCount val="7"/>
                <c:pt idx="0">
                  <c:v>11.168866666666666</c:v>
                </c:pt>
                <c:pt idx="1">
                  <c:v>10.912813333333332</c:v>
                </c:pt>
                <c:pt idx="2">
                  <c:v>13.85078</c:v>
                </c:pt>
                <c:pt idx="3">
                  <c:v>15.169706666666665</c:v>
                </c:pt>
                <c:pt idx="4">
                  <c:v>17.569946666666663</c:v>
                </c:pt>
                <c:pt idx="5">
                  <c:v>17.877699999999997</c:v>
                </c:pt>
                <c:pt idx="6">
                  <c:v>20.091426666666663</c:v>
                </c:pt>
              </c:numCache>
            </c:numRef>
          </c:val>
        </c:ser>
        <c:ser>
          <c:idx val="2"/>
          <c:order val="2"/>
          <c:tx>
            <c:strRef>
              <c:f>Chlorophylles!$N$11</c:f>
              <c:strCache>
                <c:ptCount val="1"/>
                <c:pt idx="0">
                  <c:v>Chlorophyll 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9.259259259259343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1.38888888888889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38888888888889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Chlorophylles!$O$8:$U$8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Chlorophylles!$O$11:$U$11</c:f>
              <c:numCache>
                <c:formatCode>0.00</c:formatCode>
                <c:ptCount val="7"/>
                <c:pt idx="0">
                  <c:v>15.192569999999998</c:v>
                </c:pt>
                <c:pt idx="1">
                  <c:v>16.003056666666666</c:v>
                </c:pt>
                <c:pt idx="2">
                  <c:v>19.618596666666665</c:v>
                </c:pt>
                <c:pt idx="3">
                  <c:v>22.071466666666662</c:v>
                </c:pt>
                <c:pt idx="4">
                  <c:v>25.43187</c:v>
                </c:pt>
                <c:pt idx="5">
                  <c:v>26.686953333333332</c:v>
                </c:pt>
                <c:pt idx="6">
                  <c:v>28.824556666666666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33760"/>
        <c:axId val="-1058833216"/>
      </c:barChart>
      <c:catAx>
        <c:axId val="-10588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3216"/>
        <c:crosses val="autoZero"/>
        <c:auto val="1"/>
        <c:lblAlgn val="ctr"/>
        <c:lblOffset val="100"/>
        <c:noMultiLvlLbl val="0"/>
      </c:catAx>
      <c:valAx>
        <c:axId val="-1058833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3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752909011373582"/>
          <c:y val="0.89496755613881596"/>
          <c:w val="0.62827515310586179"/>
          <c:h val="7.725466608340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93261218561272"/>
          <c:y val="0.125"/>
          <c:w val="0.74551193843488006"/>
          <c:h val="0.64411964129483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Chloropphylles!$P$5</c:f>
              <c:strCache>
                <c:ptCount val="1"/>
                <c:pt idx="0">
                  <c:v>Chla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Chloropphylles!$O$6:$O$12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Chloropphylles!$P$6:$P$12</c:f>
              <c:numCache>
                <c:formatCode>0.00</c:formatCode>
                <c:ptCount val="7"/>
                <c:pt idx="0">
                  <c:v>4.6107266666666664</c:v>
                </c:pt>
                <c:pt idx="1">
                  <c:v>4.8368633333333335</c:v>
                </c:pt>
                <c:pt idx="2">
                  <c:v>6.0259999999999998</c:v>
                </c:pt>
                <c:pt idx="3">
                  <c:v>6.9180000000000001</c:v>
                </c:pt>
                <c:pt idx="4">
                  <c:v>7.0149999999999997</c:v>
                </c:pt>
                <c:pt idx="5">
                  <c:v>6.9569999999999999</c:v>
                </c:pt>
                <c:pt idx="6">
                  <c:v>6.93</c:v>
                </c:pt>
              </c:numCache>
            </c:numRef>
          </c:val>
        </c:ser>
        <c:ser>
          <c:idx val="1"/>
          <c:order val="1"/>
          <c:tx>
            <c:strRef>
              <c:f>Chloropphylles!$Q$5</c:f>
              <c:strCache>
                <c:ptCount val="1"/>
                <c:pt idx="0">
                  <c:v>Chlb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Chloropphylles!$O$6:$O$12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Chloropphylles!$Q$6:$Q$12</c:f>
              <c:numCache>
                <c:formatCode>0.00</c:formatCode>
                <c:ptCount val="7"/>
                <c:pt idx="0">
                  <c:v>7.8339999999999996</c:v>
                </c:pt>
                <c:pt idx="1">
                  <c:v>11.052</c:v>
                </c:pt>
                <c:pt idx="2">
                  <c:v>11.32</c:v>
                </c:pt>
                <c:pt idx="3">
                  <c:v>11.422000000000001</c:v>
                </c:pt>
                <c:pt idx="4">
                  <c:v>15.361000000000001</c:v>
                </c:pt>
                <c:pt idx="5">
                  <c:v>16.64</c:v>
                </c:pt>
                <c:pt idx="6">
                  <c:v>23.847999999999999</c:v>
                </c:pt>
              </c:numCache>
            </c:numRef>
          </c:val>
        </c:ser>
        <c:ser>
          <c:idx val="2"/>
          <c:order val="2"/>
          <c:tx>
            <c:strRef>
              <c:f>Chloropphylles!$R$5</c:f>
              <c:strCache>
                <c:ptCount val="1"/>
                <c:pt idx="0">
                  <c:v>Chltot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0925337632079971E-17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185067526415994E-16"/>
                  <c:y val="-1.85185185185185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370135052831988E-16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370135052831988E-16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Chloropphylles!$O$6:$O$12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Chloropphylles!$R$6:$R$12</c:f>
              <c:numCache>
                <c:formatCode>0.00</c:formatCode>
                <c:ptCount val="7"/>
                <c:pt idx="0">
                  <c:v>12.445</c:v>
                </c:pt>
                <c:pt idx="1">
                  <c:v>15.888999999999999</c:v>
                </c:pt>
                <c:pt idx="2">
                  <c:v>17.346</c:v>
                </c:pt>
                <c:pt idx="3">
                  <c:v>18.34</c:v>
                </c:pt>
                <c:pt idx="4">
                  <c:v>22.376000000000001</c:v>
                </c:pt>
                <c:pt idx="5">
                  <c:v>23.597000000000001</c:v>
                </c:pt>
                <c:pt idx="6">
                  <c:v>30.777999999999999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31584"/>
        <c:axId val="-1058831040"/>
      </c:barChart>
      <c:catAx>
        <c:axId val="-1058831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1040"/>
        <c:crosses val="autoZero"/>
        <c:auto val="1"/>
        <c:lblAlgn val="ctr"/>
        <c:lblOffset val="100"/>
        <c:noMultiLvlLbl val="0"/>
      </c:catAx>
      <c:valAx>
        <c:axId val="-105883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31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445372423107307"/>
          <c:y val="0.89409667541557303"/>
          <c:w val="0.58426821343933955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46981627296592"/>
          <c:y val="8.9556366429806036E-2"/>
          <c:w val="0.73897462817147863"/>
          <c:h val="0.697140893331850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2 dans Microsoft Word]Paramètres morpho'!$J$7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2 dans Microsoft Word]Paramètres morpho'!$K$6:$Q$6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2 dans Microsoft Word]Paramètres morpho'!$K$7:$Q$7</c:f>
              <c:numCache>
                <c:formatCode>0.00</c:formatCode>
                <c:ptCount val="7"/>
                <c:pt idx="0">
                  <c:v>3.1</c:v>
                </c:pt>
                <c:pt idx="1">
                  <c:v>4.2</c:v>
                </c:pt>
                <c:pt idx="2">
                  <c:v>4.3666666666666663</c:v>
                </c:pt>
                <c:pt idx="3">
                  <c:v>5.3666666666666671</c:v>
                </c:pt>
                <c:pt idx="4">
                  <c:v>6.4666666666666659</c:v>
                </c:pt>
                <c:pt idx="5">
                  <c:v>3.8000000000000003</c:v>
                </c:pt>
                <c:pt idx="6">
                  <c:v>3.3333333333333335</c:v>
                </c:pt>
              </c:numCache>
            </c:numRef>
          </c:val>
        </c:ser>
        <c:ser>
          <c:idx val="1"/>
          <c:order val="1"/>
          <c:tx>
            <c:strRef>
              <c:f>'[Graphique 2 dans Microsoft Word]Paramètres morpho'!$J$8</c:f>
              <c:strCache>
                <c:ptCount val="1"/>
                <c:pt idx="0">
                  <c:v>Shoots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31481481481482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925337632079971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7777777777777779E-3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2 dans Microsoft Word]Paramètres morpho'!$K$6:$Q$6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2 dans Microsoft Word]Paramètres morpho'!$K$8:$Q$8</c:f>
              <c:numCache>
                <c:formatCode>0.00</c:formatCode>
                <c:ptCount val="7"/>
                <c:pt idx="0">
                  <c:v>9</c:v>
                </c:pt>
                <c:pt idx="1">
                  <c:v>10.833333333333334</c:v>
                </c:pt>
                <c:pt idx="2">
                  <c:v>16.266666666666666</c:v>
                </c:pt>
                <c:pt idx="3">
                  <c:v>17.133333333333333</c:v>
                </c:pt>
                <c:pt idx="4">
                  <c:v>19.833333333333332</c:v>
                </c:pt>
                <c:pt idx="5">
                  <c:v>16.166666666666668</c:v>
                </c:pt>
                <c:pt idx="6">
                  <c:v>13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45184"/>
        <c:axId val="-1058830496"/>
      </c:barChart>
      <c:catAx>
        <c:axId val="-1058845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0496"/>
        <c:crosses val="autoZero"/>
        <c:auto val="1"/>
        <c:lblAlgn val="ctr"/>
        <c:lblOffset val="100"/>
        <c:noMultiLvlLbl val="0"/>
      </c:catAx>
      <c:valAx>
        <c:axId val="-105883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4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098162729658791"/>
          <c:y val="0.88722222222222225"/>
          <c:w val="0.42137007874015742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69203849518806"/>
          <c:y val="0.1111111111111111"/>
          <c:w val="0.71675240594925649"/>
          <c:h val="0.6755861767279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Word]paramètres morpho'!$G$6</c:f>
              <c:strCache>
                <c:ptCount val="1"/>
                <c:pt idx="0">
                  <c:v>Roots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Word]paramètres morpho'!$H$5:$N$5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Word]paramètres morpho'!$H$6:$N$6</c:f>
              <c:numCache>
                <c:formatCode>0.000</c:formatCode>
                <c:ptCount val="7"/>
                <c:pt idx="0">
                  <c:v>2.1666666666666665</c:v>
                </c:pt>
                <c:pt idx="1">
                  <c:v>4</c:v>
                </c:pt>
                <c:pt idx="2">
                  <c:v>5.2333333333333334</c:v>
                </c:pt>
                <c:pt idx="3">
                  <c:v>6.6333333333333329</c:v>
                </c:pt>
                <c:pt idx="4">
                  <c:v>8</c:v>
                </c:pt>
                <c:pt idx="5">
                  <c:v>4.9666666666666659</c:v>
                </c:pt>
                <c:pt idx="6">
                  <c:v>2.2333333333333334</c:v>
                </c:pt>
              </c:numCache>
            </c:numRef>
          </c:val>
        </c:ser>
        <c:ser>
          <c:idx val="1"/>
          <c:order val="1"/>
          <c:tx>
            <c:strRef>
              <c:f>'[Graphique dans Microsoft Word]paramètres morpho'!$G$7</c:f>
              <c:strCache>
                <c:ptCount val="1"/>
                <c:pt idx="0">
                  <c:v>Shoots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5462668816039986E-17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24074074074074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3.24074074074073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Word]paramètres morpho'!$H$5:$N$5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Word]paramètres morpho'!$H$7:$N$7</c:f>
              <c:numCache>
                <c:formatCode>0.000</c:formatCode>
                <c:ptCount val="7"/>
                <c:pt idx="0">
                  <c:v>5.4333333333333336</c:v>
                </c:pt>
                <c:pt idx="1">
                  <c:v>8.1666666666666661</c:v>
                </c:pt>
                <c:pt idx="2">
                  <c:v>13.5</c:v>
                </c:pt>
                <c:pt idx="3">
                  <c:v>15</c:v>
                </c:pt>
                <c:pt idx="4">
                  <c:v>19.733333333333334</c:v>
                </c:pt>
                <c:pt idx="5">
                  <c:v>10.933333333333332</c:v>
                </c:pt>
                <c:pt idx="6">
                  <c:v>8.8333333333333339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38112"/>
        <c:axId val="-1058832672"/>
      </c:barChart>
      <c:catAx>
        <c:axId val="-1058838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2672"/>
        <c:crosses val="autoZero"/>
        <c:auto val="1"/>
        <c:lblAlgn val="ctr"/>
        <c:lblOffset val="100"/>
        <c:noMultiLvlLbl val="0"/>
      </c:catAx>
      <c:valAx>
        <c:axId val="-105883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38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82434759349348"/>
          <c:y val="0.89409667541557303"/>
          <c:w val="0.46251935068625977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435870516185482"/>
          <c:y val="5.60924459487772E-2"/>
          <c:w val="0.72508573928258968"/>
          <c:h val="0.73060492212433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Word]paramètres morpho'!$G$8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Word]paramètres morpho'!$H$7:$N$7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Word]paramètres morpho'!$H$8:$N$8</c:f>
              <c:numCache>
                <c:formatCode>0.00</c:formatCode>
                <c:ptCount val="7"/>
                <c:pt idx="0">
                  <c:v>2.7666666666666671</c:v>
                </c:pt>
                <c:pt idx="1">
                  <c:v>4.7333333333333334</c:v>
                </c:pt>
                <c:pt idx="2">
                  <c:v>6</c:v>
                </c:pt>
                <c:pt idx="3">
                  <c:v>7.0333333333333341</c:v>
                </c:pt>
                <c:pt idx="4">
                  <c:v>7.5</c:v>
                </c:pt>
                <c:pt idx="5">
                  <c:v>8.2333333333333325</c:v>
                </c:pt>
                <c:pt idx="6">
                  <c:v>5.3</c:v>
                </c:pt>
              </c:numCache>
            </c:numRef>
          </c:val>
        </c:ser>
        <c:ser>
          <c:idx val="1"/>
          <c:order val="1"/>
          <c:tx>
            <c:strRef>
              <c:f>'[Graphique dans Microsoft Word]paramètres morpho'!$G$9</c:f>
              <c:strCache>
                <c:ptCount val="1"/>
                <c:pt idx="0">
                  <c:v>Shoots 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77777777777777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185067526415994E-16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Word]paramètres morpho'!$H$7:$N$7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Word]paramètres morpho'!$H$9:$N$9</c:f>
              <c:numCache>
                <c:formatCode>0.00</c:formatCode>
                <c:ptCount val="7"/>
                <c:pt idx="0">
                  <c:v>7.333333333333333</c:v>
                </c:pt>
                <c:pt idx="1">
                  <c:v>10</c:v>
                </c:pt>
                <c:pt idx="2">
                  <c:v>11.766666666666666</c:v>
                </c:pt>
                <c:pt idx="3">
                  <c:v>14.233333333333334</c:v>
                </c:pt>
                <c:pt idx="4">
                  <c:v>14.966666666666667</c:v>
                </c:pt>
                <c:pt idx="5">
                  <c:v>16.5</c:v>
                </c:pt>
                <c:pt idx="6">
                  <c:v>10.6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44096"/>
        <c:axId val="-1058841376"/>
      </c:barChart>
      <c:catAx>
        <c:axId val="-105884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41376"/>
        <c:crosses val="autoZero"/>
        <c:auto val="1"/>
        <c:lblAlgn val="ctr"/>
        <c:lblOffset val="100"/>
        <c:noMultiLvlLbl val="0"/>
      </c:catAx>
      <c:valAx>
        <c:axId val="-1058841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4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907742782152231"/>
          <c:y val="0.89409667541557303"/>
          <c:w val="0.42137007874015742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046981627296587"/>
          <c:y val="9.2592592592592587E-2"/>
          <c:w val="0.73897462817147863"/>
          <c:h val="0.69410469524642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'Paramètres morpho'!$G$6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'Paramètres morpho'!$H$5:$N$5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'Paramètres morpho'!$H$6:$N$6</c:f>
              <c:numCache>
                <c:formatCode>0.00</c:formatCode>
                <c:ptCount val="7"/>
                <c:pt idx="0">
                  <c:v>3.3666666666666667</c:v>
                </c:pt>
                <c:pt idx="1">
                  <c:v>3.7666666666666671</c:v>
                </c:pt>
                <c:pt idx="2">
                  <c:v>4.9666666666666668</c:v>
                </c:pt>
                <c:pt idx="3">
                  <c:v>6.2333333333333334</c:v>
                </c:pt>
                <c:pt idx="4">
                  <c:v>6.166666666666667</c:v>
                </c:pt>
                <c:pt idx="5">
                  <c:v>7.8</c:v>
                </c:pt>
                <c:pt idx="6">
                  <c:v>7.8</c:v>
                </c:pt>
              </c:numCache>
            </c:numRef>
          </c:val>
        </c:ser>
        <c:ser>
          <c:idx val="1"/>
          <c:order val="1"/>
          <c:tx>
            <c:strRef>
              <c:f>'Paramètres morpho'!$G$7</c:f>
              <c:strCache>
                <c:ptCount val="1"/>
                <c:pt idx="0">
                  <c:v>Shoots 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'Paramètres morpho'!$H$5:$N$5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'Paramètres morpho'!$H$7:$N$7</c:f>
              <c:numCache>
                <c:formatCode>0.00</c:formatCode>
                <c:ptCount val="7"/>
                <c:pt idx="0">
                  <c:v>10.166666666666666</c:v>
                </c:pt>
                <c:pt idx="1">
                  <c:v>11.166666666666666</c:v>
                </c:pt>
                <c:pt idx="2">
                  <c:v>13.533333333333333</c:v>
                </c:pt>
                <c:pt idx="3">
                  <c:v>14.366666666666667</c:v>
                </c:pt>
                <c:pt idx="4">
                  <c:v>15.700000000000001</c:v>
                </c:pt>
                <c:pt idx="5">
                  <c:v>16.633333333333333</c:v>
                </c:pt>
                <c:pt idx="6">
                  <c:v>18.266666666666666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40288"/>
        <c:axId val="-1058839744"/>
      </c:barChart>
      <c:catAx>
        <c:axId val="-105884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9744"/>
        <c:crosses val="autoZero"/>
        <c:auto val="1"/>
        <c:lblAlgn val="ctr"/>
        <c:lblOffset val="100"/>
        <c:noMultiLvlLbl val="0"/>
      </c:catAx>
      <c:valAx>
        <c:axId val="-1058839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4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106698619194345"/>
          <c:y val="0.88483741615631384"/>
          <c:w val="0.51584649744868849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13648293963255"/>
          <c:y val="0.14351851851851852"/>
          <c:w val="0.69730796150481189"/>
          <c:h val="0.64317876932050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Feuil1!$G$7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Feuil1!$H$6:$N$6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Feuil1!$H$7:$N$7</c:f>
              <c:numCache>
                <c:formatCode>0.000</c:formatCode>
                <c:ptCount val="7"/>
                <c:pt idx="0">
                  <c:v>3.9333333333333336</c:v>
                </c:pt>
                <c:pt idx="1">
                  <c:v>5.1000000000000005</c:v>
                </c:pt>
                <c:pt idx="2">
                  <c:v>5.4333333333333336</c:v>
                </c:pt>
                <c:pt idx="3">
                  <c:v>6.3999999999999995</c:v>
                </c:pt>
                <c:pt idx="4">
                  <c:v>6.833333333333333</c:v>
                </c:pt>
                <c:pt idx="5">
                  <c:v>8.2666666666666675</c:v>
                </c:pt>
                <c:pt idx="6">
                  <c:v>8.0333333333333332</c:v>
                </c:pt>
              </c:numCache>
            </c:numRef>
          </c:val>
        </c:ser>
        <c:ser>
          <c:idx val="1"/>
          <c:order val="1"/>
          <c:tx>
            <c:strRef>
              <c:f>Feuil1!$G$8</c:f>
              <c:strCache>
                <c:ptCount val="1"/>
                <c:pt idx="0">
                  <c:v>Shoots 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g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185067526415994E-16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185067526415994E-16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Feuil1!$H$6:$N$6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Feuil1!$H$8:$N$8</c:f>
              <c:numCache>
                <c:formatCode>0.000</c:formatCode>
                <c:ptCount val="7"/>
                <c:pt idx="0">
                  <c:v>7.333333333333333</c:v>
                </c:pt>
                <c:pt idx="1">
                  <c:v>9.9</c:v>
                </c:pt>
                <c:pt idx="2">
                  <c:v>14.266666666666666</c:v>
                </c:pt>
                <c:pt idx="3">
                  <c:v>15.433333333333332</c:v>
                </c:pt>
                <c:pt idx="4">
                  <c:v>16.333333333333332</c:v>
                </c:pt>
                <c:pt idx="5">
                  <c:v>18</c:v>
                </c:pt>
                <c:pt idx="6">
                  <c:v>20.8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58836480"/>
        <c:axId val="-1058835936"/>
      </c:barChart>
      <c:catAx>
        <c:axId val="-105883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58835936"/>
        <c:crosses val="autoZero"/>
        <c:auto val="1"/>
        <c:lblAlgn val="ctr"/>
        <c:lblOffset val="100"/>
        <c:noMultiLvlLbl val="0"/>
      </c:catAx>
      <c:valAx>
        <c:axId val="-105883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5883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06256702972915"/>
          <c:y val="0.90798556430446198"/>
          <c:w val="0.46119211916973185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69203849518806"/>
          <c:y val="0.1111111111111111"/>
          <c:w val="0.71675240594925649"/>
          <c:h val="0.67558617672790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'Paramètres morpho'!$H$7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'Paramètres morpho'!$I$6:$O$6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'Paramètres morpho'!$I$7:$O$7</c:f>
              <c:numCache>
                <c:formatCode>0.000</c:formatCode>
                <c:ptCount val="7"/>
                <c:pt idx="0">
                  <c:v>3.2666666666666671</c:v>
                </c:pt>
                <c:pt idx="1">
                  <c:v>6.166666666666667</c:v>
                </c:pt>
                <c:pt idx="2">
                  <c:v>6.9333333333333336</c:v>
                </c:pt>
                <c:pt idx="3">
                  <c:v>9</c:v>
                </c:pt>
                <c:pt idx="4">
                  <c:v>5.333333333333333</c:v>
                </c:pt>
                <c:pt idx="5">
                  <c:v>4.333333333333333</c:v>
                </c:pt>
                <c:pt idx="6">
                  <c:v>2.9666666666666668</c:v>
                </c:pt>
              </c:numCache>
            </c:numRef>
          </c:val>
        </c:ser>
        <c:ser>
          <c:idx val="1"/>
          <c:order val="1"/>
          <c:tx>
            <c:strRef>
              <c:f>'Paramètres morpho'!$H$8</c:f>
              <c:strCache>
                <c:ptCount val="1"/>
                <c:pt idx="0">
                  <c:v>Shoots 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2.31481481481482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185067526415994E-16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185067526415994E-16"/>
                  <c:y val="-3.703703703703707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'Paramètres morpho'!$I$6:$O$6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'Paramètres morpho'!$I$8:$O$8</c:f>
              <c:numCache>
                <c:formatCode>0.000</c:formatCode>
                <c:ptCount val="7"/>
                <c:pt idx="0">
                  <c:v>5.8666666666666671</c:v>
                </c:pt>
                <c:pt idx="1">
                  <c:v>8.6666666666666661</c:v>
                </c:pt>
                <c:pt idx="2">
                  <c:v>11.033333333333331</c:v>
                </c:pt>
                <c:pt idx="3">
                  <c:v>15.866666666666667</c:v>
                </c:pt>
                <c:pt idx="4">
                  <c:v>14</c:v>
                </c:pt>
                <c:pt idx="5">
                  <c:v>11.166666666666666</c:v>
                </c:pt>
                <c:pt idx="6">
                  <c:v>8.7333333333333325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54000"/>
        <c:axId val="-1095055088"/>
      </c:barChart>
      <c:catAx>
        <c:axId val="-109505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55088"/>
        <c:crosses val="autoZero"/>
        <c:auto val="1"/>
        <c:lblAlgn val="ctr"/>
        <c:lblOffset val="100"/>
        <c:noMultiLvlLbl val="0"/>
      </c:catAx>
      <c:valAx>
        <c:axId val="-1095055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54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256349759179872"/>
          <c:y val="0.87859695657391834"/>
          <c:w val="0.46881350379637088"/>
          <c:h val="8.96296296296296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135047284587322"/>
          <c:y val="8.7962962962962965E-2"/>
          <c:w val="0.6947701663519269"/>
          <c:h val="0.73982283464566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Word]Proline'!$H$7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6.5184432169062358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Word]Proline'!$I$6:$O$6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Word]Proline'!$I$7:$O$7</c:f>
              <c:numCache>
                <c:formatCode>0.00</c:formatCode>
                <c:ptCount val="7"/>
                <c:pt idx="0">
                  <c:v>41.58</c:v>
                </c:pt>
                <c:pt idx="1">
                  <c:v>25.343333333333334</c:v>
                </c:pt>
                <c:pt idx="2">
                  <c:v>13.546666666666667</c:v>
                </c:pt>
                <c:pt idx="3">
                  <c:v>14.923333333333334</c:v>
                </c:pt>
                <c:pt idx="4">
                  <c:v>13.586666666666666</c:v>
                </c:pt>
                <c:pt idx="5">
                  <c:v>5.75</c:v>
                </c:pt>
                <c:pt idx="6">
                  <c:v>4.03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42032"/>
        <c:axId val="-1095056176"/>
      </c:barChart>
      <c:catAx>
        <c:axId val="-109504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95056176"/>
        <c:crosses val="autoZero"/>
        <c:auto val="1"/>
        <c:lblAlgn val="ctr"/>
        <c:lblOffset val="100"/>
        <c:noMultiLvlLbl val="0"/>
      </c:catAx>
      <c:valAx>
        <c:axId val="-109505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42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978481822673298"/>
          <c:y val="9.7444152097034595E-2"/>
          <c:w val="0.66690196950664793"/>
          <c:h val="0.739822834645669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2 dans Microsoft Word]Proline'!$G$5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2 dans Microsoft Word]Proline'!$H$4:$N$4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2 dans Microsoft Word]Proline'!$H$5:$N$5</c:f>
              <c:numCache>
                <c:formatCode>0.000</c:formatCode>
                <c:ptCount val="7"/>
                <c:pt idx="0">
                  <c:v>37.396666666666668</c:v>
                </c:pt>
                <c:pt idx="1">
                  <c:v>24.933333333333334</c:v>
                </c:pt>
                <c:pt idx="2">
                  <c:v>18.59</c:v>
                </c:pt>
                <c:pt idx="3">
                  <c:v>12.729999999999999</c:v>
                </c:pt>
                <c:pt idx="4">
                  <c:v>9.73</c:v>
                </c:pt>
                <c:pt idx="5">
                  <c:v>6.6766666666666667</c:v>
                </c:pt>
                <c:pt idx="6">
                  <c:v>4.0966666666666667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49104"/>
        <c:axId val="-1095043120"/>
      </c:barChart>
      <c:catAx>
        <c:axId val="-1095049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95043120"/>
        <c:crosses val="autoZero"/>
        <c:auto val="1"/>
        <c:lblAlgn val="ctr"/>
        <c:lblOffset val="100"/>
        <c:noMultiLvlLbl val="0"/>
      </c:catAx>
      <c:valAx>
        <c:axId val="-1095043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95049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23309982596671"/>
          <c:y val="6.5529823202885334E-2"/>
          <c:w val="0.71470200716017607"/>
          <c:h val="0.791742282149897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Feuil1!$G$6</c:f>
              <c:strCache>
                <c:ptCount val="1"/>
                <c:pt idx="0">
                  <c:v>Bennett</c:v>
                </c:pt>
              </c:strCache>
            </c:strRef>
          </c:tx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Feuil1!$F$7:$F$12</c:f>
              <c:strCache>
                <c:ptCount val="6"/>
                <c:pt idx="0">
                  <c:v>OTH 2.2.2.3</c:v>
                </c:pt>
                <c:pt idx="1">
                  <c:v>OTH 1.3.1</c:v>
                </c:pt>
                <c:pt idx="2">
                  <c:v>OTH 1.2.2</c:v>
                </c:pt>
                <c:pt idx="3">
                  <c:v>WGS9</c:v>
                </c:pt>
                <c:pt idx="4">
                  <c:v>WCD</c:v>
                </c:pt>
                <c:pt idx="5">
                  <c:v>WSC2</c:v>
                </c:pt>
              </c:strCache>
            </c:strRef>
          </c:cat>
          <c:val>
            <c:numRef>
              <c:f>Feuil1!$G$7:$G$12</c:f>
              <c:numCache>
                <c:formatCode>0.00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53.169999999999995</c:v>
                </c:pt>
                <c:pt idx="4">
                  <c:v>73.11</c:v>
                </c:pt>
                <c:pt idx="5">
                  <c:v>60</c:v>
                </c:pt>
              </c:numCache>
            </c:numRef>
          </c:val>
        </c:ser>
        <c:ser>
          <c:idx val="1"/>
          <c:order val="1"/>
          <c:tx>
            <c:strRef>
              <c:f>Feuil1!$H$6</c:f>
              <c:strCache>
                <c:ptCount val="1"/>
                <c:pt idx="0">
                  <c:v>GLM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Feuil1!$F$7:$F$12</c:f>
              <c:strCache>
                <c:ptCount val="6"/>
                <c:pt idx="0">
                  <c:v>OTH 2.2.2.3</c:v>
                </c:pt>
                <c:pt idx="1">
                  <c:v>OTH 1.3.1</c:v>
                </c:pt>
                <c:pt idx="2">
                  <c:v>OTH 1.2.2</c:v>
                </c:pt>
                <c:pt idx="3">
                  <c:v>WGS9</c:v>
                </c:pt>
                <c:pt idx="4">
                  <c:v>WCD</c:v>
                </c:pt>
                <c:pt idx="5">
                  <c:v>WSC2</c:v>
                </c:pt>
              </c:strCache>
            </c:strRef>
          </c:cat>
          <c:val>
            <c:numRef>
              <c:f>Feuil1!$H$7:$H$12</c:f>
              <c:numCache>
                <c:formatCode>0.00</c:formatCode>
                <c:ptCount val="6"/>
                <c:pt idx="0">
                  <c:v>62</c:v>
                </c:pt>
                <c:pt idx="1">
                  <c:v>70</c:v>
                </c:pt>
                <c:pt idx="2">
                  <c:v>45.723333333333336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Feuil1!$I$6</c:f>
              <c:strCache>
                <c:ptCount val="1"/>
                <c:pt idx="0">
                  <c:v>PELG</c:v>
                </c:pt>
              </c:strCache>
            </c:strRef>
          </c:tx>
          <c:spPr>
            <a:solidFill>
              <a:srgbClr val="00CC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3573883161512027E-3"/>
                  <c:y val="-4.8992842190135728E-1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Feuil1!$F$7:$F$12</c:f>
              <c:strCache>
                <c:ptCount val="6"/>
                <c:pt idx="0">
                  <c:v>OTH 2.2.2.3</c:v>
                </c:pt>
                <c:pt idx="1">
                  <c:v>OTH 1.3.1</c:v>
                </c:pt>
                <c:pt idx="2">
                  <c:v>OTH 1.2.2</c:v>
                </c:pt>
                <c:pt idx="3">
                  <c:v>WGS9</c:v>
                </c:pt>
                <c:pt idx="4">
                  <c:v>WCD</c:v>
                </c:pt>
                <c:pt idx="5">
                  <c:v>WSC2</c:v>
                </c:pt>
              </c:strCache>
            </c:strRef>
          </c:cat>
          <c:val>
            <c:numRef>
              <c:f>Feuil1!$I$7:$I$12</c:f>
              <c:numCache>
                <c:formatCode>0.00</c:formatCode>
                <c:ptCount val="6"/>
                <c:pt idx="0">
                  <c:v>41</c:v>
                </c:pt>
                <c:pt idx="1">
                  <c:v>64.349999999999994</c:v>
                </c:pt>
                <c:pt idx="2">
                  <c:v>49.5</c:v>
                </c:pt>
                <c:pt idx="3">
                  <c:v>44.523333333333341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098187776"/>
        <c:axId val="-1098187232"/>
      </c:barChart>
      <c:catAx>
        <c:axId val="-109818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8187232"/>
        <c:crosses val="autoZero"/>
        <c:auto val="1"/>
        <c:lblAlgn val="ctr"/>
        <c:lblOffset val="100"/>
        <c:noMultiLvlLbl val="0"/>
      </c:catAx>
      <c:valAx>
        <c:axId val="-109818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400" b="1" dirty="0" err="1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Percentage</a:t>
                </a:r>
                <a:r>
                  <a:rPr lang="fr-FR" sz="1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1400" b="1" dirty="0" err="1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Growth</a:t>
                </a:r>
                <a:r>
                  <a:rPr lang="fr-FR" sz="1400" b="1" dirty="0">
                    <a:latin typeface="Palatino Linotype" panose="02040502050505030304" pitchFamily="18" charset="0"/>
                    <a:cs typeface="Times New Roman" panose="02020603050405020304" pitchFamily="18" charset="0"/>
                  </a:rPr>
                  <a:t> Inhibition</a:t>
                </a:r>
              </a:p>
            </c:rich>
          </c:tx>
          <c:layout>
            <c:manualLayout>
              <c:xMode val="edge"/>
              <c:yMode val="edge"/>
              <c:x val="7.3466594652887305E-3"/>
              <c:y val="7.73365655179487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818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11978023257585"/>
          <c:y val="0.38387649469462548"/>
          <c:w val="0.1178286949831296"/>
          <c:h val="0.163641490297411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696639824397963"/>
          <c:y val="5.0925925925925923E-2"/>
          <c:w val="0.68247826396092703"/>
          <c:h val="0.84167468649752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Proline!$G$9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Proline!$H$8:$N$8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Proline!$H$9:$N$9</c:f>
              <c:numCache>
                <c:formatCode>0.000</c:formatCode>
                <c:ptCount val="7"/>
                <c:pt idx="0">
                  <c:v>36.203333333333326</c:v>
                </c:pt>
                <c:pt idx="1">
                  <c:v>21.14</c:v>
                </c:pt>
                <c:pt idx="2">
                  <c:v>12.9</c:v>
                </c:pt>
                <c:pt idx="3">
                  <c:v>9.6833333333333318</c:v>
                </c:pt>
                <c:pt idx="4">
                  <c:v>7.1366666666666658</c:v>
                </c:pt>
                <c:pt idx="5">
                  <c:v>3.2766666666666668</c:v>
                </c:pt>
                <c:pt idx="6">
                  <c:v>2.0299999999999998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45296"/>
        <c:axId val="-1095047472"/>
      </c:barChart>
      <c:catAx>
        <c:axId val="-109504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47472"/>
        <c:crosses val="autoZero"/>
        <c:auto val="1"/>
        <c:lblAlgn val="ctr"/>
        <c:lblOffset val="100"/>
        <c:noMultiLvlLbl val="0"/>
      </c:catAx>
      <c:valAx>
        <c:axId val="-10950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45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540130563754455"/>
          <c:y val="6.0601851851851851E-2"/>
          <c:w val="0.63457634993003542"/>
          <c:h val="0.81810987168270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Proline!$G$8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Proline!$H$7:$N$7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Proline!$H$8:$N$8</c:f>
              <c:numCache>
                <c:formatCode>0.000</c:formatCode>
                <c:ptCount val="7"/>
                <c:pt idx="0">
                  <c:v>36.313333333333333</c:v>
                </c:pt>
                <c:pt idx="1">
                  <c:v>35.463333333333331</c:v>
                </c:pt>
                <c:pt idx="2">
                  <c:v>26.126666666666665</c:v>
                </c:pt>
                <c:pt idx="3">
                  <c:v>22.793333333333333</c:v>
                </c:pt>
                <c:pt idx="4">
                  <c:v>15.743333333333332</c:v>
                </c:pt>
                <c:pt idx="5">
                  <c:v>6.54</c:v>
                </c:pt>
                <c:pt idx="6">
                  <c:v>3.9899999999999998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1095053456"/>
        <c:axId val="-1095052912"/>
      </c:barChart>
      <c:catAx>
        <c:axId val="-109505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95052912"/>
        <c:crosses val="autoZero"/>
        <c:auto val="1"/>
        <c:lblAlgn val="ctr"/>
        <c:lblOffset val="100"/>
        <c:noMultiLvlLbl val="0"/>
      </c:catAx>
      <c:valAx>
        <c:axId val="-109505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5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13648293963254"/>
          <c:y val="0.14351851851851852"/>
          <c:w val="0.64730796150481185"/>
          <c:h val="0.749082093904928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Proline!$G$6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Proline!$H$5:$N$5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Proline!$H$6:$N$6</c:f>
              <c:numCache>
                <c:formatCode>0.000</c:formatCode>
                <c:ptCount val="7"/>
                <c:pt idx="0">
                  <c:v>31.98</c:v>
                </c:pt>
                <c:pt idx="1">
                  <c:v>14.956666666666669</c:v>
                </c:pt>
                <c:pt idx="2">
                  <c:v>9.9866666666666664</c:v>
                </c:pt>
                <c:pt idx="3">
                  <c:v>7.13</c:v>
                </c:pt>
                <c:pt idx="4">
                  <c:v>5.4266666666666667</c:v>
                </c:pt>
                <c:pt idx="5">
                  <c:v>4.0066666666666668</c:v>
                </c:pt>
                <c:pt idx="6">
                  <c:v>2.3733333333333335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44752"/>
        <c:axId val="-1095044208"/>
      </c:barChart>
      <c:catAx>
        <c:axId val="-109504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44208"/>
        <c:crosses val="autoZero"/>
        <c:auto val="1"/>
        <c:lblAlgn val="ctr"/>
        <c:lblOffset val="100"/>
        <c:noMultiLvlLbl val="0"/>
      </c:catAx>
      <c:valAx>
        <c:axId val="-1095044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44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623379543038048"/>
          <c:y val="5.0925925925925923E-2"/>
          <c:w val="0.66321067460763528"/>
          <c:h val="0.813896908719743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Word]Proline'!$I$7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388888888888889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0925337632079971E-17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Word]Proline'!$J$6:$P$6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'[Graphique dans Microsoft Word]Proline'!$J$7:$P$7</c:f>
              <c:numCache>
                <c:formatCode>0.000</c:formatCode>
                <c:ptCount val="7"/>
                <c:pt idx="0">
                  <c:v>36.096774193548391</c:v>
                </c:pt>
                <c:pt idx="1">
                  <c:v>35.12903225806452</c:v>
                </c:pt>
                <c:pt idx="2">
                  <c:v>24.182795698924725</c:v>
                </c:pt>
                <c:pt idx="3">
                  <c:v>18.053763440860212</c:v>
                </c:pt>
                <c:pt idx="4">
                  <c:v>12.81720430107527</c:v>
                </c:pt>
                <c:pt idx="5">
                  <c:v>6.741935483870968</c:v>
                </c:pt>
                <c:pt idx="6">
                  <c:v>3.344086021505376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95050736"/>
        <c:axId val="-1095050192"/>
      </c:barChart>
      <c:catAx>
        <c:axId val="-109505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50192"/>
        <c:crosses val="autoZero"/>
        <c:auto val="1"/>
        <c:lblAlgn val="ctr"/>
        <c:lblOffset val="100"/>
        <c:noMultiLvlLbl val="0"/>
      </c:catAx>
      <c:valAx>
        <c:axId val="-1095050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9505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74838145231846"/>
          <c:y val="5.5555555555555552E-2"/>
          <c:w val="0.64473840769903767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Feuil1!$N$10</c:f>
              <c:strCache>
                <c:ptCount val="1"/>
                <c:pt idx="0">
                  <c:v>Chlorophyll 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Feuil1!$O$9:$U$9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Feuil1!$O$10:$U$10</c:f>
              <c:numCache>
                <c:formatCode>0.000</c:formatCode>
                <c:ptCount val="7"/>
                <c:pt idx="0">
                  <c:v>4.1515900000000006</c:v>
                </c:pt>
                <c:pt idx="1">
                  <c:v>1.4350466666666666</c:v>
                </c:pt>
                <c:pt idx="2">
                  <c:v>1.0953766666666667</c:v>
                </c:pt>
                <c:pt idx="3">
                  <c:v>0.97149333333333343</c:v>
                </c:pt>
              </c:numCache>
            </c:numRef>
          </c:val>
        </c:ser>
        <c:ser>
          <c:idx val="1"/>
          <c:order val="1"/>
          <c:tx>
            <c:strRef>
              <c:f>Feuil1!$N$11</c:f>
              <c:strCache>
                <c:ptCount val="1"/>
                <c:pt idx="0">
                  <c:v>Chlorophyll b</c:v>
                </c:pt>
              </c:strCache>
            </c:strRef>
          </c:tx>
          <c:spPr>
            <a:solidFill>
              <a:srgbClr val="FF33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Feuil1!$O$9:$U$9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Feuil1!$O$11:$U$11</c:f>
              <c:numCache>
                <c:formatCode>0.000</c:formatCode>
                <c:ptCount val="7"/>
                <c:pt idx="0">
                  <c:v>8.6725399999999997</c:v>
                </c:pt>
                <c:pt idx="1">
                  <c:v>3.73386</c:v>
                </c:pt>
                <c:pt idx="2">
                  <c:v>2.7804066666666665</c:v>
                </c:pt>
                <c:pt idx="3">
                  <c:v>2.6151999999999997</c:v>
                </c:pt>
              </c:numCache>
            </c:numRef>
          </c:val>
        </c:ser>
        <c:ser>
          <c:idx val="2"/>
          <c:order val="2"/>
          <c:tx>
            <c:strRef>
              <c:f>Feuil1!$N$12</c:f>
              <c:strCache>
                <c:ptCount val="1"/>
                <c:pt idx="0">
                  <c:v>Chlorophyll 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Feuil1!$O$9:$U$9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Feuil1!$O$12:$U$12</c:f>
              <c:numCache>
                <c:formatCode>0.000</c:formatCode>
                <c:ptCount val="7"/>
                <c:pt idx="0">
                  <c:v>12.824129999999998</c:v>
                </c:pt>
                <c:pt idx="1">
                  <c:v>5.1689066666666657</c:v>
                </c:pt>
                <c:pt idx="2">
                  <c:v>3.8757833333333331</c:v>
                </c:pt>
                <c:pt idx="3">
                  <c:v>3.5866933333333328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19008"/>
        <c:axId val="-1062114112"/>
      </c:barChart>
      <c:catAx>
        <c:axId val="-106211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4112"/>
        <c:crosses val="autoZero"/>
        <c:auto val="1"/>
        <c:lblAlgn val="ctr"/>
        <c:lblOffset val="100"/>
        <c:noMultiLvlLbl val="0"/>
      </c:catAx>
      <c:valAx>
        <c:axId val="-106211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94978471931598"/>
          <c:y val="0.88483741615631384"/>
          <c:w val="0.7933114800975206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883901488361859"/>
          <c:y val="5.0925925925925923E-2"/>
          <c:w val="0.66938123752495005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Word]Papramètres morpho'!$H$6</c:f>
              <c:strCache>
                <c:ptCount val="1"/>
                <c:pt idx="0">
                  <c:v>Roots 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3186113962270621E-17"/>
                  <c:y val="4.629629629629544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Word]Papramètres morpho'!$I$5:$O$5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'[Graphique dans Microsoft Word]Papramètres morpho'!$I$6:$O$6</c:f>
              <c:numCache>
                <c:formatCode>0.00</c:formatCode>
                <c:ptCount val="7"/>
                <c:pt idx="0">
                  <c:v>7.5</c:v>
                </c:pt>
                <c:pt idx="1">
                  <c:v>6.333333333333333</c:v>
                </c:pt>
                <c:pt idx="2">
                  <c:v>3.8333333333333335</c:v>
                </c:pt>
                <c:pt idx="3">
                  <c:v>3.4333333333333336</c:v>
                </c:pt>
              </c:numCache>
            </c:numRef>
          </c:val>
        </c:ser>
        <c:ser>
          <c:idx val="1"/>
          <c:order val="1"/>
          <c:tx>
            <c:strRef>
              <c:f>'[Graphique dans Microsoft Word]Papramètres morpho'!$H$7</c:f>
              <c:strCache>
                <c:ptCount val="1"/>
                <c:pt idx="0">
                  <c:v>Shoots </c:v>
                </c:pt>
              </c:strCache>
            </c:strRef>
          </c:tx>
          <c:spPr>
            <a:solidFill>
              <a:srgbClr val="00FF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Word]Papramètres morpho'!$I$5:$O$5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'[Graphique dans Microsoft Word]Papramètres morpho'!$I$7:$O$7</c:f>
              <c:numCache>
                <c:formatCode>0.00</c:formatCode>
                <c:ptCount val="7"/>
                <c:pt idx="0">
                  <c:v>19.833333333333332</c:v>
                </c:pt>
                <c:pt idx="1">
                  <c:v>14</c:v>
                </c:pt>
                <c:pt idx="2">
                  <c:v>10.833333333333334</c:v>
                </c:pt>
                <c:pt idx="3">
                  <c:v>8.2999999999999989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26624"/>
        <c:axId val="-1062115744"/>
      </c:barChart>
      <c:catAx>
        <c:axId val="-106212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5744"/>
        <c:crosses val="autoZero"/>
        <c:auto val="1"/>
        <c:lblAlgn val="ctr"/>
        <c:lblOffset val="100"/>
        <c:noMultiLvlLbl val="0"/>
      </c:catAx>
      <c:valAx>
        <c:axId val="-106211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2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1106123416816"/>
          <c:y val="0.12962962962962962"/>
          <c:w val="0.62672128600747334"/>
          <c:h val="0.76297098279381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'[Graphique dans Microsoft Word]Proline'!$G$10</c:f>
              <c:strCache>
                <c:ptCount val="1"/>
                <c:pt idx="0">
                  <c:v>Proline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'[Graphique dans Microsoft Word]Proline'!$H$9:$K$9</c:f>
              <c:strCache>
                <c:ptCount val="4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</c:strCache>
            </c:strRef>
          </c:cat>
          <c:val>
            <c:numRef>
              <c:f>'[Graphique dans Microsoft Word]Proline'!$H$10:$K$10</c:f>
              <c:numCache>
                <c:formatCode>0.000</c:formatCode>
                <c:ptCount val="4"/>
                <c:pt idx="0">
                  <c:v>36.473333333333329</c:v>
                </c:pt>
                <c:pt idx="1">
                  <c:v>24.146666666666665</c:v>
                </c:pt>
                <c:pt idx="2">
                  <c:v>19.083333333333332</c:v>
                </c:pt>
                <c:pt idx="3">
                  <c:v>7.9866666666666672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13024"/>
        <c:axId val="-1062123904"/>
      </c:barChart>
      <c:catAx>
        <c:axId val="-106211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62123904"/>
        <c:crosses val="autoZero"/>
        <c:auto val="1"/>
        <c:lblAlgn val="ctr"/>
        <c:lblOffset val="100"/>
        <c:noMultiLvlLbl val="0"/>
      </c:catAx>
      <c:valAx>
        <c:axId val="-1062123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3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669636906671933"/>
          <c:y val="5.0925925925925923E-2"/>
          <c:w val="0.78643530060309863"/>
          <c:h val="0.735771361913094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Chlorophylles!$Q$7</c:f>
              <c:strCache>
                <c:ptCount val="1"/>
                <c:pt idx="0">
                  <c:v>Chla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55555555555555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Chlorophylles!$Q$8:$Q$14</c:f>
              <c:numCache>
                <c:formatCode>0.00</c:formatCode>
                <c:ptCount val="7"/>
                <c:pt idx="0">
                  <c:v>4.5891599999999997</c:v>
                </c:pt>
                <c:pt idx="1">
                  <c:v>6.0478166666666668</c:v>
                </c:pt>
                <c:pt idx="2">
                  <c:v>8.0557033333333337</c:v>
                </c:pt>
                <c:pt idx="3">
                  <c:v>8.6249925000000012</c:v>
                </c:pt>
                <c:pt idx="4">
                  <c:v>7.6729866666666675</c:v>
                </c:pt>
                <c:pt idx="5">
                  <c:v>5.853813333333334</c:v>
                </c:pt>
                <c:pt idx="6">
                  <c:v>5.4733666666666663</c:v>
                </c:pt>
              </c:numCache>
            </c:numRef>
          </c:val>
        </c:ser>
        <c:ser>
          <c:idx val="1"/>
          <c:order val="1"/>
          <c:tx>
            <c:strRef>
              <c:f>Chlorophylles!$R$7</c:f>
              <c:strCache>
                <c:ptCount val="1"/>
                <c:pt idx="0">
                  <c:v>Chlb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9.259259259259343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Chlorophylles!$R$8:$R$14</c:f>
              <c:numCache>
                <c:formatCode>0.00</c:formatCode>
                <c:ptCount val="7"/>
                <c:pt idx="0">
                  <c:v>12.892179999999998</c:v>
                </c:pt>
                <c:pt idx="1">
                  <c:v>13.335953333333331</c:v>
                </c:pt>
                <c:pt idx="2">
                  <c:v>16.45186</c:v>
                </c:pt>
                <c:pt idx="3">
                  <c:v>19.334546666666668</c:v>
                </c:pt>
                <c:pt idx="4">
                  <c:v>21.901619999999998</c:v>
                </c:pt>
                <c:pt idx="5">
                  <c:v>16.346833333333333</c:v>
                </c:pt>
                <c:pt idx="6">
                  <c:v>11.762186666666665</c:v>
                </c:pt>
              </c:numCache>
            </c:numRef>
          </c:val>
        </c:ser>
        <c:ser>
          <c:idx val="2"/>
          <c:order val="2"/>
          <c:tx>
            <c:strRef>
              <c:f>Chlorophylles!$S$7</c:f>
              <c:strCache>
                <c:ptCount val="1"/>
                <c:pt idx="0">
                  <c:v>Chltot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314814814814819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388888888888891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38888888888889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38888888888889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Chlorophylles!$S$8:$S$14</c:f>
              <c:numCache>
                <c:formatCode>0.00</c:formatCode>
                <c:ptCount val="7"/>
                <c:pt idx="0">
                  <c:v>17.481339999999999</c:v>
                </c:pt>
                <c:pt idx="1">
                  <c:v>19.383769999999998</c:v>
                </c:pt>
                <c:pt idx="2">
                  <c:v>24.507563333333334</c:v>
                </c:pt>
                <c:pt idx="3">
                  <c:v>27.749336666666665</c:v>
                </c:pt>
                <c:pt idx="4">
                  <c:v>29.574606666666664</c:v>
                </c:pt>
                <c:pt idx="5">
                  <c:v>22.200646666666668</c:v>
                </c:pt>
                <c:pt idx="6">
                  <c:v>17.235553333333332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23360"/>
        <c:axId val="-1062115200"/>
      </c:barChart>
      <c:catAx>
        <c:axId val="-106212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5200"/>
        <c:crosses val="autoZero"/>
        <c:auto val="1"/>
        <c:lblAlgn val="ctr"/>
        <c:lblOffset val="100"/>
        <c:noMultiLvlLbl val="0"/>
      </c:catAx>
      <c:valAx>
        <c:axId val="-106211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6212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rgbClr val="0000FF">
          <a:alpha val="98000"/>
        </a:srgb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60077031791144"/>
          <c:y val="3.7037037037037035E-2"/>
          <c:w val="0.75584370001087142"/>
          <c:h val="0.741573344998541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Chlorphylles!$Q$7</c:f>
              <c:strCache>
                <c:ptCount val="1"/>
                <c:pt idx="0">
                  <c:v>Chl 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3333333333333332E-3"/>
                  <c:y val="-8.4875562720133283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Chlorphylles!$Q$8:$Q$14</c:f>
              <c:numCache>
                <c:formatCode>0.00</c:formatCode>
                <c:ptCount val="7"/>
                <c:pt idx="0">
                  <c:v>3.95655</c:v>
                </c:pt>
                <c:pt idx="1">
                  <c:v>4.8571466666666669</c:v>
                </c:pt>
                <c:pt idx="2">
                  <c:v>6.0045833333333327</c:v>
                </c:pt>
                <c:pt idx="3">
                  <c:v>6.9529133333333348</c:v>
                </c:pt>
                <c:pt idx="4">
                  <c:v>7.388933333333334</c:v>
                </c:pt>
                <c:pt idx="5">
                  <c:v>7.6663933333333345</c:v>
                </c:pt>
                <c:pt idx="6">
                  <c:v>7.8150466666666665</c:v>
                </c:pt>
              </c:numCache>
            </c:numRef>
          </c:val>
        </c:ser>
        <c:ser>
          <c:idx val="1"/>
          <c:order val="1"/>
          <c:tx>
            <c:strRef>
              <c:f>Chlorphylles!$R$7</c:f>
              <c:strCache>
                <c:ptCount val="1"/>
                <c:pt idx="0">
                  <c:v>Chl b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9.259259259259343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777777777777779E-3"/>
                  <c:y val="-9.259259259259258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9.2592592592593437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388888888888893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0185067526415994E-16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Chlorphylles!$R$8:$R$14</c:f>
              <c:numCache>
                <c:formatCode>0.00</c:formatCode>
                <c:ptCount val="7"/>
                <c:pt idx="0">
                  <c:v>10.046873333333332</c:v>
                </c:pt>
                <c:pt idx="1">
                  <c:v>12.133419999999999</c:v>
                </c:pt>
                <c:pt idx="2">
                  <c:v>12.387633333333333</c:v>
                </c:pt>
                <c:pt idx="3">
                  <c:v>14.50733333333333</c:v>
                </c:pt>
                <c:pt idx="4">
                  <c:v>19.546026666666666</c:v>
                </c:pt>
                <c:pt idx="5">
                  <c:v>24.586053333333329</c:v>
                </c:pt>
                <c:pt idx="6">
                  <c:v>19.209946666666667</c:v>
                </c:pt>
              </c:numCache>
            </c:numRef>
          </c:val>
        </c:ser>
        <c:ser>
          <c:idx val="2"/>
          <c:order val="2"/>
          <c:tx>
            <c:strRef>
              <c:f>Chlorphylles!$S$7</c:f>
              <c:strCache>
                <c:ptCount val="1"/>
                <c:pt idx="0">
                  <c:v>Chl 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5462668816039986E-17"/>
                  <c:y val="-3.240740740740748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1.851851851851853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370135052831988E-16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Chlorphylles!$P$8:$P$14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Chlorphylles!$S$8:$S$14</c:f>
              <c:numCache>
                <c:formatCode>0.00</c:formatCode>
                <c:ptCount val="7"/>
                <c:pt idx="0">
                  <c:v>14.003423333333332</c:v>
                </c:pt>
                <c:pt idx="1">
                  <c:v>16.990566666666666</c:v>
                </c:pt>
                <c:pt idx="2">
                  <c:v>18.392216666666666</c:v>
                </c:pt>
                <c:pt idx="3">
                  <c:v>21.460246666666666</c:v>
                </c:pt>
                <c:pt idx="4">
                  <c:v>26.93496</c:v>
                </c:pt>
                <c:pt idx="5">
                  <c:v>32.252446666666664</c:v>
                </c:pt>
                <c:pt idx="6">
                  <c:v>27.024993333333331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20640"/>
        <c:axId val="-1062125536"/>
      </c:barChart>
      <c:catAx>
        <c:axId val="-106212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25536"/>
        <c:crosses val="autoZero"/>
        <c:auto val="1"/>
        <c:lblAlgn val="ctr"/>
        <c:lblOffset val="100"/>
        <c:noMultiLvlLbl val="0"/>
      </c:catAx>
      <c:valAx>
        <c:axId val="-10621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2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solidFill>
        <a:srgbClr val="0000FF">
          <a:alpha val="98000"/>
        </a:srgb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592492944651511"/>
          <c:y val="9.2592592592592587E-2"/>
          <c:w val="0.73351961098906526"/>
          <c:h val="0.694104695246427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Chlorophylles!$N$7</c:f>
              <c:strCache>
                <c:ptCount val="1"/>
                <c:pt idx="0">
                  <c:v>Chlorophyll 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Chlorophylles!$O$6:$U$6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Chlorophylles!$O$7:$U$7</c:f>
              <c:numCache>
                <c:formatCode>0.00</c:formatCode>
                <c:ptCount val="7"/>
                <c:pt idx="0">
                  <c:v>4.5495700000000001</c:v>
                </c:pt>
                <c:pt idx="1">
                  <c:v>4.2839499999999999</c:v>
                </c:pt>
                <c:pt idx="2">
                  <c:v>6.1207666666666674</c:v>
                </c:pt>
                <c:pt idx="3">
                  <c:v>7.0789400000000002</c:v>
                </c:pt>
                <c:pt idx="4">
                  <c:v>7.7917900000000015</c:v>
                </c:pt>
                <c:pt idx="5">
                  <c:v>5.2114566666666668</c:v>
                </c:pt>
                <c:pt idx="6">
                  <c:v>3.6085533333333331</c:v>
                </c:pt>
              </c:numCache>
            </c:numRef>
          </c:val>
        </c:ser>
        <c:ser>
          <c:idx val="1"/>
          <c:order val="1"/>
          <c:tx>
            <c:strRef>
              <c:f>Chlorophylles!$N$8</c:f>
              <c:strCache>
                <c:ptCount val="1"/>
                <c:pt idx="0">
                  <c:v>Chlorophyll b</c:v>
                </c:pt>
              </c:strCache>
            </c:strRef>
          </c:tx>
          <c:spPr>
            <a:solidFill>
              <a:srgbClr val="FF33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2.5462668816039986E-17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7777777777777779E-3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925337632079971E-17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7777777777777779E-3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185067526415994E-16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5555555555555558E-3"/>
                  <c:y val="-3.240740740740740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Chlorophylles!$O$6:$U$6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Chlorophylles!$O$8:$U$8</c:f>
              <c:numCache>
                <c:formatCode>0.00</c:formatCode>
                <c:ptCount val="7"/>
                <c:pt idx="0">
                  <c:v>9.3555399999999995</c:v>
                </c:pt>
                <c:pt idx="1">
                  <c:v>11.984193333333332</c:v>
                </c:pt>
                <c:pt idx="2">
                  <c:v>13.11113333333333</c:v>
                </c:pt>
                <c:pt idx="3">
                  <c:v>18.435226666666665</c:v>
                </c:pt>
                <c:pt idx="4">
                  <c:v>24.107606666666666</c:v>
                </c:pt>
                <c:pt idx="5">
                  <c:v>31.270359999999997</c:v>
                </c:pt>
                <c:pt idx="6">
                  <c:v>31.61176</c:v>
                </c:pt>
              </c:numCache>
            </c:numRef>
          </c:val>
        </c:ser>
        <c:ser>
          <c:idx val="2"/>
          <c:order val="2"/>
          <c:tx>
            <c:strRef>
              <c:f>Chlorophylles!$N$9</c:f>
              <c:strCache>
                <c:ptCount val="1"/>
                <c:pt idx="0">
                  <c:v>Chlorophyll 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2.5462668816039986E-17"/>
                  <c:y val="-3.703703703703703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0925337632079971E-17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2.7777777777777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185067526415994E-16"/>
                  <c:y val="-2.777777777777782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0185067526415994E-16"/>
                  <c:y val="-4.16666666666666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185067526415994E-16"/>
                  <c:y val="-3.24074074074074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370135052831988E-16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Chlorophylles!$O$6:$U$6</c:f>
              <c:strCache>
                <c:ptCount val="7"/>
                <c:pt idx="0">
                  <c:v>0M</c:v>
                </c:pt>
                <c:pt idx="1">
                  <c:v>0.3M</c:v>
                </c:pt>
                <c:pt idx="2">
                  <c:v>0.6M</c:v>
                </c:pt>
                <c:pt idx="3">
                  <c:v>0.9M</c:v>
                </c:pt>
                <c:pt idx="4">
                  <c:v>1.1M</c:v>
                </c:pt>
                <c:pt idx="5">
                  <c:v>1.4M</c:v>
                </c:pt>
                <c:pt idx="6">
                  <c:v>1.7M</c:v>
                </c:pt>
              </c:strCache>
            </c:strRef>
          </c:cat>
          <c:val>
            <c:numRef>
              <c:f>Chlorophylles!$O$9:$U$9</c:f>
              <c:numCache>
                <c:formatCode>0.00</c:formatCode>
                <c:ptCount val="7"/>
                <c:pt idx="0">
                  <c:v>13.905110000000001</c:v>
                </c:pt>
                <c:pt idx="1">
                  <c:v>16.268143333333331</c:v>
                </c:pt>
                <c:pt idx="2">
                  <c:v>19.231899999999996</c:v>
                </c:pt>
                <c:pt idx="3">
                  <c:v>25.514166666666668</c:v>
                </c:pt>
                <c:pt idx="4">
                  <c:v>31.899396666666661</c:v>
                </c:pt>
                <c:pt idx="5">
                  <c:v>36.481816666666667</c:v>
                </c:pt>
                <c:pt idx="6">
                  <c:v>35.22031333333333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11936"/>
        <c:axId val="-1062116288"/>
      </c:barChart>
      <c:catAx>
        <c:axId val="-106211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62116288"/>
        <c:crosses val="autoZero"/>
        <c:auto val="1"/>
        <c:lblAlgn val="ctr"/>
        <c:lblOffset val="100"/>
        <c:noMultiLvlLbl val="0"/>
      </c:catAx>
      <c:valAx>
        <c:axId val="-106211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11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64020122484692"/>
          <c:y val="0.89496755613881596"/>
          <c:w val="0.62827515310586179"/>
          <c:h val="7.7254666083406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76842317787202"/>
          <c:y val="0.18518518518518517"/>
          <c:w val="0.71067604715091082"/>
          <c:h val="0.601512102653834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Chlorphylles!$O$5</c:f>
              <c:strCache>
                <c:ptCount val="1"/>
                <c:pt idx="0">
                  <c:v>Chla</c:v>
                </c:pt>
              </c:strCache>
            </c:strRef>
          </c:tx>
          <c:spPr>
            <a:solidFill>
              <a:srgbClr val="0000FF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777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55555555555555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Chlorphylles!$N$6:$N$12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Chlorphylles!$O$6:$O$12</c:f>
              <c:numCache>
                <c:formatCode>0.00</c:formatCode>
                <c:ptCount val="7"/>
                <c:pt idx="0">
                  <c:v>4.731913333333333</c:v>
                </c:pt>
                <c:pt idx="1">
                  <c:v>4.8544200000000002</c:v>
                </c:pt>
                <c:pt idx="2">
                  <c:v>4.9109566666666664</c:v>
                </c:pt>
                <c:pt idx="3">
                  <c:v>6.2163033333333333</c:v>
                </c:pt>
                <c:pt idx="4">
                  <c:v>6.4406733333333337</c:v>
                </c:pt>
                <c:pt idx="5">
                  <c:v>11.210123333333334</c:v>
                </c:pt>
                <c:pt idx="6">
                  <c:v>10.541186666666668</c:v>
                </c:pt>
              </c:numCache>
            </c:numRef>
          </c:val>
        </c:ser>
        <c:ser>
          <c:idx val="1"/>
          <c:order val="1"/>
          <c:tx>
            <c:strRef>
              <c:f>Chlorphylles!$P$5</c:f>
              <c:strCache>
                <c:ptCount val="1"/>
                <c:pt idx="0">
                  <c:v>Chlb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alatino Linotype" panose="02040502050505030304" pitchFamily="18" charset="0"/>
                        <a:ea typeface="+mn-ea"/>
                        <a:cs typeface="+mn-cs"/>
                      </a:defRPr>
                    </a:pPr>
                    <a:r>
                      <a:rPr lang="en-US" sz="1000" b="1">
                        <a:latin typeface="Palatino Linotype" panose="02040502050505030304" pitchFamily="18" charset="0"/>
                      </a:rPr>
                      <a:t>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Palatino Linotype" panose="02040502050505030304" pitchFamily="18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Chlorphylles!$N$6:$N$12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Chlorphylles!$P$6:$P$12</c:f>
              <c:numCache>
                <c:formatCode>0.00</c:formatCode>
                <c:ptCount val="7"/>
                <c:pt idx="0">
                  <c:v>7.7082999999999986</c:v>
                </c:pt>
                <c:pt idx="1">
                  <c:v>10.336739999999999</c:v>
                </c:pt>
                <c:pt idx="2">
                  <c:v>12.778133333333335</c:v>
                </c:pt>
                <c:pt idx="3">
                  <c:v>13.667033333333331</c:v>
                </c:pt>
                <c:pt idx="4">
                  <c:v>17.915919999999996</c:v>
                </c:pt>
                <c:pt idx="5">
                  <c:v>20.845406666666666</c:v>
                </c:pt>
                <c:pt idx="6">
                  <c:v>26.059640000000002</c:v>
                </c:pt>
              </c:numCache>
            </c:numRef>
          </c:val>
        </c:ser>
        <c:ser>
          <c:idx val="2"/>
          <c:order val="2"/>
          <c:tx>
            <c:strRef>
              <c:f>Chlorphylles!$Q$5</c:f>
              <c:strCache>
                <c:ptCount val="1"/>
                <c:pt idx="0">
                  <c:v>Chltot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0925337632079971E-17"/>
                  <c:y val="-2.31481481481481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1.38888888888889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185067526415994E-16"/>
                  <c:y val="-1.38888888888888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2.777777777777786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1.85185185185184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0370135052831988E-16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0370135052831988E-16"/>
                  <c:y val="-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c:spPr>
          </c:errBars>
          <c:cat>
            <c:strRef>
              <c:f>Chlorphylles!$N$6:$N$12</c:f>
              <c:strCache>
                <c:ptCount val="7"/>
                <c:pt idx="0">
                  <c:v>0 M</c:v>
                </c:pt>
                <c:pt idx="1">
                  <c:v>0,3 M</c:v>
                </c:pt>
                <c:pt idx="2">
                  <c:v>0,6 M</c:v>
                </c:pt>
                <c:pt idx="3">
                  <c:v>0,9 M</c:v>
                </c:pt>
                <c:pt idx="4">
                  <c:v>1,1 M</c:v>
                </c:pt>
                <c:pt idx="5">
                  <c:v>1,4 M</c:v>
                </c:pt>
                <c:pt idx="6">
                  <c:v>1,7 M</c:v>
                </c:pt>
              </c:strCache>
            </c:strRef>
          </c:cat>
          <c:val>
            <c:numRef>
              <c:f>Chlorphylles!$Q$6:$Q$12</c:f>
              <c:numCache>
                <c:formatCode>0.00</c:formatCode>
                <c:ptCount val="7"/>
                <c:pt idx="0">
                  <c:v>12.440213333333332</c:v>
                </c:pt>
                <c:pt idx="1">
                  <c:v>15.191160000000002</c:v>
                </c:pt>
                <c:pt idx="2">
                  <c:v>17.689089999999997</c:v>
                </c:pt>
                <c:pt idx="3">
                  <c:v>19.883336666666665</c:v>
                </c:pt>
                <c:pt idx="4">
                  <c:v>24.356593333333336</c:v>
                </c:pt>
                <c:pt idx="5">
                  <c:v>32.055530000000005</c:v>
                </c:pt>
                <c:pt idx="6">
                  <c:v>36.60082666666667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1062124448"/>
        <c:axId val="-1062119552"/>
      </c:barChart>
      <c:catAx>
        <c:axId val="-106212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anose="02040502050505030304" pitchFamily="18" charset="0"/>
                <a:ea typeface="+mn-ea"/>
                <a:cs typeface="+mn-cs"/>
              </a:defRPr>
            </a:pPr>
            <a:endParaRPr lang="fr-FR"/>
          </a:p>
        </c:txPr>
        <c:crossAx val="-1062119552"/>
        <c:crosses val="autoZero"/>
        <c:auto val="1"/>
        <c:lblAlgn val="ctr"/>
        <c:lblOffset val="100"/>
        <c:noMultiLvlLbl val="0"/>
      </c:catAx>
      <c:valAx>
        <c:axId val="-106211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062124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Palatino Linotype" panose="02040502050505030304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solidFill>
        <a:srgbClr val="0000FF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0.09932</cdr:x>
      <cdr:y>0.11625</cdr:y>
    </cdr:to>
    <cdr:sp macro="" textlink="">
      <cdr:nvSpPr>
        <cdr:cNvPr id="3" name="Zone de texte 2"/>
        <cdr:cNvSpPr txBox="1"/>
      </cdr:nvSpPr>
      <cdr:spPr>
        <a:xfrm xmlns:a="http://schemas.openxmlformats.org/drawingml/2006/main">
          <a:off x="0" y="-685800"/>
          <a:ext cx="2762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 b="1">
              <a:latin typeface="Palatino Linotype" panose="02040502050505030304" pitchFamily="18" charset="0"/>
              <a:cs typeface="Times New Roman" panose="02020603050405020304" pitchFamily="18" charset="0"/>
            </a:rPr>
            <a:t>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0.01514</cdr:x>
      <cdr:y>0.02138</cdr:y>
    </cdr:from>
    <cdr:to>
      <cdr:x>0.09746</cdr:x>
      <cdr:y>0.13809</cdr:y>
    </cdr:to>
    <cdr:sp macro="" textlink="">
      <cdr:nvSpPr>
        <cdr:cNvPr id="2" name="Zone de texte 1"/>
        <cdr:cNvSpPr txBox="1"/>
      </cdr:nvSpPr>
      <cdr:spPr>
        <a:xfrm xmlns:a="http://schemas.openxmlformats.org/drawingml/2006/main">
          <a:off x="50800" y="50800"/>
          <a:ext cx="276225" cy="277332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</cdr:x>
      <cdr:y>0</cdr:y>
    </cdr:from>
    <cdr:to>
      <cdr:x>0.06245</cdr:x>
      <cdr:y>0.09621</cdr:y>
    </cdr:to>
    <cdr:sp macro="" textlink="">
      <cdr:nvSpPr>
        <cdr:cNvPr id="3" name="Zone de texte 2"/>
        <cdr:cNvSpPr txBox="1"/>
      </cdr:nvSpPr>
      <cdr:spPr>
        <a:xfrm xmlns:a="http://schemas.openxmlformats.org/drawingml/2006/main">
          <a:off x="0" y="0"/>
          <a:ext cx="2095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000" b="1">
              <a:latin typeface="Palatino Linotype" panose="02040502050505030304" pitchFamily="18" charset="0"/>
            </a:rPr>
            <a:t>b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0.00614</cdr:x>
      <cdr:y>0</cdr:y>
    </cdr:from>
    <cdr:to>
      <cdr:x>0.1098</cdr:x>
      <cdr:y>0.11744</cdr:y>
    </cdr:to>
    <cdr:sp macro="" textlink="">
      <cdr:nvSpPr>
        <cdr:cNvPr id="2" name="Zone de texte 1"/>
        <cdr:cNvSpPr txBox="1"/>
      </cdr:nvSpPr>
      <cdr:spPr>
        <a:xfrm xmlns:a="http://schemas.openxmlformats.org/drawingml/2006/main">
          <a:off x="19050" y="0"/>
          <a:ext cx="321628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/>
            <a:t>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31AF9-1CDC-4DCE-95DF-51689F892B1B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FA916-A962-484C-B8A1-537BE570A7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254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CCD4-9A0E-41E7-9448-3C21E98C3A6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13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CCD4-9A0E-41E7-9448-3C21E98C3A6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932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CCD4-9A0E-41E7-9448-3C21E98C3A6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465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DCCD4-9A0E-41E7-9448-3C21E98C3A6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778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03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7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482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995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468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87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919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9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974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3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7F354-2F03-45DF-AB17-E8CFD2904EE5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3F310-3970-40AA-A0C1-F16D1C64A3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203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chart" Target="../charts/chart11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7" Type="http://schemas.openxmlformats.org/officeDocument/2006/relationships/chart" Target="../charts/chart23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ineagricultureworldwide.com/salinizatio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6" name="Rectangle à coins arrondis 5"/>
          <p:cNvSpPr/>
          <p:nvPr/>
        </p:nvSpPr>
        <p:spPr>
          <a:xfrm>
            <a:off x="758096" y="4277032"/>
            <a:ext cx="10481306" cy="1353369"/>
          </a:xfrm>
          <a:prstGeom prst="roundRect">
            <a:avLst/>
          </a:prstGeom>
          <a:solidFill>
            <a:srgbClr val="CDFF9B"/>
          </a:solidFill>
          <a:ln w="28575" cmpd="thickThin">
            <a:solidFill>
              <a:schemeClr val="accent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twoP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Thermophilic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Actinobacteria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Derived From Algerian Ecosystem as an alternative strategy for salt tolerance in </a:t>
            </a:r>
            <a:r>
              <a:rPr lang="en-GB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Triticum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durum</a:t>
            </a:r>
            <a:endParaRPr lang="fr-FR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05311" y="2587768"/>
            <a:ext cx="818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Karima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Loucif</a:t>
            </a:r>
            <a:r>
              <a:rPr lang="en-GB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Abderrahmane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Boulahrouf</a:t>
            </a:r>
            <a:r>
              <a:rPr lang="en-GB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Pierre Duez</a:t>
            </a:r>
            <a:r>
              <a:rPr lang="en-GB" sz="24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32012" y="3256023"/>
            <a:ext cx="11533474" cy="66556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522" rIns="91440" bIns="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Laboratory of Microbiological Engineering and Applications, University of Brothers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Mentouri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, Constantine 1,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Chaâbat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Erssas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 Campus, Ain El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Bey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 Road, </a:t>
            </a:r>
            <a:r>
              <a:rPr kumimoji="0" lang="en-GB" sz="1400" b="1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Constantine 25000, Algeria;</a:t>
            </a:r>
            <a:endParaRPr kumimoji="0" lang="fr-FR" sz="1400" b="1" i="0" u="none" strike="noStrike" cap="none" normalizeH="0" baseline="0" dirty="0" smtClean="0">
              <a:ln>
                <a:noFill/>
              </a:ln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PalatinoLinotype"/>
                <a:cs typeface="Times New Roman" panose="02020603050405020304" pitchFamily="18" charset="0"/>
              </a:rPr>
              <a:t>2</a:t>
            </a:r>
            <a:r>
              <a:rPr kumimoji="0" lang="en-GB" sz="1400" b="1" i="0" u="none" strike="noStrike" cap="none" normalizeH="0" baseline="3000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GB" sz="1400" b="1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of </a:t>
            </a:r>
            <a:r>
              <a:rPr lang="en-GB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Therapeutic Chemistry and </a:t>
            </a:r>
            <a:r>
              <a:rPr kumimoji="0" lang="en-GB" sz="1400" b="1" i="0" u="none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Pharmacognosy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Unit</a:t>
            </a:r>
            <a:r>
              <a:rPr kumimoji="0" lang="en-GB" sz="1400" b="1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1400" b="1" i="0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1400" b="1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Faculty of Medicine and Pharmacy,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kumimoji="0" lang="en-GB" sz="1400" b="1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Mons (UMONS), </a:t>
            </a:r>
            <a:r>
              <a:rPr kumimoji="0" lang="en-GB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Belgium</a:t>
            </a: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42078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2" name="Rectangle 1"/>
          <p:cNvSpPr/>
          <p:nvPr/>
        </p:nvSpPr>
        <p:spPr>
          <a:xfrm>
            <a:off x="4053407" y="2816754"/>
            <a:ext cx="3536546" cy="12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fr-FR" sz="7200" b="1" i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fr-FR" sz="7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2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77986" y="617519"/>
            <a:ext cx="5801588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lnSpc>
                <a:spcPct val="115000"/>
              </a:lnSpc>
              <a:spcAft>
                <a:spcPts val="800"/>
              </a:spcAft>
            </a:pPr>
            <a:r>
              <a:rPr lang="fr-FR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Antifungal</a:t>
            </a:r>
            <a:r>
              <a:rPr lang="fr-FR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fr-FR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endParaRPr lang="fr-FR" sz="3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2592710668"/>
              </p:ext>
            </p:extLst>
          </p:nvPr>
        </p:nvGraphicFramePr>
        <p:xfrm>
          <a:off x="6548284" y="1592827"/>
          <a:ext cx="4881716" cy="3569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752570555"/>
              </p:ext>
            </p:extLst>
          </p:nvPr>
        </p:nvGraphicFramePr>
        <p:xfrm>
          <a:off x="685800" y="1578078"/>
          <a:ext cx="5582265" cy="359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555522" y="5283851"/>
            <a:ext cx="10889225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GB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1.</a:t>
            </a:r>
            <a:r>
              <a:rPr lang="en-GB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Antifungal activity of </a:t>
            </a:r>
            <a:r>
              <a:rPr lang="en-GB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actinomycete</a:t>
            </a:r>
            <a:r>
              <a:rPr lang="en-GB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strains. (a) Number and percentage of active strains; (b) percentage growth inhibition.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Results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followed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by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same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letters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are not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significantly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different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according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Tukey’s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HSD post-hoc test (</a:t>
            </a:r>
            <a:r>
              <a:rPr lang="fr-FR" i="1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 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&gt; 0.05).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7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449" y="3626886"/>
            <a:ext cx="2220238" cy="217629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57" y="404770"/>
            <a:ext cx="2220239" cy="213347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891" y="3645975"/>
            <a:ext cx="2236005" cy="2133477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935" y="404770"/>
            <a:ext cx="2156752" cy="215703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838" y="3727964"/>
            <a:ext cx="2220238" cy="217629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7838" y="395615"/>
            <a:ext cx="2220238" cy="216618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ZoneTexte 11"/>
          <p:cNvSpPr txBox="1"/>
          <p:nvPr/>
        </p:nvSpPr>
        <p:spPr>
          <a:xfrm>
            <a:off x="1432101" y="5950061"/>
            <a:ext cx="9403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</a:t>
            </a:r>
            <a:r>
              <a:rPr lang="fr-FR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variation of inhibition zones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thermophilic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actinobacteria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strains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Aspergillus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5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5" name="Rectangle 4"/>
          <p:cNvSpPr/>
          <p:nvPr/>
        </p:nvSpPr>
        <p:spPr>
          <a:xfrm>
            <a:off x="1261110" y="3132191"/>
            <a:ext cx="9669780" cy="1123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actinomycete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strains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seed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germination of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Durum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wheat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fr-FR" sz="3200" b="1" i="1" dirty="0">
                <a:solidFill>
                  <a:srgbClr val="13141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saline stress</a:t>
            </a:r>
            <a:endParaRPr lang="fr-FR" sz="32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05687" cy="683123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405687" y="3054875"/>
            <a:ext cx="4786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Greenhouse</a:t>
            </a:r>
            <a:r>
              <a:rPr lang="fr-BE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3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endParaRPr lang="fr-FR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1900">
            <a:off x="4734068" y="3613517"/>
            <a:ext cx="897365" cy="71061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11" y="103236"/>
            <a:ext cx="1612361" cy="1203049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 rot="5400000">
            <a:off x="2939034" y="1670673"/>
            <a:ext cx="952824" cy="395818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07234" y="1467282"/>
            <a:ext cx="3371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1)</a:t>
            </a:r>
            <a:r>
              <a:rPr lang="fr-FR" sz="1600" b="1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b="1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Sterilization</a:t>
            </a:r>
            <a:r>
              <a:rPr lang="fr-FR" sz="1600" b="1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with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b="1" i="1" dirty="0" smtClean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sodium </a:t>
            </a:r>
            <a:r>
              <a:rPr lang="fr-FR" sz="1600" b="1" i="1" dirty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hypochlorite</a:t>
            </a:r>
            <a:r>
              <a:rPr lang="fr-FR" sz="1600" b="1" i="1" dirty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solution </a:t>
            </a:r>
            <a:r>
              <a:rPr lang="fr-FR" sz="1600" b="1" dirty="0" smtClean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20</a:t>
            </a:r>
            <a:r>
              <a:rPr lang="fr-FR" sz="1600" b="1" dirty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%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(v/v) </a:t>
            </a:r>
            <a:endParaRPr lang="fr-FR" sz="1600" dirty="0">
              <a:latin typeface="Palatino Linotype" panose="02040502050505030304" pitchFamily="18" charset="0"/>
            </a:endParaRPr>
          </a:p>
          <a:p>
            <a:endParaRPr lang="fr-FR" b="1" dirty="0"/>
          </a:p>
        </p:txBody>
      </p:sp>
      <p:sp>
        <p:nvSpPr>
          <p:cNvPr id="6" name="Rectangle 5"/>
          <p:cNvSpPr/>
          <p:nvPr/>
        </p:nvSpPr>
        <p:spPr>
          <a:xfrm>
            <a:off x="3730609" y="1467282"/>
            <a:ext cx="2793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(2)</a:t>
            </a:r>
            <a:r>
              <a:rPr lang="fr-FR" sz="1600" b="1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b="1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Rinsing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several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times </a:t>
            </a:r>
            <a:r>
              <a:rPr lang="fr-FR" sz="1600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with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b="1" i="1" dirty="0" err="1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sterile</a:t>
            </a:r>
            <a:r>
              <a:rPr lang="fr-FR" sz="1600" b="1" i="1" dirty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b="1" i="1" dirty="0" err="1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distilled</a:t>
            </a:r>
            <a:r>
              <a:rPr lang="fr-FR" sz="1600" b="1" i="1" dirty="0">
                <a:solidFill>
                  <a:srgbClr val="3333FF"/>
                </a:solidFill>
                <a:latin typeface="Palatino Linotype" panose="02040502050505030304" pitchFamily="18" charset="0"/>
                <a:ea typeface="Times New Roman" panose="02020603050405020304" pitchFamily="18" charset="0"/>
              </a:rPr>
              <a:t> water </a:t>
            </a:r>
            <a:endParaRPr lang="fr-FR" sz="1600" b="1" i="1" dirty="0">
              <a:solidFill>
                <a:srgbClr val="3333FF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Flèche droite 6"/>
          <p:cNvSpPr/>
          <p:nvPr/>
        </p:nvSpPr>
        <p:spPr>
          <a:xfrm rot="946431">
            <a:off x="3646092" y="2370369"/>
            <a:ext cx="2388986" cy="397384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8" name="Flèche droite 7"/>
          <p:cNvSpPr/>
          <p:nvPr/>
        </p:nvSpPr>
        <p:spPr>
          <a:xfrm rot="8115837">
            <a:off x="1447664" y="2761965"/>
            <a:ext cx="1981384" cy="385184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5970762" y="2776052"/>
            <a:ext cx="2744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Different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spore suspensions (10</a:t>
            </a:r>
            <a:r>
              <a:rPr lang="fr-FR" sz="1600" baseline="300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6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spores.mL</a:t>
            </a:r>
            <a:r>
              <a:rPr lang="fr-FR" sz="1600" baseline="300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−1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) 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48" y="3706983"/>
            <a:ext cx="2731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</a:t>
            </a:r>
            <a:r>
              <a:rPr lang="fr-FR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ninoculated</a:t>
            </a:r>
            <a:r>
              <a:rPr lang="fr-FR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seeds</a:t>
            </a:r>
            <a:r>
              <a:rPr lang="fr-FR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sz="2400" b="1" i="1" dirty="0"/>
          </a:p>
        </p:txBody>
      </p:sp>
      <p:sp>
        <p:nvSpPr>
          <p:cNvPr id="11" name="Flèche droite 10"/>
          <p:cNvSpPr/>
          <p:nvPr/>
        </p:nvSpPr>
        <p:spPr>
          <a:xfrm rot="5400000">
            <a:off x="6947944" y="3501955"/>
            <a:ext cx="402589" cy="272931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6083250" y="3908320"/>
            <a:ext cx="243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Inoculated</a:t>
            </a:r>
            <a:r>
              <a:rPr lang="fr-FR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seeds</a:t>
            </a:r>
            <a:r>
              <a:rPr lang="fr-FR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r-FR" sz="2400" b="1" i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748" y="4297676"/>
            <a:ext cx="4454302" cy="864007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 rot="5400000">
            <a:off x="2575517" y="3145560"/>
            <a:ext cx="1688348" cy="357831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498891" y="2961719"/>
            <a:ext cx="215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Irrigation </a:t>
            </a:r>
            <a:r>
              <a:rPr lang="fr-FR" sz="1600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with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tap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water </a:t>
            </a:r>
            <a:r>
              <a:rPr lang="fr-FR" sz="1600" dirty="0" err="1">
                <a:latin typeface="Palatino Linotype" panose="02040502050505030304" pitchFamily="18" charset="0"/>
                <a:ea typeface="Times New Roman" panose="02020603050405020304" pitchFamily="18" charset="0"/>
              </a:rPr>
              <a:t>twice</a:t>
            </a:r>
            <a:r>
              <a:rPr lang="fr-FR" sz="1600" dirty="0">
                <a:latin typeface="Palatino Linotype" panose="02040502050505030304" pitchFamily="18" charset="0"/>
                <a:ea typeface="Times New Roman" panose="02020603050405020304" pitchFamily="18" charset="0"/>
              </a:rPr>
              <a:t> a </a:t>
            </a:r>
            <a:r>
              <a:rPr lang="fr-FR" sz="1600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week</a:t>
            </a:r>
            <a:r>
              <a:rPr lang="fr-FR" sz="1600" dirty="0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 for 7 </a:t>
            </a:r>
            <a:r>
              <a:rPr lang="fr-FR" sz="1600" dirty="0" err="1" smtClean="0">
                <a:latin typeface="Palatino Linotype" panose="02040502050505030304" pitchFamily="18" charset="0"/>
                <a:ea typeface="Times New Roman" panose="02020603050405020304" pitchFamily="18" charset="0"/>
              </a:rPr>
              <a:t>days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6" name="Flèche droite 15"/>
          <p:cNvSpPr/>
          <p:nvPr/>
        </p:nvSpPr>
        <p:spPr>
          <a:xfrm rot="5400000">
            <a:off x="3074813" y="5259271"/>
            <a:ext cx="744287" cy="380206"/>
          </a:xfrm>
          <a:prstGeom prst="rightArrow">
            <a:avLst/>
          </a:prstGeom>
          <a:solidFill>
            <a:srgbClr val="FF0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0329" y="5821515"/>
            <a:ext cx="4454302" cy="86400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44248" y="5033875"/>
            <a:ext cx="322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b="1" dirty="0" err="1" smtClean="0">
                <a:latin typeface="Palatino Linotype" panose="02040502050505030304" pitchFamily="18" charset="0"/>
              </a:rPr>
              <a:t>NaCl</a:t>
            </a:r>
            <a:r>
              <a:rPr lang="fr-BE" sz="1600" b="1" dirty="0" smtClean="0">
                <a:latin typeface="Palatino Linotype" panose="02040502050505030304" pitchFamily="18" charset="0"/>
              </a:rPr>
              <a:t> solutions                              </a:t>
            </a:r>
            <a:r>
              <a:rPr lang="fr-BE" sz="1600" dirty="0" smtClean="0">
                <a:latin typeface="Palatino Linotype" panose="02040502050505030304" pitchFamily="18" charset="0"/>
              </a:rPr>
              <a:t>(0M, 0,3M, 0,6M, 09M,               1,1M, 1,4M, 1,7M)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5" name="Accolade fermante 14"/>
          <p:cNvSpPr/>
          <p:nvPr/>
        </p:nvSpPr>
        <p:spPr>
          <a:xfrm>
            <a:off x="8367276" y="0"/>
            <a:ext cx="471379" cy="6858000"/>
          </a:xfrm>
          <a:prstGeom prst="rightBrace">
            <a:avLst/>
          </a:prstGeom>
          <a:solidFill>
            <a:schemeClr val="bg1"/>
          </a:solidFill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Alternative 19"/>
          <p:cNvSpPr/>
          <p:nvPr/>
        </p:nvSpPr>
        <p:spPr>
          <a:xfrm>
            <a:off x="8714787" y="209861"/>
            <a:ext cx="3430426" cy="3099615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2400" b="1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Plant </a:t>
            </a:r>
            <a:r>
              <a:rPr lang="fr-BE" sz="24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analysis</a:t>
            </a:r>
            <a:endParaRPr lang="fr-BE" sz="2400" b="1" i="1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fr-BE" sz="1600" b="1" i="1" dirty="0" smtClean="0">
                <a:latin typeface="Palatino Linotype" panose="02040502050505030304" pitchFamily="18" charset="0"/>
              </a:rPr>
              <a:t>** </a:t>
            </a:r>
            <a:r>
              <a:rPr lang="fr-BE" sz="1600" b="1" i="1" dirty="0" err="1" smtClean="0">
                <a:latin typeface="Palatino Linotype" panose="02040502050505030304" pitchFamily="18" charset="0"/>
              </a:rPr>
              <a:t>Root</a:t>
            </a:r>
            <a:r>
              <a:rPr lang="fr-BE" sz="1600" b="1" i="1" dirty="0" smtClean="0">
                <a:latin typeface="Palatino Linotype" panose="02040502050505030304" pitchFamily="18" charset="0"/>
              </a:rPr>
              <a:t> &amp; Shoot </a:t>
            </a:r>
            <a:r>
              <a:rPr lang="fr-BE" sz="1600" b="1" i="1" dirty="0" err="1" smtClean="0">
                <a:latin typeface="Palatino Linotype" panose="02040502050505030304" pitchFamily="18" charset="0"/>
              </a:rPr>
              <a:t>lenghts</a:t>
            </a:r>
            <a:endParaRPr lang="fr-BE" sz="1600" b="1" i="1" dirty="0" smtClean="0">
              <a:latin typeface="Palatino Linotype" panose="02040502050505030304" pitchFamily="18" charset="0"/>
            </a:endParaRPr>
          </a:p>
          <a:p>
            <a:pPr algn="ctr"/>
            <a:r>
              <a:rPr lang="fr-BE" sz="1600" b="1" i="1" dirty="0" smtClean="0">
                <a:latin typeface="Palatino Linotype" panose="02040502050505030304" pitchFamily="18" charset="0"/>
              </a:rPr>
              <a:t>** Free Proline Content</a:t>
            </a:r>
          </a:p>
          <a:p>
            <a:pPr algn="ctr"/>
            <a:r>
              <a:rPr lang="fr-BE" sz="1600" b="1" i="1" dirty="0" smtClean="0">
                <a:latin typeface="Palatino Linotype" panose="02040502050505030304" pitchFamily="18" charset="0"/>
              </a:rPr>
              <a:t>** </a:t>
            </a:r>
            <a:r>
              <a:rPr lang="fr-BE" sz="1600" b="1" i="1" dirty="0" err="1" smtClean="0">
                <a:latin typeface="Palatino Linotype" panose="02040502050505030304" pitchFamily="18" charset="0"/>
              </a:rPr>
              <a:t>Chlorophyll</a:t>
            </a:r>
            <a:r>
              <a:rPr lang="fr-BE" sz="1600" b="1" i="1" dirty="0" smtClean="0">
                <a:latin typeface="Palatino Linotype" panose="02040502050505030304" pitchFamily="18" charset="0"/>
              </a:rPr>
              <a:t> a, </a:t>
            </a:r>
            <a:r>
              <a:rPr lang="fr-BE" sz="1600" b="1" i="1" dirty="0" err="1" smtClean="0">
                <a:latin typeface="Palatino Linotype" panose="02040502050505030304" pitchFamily="18" charset="0"/>
              </a:rPr>
              <a:t>Chlorophyll</a:t>
            </a:r>
            <a:r>
              <a:rPr lang="fr-BE" sz="1600" b="1" i="1" dirty="0" smtClean="0">
                <a:latin typeface="Palatino Linotype" panose="02040502050505030304" pitchFamily="18" charset="0"/>
              </a:rPr>
              <a:t> b &amp; total </a:t>
            </a:r>
            <a:r>
              <a:rPr lang="fr-BE" sz="1600" b="1" i="1" dirty="0" err="1" smtClean="0">
                <a:latin typeface="Palatino Linotype" panose="02040502050505030304" pitchFamily="18" charset="0"/>
              </a:rPr>
              <a:t>Chlorophyll</a:t>
            </a:r>
            <a:r>
              <a:rPr lang="fr-BE" sz="1600" b="1" i="1" dirty="0" smtClean="0">
                <a:latin typeface="Palatino Linotype" panose="02040502050505030304" pitchFamily="18" charset="0"/>
              </a:rPr>
              <a:t> Contents:</a:t>
            </a:r>
          </a:p>
          <a:p>
            <a:pPr algn="ctr"/>
            <a:endParaRPr lang="fr-BE" sz="1600" b="1" i="1" dirty="0">
              <a:latin typeface="Palatino Linotype" panose="02040502050505030304" pitchFamily="18" charset="0"/>
            </a:endParaRPr>
          </a:p>
          <a:p>
            <a:r>
              <a:rPr lang="fr-FR" sz="1600" b="1" dirty="0" err="1">
                <a:latin typeface="Palatino Linotype" panose="02040502050505030304" pitchFamily="18" charset="0"/>
              </a:rPr>
              <a:t>Chl</a:t>
            </a:r>
            <a:r>
              <a:rPr lang="fr-FR" sz="1600" b="1" baseline="-25000" dirty="0" err="1">
                <a:latin typeface="Palatino Linotype" panose="02040502050505030304" pitchFamily="18" charset="0"/>
              </a:rPr>
              <a:t>a</a:t>
            </a:r>
            <a:r>
              <a:rPr lang="fr-FR" sz="1600" b="1" dirty="0">
                <a:latin typeface="Palatino Linotype" panose="02040502050505030304" pitchFamily="18" charset="0"/>
              </a:rPr>
              <a:t> (mg L</a:t>
            </a:r>
            <a:r>
              <a:rPr lang="fr-FR" sz="1600" b="1" baseline="30000" dirty="0">
                <a:latin typeface="Palatino Linotype" panose="02040502050505030304" pitchFamily="18" charset="0"/>
              </a:rPr>
              <a:t>-1</a:t>
            </a:r>
            <a:r>
              <a:rPr lang="fr-FR" sz="1600" b="1" dirty="0">
                <a:latin typeface="Palatino Linotype" panose="02040502050505030304" pitchFamily="18" charset="0"/>
              </a:rPr>
              <a:t>) = 12.41 (OD 663) - 2.59 (OD 645) </a:t>
            </a:r>
          </a:p>
          <a:p>
            <a:r>
              <a:rPr lang="fr-FR" sz="1600" b="1" dirty="0" err="1">
                <a:latin typeface="Palatino Linotype" panose="02040502050505030304" pitchFamily="18" charset="0"/>
              </a:rPr>
              <a:t>Chl</a:t>
            </a:r>
            <a:r>
              <a:rPr lang="fr-FR" sz="1600" b="1" baseline="-25000" dirty="0" err="1">
                <a:latin typeface="Palatino Linotype" panose="02040502050505030304" pitchFamily="18" charset="0"/>
              </a:rPr>
              <a:t>b</a:t>
            </a:r>
            <a:r>
              <a:rPr lang="fr-FR" sz="1600" b="1" baseline="-25000" dirty="0">
                <a:latin typeface="Palatino Linotype" panose="02040502050505030304" pitchFamily="18" charset="0"/>
              </a:rPr>
              <a:t> </a:t>
            </a:r>
            <a:r>
              <a:rPr lang="fr-FR" sz="1600" b="1" dirty="0">
                <a:latin typeface="Palatino Linotype" panose="02040502050505030304" pitchFamily="18" charset="0"/>
              </a:rPr>
              <a:t>(mg L</a:t>
            </a:r>
            <a:r>
              <a:rPr lang="fr-FR" sz="1600" b="1" baseline="30000" dirty="0">
                <a:latin typeface="Palatino Linotype" panose="02040502050505030304" pitchFamily="18" charset="0"/>
              </a:rPr>
              <a:t>-1</a:t>
            </a:r>
            <a:r>
              <a:rPr lang="fr-FR" sz="1600" b="1" dirty="0">
                <a:latin typeface="Palatino Linotype" panose="02040502050505030304" pitchFamily="18" charset="0"/>
              </a:rPr>
              <a:t>) = 22.9 (OD 645) - 4.68 (OD 663) 	</a:t>
            </a:r>
            <a:endParaRPr lang="fr-FR" sz="1600" dirty="0">
              <a:latin typeface="Palatino Linotype" panose="02040502050505030304" pitchFamily="18" charset="0"/>
            </a:endParaRPr>
          </a:p>
          <a:p>
            <a:r>
              <a:rPr lang="fr-FR" sz="1600" b="1" dirty="0" err="1">
                <a:latin typeface="Palatino Linotype" panose="02040502050505030304" pitchFamily="18" charset="0"/>
              </a:rPr>
              <a:t>Chl</a:t>
            </a:r>
            <a:r>
              <a:rPr lang="fr-FR" sz="1600" b="1" baseline="-25000" dirty="0" err="1">
                <a:latin typeface="Palatino Linotype" panose="02040502050505030304" pitchFamily="18" charset="0"/>
              </a:rPr>
              <a:t>tot</a:t>
            </a:r>
            <a:r>
              <a:rPr lang="fr-FR" sz="1600" b="1" dirty="0">
                <a:latin typeface="Palatino Linotype" panose="02040502050505030304" pitchFamily="18" charset="0"/>
              </a:rPr>
              <a:t> (mg L</a:t>
            </a:r>
            <a:r>
              <a:rPr lang="fr-FR" sz="1600" b="1" baseline="30000" dirty="0">
                <a:latin typeface="Palatino Linotype" panose="02040502050505030304" pitchFamily="18" charset="0"/>
              </a:rPr>
              <a:t>-1</a:t>
            </a:r>
            <a:r>
              <a:rPr lang="fr-FR" sz="1600" b="1" dirty="0">
                <a:latin typeface="Palatino Linotype" panose="02040502050505030304" pitchFamily="18" charset="0"/>
              </a:rPr>
              <a:t>) = </a:t>
            </a:r>
            <a:r>
              <a:rPr lang="fr-FR" sz="1600" b="1" dirty="0" err="1">
                <a:latin typeface="Palatino Linotype" panose="02040502050505030304" pitchFamily="18" charset="0"/>
              </a:rPr>
              <a:t>Chl</a:t>
            </a:r>
            <a:r>
              <a:rPr lang="fr-FR" sz="1600" b="1" baseline="-25000" dirty="0" err="1">
                <a:latin typeface="Palatino Linotype" panose="02040502050505030304" pitchFamily="18" charset="0"/>
              </a:rPr>
              <a:t>a</a:t>
            </a:r>
            <a:r>
              <a:rPr lang="fr-FR" sz="1600" b="1" dirty="0">
                <a:latin typeface="Palatino Linotype" panose="02040502050505030304" pitchFamily="18" charset="0"/>
              </a:rPr>
              <a:t> + </a:t>
            </a:r>
            <a:r>
              <a:rPr lang="fr-FR" sz="1600" b="1" dirty="0" err="1" smtClean="0">
                <a:latin typeface="Palatino Linotype" panose="02040502050505030304" pitchFamily="18" charset="0"/>
              </a:rPr>
              <a:t>Chl</a:t>
            </a:r>
            <a:r>
              <a:rPr lang="fr-FR" sz="1600" b="1" baseline="-25000" dirty="0" err="1" smtClean="0">
                <a:latin typeface="Palatino Linotype" panose="02040502050505030304" pitchFamily="18" charset="0"/>
              </a:rPr>
              <a:t>b</a:t>
            </a:r>
            <a:endParaRPr lang="fr-BE" sz="1600" b="1" i="1" dirty="0" smtClean="0">
              <a:latin typeface="Palatino Linotype" panose="02040502050505030304" pitchFamily="18" charset="0"/>
            </a:endParaRPr>
          </a:p>
          <a:p>
            <a:pPr algn="ctr"/>
            <a:endParaRPr lang="fr-FR" sz="1600" b="1" i="1" dirty="0">
              <a:latin typeface="Palatino Linotype" panose="02040502050505030304" pitchFamily="18" charset="0"/>
            </a:endParaRPr>
          </a:p>
        </p:txBody>
      </p:sp>
      <p:sp>
        <p:nvSpPr>
          <p:cNvPr id="21" name="Organigramme : Alternative 20"/>
          <p:cNvSpPr/>
          <p:nvPr/>
        </p:nvSpPr>
        <p:spPr>
          <a:xfrm>
            <a:off x="8688519" y="3668156"/>
            <a:ext cx="3430426" cy="283961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Statistical</a:t>
            </a:r>
            <a:r>
              <a:rPr lang="fr-FR" sz="2400" b="1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2400" b="1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analysis</a:t>
            </a:r>
            <a:endParaRPr lang="fr-FR" sz="2400" b="1" i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fr-FR" sz="1600" dirty="0" smtClean="0">
                <a:latin typeface="Palatino Linotype" panose="02040502050505030304" pitchFamily="18" charset="0"/>
              </a:rPr>
              <a:t>** All </a:t>
            </a:r>
            <a:r>
              <a:rPr lang="fr-FR" sz="1600" dirty="0">
                <a:latin typeface="Palatino Linotype" panose="02040502050505030304" pitchFamily="18" charset="0"/>
              </a:rPr>
              <a:t>data </a:t>
            </a:r>
            <a:r>
              <a:rPr lang="fr-FR" sz="1600" dirty="0" err="1">
                <a:latin typeface="Palatino Linotype" panose="02040502050505030304" pitchFamily="18" charset="0"/>
              </a:rPr>
              <a:t>were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presented</a:t>
            </a:r>
            <a:r>
              <a:rPr lang="fr-FR" sz="1600" dirty="0">
                <a:latin typeface="Palatino Linotype" panose="02040502050505030304" pitchFamily="18" charset="0"/>
              </a:rPr>
              <a:t> as </a:t>
            </a:r>
            <a:r>
              <a:rPr lang="fr-FR" sz="1600" dirty="0" smtClean="0">
                <a:latin typeface="Palatino Linotype" panose="02040502050505030304" pitchFamily="18" charset="0"/>
              </a:rPr>
              <a:t>:         (</a:t>
            </a:r>
            <a:r>
              <a:rPr lang="fr-FR" sz="1600" b="1" dirty="0" err="1" smtClean="0">
                <a:latin typeface="Palatino Linotype" panose="02040502050505030304" pitchFamily="18" charset="0"/>
              </a:rPr>
              <a:t>mean</a:t>
            </a:r>
            <a:r>
              <a:rPr lang="fr-FR" sz="1600" b="1" dirty="0" smtClean="0">
                <a:latin typeface="Palatino Linotype" panose="02040502050505030304" pitchFamily="18" charset="0"/>
              </a:rPr>
              <a:t> </a:t>
            </a:r>
            <a:r>
              <a:rPr lang="fr-FR" sz="1600" b="1" dirty="0">
                <a:latin typeface="Palatino Linotype" panose="02040502050505030304" pitchFamily="18" charset="0"/>
              </a:rPr>
              <a:t>± standard </a:t>
            </a:r>
            <a:r>
              <a:rPr lang="fr-FR" sz="1600" b="1" dirty="0" err="1" smtClean="0">
                <a:latin typeface="Palatino Linotype" panose="02040502050505030304" pitchFamily="18" charset="0"/>
              </a:rPr>
              <a:t>deviation</a:t>
            </a:r>
            <a:r>
              <a:rPr lang="fr-FR" sz="1600" dirty="0">
                <a:latin typeface="Palatino Linotype" panose="02040502050505030304" pitchFamily="18" charset="0"/>
              </a:rPr>
              <a:t>)</a:t>
            </a:r>
            <a:r>
              <a:rPr lang="fr-FR" sz="1600" dirty="0" smtClean="0">
                <a:latin typeface="Palatino Linotype" panose="02040502050505030304" pitchFamily="18" charset="0"/>
              </a:rPr>
              <a:t> </a:t>
            </a:r>
          </a:p>
          <a:p>
            <a:pPr algn="ctr"/>
            <a:r>
              <a:rPr lang="fr-FR" sz="1600" dirty="0" smtClean="0">
                <a:latin typeface="Palatino Linotype" panose="02040502050505030304" pitchFamily="18" charset="0"/>
              </a:rPr>
              <a:t>** The </a:t>
            </a:r>
            <a:r>
              <a:rPr lang="fr-FR" sz="1600" dirty="0">
                <a:latin typeface="Palatino Linotype" panose="02040502050505030304" pitchFamily="18" charset="0"/>
              </a:rPr>
              <a:t>data </a:t>
            </a:r>
            <a:r>
              <a:rPr lang="fr-FR" sz="1600" dirty="0" err="1">
                <a:latin typeface="Palatino Linotype" panose="02040502050505030304" pitchFamily="18" charset="0"/>
              </a:rPr>
              <a:t>were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analyzed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using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b="1" dirty="0" smtClean="0">
                <a:latin typeface="Palatino Linotype" panose="02040502050505030304" pitchFamily="18" charset="0"/>
              </a:rPr>
              <a:t>XLSTAT </a:t>
            </a:r>
            <a:r>
              <a:rPr lang="fr-FR" sz="1600" b="1" dirty="0">
                <a:latin typeface="Palatino Linotype" panose="02040502050505030304" pitchFamily="18" charset="0"/>
              </a:rPr>
              <a:t>2014 </a:t>
            </a:r>
            <a:r>
              <a:rPr lang="fr-FR" sz="1600" b="1" dirty="0" smtClean="0">
                <a:latin typeface="Palatino Linotype" panose="02040502050505030304" pitchFamily="18" charset="0"/>
              </a:rPr>
              <a:t>software</a:t>
            </a:r>
          </a:p>
          <a:p>
            <a:r>
              <a:rPr lang="fr-BE" sz="1600" b="1" i="1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** </a:t>
            </a:r>
            <a:r>
              <a:rPr lang="fr-FR" sz="1600" b="1" dirty="0">
                <a:latin typeface="Palatino Linotype" panose="02040502050505030304" pitchFamily="18" charset="0"/>
              </a:rPr>
              <a:t>One-</a:t>
            </a:r>
            <a:r>
              <a:rPr lang="fr-FR" sz="1600" b="1" dirty="0" err="1">
                <a:latin typeface="Palatino Linotype" panose="02040502050505030304" pitchFamily="18" charset="0"/>
              </a:rPr>
              <a:t>way</a:t>
            </a:r>
            <a:r>
              <a:rPr lang="fr-FR" sz="1600" b="1" dirty="0">
                <a:latin typeface="Palatino Linotype" panose="02040502050505030304" pitchFamily="18" charset="0"/>
              </a:rPr>
              <a:t> ANOVA </a:t>
            </a:r>
            <a:r>
              <a:rPr lang="fr-FR" sz="1600" dirty="0">
                <a:latin typeface="Palatino Linotype" panose="02040502050505030304" pitchFamily="18" charset="0"/>
              </a:rPr>
              <a:t>(</a:t>
            </a:r>
            <a:r>
              <a:rPr lang="fr-FR" sz="1600" dirty="0" err="1">
                <a:latin typeface="Palatino Linotype" panose="02040502050505030304" pitchFamily="18" charset="0"/>
              </a:rPr>
              <a:t>analysis</a:t>
            </a:r>
            <a:r>
              <a:rPr lang="fr-FR" sz="1600" dirty="0">
                <a:latin typeface="Palatino Linotype" panose="02040502050505030304" pitchFamily="18" charset="0"/>
              </a:rPr>
              <a:t> of variance) </a:t>
            </a:r>
            <a:r>
              <a:rPr lang="fr-FR" sz="1600" dirty="0" err="1">
                <a:latin typeface="Palatino Linotype" panose="02040502050505030304" pitchFamily="18" charset="0"/>
              </a:rPr>
              <a:t>was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employed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</a:rPr>
              <a:t>utilizing</a:t>
            </a:r>
            <a:r>
              <a:rPr lang="fr-FR" sz="1600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Tukey’s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Honestly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>
                <a:latin typeface="Palatino Linotype" panose="02040502050505030304" pitchFamily="18" charset="0"/>
              </a:rPr>
              <a:t>Significant</a:t>
            </a:r>
            <a:r>
              <a:rPr lang="fr-FR" sz="1600" b="1" dirty="0">
                <a:latin typeface="Palatino Linotype" panose="02040502050505030304" pitchFamily="18" charset="0"/>
              </a:rPr>
              <a:t> </a:t>
            </a:r>
            <a:r>
              <a:rPr lang="fr-FR" sz="1600" b="1" dirty="0" err="1" smtClean="0">
                <a:latin typeface="Palatino Linotype" panose="02040502050505030304" pitchFamily="18" charset="0"/>
              </a:rPr>
              <a:t>Difference</a:t>
            </a:r>
            <a:r>
              <a:rPr lang="fr-FR" sz="1600" dirty="0" smtClean="0">
                <a:latin typeface="Palatino Linotype" panose="02040502050505030304" pitchFamily="18" charset="0"/>
              </a:rPr>
              <a:t> </a:t>
            </a:r>
            <a:r>
              <a:rPr lang="fr-FR" sz="1600" dirty="0">
                <a:latin typeface="Palatino Linotype" panose="02040502050505030304" pitchFamily="18" charset="0"/>
              </a:rPr>
              <a:t>post-hoc test </a:t>
            </a:r>
            <a:endParaRPr lang="fr-FR" sz="1600" b="1" i="1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42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2" name="Rectangle 1"/>
          <p:cNvSpPr/>
          <p:nvPr/>
        </p:nvSpPr>
        <p:spPr>
          <a:xfrm>
            <a:off x="4053407" y="2816754"/>
            <a:ext cx="3536546" cy="1226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800"/>
              </a:spcAft>
            </a:pPr>
            <a:r>
              <a:rPr lang="fr-FR" sz="7200" b="1" i="1" dirty="0"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fr-FR" sz="7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2819515655"/>
              </p:ext>
            </p:extLst>
          </p:nvPr>
        </p:nvGraphicFramePr>
        <p:xfrm>
          <a:off x="577379" y="1323822"/>
          <a:ext cx="3758648" cy="304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 de texte 13"/>
          <p:cNvSpPr txBox="1"/>
          <p:nvPr/>
        </p:nvSpPr>
        <p:spPr>
          <a:xfrm rot="16200000">
            <a:off x="40787" y="2603670"/>
            <a:ext cx="1748167" cy="24171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200" b="1" dirty="0" err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</a:t>
            </a:r>
            <a:r>
              <a:rPr lang="fr-FR" sz="12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content (mg. mL</a:t>
            </a:r>
            <a:r>
              <a:rPr lang="fr-FR" sz="1200" b="1" baseline="300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2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200" b="1" baseline="300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2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3467529153"/>
              </p:ext>
            </p:extLst>
          </p:nvPr>
        </p:nvGraphicFramePr>
        <p:xfrm>
          <a:off x="4483509" y="1327355"/>
          <a:ext cx="3569109" cy="3038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3327954510"/>
              </p:ext>
            </p:extLst>
          </p:nvPr>
        </p:nvGraphicFramePr>
        <p:xfrm>
          <a:off x="8259097" y="1321056"/>
          <a:ext cx="3510116" cy="3044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one de texte 5"/>
          <p:cNvSpPr txBox="1"/>
          <p:nvPr/>
        </p:nvSpPr>
        <p:spPr>
          <a:xfrm>
            <a:off x="4523636" y="1380817"/>
            <a:ext cx="293370" cy="314325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1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fr-FR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Zone de texte 1"/>
          <p:cNvSpPr txBox="1"/>
          <p:nvPr/>
        </p:nvSpPr>
        <p:spPr>
          <a:xfrm rot="16200000">
            <a:off x="4211652" y="2725804"/>
            <a:ext cx="1025495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Lenght</a:t>
            </a:r>
            <a:r>
              <a:rPr lang="fr-FR" sz="1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(cm)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Zone de texte 10"/>
          <p:cNvSpPr txBox="1"/>
          <p:nvPr/>
        </p:nvSpPr>
        <p:spPr>
          <a:xfrm>
            <a:off x="8320365" y="1352242"/>
            <a:ext cx="321310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BE" sz="1100">
                <a:effectLst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endParaRPr lang="fr-FR" sz="1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 de texte 1"/>
          <p:cNvSpPr txBox="1"/>
          <p:nvPr/>
        </p:nvSpPr>
        <p:spPr>
          <a:xfrm rot="16200000">
            <a:off x="7292197" y="2684207"/>
            <a:ext cx="2698956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11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1100" b="1" baseline="30000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 dirty="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Zone de texte 19"/>
          <p:cNvSpPr txBox="1"/>
          <p:nvPr/>
        </p:nvSpPr>
        <p:spPr>
          <a:xfrm>
            <a:off x="467995" y="4592259"/>
            <a:ext cx="11153734" cy="1449070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fr-FR" b="1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Figure 2. 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PalatinoLinotype"/>
              </a:rPr>
              <a:t>morpho-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PalatinoLinotype"/>
              </a:rPr>
              <a:t>physiological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PalatinoLinotype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parameters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of </a:t>
            </a:r>
            <a:r>
              <a:rPr lang="fr-FR" i="1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Durum</a:t>
            </a:r>
            <a:r>
              <a:rPr lang="fr-FR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wheat</a:t>
            </a:r>
            <a:r>
              <a:rPr lang="fr-FR" i="1" dirty="0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inoculated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with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the 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actinomycete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strains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. (</a:t>
            </a:r>
            <a:r>
              <a:rPr lang="fr-FR" b="1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 contents of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chlorophyll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a,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chlorophyll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b and 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chlorophyll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tot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 ; (</a:t>
            </a:r>
            <a:r>
              <a:rPr lang="fr-FR" b="1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b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 Shoot and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root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lenght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 ;  </a:t>
            </a:r>
            <a:r>
              <a:rPr lang="fr-FR" b="1" dirty="0" smtClean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(</a:t>
            </a:r>
            <a:r>
              <a:rPr lang="fr-FR" b="1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</a:t>
            </a:r>
            <a:r>
              <a:rPr lang="fr-FR" b="1" dirty="0" smtClean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 </a:t>
            </a:r>
            <a:r>
              <a:rPr lang="fr-FR" dirty="0" smtClean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Free 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</a:t>
            </a:r>
            <a:r>
              <a:rPr lang="fr-FR" dirty="0" smtClean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roline  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</a:t>
            </a:r>
            <a:r>
              <a:rPr lang="fr-FR" dirty="0" smtClean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ontent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.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Results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followed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by the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same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case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letter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are not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significantly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different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according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to </a:t>
            </a:r>
            <a:r>
              <a:rPr lang="fr-FR" dirty="0" err="1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Tukey’s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HSD post-hoc test (</a:t>
            </a:r>
            <a:r>
              <a:rPr lang="fr-FR" i="1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 </a:t>
            </a: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&gt; 0.05)</a:t>
            </a:r>
            <a:endParaRPr lang="fr-FR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fr-FR" dirty="0">
                <a:effectLst/>
                <a:latin typeface="Palatino Linotype" panose="02040502050505030304" pitchFamily="18" charset="0"/>
                <a:ea typeface="PalatinoLinotype"/>
                <a:cs typeface="Arial" panose="020B0604020202020204" pitchFamily="34" charset="0"/>
              </a:rPr>
              <a:t> </a:t>
            </a:r>
            <a:endParaRPr lang="fr-FR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2442944656"/>
              </p:ext>
            </p:extLst>
          </p:nvPr>
        </p:nvGraphicFramePr>
        <p:xfrm>
          <a:off x="343975" y="362185"/>
          <a:ext cx="3711831" cy="232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540763994"/>
              </p:ext>
            </p:extLst>
          </p:nvPr>
        </p:nvGraphicFramePr>
        <p:xfrm>
          <a:off x="4309294" y="362185"/>
          <a:ext cx="3551596" cy="2328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41720970"/>
              </p:ext>
            </p:extLst>
          </p:nvPr>
        </p:nvGraphicFramePr>
        <p:xfrm>
          <a:off x="8155858" y="423576"/>
          <a:ext cx="3249716" cy="229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/>
          <p:nvPr>
            <p:extLst>
              <p:ext uri="{D42A27DB-BD31-4B8C-83A1-F6EECF244321}">
                <p14:modId xmlns:p14="http://schemas.microsoft.com/office/powerpoint/2010/main" val="3946234284"/>
              </p:ext>
            </p:extLst>
          </p:nvPr>
        </p:nvGraphicFramePr>
        <p:xfrm>
          <a:off x="324465" y="2930802"/>
          <a:ext cx="3731341" cy="2294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1751020045"/>
              </p:ext>
            </p:extLst>
          </p:nvPr>
        </p:nvGraphicFramePr>
        <p:xfrm>
          <a:off x="4298448" y="2920181"/>
          <a:ext cx="3591940" cy="231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4040567530"/>
              </p:ext>
            </p:extLst>
          </p:nvPr>
        </p:nvGraphicFramePr>
        <p:xfrm>
          <a:off x="8124886" y="2920181"/>
          <a:ext cx="3290366" cy="233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Zone de texte 53"/>
          <p:cNvSpPr txBox="1"/>
          <p:nvPr/>
        </p:nvSpPr>
        <p:spPr>
          <a:xfrm rot="16200000">
            <a:off x="-257324" y="1091442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 de texte 53"/>
          <p:cNvSpPr txBox="1"/>
          <p:nvPr/>
        </p:nvSpPr>
        <p:spPr>
          <a:xfrm rot="16200000">
            <a:off x="3765274" y="1091442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 de texte 53"/>
          <p:cNvSpPr txBox="1"/>
          <p:nvPr/>
        </p:nvSpPr>
        <p:spPr>
          <a:xfrm rot="16200000">
            <a:off x="7618327" y="1268421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 de texte 53"/>
          <p:cNvSpPr txBox="1"/>
          <p:nvPr/>
        </p:nvSpPr>
        <p:spPr>
          <a:xfrm rot="16200000">
            <a:off x="-87779" y="3746152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 de texte 53"/>
          <p:cNvSpPr txBox="1"/>
          <p:nvPr/>
        </p:nvSpPr>
        <p:spPr>
          <a:xfrm rot="16200000">
            <a:off x="3862995" y="3694050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Zone de texte 53"/>
          <p:cNvSpPr txBox="1"/>
          <p:nvPr/>
        </p:nvSpPr>
        <p:spPr>
          <a:xfrm rot="16200000">
            <a:off x="7618327" y="3746153"/>
            <a:ext cx="1534795" cy="339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Chl content (mg. mL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FR" sz="1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fr-FR" sz="1000" b="1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3781425" algn="l"/>
              </a:tabLst>
            </a:pPr>
            <a:r>
              <a:rPr lang="fr-BE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0073" y="5267890"/>
            <a:ext cx="10913093" cy="1662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3.</a:t>
            </a:r>
            <a:r>
              <a:rPr lang="en-GB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Contents of chlorophyll a (</a:t>
            </a:r>
            <a:r>
              <a:rPr lang="en-GB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Chla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), chlorophyll b (</a:t>
            </a:r>
            <a:r>
              <a:rPr lang="en-GB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Chlb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), and total chlorophyll (</a:t>
            </a:r>
            <a:r>
              <a:rPr lang="en-GB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Chltot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 on </a:t>
            </a:r>
            <a:r>
              <a:rPr lang="en-GB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Durum wheat 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inoculated with the selected </a:t>
            </a:r>
            <a:r>
              <a:rPr lang="en-GB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actinomycete</a:t>
            </a: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strains: (a) WSC2; (b) WGS9; (c) WCD; (d) OTH 2.2.2.3; (e) OTH 1.3.1; (f) OTH 1.2.2. 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The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results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followed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by the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same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letter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are not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significantly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different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according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Tukey’s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HSD post-hoc test (</a:t>
            </a:r>
            <a:r>
              <a:rPr lang="fr-FR" i="1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 </a:t>
            </a:r>
            <a:r>
              <a:rPr lang="fr-FR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&gt; 0.05).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615815" algn="l"/>
              </a:tabLst>
            </a:pPr>
            <a:r>
              <a:rPr lang="en-GB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 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71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3907117483"/>
              </p:ext>
            </p:extLst>
          </p:nvPr>
        </p:nvGraphicFramePr>
        <p:xfrm>
          <a:off x="442452" y="230802"/>
          <a:ext cx="3488839" cy="247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1454676610"/>
              </p:ext>
            </p:extLst>
          </p:nvPr>
        </p:nvGraphicFramePr>
        <p:xfrm>
          <a:off x="4172872" y="260298"/>
          <a:ext cx="3584780" cy="247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2632811881"/>
              </p:ext>
            </p:extLst>
          </p:nvPr>
        </p:nvGraphicFramePr>
        <p:xfrm>
          <a:off x="8037871" y="282667"/>
          <a:ext cx="3368351" cy="2458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/>
          <p:nvPr>
            <p:extLst>
              <p:ext uri="{D42A27DB-BD31-4B8C-83A1-F6EECF244321}">
                <p14:modId xmlns:p14="http://schemas.microsoft.com/office/powerpoint/2010/main" val="982897564"/>
              </p:ext>
            </p:extLst>
          </p:nvPr>
        </p:nvGraphicFramePr>
        <p:xfrm>
          <a:off x="442452" y="2871256"/>
          <a:ext cx="3510116" cy="233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1766643115"/>
              </p:ext>
            </p:extLst>
          </p:nvPr>
        </p:nvGraphicFramePr>
        <p:xfrm>
          <a:off x="4186464" y="2901766"/>
          <a:ext cx="3615434" cy="2322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1587113279"/>
              </p:ext>
            </p:extLst>
          </p:nvPr>
        </p:nvGraphicFramePr>
        <p:xfrm>
          <a:off x="8036139" y="2909068"/>
          <a:ext cx="3379112" cy="230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ctangle 14"/>
          <p:cNvSpPr/>
          <p:nvPr/>
        </p:nvSpPr>
        <p:spPr>
          <a:xfrm>
            <a:off x="452283" y="5382763"/>
            <a:ext cx="1102196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16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4.</a:t>
            </a:r>
            <a:r>
              <a:rPr lang="en-GB" sz="16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Shoot and root length (</a:t>
            </a:r>
            <a:r>
              <a:rPr lang="en-GB" sz="16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), of shoots and roots of </a:t>
            </a:r>
            <a:r>
              <a:rPr lang="en-GB" sz="16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Durum wheat 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inoculated with the selected </a:t>
            </a:r>
            <a:r>
              <a:rPr lang="en-GB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actinomycete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strains : (a) WSC2 ; (b) WGS9 ; (c) WCD ; (d) OTH 2.2.2.3 ; (e) OTH 1.3.1 ; (f) OTH 1.2.2. Results followed by the same case letter are not significantly different according to </a:t>
            </a:r>
            <a:r>
              <a:rPr lang="en-GB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Tukey’s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HSD post-hoc test (</a:t>
            </a:r>
            <a:r>
              <a:rPr lang="en-GB" sz="1600" i="1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 </a:t>
            </a:r>
            <a:r>
              <a:rPr lang="en-GB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&gt; 0.05).</a:t>
            </a:r>
            <a:endParaRPr lang="fr-FR" sz="1600" dirty="0">
              <a:effectLst/>
              <a:latin typeface="Palatino Linotype" panose="020405020505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 de texte 1"/>
          <p:cNvSpPr txBox="1"/>
          <p:nvPr/>
        </p:nvSpPr>
        <p:spPr>
          <a:xfrm rot="16200000">
            <a:off x="261497" y="1232289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Zone de texte 1"/>
          <p:cNvSpPr txBox="1"/>
          <p:nvPr/>
        </p:nvSpPr>
        <p:spPr>
          <a:xfrm rot="16200000">
            <a:off x="3992839" y="1232288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Zone de texte 1"/>
          <p:cNvSpPr txBox="1"/>
          <p:nvPr/>
        </p:nvSpPr>
        <p:spPr>
          <a:xfrm rot="16200000">
            <a:off x="7842168" y="1232288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Zone de texte 1"/>
          <p:cNvSpPr txBox="1"/>
          <p:nvPr/>
        </p:nvSpPr>
        <p:spPr>
          <a:xfrm rot="16200000">
            <a:off x="261497" y="3606779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Zone de texte 1"/>
          <p:cNvSpPr txBox="1"/>
          <p:nvPr/>
        </p:nvSpPr>
        <p:spPr>
          <a:xfrm rot="16200000">
            <a:off x="3992839" y="3620011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Zone de texte 1"/>
          <p:cNvSpPr txBox="1"/>
          <p:nvPr/>
        </p:nvSpPr>
        <p:spPr>
          <a:xfrm rot="16200000">
            <a:off x="7842168" y="3722294"/>
            <a:ext cx="932180" cy="29337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0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Lenght (cm)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0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598171" y="3950240"/>
            <a:ext cx="10949939" cy="1007372"/>
            <a:chOff x="1476168" y="3851105"/>
            <a:chExt cx="4396333" cy="1007372"/>
          </a:xfrm>
        </p:grpSpPr>
        <p:sp>
          <p:nvSpPr>
            <p:cNvPr id="6" name="ZoneTexte 5"/>
            <p:cNvSpPr txBox="1"/>
            <p:nvPr/>
          </p:nvSpPr>
          <p:spPr>
            <a:xfrm>
              <a:off x="2109460" y="3904370"/>
              <a:ext cx="376304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Saline 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stress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is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the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most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serious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threat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because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salt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deposition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on arable land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turns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cultivatable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land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into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unproductive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area</a:t>
              </a:r>
            </a:p>
          </p:txBody>
        </p:sp>
        <p:sp>
          <p:nvSpPr>
            <p:cNvPr id="7" name="Étoile à 24 branches 6"/>
            <p:cNvSpPr/>
            <p:nvPr/>
          </p:nvSpPr>
          <p:spPr>
            <a:xfrm>
              <a:off x="1476168" y="3851105"/>
              <a:ext cx="633292" cy="647623"/>
            </a:xfrm>
            <a:prstGeom prst="star24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II</a:t>
              </a:r>
            </a:p>
          </p:txBody>
        </p:sp>
      </p:grpSp>
      <p:sp>
        <p:nvSpPr>
          <p:cNvPr id="19" name="Ellipse 18"/>
          <p:cNvSpPr/>
          <p:nvPr/>
        </p:nvSpPr>
        <p:spPr>
          <a:xfrm>
            <a:off x="3295650" y="547666"/>
            <a:ext cx="5875989" cy="1176346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Problems</a:t>
            </a:r>
            <a:endParaRPr lang="fr-FR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98172" y="2076452"/>
            <a:ext cx="10146025" cy="1384995"/>
            <a:chOff x="1853625" y="2133592"/>
            <a:chExt cx="4871039" cy="1384995"/>
          </a:xfrm>
        </p:grpSpPr>
        <p:sp>
          <p:nvSpPr>
            <p:cNvPr id="3" name="ZoneTexte 2"/>
            <p:cNvSpPr txBox="1"/>
            <p:nvPr/>
          </p:nvSpPr>
          <p:spPr>
            <a:xfrm>
              <a:off x="2718814" y="2133592"/>
              <a:ext cx="40058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Plants face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various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biotic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abiotic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stresses in adverse </a:t>
              </a:r>
              <a:r>
                <a:rPr lang="fr-FR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environmental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conditions. </a:t>
              </a:r>
              <a:r>
                <a:rPr lang="fr-FR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salinity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fr-FR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phytopathogen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fungi</a:t>
              </a:r>
              <a:endParaRPr lang="fr-FR" sz="28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Étoile à 24 branches 3"/>
            <p:cNvSpPr/>
            <p:nvPr/>
          </p:nvSpPr>
          <p:spPr>
            <a:xfrm>
              <a:off x="1853625" y="2332222"/>
              <a:ext cx="757270" cy="614358"/>
            </a:xfrm>
            <a:prstGeom prst="star24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50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/>
          <p:cNvGraphicFramePr/>
          <p:nvPr>
            <p:extLst>
              <p:ext uri="{D42A27DB-BD31-4B8C-83A1-F6EECF244321}">
                <p14:modId xmlns:p14="http://schemas.microsoft.com/office/powerpoint/2010/main" val="3594600813"/>
              </p:ext>
            </p:extLst>
          </p:nvPr>
        </p:nvGraphicFramePr>
        <p:xfrm>
          <a:off x="1013927" y="202789"/>
          <a:ext cx="3000462" cy="2215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2727168987"/>
              </p:ext>
            </p:extLst>
          </p:nvPr>
        </p:nvGraphicFramePr>
        <p:xfrm>
          <a:off x="4326511" y="228160"/>
          <a:ext cx="2959192" cy="2220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4070136432"/>
              </p:ext>
            </p:extLst>
          </p:nvPr>
        </p:nvGraphicFramePr>
        <p:xfrm>
          <a:off x="7571155" y="244577"/>
          <a:ext cx="2742565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phique 11"/>
          <p:cNvGraphicFramePr/>
          <p:nvPr>
            <p:extLst>
              <p:ext uri="{D42A27DB-BD31-4B8C-83A1-F6EECF244321}">
                <p14:modId xmlns:p14="http://schemas.microsoft.com/office/powerpoint/2010/main" val="3606299971"/>
              </p:ext>
            </p:extLst>
          </p:nvPr>
        </p:nvGraphicFramePr>
        <p:xfrm>
          <a:off x="1013928" y="2663313"/>
          <a:ext cx="2972244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2734341862"/>
              </p:ext>
            </p:extLst>
          </p:nvPr>
        </p:nvGraphicFramePr>
        <p:xfrm>
          <a:off x="4291782" y="2663312"/>
          <a:ext cx="299852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phique 13"/>
          <p:cNvGraphicFramePr/>
          <p:nvPr>
            <p:extLst>
              <p:ext uri="{D42A27DB-BD31-4B8C-83A1-F6EECF244321}">
                <p14:modId xmlns:p14="http://schemas.microsoft.com/office/powerpoint/2010/main" val="3889273768"/>
              </p:ext>
            </p:extLst>
          </p:nvPr>
        </p:nvGraphicFramePr>
        <p:xfrm>
          <a:off x="7551175" y="2633816"/>
          <a:ext cx="2792186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ctangle 14"/>
          <p:cNvSpPr/>
          <p:nvPr/>
        </p:nvSpPr>
        <p:spPr>
          <a:xfrm>
            <a:off x="938981" y="4925163"/>
            <a:ext cx="93996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GB" sz="1600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Figure 5.</a:t>
            </a:r>
            <a:r>
              <a:rPr lang="en-GB" sz="1600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Free Proline Content of </a:t>
            </a:r>
            <a:r>
              <a:rPr lang="fr-FR" sz="1600" i="1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Durum</a:t>
            </a:r>
            <a:r>
              <a:rPr lang="fr-FR" sz="16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wheat</a:t>
            </a:r>
            <a:r>
              <a:rPr lang="fr-FR" sz="1600" i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inoculated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with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the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selected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actinomycete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strains</a:t>
            </a:r>
            <a:r>
              <a:rPr lang="fr-FR" sz="1600" dirty="0" smtClean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. (a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) WSC2 ; (b) WGS9 ; (c) WCD ; (d) OTH 2.2.2.3 ; (e) OTH 1.3.1 ; (f) OTH 1.2.2.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Results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followed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by the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same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case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letter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are not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significantly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different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according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to </a:t>
            </a:r>
            <a:r>
              <a:rPr lang="fr-FR" sz="1600" dirty="0" err="1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Tukey’s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 HSD post-hoc test (</a:t>
            </a:r>
            <a:r>
              <a:rPr lang="fr-FR" sz="1600" i="1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p </a:t>
            </a:r>
            <a:r>
              <a:rPr lang="fr-FR" sz="1600" dirty="0">
                <a:latin typeface="Palatino Linotype" panose="02040502050505030304" pitchFamily="18" charset="0"/>
                <a:ea typeface="PalatinoLinotype"/>
                <a:cs typeface="Times New Roman" panose="02020603050405020304" pitchFamily="18" charset="0"/>
              </a:rPr>
              <a:t>&gt; 0.05).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 de texte 1"/>
          <p:cNvSpPr txBox="1"/>
          <p:nvPr/>
        </p:nvSpPr>
        <p:spPr>
          <a:xfrm rot="16200000">
            <a:off x="445985" y="973394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Zone de texte 1"/>
          <p:cNvSpPr txBox="1"/>
          <p:nvPr/>
        </p:nvSpPr>
        <p:spPr>
          <a:xfrm rot="16200000">
            <a:off x="3749624" y="1120877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Zone de texte 1"/>
          <p:cNvSpPr txBox="1"/>
          <p:nvPr/>
        </p:nvSpPr>
        <p:spPr>
          <a:xfrm rot="16200000">
            <a:off x="6950024" y="1120877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Zone de texte 1"/>
          <p:cNvSpPr txBox="1"/>
          <p:nvPr/>
        </p:nvSpPr>
        <p:spPr>
          <a:xfrm rot="16200000">
            <a:off x="445985" y="3344489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Zone de texte 1"/>
          <p:cNvSpPr txBox="1"/>
          <p:nvPr/>
        </p:nvSpPr>
        <p:spPr>
          <a:xfrm rot="16200000">
            <a:off x="3749625" y="3465871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Zone de texte 1"/>
          <p:cNvSpPr txBox="1"/>
          <p:nvPr/>
        </p:nvSpPr>
        <p:spPr>
          <a:xfrm rot="16200000">
            <a:off x="6950024" y="3344489"/>
            <a:ext cx="1743075" cy="457200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algn="ctr">
              <a:spcAft>
                <a:spcPts val="0"/>
              </a:spcAft>
            </a:pP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Proline content (µg of proline. g FW</a:t>
            </a:r>
            <a:r>
              <a:rPr lang="fr-BE" sz="900" b="1" baseline="30000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fr-BE" sz="900" b="1">
                <a:effectLst/>
                <a:latin typeface="Palatino Linotype" panose="020405020505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2" name="Rectangle 1"/>
          <p:cNvSpPr/>
          <p:nvPr/>
        </p:nvSpPr>
        <p:spPr>
          <a:xfrm>
            <a:off x="3452327" y="2816754"/>
            <a:ext cx="500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7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21631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icker Bouquet de blé • Pixers® - Nous vivons pour changer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588326"/>
            <a:ext cx="12191999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ctr" defTabSz="91440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 </a:t>
            </a:r>
            <a:r>
              <a:rPr lang="fr-FR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hermophilic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Actinobacteria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Strains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pivotal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conferring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tolerance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Durum wheat (</a:t>
            </a:r>
            <a:r>
              <a:rPr kumimoji="0" lang="en-GB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Triticum</a:t>
            </a:r>
            <a:r>
              <a:rPr kumimoji="0" lang="en-GB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durum</a:t>
            </a:r>
            <a:r>
              <a:rPr kumimoji="0" lang="en-GB" sz="2000" b="1" i="0" u="sng" strike="noStrike" cap="none" normalizeH="0" baseline="0" dirty="0" smtClean="0">
                <a:ln>
                  <a:noFill/>
                </a:ln>
                <a:solidFill>
                  <a:srgbClr val="00808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000" b="1" i="0" strike="noStrike" cap="none" normalizeH="0" baseline="0" dirty="0" err="1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Desf</a:t>
            </a:r>
            <a:r>
              <a:rPr kumimoji="0" lang="en-GB" sz="2000" b="1" i="0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 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a good in vitro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control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against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inhibitory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               </a:t>
            </a:r>
            <a:r>
              <a:rPr kumimoji="0" lang="fr-FR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Aspergillus </a:t>
            </a:r>
            <a:r>
              <a:rPr kumimoji="0" lang="fr-FR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niger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through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plant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promoting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**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Therefore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plausible to mention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thermophilic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actinobacteria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are an effective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approach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improving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salt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-sensitive plants and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strategy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sustainable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agriculture.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3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42900" y="1345785"/>
            <a:ext cx="11635740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Riadh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 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Wided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M.; Hans-Werner, K.;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Chedly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Responses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halophytes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stresses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emphasis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2010, 5 (3) : 117–145.</a:t>
            </a:r>
          </a:p>
          <a:p>
            <a:pPr algn="just">
              <a:lnSpc>
                <a:spcPct val="150000"/>
              </a:lnSpc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Kitouni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 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Boudemagh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 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Oulmi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 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Reghioua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Boughachiche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 ;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Zerizer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Isolation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actinomycetes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producing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bioactive substances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water, soil and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bark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samples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north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east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Algeria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de Mycologie Médicale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2005, 15 : 45–51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09185" y="287714"/>
            <a:ext cx="211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fr-FR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900" y="4168035"/>
            <a:ext cx="11635740" cy="2127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b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[3]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Shukla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S. ;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Agarwal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P. K. ;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Jha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B.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Improved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Salinity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Tolerance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Arachis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hypogaea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(L.) by the Interaction of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Halotolerant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Plant-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Promoting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Rhizobacteria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J Plant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Growth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Regul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DOI 10.1007/s00344-011-9231-y. 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fr-FR" b="1" dirty="0" smtClean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</a:t>
            </a:r>
            <a:r>
              <a:rPr lang="fr-FR" b="1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Tavakoli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 ;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Poustini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K. ;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Alizadeh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H. Proline Accumulation and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Related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Genes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Wheat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Leaves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Salinity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Stress. J.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</a:t>
            </a:r>
            <a:r>
              <a:rPr lang="fr-FR" dirty="0">
                <a:latin typeface="Palatino Linotype" panose="02040502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Tech. 2016, Vol. 18: 707-716.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_fi" descr="http://www.geas.fr/images/geas%20ac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7458" y="1031169"/>
            <a:ext cx="6177087" cy="479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595406" y="-24"/>
            <a:ext cx="8929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7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Thank</a:t>
            </a:r>
            <a:r>
              <a:rPr lang="fr-FR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 </a:t>
            </a:r>
            <a:r>
              <a:rPr lang="fr-FR" sz="7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you</a:t>
            </a:r>
            <a:r>
              <a:rPr lang="fr-FR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 for </a:t>
            </a:r>
            <a:r>
              <a:rPr lang="fr-FR" sz="7200" b="1" i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your</a:t>
            </a:r>
            <a:r>
              <a:rPr lang="fr-FR" sz="7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French Script MT" pitchFamily="66" charset="0"/>
                <a:cs typeface="Arial" charset="0"/>
              </a:rPr>
              <a:t> attention</a:t>
            </a:r>
            <a:endParaRPr lang="fr-FR" sz="8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00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3679552" y="3092418"/>
            <a:ext cx="7431969" cy="560802"/>
            <a:chOff x="1034247" y="3714752"/>
            <a:chExt cx="5244327" cy="662797"/>
          </a:xfrm>
        </p:grpSpPr>
        <p:sp>
          <p:nvSpPr>
            <p:cNvPr id="6" name="ZoneTexte 5"/>
            <p:cNvSpPr txBox="1"/>
            <p:nvPr/>
          </p:nvSpPr>
          <p:spPr>
            <a:xfrm>
              <a:off x="2071670" y="3714752"/>
              <a:ext cx="4206904" cy="618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oots 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Shoots 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elongation</a:t>
              </a:r>
            </a:p>
          </p:txBody>
        </p:sp>
        <p:sp>
          <p:nvSpPr>
            <p:cNvPr id="7" name="Étoile à 24 branches 6"/>
            <p:cNvSpPr/>
            <p:nvPr/>
          </p:nvSpPr>
          <p:spPr>
            <a:xfrm>
              <a:off x="1034247" y="3817406"/>
              <a:ext cx="857256" cy="560143"/>
            </a:xfrm>
            <a:prstGeom prst="star24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lang="fr-F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e 28"/>
          <p:cNvGrpSpPr/>
          <p:nvPr/>
        </p:nvGrpSpPr>
        <p:grpSpPr>
          <a:xfrm>
            <a:off x="3725809" y="4264392"/>
            <a:ext cx="5682316" cy="551019"/>
            <a:chOff x="964177" y="4901399"/>
            <a:chExt cx="5682316" cy="551019"/>
          </a:xfrm>
        </p:grpSpPr>
        <p:sp>
          <p:nvSpPr>
            <p:cNvPr id="10" name="Étoile à 24 branches 9"/>
            <p:cNvSpPr/>
            <p:nvPr/>
          </p:nvSpPr>
          <p:spPr>
            <a:xfrm>
              <a:off x="964177" y="4929198"/>
              <a:ext cx="1214856" cy="523220"/>
            </a:xfrm>
            <a:prstGeom prst="star24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II</a:t>
              </a:r>
              <a:endParaRPr lang="fr-F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360213" y="4901399"/>
              <a:ext cx="42862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Proline 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accumulation</a:t>
              </a:r>
            </a:p>
          </p:txBody>
        </p:sp>
      </p:grpSp>
      <p:grpSp>
        <p:nvGrpSpPr>
          <p:cNvPr id="12" name="Groupe 29"/>
          <p:cNvGrpSpPr/>
          <p:nvPr/>
        </p:nvGrpSpPr>
        <p:grpSpPr>
          <a:xfrm>
            <a:off x="3725809" y="5491965"/>
            <a:ext cx="8169629" cy="1012296"/>
            <a:chOff x="1070684" y="5728265"/>
            <a:chExt cx="5430142" cy="1012296"/>
          </a:xfrm>
        </p:grpSpPr>
        <p:sp>
          <p:nvSpPr>
            <p:cNvPr id="27" name="ZoneTexte 26"/>
            <p:cNvSpPr txBox="1"/>
            <p:nvPr/>
          </p:nvSpPr>
          <p:spPr>
            <a:xfrm>
              <a:off x="2214546" y="5786454"/>
              <a:ext cx="42862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Chlorophyll </a:t>
              </a:r>
              <a:r>
                <a:rPr lang="fr-FR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a, chlorophyll b and chlorophyll </a:t>
              </a:r>
              <a:r>
                <a:rPr lang="fr-FR" sz="28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tot</a:t>
              </a:r>
              <a:r>
                <a:rPr lang="fr-FR" sz="28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content</a:t>
              </a:r>
              <a:endParaRPr lang="fr-FR" sz="28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Étoile à 24 branches 27"/>
            <p:cNvSpPr/>
            <p:nvPr/>
          </p:nvSpPr>
          <p:spPr>
            <a:xfrm>
              <a:off x="1070684" y="5728265"/>
              <a:ext cx="857256" cy="500066"/>
            </a:xfrm>
            <a:prstGeom prst="star24">
              <a:avLst/>
            </a:prstGeom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III</a:t>
              </a:r>
              <a:endParaRPr lang="fr-FR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2574359" y="1591670"/>
            <a:ext cx="9617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six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thermophilic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actinobacteria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isolated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saharan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ecosystem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Southeast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Algeria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salinity</a:t>
            </a:r>
            <a:r>
              <a:rPr lang="fr-FR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stress, on :</a:t>
            </a:r>
            <a:endParaRPr lang="fr-FR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238612" y="161504"/>
            <a:ext cx="3909087" cy="1405606"/>
          </a:xfrm>
          <a:prstGeom prst="ellipse">
            <a:avLst/>
          </a:prstGeom>
          <a:gradFill flip="none" rotWithShape="1">
            <a:gsLst>
              <a:gs pos="0">
                <a:srgbClr val="00CC6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Aims</a:t>
            </a:r>
            <a:endParaRPr lang="fr-FR" sz="8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388"/>
            <a:ext cx="2574359" cy="55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lipse 16"/>
          <p:cNvSpPr/>
          <p:nvPr/>
        </p:nvSpPr>
        <p:spPr>
          <a:xfrm>
            <a:off x="4238612" y="161504"/>
            <a:ext cx="3909087" cy="1405606"/>
          </a:xfrm>
          <a:prstGeom prst="ellipse">
            <a:avLst/>
          </a:prstGeom>
          <a:gradFill flip="none" rotWithShape="1">
            <a:gsLst>
              <a:gs pos="0">
                <a:srgbClr val="00CC66"/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</p:spPr>
        <p:style>
          <a:lnRef idx="0">
            <a:schemeClr val="accent3"/>
          </a:lnRef>
          <a:fillRef idx="1003">
            <a:schemeClr val="lt2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Aims</a:t>
            </a:r>
            <a:endParaRPr lang="fr-FR" sz="8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6388"/>
            <a:ext cx="2574359" cy="5521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72497" y="2809014"/>
            <a:ext cx="94899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Investigate their 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antifungal potential against </a:t>
            </a:r>
            <a:r>
              <a:rPr lang="en-GB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Aspergillus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en-GB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estimation of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Percentage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Inhibition of </a:t>
            </a:r>
            <a:r>
              <a:rPr lang="fr-FR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filamentous</a:t>
            </a:r>
            <a:r>
              <a:rPr lang="fr-FR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fungi</a:t>
            </a:r>
            <a:endParaRPr lang="fr-FR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alineagricultureworldwide.com/uploads/file_uploads/images/background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8" y="211016"/>
            <a:ext cx="11487150" cy="58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3943" y="6096000"/>
            <a:ext cx="6547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hlinkClick r:id="rId3"/>
              </a:rPr>
              <a:t>Web Site: https</a:t>
            </a:r>
            <a:r>
              <a:rPr lang="fr-FR" dirty="0">
                <a:hlinkClick r:id="rId3"/>
              </a:rPr>
              <a:t>://www.salineagricultureworldwide.com/salinization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77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3954781" y="3038594"/>
            <a:ext cx="50063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</a:t>
            </a:r>
            <a:r>
              <a:rPr lang="fr-FR" sz="6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4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uquet D'épis De Blé Banque D'Images Et Photos Libres De Droits. Image  16247043.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416" y="3124388"/>
            <a:ext cx="11516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Screening for </a:t>
            </a:r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antifungal</a:t>
            </a:r>
            <a:r>
              <a:rPr lang="fr-FR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activity</a:t>
            </a:r>
            <a:r>
              <a:rPr lang="fr-FR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actinomycetes</a:t>
            </a:r>
            <a:r>
              <a:rPr lang="fr-FR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isolates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08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24190" y="1062035"/>
            <a:ext cx="6076948" cy="4867278"/>
          </a:xfrm>
          <a:prstGeom prst="rect">
            <a:avLst/>
          </a:prstGeom>
        </p:spPr>
      </p:pic>
      <p:pic>
        <p:nvPicPr>
          <p:cNvPr id="3" name="Image 2" descr="E:\photos microscope doctorat\WB1 B\DSC050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7" y="426084"/>
            <a:ext cx="3409947" cy="25647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age 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7" y="628649"/>
            <a:ext cx="3409947" cy="2362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266" y="3256279"/>
            <a:ext cx="3375023" cy="2555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E:\photos microscope doctorat\WCD A\DSC0487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352799"/>
            <a:ext cx="3375023" cy="2362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ZoneTexte 6"/>
          <p:cNvSpPr txBox="1"/>
          <p:nvPr/>
        </p:nvSpPr>
        <p:spPr>
          <a:xfrm>
            <a:off x="617838" y="6269988"/>
            <a:ext cx="1157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aspect and culture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thermophilic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actinobacteria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isolated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saharan</a:t>
            </a:r>
            <a:r>
              <a:rPr lang="fr-BE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soil of </a:t>
            </a:r>
            <a:r>
              <a:rPr lang="fr-BE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Algeria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0546" y="102918"/>
            <a:ext cx="4224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Actinomycete</a:t>
            </a:r>
            <a:r>
              <a:rPr lang="fr-FR" sz="3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Strains</a:t>
            </a:r>
            <a:endParaRPr lang="fr-FR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s://iecps2020.sciforum.net/conferences_files/350/Banner%20IECPS%202020%20hero.jpg?1605045975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238"/>
          </a:xfrm>
          <a:prstGeom prst="rect">
            <a:avLst/>
          </a:prstGeom>
          <a:solidFill>
            <a:srgbClr val="B3FFB3"/>
          </a:solidFill>
        </p:spPr>
      </p:pic>
      <p:sp>
        <p:nvSpPr>
          <p:cNvPr id="2" name="ZoneTexte 1"/>
          <p:cNvSpPr txBox="1"/>
          <p:nvPr/>
        </p:nvSpPr>
        <p:spPr>
          <a:xfrm>
            <a:off x="6203538" y="1752755"/>
            <a:ext cx="1277140" cy="376921"/>
          </a:xfrm>
          <a:prstGeom prst="rect">
            <a:avLst/>
          </a:prstGeom>
          <a:solidFill>
            <a:srgbClr val="FFFF9B"/>
          </a:solidFill>
          <a:ln>
            <a:solidFill>
              <a:schemeClr val="tx1">
                <a:alpha val="9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1st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tep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012054" y="363820"/>
            <a:ext cx="5012810" cy="923330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Agar Diffusion technique –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Antifungi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against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Aspergillus </a:t>
            </a:r>
            <a:r>
              <a:rPr lang="fr-FR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niger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by National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Intitute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of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Agronomic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Algeria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9527241" y="1047590"/>
            <a:ext cx="8580" cy="455317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ccolade fermante 77"/>
          <p:cNvSpPr/>
          <p:nvPr/>
        </p:nvSpPr>
        <p:spPr>
          <a:xfrm rot="5400000">
            <a:off x="9153523" y="967334"/>
            <a:ext cx="764595" cy="3832869"/>
          </a:xfrm>
          <a:prstGeom prst="rightBrac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ZoneTexte 81"/>
          <p:cNvSpPr txBox="1"/>
          <p:nvPr/>
        </p:nvSpPr>
        <p:spPr>
          <a:xfrm>
            <a:off x="6203537" y="3813081"/>
            <a:ext cx="1284512" cy="369332"/>
          </a:xfrm>
          <a:prstGeom prst="rect">
            <a:avLst/>
          </a:prstGeom>
          <a:solidFill>
            <a:srgbClr val="FFFF9B"/>
          </a:solidFill>
          <a:ln>
            <a:solidFill>
              <a:schemeClr val="tx1">
                <a:alpha val="99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2nd </a:t>
            </a:r>
            <a:r>
              <a:rPr lang="fr-F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Step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6" name="Connecteur droit avec flèche 85"/>
          <p:cNvCxnSpPr/>
          <p:nvPr/>
        </p:nvCxnSpPr>
        <p:spPr>
          <a:xfrm>
            <a:off x="9535820" y="3404062"/>
            <a:ext cx="0" cy="525314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rganigramme : Disque magnétique 90"/>
          <p:cNvSpPr/>
          <p:nvPr/>
        </p:nvSpPr>
        <p:spPr>
          <a:xfrm>
            <a:off x="7711431" y="1559954"/>
            <a:ext cx="3623068" cy="906252"/>
          </a:xfrm>
          <a:prstGeom prst="flowChartMagneticDisk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Organigramme : Disque magnétique 91"/>
          <p:cNvSpPr/>
          <p:nvPr/>
        </p:nvSpPr>
        <p:spPr>
          <a:xfrm>
            <a:off x="7711431" y="1747627"/>
            <a:ext cx="3614056" cy="726103"/>
          </a:xfrm>
          <a:prstGeom prst="flowChartMagneticDisk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Organigramme : Disque magnétique 92"/>
          <p:cNvSpPr/>
          <p:nvPr/>
        </p:nvSpPr>
        <p:spPr>
          <a:xfrm>
            <a:off x="9325366" y="1745447"/>
            <a:ext cx="420910" cy="218108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Organigramme : Disque magnétique 93"/>
          <p:cNvSpPr/>
          <p:nvPr/>
        </p:nvSpPr>
        <p:spPr>
          <a:xfrm>
            <a:off x="8221615" y="1753158"/>
            <a:ext cx="420910" cy="218108"/>
          </a:xfrm>
          <a:prstGeom prst="flowChartMagneticDisk">
            <a:avLst/>
          </a:prstGeom>
          <a:solidFill>
            <a:srgbClr val="CFCAA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Organigramme : Disque magnétique 94"/>
          <p:cNvSpPr/>
          <p:nvPr/>
        </p:nvSpPr>
        <p:spPr>
          <a:xfrm>
            <a:off x="10375636" y="1641241"/>
            <a:ext cx="420910" cy="218108"/>
          </a:xfrm>
          <a:prstGeom prst="flowChartMagneticDisk">
            <a:avLst/>
          </a:prstGeom>
          <a:solidFill>
            <a:srgbClr val="CFCAA9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Accolade fermante 99"/>
          <p:cNvSpPr/>
          <p:nvPr/>
        </p:nvSpPr>
        <p:spPr>
          <a:xfrm rot="5400000">
            <a:off x="9309335" y="4096399"/>
            <a:ext cx="452969" cy="3946550"/>
          </a:xfrm>
          <a:prstGeom prst="rightBrace">
            <a:avLst/>
          </a:prstGeom>
          <a:ln w="2222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ZoneTexte 100"/>
          <p:cNvSpPr txBox="1"/>
          <p:nvPr/>
        </p:nvSpPr>
        <p:spPr>
          <a:xfrm>
            <a:off x="6469380" y="6431128"/>
            <a:ext cx="5730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Incubation 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4°C  for 4 h  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25°C for 3 </a:t>
            </a:r>
            <a:r>
              <a:rPr lang="fr-FR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44" y="3928462"/>
            <a:ext cx="3614056" cy="197174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24510" y="295404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B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Actinomycete</a:t>
            </a:r>
            <a:r>
              <a:rPr lang="fr-B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strains</a:t>
            </a:r>
            <a:r>
              <a:rPr lang="fr-B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culture for 7 </a:t>
            </a:r>
            <a:r>
              <a:rPr lang="fr-B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B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B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fr-B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°C</a:t>
            </a:r>
          </a:p>
          <a:p>
            <a:pPr algn="ctr">
              <a:lnSpc>
                <a:spcPct val="150000"/>
              </a:lnSpc>
            </a:pPr>
            <a:r>
              <a:rPr lang="fr-B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PELG, Bennett &amp; GLM culture media</a:t>
            </a:r>
            <a:endParaRPr lang="fr-FR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4903861" y="3369539"/>
            <a:ext cx="806719" cy="0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8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8" grpId="0" animBg="1"/>
      <p:bldP spid="82" grpId="0" animBg="1"/>
      <p:bldP spid="91" grpId="0" animBg="1"/>
      <p:bldP spid="100" grpId="0" animBg="1"/>
      <p:bldP spid="10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1191</Words>
  <Application>Microsoft Office PowerPoint</Application>
  <PresentationFormat>Grand écran</PresentationFormat>
  <Paragraphs>404</Paragraphs>
  <Slides>24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French Script MT</vt:lpstr>
      <vt:lpstr>Palatino Linotype</vt:lpstr>
      <vt:lpstr>PalatinoLinotype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KARIMA LOUCIF</dc:creator>
  <cp:lastModifiedBy>KARIMA LOUCIF</cp:lastModifiedBy>
  <cp:revision>171</cp:revision>
  <dcterms:created xsi:type="dcterms:W3CDTF">2020-07-22T14:53:56Z</dcterms:created>
  <dcterms:modified xsi:type="dcterms:W3CDTF">2020-11-30T22:50:16Z</dcterms:modified>
</cp:coreProperties>
</file>