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61" r:id="rId4"/>
    <p:sldId id="275" r:id="rId5"/>
    <p:sldId id="265" r:id="rId6"/>
    <p:sldId id="267" r:id="rId7"/>
    <p:sldId id="269" r:id="rId8"/>
    <p:sldId id="271" r:id="rId9"/>
    <p:sldId id="273" r:id="rId10"/>
    <p:sldId id="266" r:id="rId11"/>
    <p:sldId id="270" r:id="rId12"/>
    <p:sldId id="272" r:id="rId13"/>
    <p:sldId id="276" r:id="rId14"/>
    <p:sldId id="264" r:id="rId15"/>
    <p:sldId id="263"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ia Tajber" initials="LT" lastIdx="2" clrIdx="0">
    <p:extLst>
      <p:ext uri="{19B8F6BF-5375-455C-9EA6-DF929625EA0E}">
        <p15:presenceInfo xmlns:p15="http://schemas.microsoft.com/office/powerpoint/2012/main" userId="Lidia Tajb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75" autoAdjust="0"/>
  </p:normalViewPr>
  <p:slideViewPr>
    <p:cSldViewPr snapToGrid="0">
      <p:cViewPr varScale="1">
        <p:scale>
          <a:sx n="70" d="100"/>
          <a:sy n="70" d="100"/>
        </p:scale>
        <p:origin x="21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en-IE" dirty="0"/>
          </a:p>
        </p:txBody>
      </p:sp>
      <p:sp>
        <p:nvSpPr>
          <p:cNvPr id="3" name="Date Placeholder 2"/>
          <p:cNvSpPr>
            <a:spLocks noGrp="1"/>
          </p:cNvSpPr>
          <p:nvPr>
            <p:ph type="dt" idx="1"/>
          </p:nvPr>
        </p:nvSpPr>
        <p:spPr>
          <a:xfrm>
            <a:off x="3850445" y="1"/>
            <a:ext cx="2945659" cy="498135"/>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BDBE515D-C9C7-49CF-BCD9-D18B81D8E143}" type="datetimeFigureOut">
              <a:rPr lang="en-IE" smtClean="0"/>
              <a:pPr/>
              <a:t>20/11/2020</a:t>
            </a:fld>
            <a:endParaRPr lang="en-IE"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30091"/>
            <a:ext cx="2945659" cy="498134"/>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en-IE" dirty="0"/>
          </a:p>
        </p:txBody>
      </p:sp>
      <p:sp>
        <p:nvSpPr>
          <p:cNvPr id="7" name="Slide Number Placeholder 6"/>
          <p:cNvSpPr>
            <a:spLocks noGrp="1"/>
          </p:cNvSpPr>
          <p:nvPr>
            <p:ph type="sldNum" sz="quarter" idx="5"/>
          </p:nvPr>
        </p:nvSpPr>
        <p:spPr>
          <a:xfrm>
            <a:off x="3850445" y="9430091"/>
            <a:ext cx="2945659" cy="498134"/>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FA01E52D-B776-4E48-A364-D1BD26B5A815}" type="slidenum">
              <a:rPr lang="en-IE" smtClean="0"/>
              <a:pPr/>
              <a:t>‹#›</a:t>
            </a:fld>
            <a:endParaRPr lang="en-IE" dirty="0"/>
          </a:p>
        </p:txBody>
      </p:sp>
    </p:spTree>
    <p:extLst>
      <p:ext uri="{BB962C8B-B14F-4D97-AF65-F5344CB8AC3E}">
        <p14:creationId xmlns:p14="http://schemas.microsoft.com/office/powerpoint/2010/main" val="42776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1</a:t>
            </a:fld>
            <a:endParaRPr lang="en-IE" dirty="0"/>
          </a:p>
        </p:txBody>
      </p:sp>
    </p:spTree>
    <p:extLst>
      <p:ext uri="{BB962C8B-B14F-4D97-AF65-F5344CB8AC3E}">
        <p14:creationId xmlns:p14="http://schemas.microsoft.com/office/powerpoint/2010/main" val="82819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10</a:t>
            </a:fld>
            <a:endParaRPr lang="en-IE" dirty="0"/>
          </a:p>
        </p:txBody>
      </p:sp>
    </p:spTree>
    <p:extLst>
      <p:ext uri="{BB962C8B-B14F-4D97-AF65-F5344CB8AC3E}">
        <p14:creationId xmlns:p14="http://schemas.microsoft.com/office/powerpoint/2010/main" val="396855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1E52D-B776-4E48-A364-D1BD26B5A815}" type="slidenum">
              <a:rPr lang="en-IE" smtClean="0"/>
              <a:t>11</a:t>
            </a:fld>
            <a:endParaRPr lang="en-IE"/>
          </a:p>
        </p:txBody>
      </p:sp>
    </p:spTree>
    <p:extLst>
      <p:ext uri="{BB962C8B-B14F-4D97-AF65-F5344CB8AC3E}">
        <p14:creationId xmlns:p14="http://schemas.microsoft.com/office/powerpoint/2010/main" val="8316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1E52D-B776-4E48-A364-D1BD26B5A815}" type="slidenum">
              <a:rPr lang="en-IE" smtClean="0"/>
              <a:t>12</a:t>
            </a:fld>
            <a:endParaRPr lang="en-IE"/>
          </a:p>
        </p:txBody>
      </p:sp>
    </p:spTree>
    <p:extLst>
      <p:ext uri="{BB962C8B-B14F-4D97-AF65-F5344CB8AC3E}">
        <p14:creationId xmlns:p14="http://schemas.microsoft.com/office/powerpoint/2010/main" val="59162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sz="1050"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13</a:t>
            </a:fld>
            <a:endParaRPr lang="en-IE" dirty="0"/>
          </a:p>
        </p:txBody>
      </p:sp>
    </p:spTree>
    <p:extLst>
      <p:ext uri="{BB962C8B-B14F-4D97-AF65-F5344CB8AC3E}">
        <p14:creationId xmlns:p14="http://schemas.microsoft.com/office/powerpoint/2010/main" val="387216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14</a:t>
            </a:fld>
            <a:endParaRPr lang="en-IE" dirty="0"/>
          </a:p>
        </p:txBody>
      </p:sp>
    </p:spTree>
    <p:extLst>
      <p:ext uri="{BB962C8B-B14F-4D97-AF65-F5344CB8AC3E}">
        <p14:creationId xmlns:p14="http://schemas.microsoft.com/office/powerpoint/2010/main" val="76676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50"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15</a:t>
            </a:fld>
            <a:endParaRPr lang="en-IE" dirty="0"/>
          </a:p>
        </p:txBody>
      </p:sp>
    </p:spTree>
    <p:extLst>
      <p:ext uri="{BB962C8B-B14F-4D97-AF65-F5344CB8AC3E}">
        <p14:creationId xmlns:p14="http://schemas.microsoft.com/office/powerpoint/2010/main" val="141804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2</a:t>
            </a:fld>
            <a:endParaRPr lang="en-IE" dirty="0"/>
          </a:p>
        </p:txBody>
      </p:sp>
    </p:spTree>
    <p:extLst>
      <p:ext uri="{BB962C8B-B14F-4D97-AF65-F5344CB8AC3E}">
        <p14:creationId xmlns:p14="http://schemas.microsoft.com/office/powerpoint/2010/main" val="320097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1E52D-B776-4E48-A364-D1BD26B5A815}" type="slidenum">
              <a:rPr lang="en-IE" smtClean="0"/>
              <a:t>3</a:t>
            </a:fld>
            <a:endParaRPr lang="en-IE"/>
          </a:p>
        </p:txBody>
      </p:sp>
    </p:spTree>
    <p:extLst>
      <p:ext uri="{BB962C8B-B14F-4D97-AF65-F5344CB8AC3E}">
        <p14:creationId xmlns:p14="http://schemas.microsoft.com/office/powerpoint/2010/main" val="348982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pPr/>
              <a:t>4</a:t>
            </a:fld>
            <a:endParaRPr lang="en-IE" dirty="0"/>
          </a:p>
        </p:txBody>
      </p:sp>
    </p:spTree>
    <p:extLst>
      <p:ext uri="{BB962C8B-B14F-4D97-AF65-F5344CB8AC3E}">
        <p14:creationId xmlns:p14="http://schemas.microsoft.com/office/powerpoint/2010/main" val="364453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sz="1050" kern="1200" dirty="0">
              <a:solidFill>
                <a:schemeClr val="tx1"/>
              </a:solidFill>
              <a:effectLst/>
              <a:latin typeface="Palatino Linotype" panose="02040502050505030304" pitchFamily="18" charset="0"/>
              <a:ea typeface="+mn-ea"/>
              <a:cs typeface="+mn-cs"/>
            </a:endParaRPr>
          </a:p>
        </p:txBody>
      </p:sp>
      <p:sp>
        <p:nvSpPr>
          <p:cNvPr id="4" name="Slide Number Placeholder 3"/>
          <p:cNvSpPr>
            <a:spLocks noGrp="1"/>
          </p:cNvSpPr>
          <p:nvPr>
            <p:ph type="sldNum" sz="quarter" idx="5"/>
          </p:nvPr>
        </p:nvSpPr>
        <p:spPr/>
        <p:txBody>
          <a:bodyPr/>
          <a:lstStyle/>
          <a:p>
            <a:fld id="{FA01E52D-B776-4E48-A364-D1BD26B5A815}" type="slidenum">
              <a:rPr lang="en-IE" smtClean="0"/>
              <a:t>5</a:t>
            </a:fld>
            <a:endParaRPr lang="en-IE"/>
          </a:p>
        </p:txBody>
      </p:sp>
    </p:spTree>
    <p:extLst>
      <p:ext uri="{BB962C8B-B14F-4D97-AF65-F5344CB8AC3E}">
        <p14:creationId xmlns:p14="http://schemas.microsoft.com/office/powerpoint/2010/main" val="77420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1E52D-B776-4E48-A364-D1BD26B5A815}" type="slidenum">
              <a:rPr lang="en-IE" smtClean="0"/>
              <a:t>6</a:t>
            </a:fld>
            <a:endParaRPr lang="en-IE"/>
          </a:p>
        </p:txBody>
      </p:sp>
    </p:spTree>
    <p:extLst>
      <p:ext uri="{BB962C8B-B14F-4D97-AF65-F5344CB8AC3E}">
        <p14:creationId xmlns:p14="http://schemas.microsoft.com/office/powerpoint/2010/main" val="220838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01E52D-B776-4E48-A364-D1BD26B5A815}" type="slidenum">
              <a:rPr lang="en-IE" smtClean="0"/>
              <a:t>7</a:t>
            </a:fld>
            <a:endParaRPr lang="en-IE"/>
          </a:p>
        </p:txBody>
      </p:sp>
    </p:spTree>
    <p:extLst>
      <p:ext uri="{BB962C8B-B14F-4D97-AF65-F5344CB8AC3E}">
        <p14:creationId xmlns:p14="http://schemas.microsoft.com/office/powerpoint/2010/main" val="293290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sz="1050" kern="1200" dirty="0">
              <a:solidFill>
                <a:schemeClr val="tx1"/>
              </a:solidFill>
              <a:effectLst/>
              <a:latin typeface="Palatino Linotype" panose="02040502050505030304" pitchFamily="18" charset="0"/>
              <a:ea typeface="+mn-ea"/>
              <a:cs typeface="+mn-cs"/>
            </a:endParaRPr>
          </a:p>
        </p:txBody>
      </p:sp>
      <p:sp>
        <p:nvSpPr>
          <p:cNvPr id="4" name="Slide Number Placeholder 3"/>
          <p:cNvSpPr>
            <a:spLocks noGrp="1"/>
          </p:cNvSpPr>
          <p:nvPr>
            <p:ph type="sldNum" sz="quarter" idx="5"/>
          </p:nvPr>
        </p:nvSpPr>
        <p:spPr/>
        <p:txBody>
          <a:bodyPr/>
          <a:lstStyle/>
          <a:p>
            <a:fld id="{FA01E52D-B776-4E48-A364-D1BD26B5A815}" type="slidenum">
              <a:rPr lang="en-IE" smtClean="0"/>
              <a:t>8</a:t>
            </a:fld>
            <a:endParaRPr lang="en-IE"/>
          </a:p>
        </p:txBody>
      </p:sp>
    </p:spTree>
    <p:extLst>
      <p:ext uri="{BB962C8B-B14F-4D97-AF65-F5344CB8AC3E}">
        <p14:creationId xmlns:p14="http://schemas.microsoft.com/office/powerpoint/2010/main" val="251713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1E52D-B776-4E48-A364-D1BD26B5A815}" type="slidenum">
              <a:rPr lang="en-IE" smtClean="0"/>
              <a:t>9</a:t>
            </a:fld>
            <a:endParaRPr lang="en-IE"/>
          </a:p>
        </p:txBody>
      </p:sp>
    </p:spTree>
    <p:extLst>
      <p:ext uri="{BB962C8B-B14F-4D97-AF65-F5344CB8AC3E}">
        <p14:creationId xmlns:p14="http://schemas.microsoft.com/office/powerpoint/2010/main" val="30698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Palatino Linotype" panose="02040502050505030304" pitchFamily="18" charset="0"/>
              </a:defRPr>
            </a:lvl1pPr>
          </a:lstStyle>
          <a:p>
            <a:fld id="{7519AEB6-5A5C-4DB2-9D46-98EABA38A501}" type="datetimeFigureOut">
              <a:rPr lang="en-US" smtClean="0"/>
              <a:pPr/>
              <a:t>11/20/2020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Palatino Linotype" panose="02040502050505030304"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Palatino Linotype" panose="02040502050505030304" pitchFamily="18" charset="0"/>
              </a:defRPr>
            </a:lvl1pPr>
          </a:lstStyle>
          <a:p>
            <a:fld id="{CD6E8413-8B64-46A0-A043-DA7FCA8C4DD3}" type="slidenum">
              <a:rPr lang="en-US" smtClean="0"/>
              <a:pPr/>
              <a:t>‹#›</a:t>
            </a:fld>
            <a:endParaRPr lang="en-US" dirty="0"/>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0.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7.bin"/><Relationship Id="rId10" Type="http://schemas.openxmlformats.org/officeDocument/2006/relationships/image" Target="../media/image22.png"/><Relationship Id="rId4" Type="http://schemas.openxmlformats.org/officeDocument/2006/relationships/image" Target="../media/image3.jp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ti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tif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 Id="rId9"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image" Target="../media/image3.jp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939540"/>
          </a:xfrm>
          <a:prstGeom prst="rect">
            <a:avLst/>
          </a:prstGeom>
          <a:noFill/>
        </p:spPr>
        <p:txBody>
          <a:bodyPr wrap="square" rtlCol="0">
            <a:spAutoFit/>
          </a:bodyPr>
          <a:lstStyle/>
          <a:p>
            <a:pPr algn="ctr"/>
            <a:r>
              <a:rPr lang="en-GB" sz="3200" b="1" dirty="0">
                <a:latin typeface="Palatino Linotype" panose="02040502050505030304" pitchFamily="18" charset="0"/>
              </a:rPr>
              <a:t>Title of the Presentation</a:t>
            </a:r>
          </a:p>
          <a:p>
            <a:pPr algn="ctr"/>
            <a:r>
              <a:rPr lang="en-GB" sz="2400" b="1" dirty="0">
                <a:latin typeface="Palatino Linotype" panose="02040502050505030304" pitchFamily="18" charset="0"/>
              </a:rPr>
              <a:t>“New” solutions to the problem of poorly soluble drugs – the role of "green“ anti-crystal engineering </a:t>
            </a:r>
          </a:p>
          <a:p>
            <a:pPr algn="ctr"/>
            <a:r>
              <a:rPr lang="en-GB" b="1" dirty="0">
                <a:latin typeface="Palatino Linotype" panose="02040502050505030304" pitchFamily="18" charset="0"/>
              </a:rPr>
              <a:t>Lidia Tajber </a:t>
            </a:r>
            <a:r>
              <a:rPr lang="en-GB" b="1" baseline="30000" dirty="0">
                <a:latin typeface="Palatino Linotype" panose="02040502050505030304" pitchFamily="18" charset="0"/>
              </a:rPr>
              <a:t>1,</a:t>
            </a:r>
            <a:r>
              <a:rPr lang="en-GB" b="1" dirty="0">
                <a:latin typeface="Palatino Linotype" panose="02040502050505030304" pitchFamily="18" charset="0"/>
              </a:rPr>
              <a:t>*, </a:t>
            </a:r>
            <a:r>
              <a:rPr lang="en-GB" b="1" dirty="0" err="1">
                <a:latin typeface="Palatino Linotype" panose="02040502050505030304" pitchFamily="18" charset="0"/>
              </a:rPr>
              <a:t>Hanah</a:t>
            </a:r>
            <a:r>
              <a:rPr lang="en-GB" b="1" dirty="0">
                <a:latin typeface="Palatino Linotype" panose="02040502050505030304" pitchFamily="18" charset="0"/>
              </a:rPr>
              <a:t> Mesallati</a:t>
            </a:r>
            <a:r>
              <a:rPr lang="en-GB" b="1" baseline="30000" dirty="0">
                <a:latin typeface="Palatino Linotype" panose="02040502050505030304" pitchFamily="18" charset="0"/>
              </a:rPr>
              <a:t>1</a:t>
            </a:r>
            <a:r>
              <a:rPr lang="en-GB" b="1" dirty="0">
                <a:latin typeface="Palatino Linotype" panose="02040502050505030304" pitchFamily="18" charset="0"/>
              </a:rPr>
              <a:t>, Julija Zotova</a:t>
            </a:r>
            <a:r>
              <a:rPr lang="en-GB" b="1" baseline="30000" dirty="0">
                <a:latin typeface="Palatino Linotype" panose="02040502050505030304" pitchFamily="18" charset="0"/>
              </a:rPr>
              <a:t>1</a:t>
            </a:r>
            <a:r>
              <a:rPr lang="en-GB" b="1" dirty="0">
                <a:latin typeface="Palatino Linotype" panose="02040502050505030304" pitchFamily="18" charset="0"/>
              </a:rPr>
              <a:t>, Żaneta Wojnarowska</a:t>
            </a:r>
            <a:r>
              <a:rPr lang="en-GB" b="1" baseline="30000" dirty="0">
                <a:latin typeface="Palatino Linotype" panose="02040502050505030304" pitchFamily="18" charset="0"/>
              </a:rPr>
              <a:t>2</a:t>
            </a:r>
            <a:r>
              <a:rPr lang="en-GB" b="1" dirty="0">
                <a:latin typeface="Palatino Linotype" panose="02040502050505030304" pitchFamily="18" charset="0"/>
              </a:rPr>
              <a:t>  and Anita Umerska</a:t>
            </a:r>
            <a:r>
              <a:rPr lang="en-GB" b="1" baseline="30000" dirty="0">
                <a:latin typeface="Palatino Linotype" panose="02040502050505030304" pitchFamily="18" charset="0"/>
              </a:rPr>
              <a:t>1</a:t>
            </a:r>
          </a:p>
          <a:p>
            <a:endParaRPr lang="en-GB" b="1" baseline="30000" dirty="0">
              <a:latin typeface="Palatino Linotype" panose="02040502050505030304" pitchFamily="18" charset="0"/>
            </a:endParaRPr>
          </a:p>
          <a:p>
            <a:endParaRPr lang="en-GB" dirty="0">
              <a:latin typeface="Palatino Linotype" panose="02040502050505030304" pitchFamily="18" charset="0"/>
            </a:endParaRPr>
          </a:p>
          <a:p>
            <a:r>
              <a:rPr lang="en-GB" sz="1600" baseline="30000" dirty="0">
                <a:latin typeface="Palatino Linotype" panose="02040502050505030304" pitchFamily="18" charset="0"/>
              </a:rPr>
              <a:t>1</a:t>
            </a:r>
            <a:r>
              <a:rPr lang="en-GB" sz="1600" dirty="0">
                <a:latin typeface="Palatino Linotype" panose="02040502050505030304" pitchFamily="18" charset="0"/>
              </a:rPr>
              <a:t> School of Pharmacy and Pharmaceutical Sciences, Trinity College Dublin, College Green, Dublin 2, Ireland; </a:t>
            </a:r>
          </a:p>
          <a:p>
            <a:r>
              <a:rPr lang="en-GB" sz="1600" baseline="30000" dirty="0">
                <a:latin typeface="Palatino Linotype" panose="02040502050505030304" pitchFamily="18" charset="0"/>
              </a:rPr>
              <a:t>2</a:t>
            </a:r>
            <a:r>
              <a:rPr lang="en-GB" sz="1600" dirty="0">
                <a:latin typeface="Palatino Linotype" panose="02040502050505030304" pitchFamily="18" charset="0"/>
              </a:rPr>
              <a:t> Institute of Physics, University of Silesia, SMCEBI, 75 Pu</a:t>
            </a:r>
            <a:r>
              <a:rPr lang="pl-PL" sz="1600" dirty="0">
                <a:latin typeface="Palatino Linotype" panose="02040502050505030304" pitchFamily="18" charset="0"/>
              </a:rPr>
              <a:t>ł</a:t>
            </a:r>
            <a:r>
              <a:rPr lang="en-GB" sz="1600" dirty="0" err="1">
                <a:latin typeface="Palatino Linotype" panose="02040502050505030304" pitchFamily="18" charset="0"/>
              </a:rPr>
              <a:t>ku</a:t>
            </a:r>
            <a:r>
              <a:rPr lang="en-GB" sz="1600" dirty="0">
                <a:latin typeface="Palatino Linotype" panose="02040502050505030304" pitchFamily="18" charset="0"/>
              </a:rPr>
              <a:t> </a:t>
            </a:r>
            <a:r>
              <a:rPr lang="en-GB" sz="1600" dirty="0" err="1">
                <a:latin typeface="Palatino Linotype" panose="02040502050505030304" pitchFamily="18" charset="0"/>
              </a:rPr>
              <a:t>Piechoty</a:t>
            </a:r>
            <a:r>
              <a:rPr lang="en-GB" sz="1600" dirty="0">
                <a:latin typeface="Palatino Linotype" panose="02040502050505030304" pitchFamily="18" charset="0"/>
              </a:rPr>
              <a:t> 1A, </a:t>
            </a:r>
            <a:br>
              <a:rPr lang="en-GB" sz="1600" dirty="0">
                <a:latin typeface="Palatino Linotype" panose="02040502050505030304" pitchFamily="18" charset="0"/>
              </a:rPr>
            </a:br>
            <a:r>
              <a:rPr lang="en-GB" sz="1600" dirty="0">
                <a:latin typeface="Palatino Linotype" panose="02040502050505030304" pitchFamily="18" charset="0"/>
              </a:rPr>
              <a:t>41-500 </a:t>
            </a:r>
            <a:r>
              <a:rPr lang="en-GB" sz="1600" dirty="0" err="1">
                <a:latin typeface="Palatino Linotype" panose="02040502050505030304" pitchFamily="18" charset="0"/>
              </a:rPr>
              <a:t>Chorz</a:t>
            </a:r>
            <a:r>
              <a:rPr lang="pl-PL" sz="1600" dirty="0">
                <a:latin typeface="Palatino Linotype" panose="02040502050505030304" pitchFamily="18" charset="0"/>
              </a:rPr>
              <a:t>ó</a:t>
            </a:r>
            <a:r>
              <a:rPr lang="en-GB" sz="1600" dirty="0">
                <a:latin typeface="Palatino Linotype" panose="02040502050505030304" pitchFamily="18" charset="0"/>
              </a:rPr>
              <a:t>w, Poland. </a:t>
            </a:r>
          </a:p>
          <a:p>
            <a:endParaRPr lang="en-GB" dirty="0">
              <a:latin typeface="Palatino Linotype" panose="02040502050505030304" pitchFamily="18" charset="0"/>
            </a:endParaRPr>
          </a:p>
          <a:p>
            <a:r>
              <a:rPr lang="en-GB" sz="1400" b="1" dirty="0">
                <a:latin typeface="Palatino Linotype" panose="02040502050505030304" pitchFamily="18" charset="0"/>
              </a:rPr>
              <a:t>*</a:t>
            </a:r>
            <a:r>
              <a:rPr lang="en-GB" sz="1400" dirty="0">
                <a:latin typeface="Palatino Linotype" panose="02040502050505030304" pitchFamily="18" charset="0"/>
              </a:rPr>
              <a:t> Corresponding author: ltajber@tcd.ie</a:t>
            </a: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en-GB" smtClean="0">
                <a:latin typeface="Palatino Linotype" panose="02040502050505030304" pitchFamily="18" charset="0"/>
              </a:rPr>
              <a:pPr/>
              <a:t>1</a:t>
            </a:fld>
            <a:endParaRPr lang="en-GB" dirty="0">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1026" name="Picture 2" descr="School of Medicine - Trinity College Dublin">
            <a:extLst>
              <a:ext uri="{FF2B5EF4-FFF2-40B4-BE49-F238E27FC236}">
                <a16:creationId xmlns:a16="http://schemas.microsoft.com/office/drawing/2014/main" id="{D1D7FA39-46CC-455D-AED4-54BCA2094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146" y="6082166"/>
            <a:ext cx="2298333" cy="64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638478" cy="830997"/>
          </a:xfrm>
          <a:prstGeom prst="rect">
            <a:avLst/>
          </a:prstGeom>
          <a:noFill/>
        </p:spPr>
        <p:txBody>
          <a:bodyPr wrap="square" rtlCol="0">
            <a:spAutoFit/>
          </a:bodyPr>
          <a:lstStyle/>
          <a:p>
            <a:r>
              <a:rPr lang="en-GB" sz="2400" b="1" dirty="0">
                <a:latin typeface="Palatino Linotype" panose="02040502050505030304" pitchFamily="18" charset="0"/>
              </a:rPr>
              <a:t>Results and Discussion – Separating pH effects from supersaturation (CIP)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3" name="Object 2">
            <a:extLst>
              <a:ext uri="{FF2B5EF4-FFF2-40B4-BE49-F238E27FC236}">
                <a16:creationId xmlns:a16="http://schemas.microsoft.com/office/drawing/2014/main" id="{A0B0BFE2-A1CC-43E5-860F-1E9CAC81BB49}"/>
              </a:ext>
            </a:extLst>
          </p:cNvPr>
          <p:cNvGraphicFramePr>
            <a:graphicFrameLocks noChangeAspect="1"/>
          </p:cNvGraphicFramePr>
          <p:nvPr>
            <p:extLst>
              <p:ext uri="{D42A27DB-BD31-4B8C-83A1-F6EECF244321}">
                <p14:modId xmlns:p14="http://schemas.microsoft.com/office/powerpoint/2010/main" val="98662217"/>
              </p:ext>
            </p:extLst>
          </p:nvPr>
        </p:nvGraphicFramePr>
        <p:xfrm>
          <a:off x="4433538" y="1293135"/>
          <a:ext cx="4319239" cy="3048381"/>
        </p:xfrm>
        <a:graphic>
          <a:graphicData uri="http://schemas.openxmlformats.org/presentationml/2006/ole">
            <mc:AlternateContent xmlns:mc="http://schemas.openxmlformats.org/markup-compatibility/2006">
              <mc:Choice xmlns:v="urn:schemas-microsoft-com:vml" Requires="v">
                <p:oleObj spid="_x0000_s5467" name="Graph" r:id="rId5" imgW="3275280" imgH="2311200" progId="Origin50.Graph">
                  <p:embed/>
                </p:oleObj>
              </mc:Choice>
              <mc:Fallback>
                <p:oleObj name="Graph" r:id="rId5" imgW="3275280" imgH="2311200" progId="Origin50.Graph">
                  <p:embed/>
                  <p:pic>
                    <p:nvPicPr>
                      <p:cNvPr id="0" name=""/>
                      <p:cNvPicPr/>
                      <p:nvPr/>
                    </p:nvPicPr>
                    <p:blipFill>
                      <a:blip r:embed="rId6"/>
                      <a:stretch>
                        <a:fillRect/>
                      </a:stretch>
                    </p:blipFill>
                    <p:spPr>
                      <a:xfrm>
                        <a:off x="4433538" y="1293135"/>
                        <a:ext cx="4319239" cy="304838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B6FC27D-E3B2-40B9-9EBE-7ACD1C961E4D}"/>
              </a:ext>
            </a:extLst>
          </p:cNvPr>
          <p:cNvGraphicFramePr>
            <a:graphicFrameLocks noChangeAspect="1"/>
          </p:cNvGraphicFramePr>
          <p:nvPr>
            <p:extLst>
              <p:ext uri="{D42A27DB-BD31-4B8C-83A1-F6EECF244321}">
                <p14:modId xmlns:p14="http://schemas.microsoft.com/office/powerpoint/2010/main" val="4136196328"/>
              </p:ext>
            </p:extLst>
          </p:nvPr>
        </p:nvGraphicFramePr>
        <p:xfrm>
          <a:off x="204592" y="1186643"/>
          <a:ext cx="4157626" cy="3027770"/>
        </p:xfrm>
        <a:graphic>
          <a:graphicData uri="http://schemas.openxmlformats.org/presentationml/2006/ole">
            <mc:AlternateContent xmlns:mc="http://schemas.openxmlformats.org/markup-compatibility/2006">
              <mc:Choice xmlns:v="urn:schemas-microsoft-com:vml" Requires="v">
                <p:oleObj spid="_x0000_s5468" name="Graph" r:id="rId7" imgW="3265920" imgH="2378520" progId="Origin50.Graph">
                  <p:embed/>
                </p:oleObj>
              </mc:Choice>
              <mc:Fallback>
                <p:oleObj name="Graph" r:id="rId7" imgW="3265920" imgH="2378520" progId="Origin50.Graph">
                  <p:embed/>
                  <p:pic>
                    <p:nvPicPr>
                      <p:cNvPr id="0" name=""/>
                      <p:cNvPicPr/>
                      <p:nvPr/>
                    </p:nvPicPr>
                    <p:blipFill>
                      <a:blip r:embed="rId8"/>
                      <a:stretch>
                        <a:fillRect/>
                      </a:stretch>
                    </p:blipFill>
                    <p:spPr>
                      <a:xfrm>
                        <a:off x="204592" y="1186643"/>
                        <a:ext cx="4157626" cy="302777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470AD11C-DE85-4654-BD20-CA54B9599746}"/>
              </a:ext>
            </a:extLst>
          </p:cNvPr>
          <p:cNvPicPr>
            <a:picLocks noChangeAspect="1"/>
          </p:cNvPicPr>
          <p:nvPr/>
        </p:nvPicPr>
        <p:blipFill>
          <a:blip r:embed="rId9"/>
          <a:stretch>
            <a:fillRect/>
          </a:stretch>
        </p:blipFill>
        <p:spPr>
          <a:xfrm>
            <a:off x="204592" y="4727124"/>
            <a:ext cx="5963115" cy="721992"/>
          </a:xfrm>
          <a:prstGeom prst="rect">
            <a:avLst/>
          </a:prstGeom>
        </p:spPr>
      </p:pic>
      <p:sp>
        <p:nvSpPr>
          <p:cNvPr id="9" name="TextBox 8">
            <a:extLst>
              <a:ext uri="{FF2B5EF4-FFF2-40B4-BE49-F238E27FC236}">
                <a16:creationId xmlns:a16="http://schemas.microsoft.com/office/drawing/2014/main" id="{C4D5270F-CCCB-4395-B4F0-E65B1B3B14A7}"/>
              </a:ext>
            </a:extLst>
          </p:cNvPr>
          <p:cNvSpPr txBox="1"/>
          <p:nvPr/>
        </p:nvSpPr>
        <p:spPr>
          <a:xfrm>
            <a:off x="204592" y="4312439"/>
            <a:ext cx="2986715" cy="369332"/>
          </a:xfrm>
          <a:prstGeom prst="rect">
            <a:avLst/>
          </a:prstGeom>
          <a:noFill/>
        </p:spPr>
        <p:txBody>
          <a:bodyPr wrap="none" rtlCol="0">
            <a:spAutoFit/>
          </a:bodyPr>
          <a:lstStyle/>
          <a:p>
            <a:r>
              <a:rPr lang="en-GB" dirty="0">
                <a:latin typeface="Palatino Linotype" panose="02040502050505030304" pitchFamily="18" charset="0"/>
              </a:rPr>
              <a:t>Henderson-Hasselbalch eq.</a:t>
            </a:r>
          </a:p>
        </p:txBody>
      </p:sp>
      <p:pic>
        <p:nvPicPr>
          <p:cNvPr id="10" name="Picture 9">
            <a:extLst>
              <a:ext uri="{FF2B5EF4-FFF2-40B4-BE49-F238E27FC236}">
                <a16:creationId xmlns:a16="http://schemas.microsoft.com/office/drawing/2014/main" id="{118252BE-118F-4BF2-AE66-23C81248092A}"/>
              </a:ext>
            </a:extLst>
          </p:cNvPr>
          <p:cNvPicPr>
            <a:picLocks noChangeAspect="1"/>
          </p:cNvPicPr>
          <p:nvPr/>
        </p:nvPicPr>
        <p:blipFill>
          <a:blip r:embed="rId10"/>
          <a:stretch>
            <a:fillRect/>
          </a:stretch>
        </p:blipFill>
        <p:spPr>
          <a:xfrm>
            <a:off x="336860" y="5515761"/>
            <a:ext cx="5528682" cy="637925"/>
          </a:xfrm>
          <a:prstGeom prst="rect">
            <a:avLst/>
          </a:prstGeom>
        </p:spPr>
      </p:pic>
      <p:sp>
        <p:nvSpPr>
          <p:cNvPr id="12" name="Rectangle 11">
            <a:extLst>
              <a:ext uri="{FF2B5EF4-FFF2-40B4-BE49-F238E27FC236}">
                <a16:creationId xmlns:a16="http://schemas.microsoft.com/office/drawing/2014/main" id="{31199C0C-C549-403B-B352-4E650EF7B624}"/>
              </a:ext>
            </a:extLst>
          </p:cNvPr>
          <p:cNvSpPr/>
          <p:nvPr/>
        </p:nvSpPr>
        <p:spPr>
          <a:xfrm>
            <a:off x="3059816" y="6601512"/>
            <a:ext cx="4572000" cy="261610"/>
          </a:xfrm>
          <a:prstGeom prst="rect">
            <a:avLst/>
          </a:prstGeom>
        </p:spPr>
        <p:txBody>
          <a:bodyPr>
            <a:spAutoFit/>
          </a:bodyPr>
          <a:lstStyle/>
          <a:p>
            <a:pPr algn="r"/>
            <a:r>
              <a:rPr lang="en-GB" sz="1100" dirty="0" err="1"/>
              <a:t>Mesallati</a:t>
            </a:r>
            <a:r>
              <a:rPr lang="en-GB" sz="1100" dirty="0"/>
              <a:t> et al.; </a:t>
            </a:r>
            <a:r>
              <a:rPr lang="en-US" sz="1100" dirty="0" err="1"/>
              <a:t>Mol</a:t>
            </a:r>
            <a:r>
              <a:rPr lang="en-US" sz="1100" dirty="0"/>
              <a:t> Pharm</a:t>
            </a:r>
            <a:r>
              <a:rPr lang="en-GB" sz="1100" dirty="0"/>
              <a:t>. 2017, 14, 2209-2223.</a:t>
            </a:r>
          </a:p>
        </p:txBody>
      </p:sp>
    </p:spTree>
    <p:extLst>
      <p:ext uri="{BB962C8B-B14F-4D97-AF65-F5344CB8AC3E}">
        <p14:creationId xmlns:p14="http://schemas.microsoft.com/office/powerpoint/2010/main" val="123160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9535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 </a:t>
            </a:r>
            <a:r>
              <a:rPr lang="fr-FR" sz="2400" b="1" dirty="0" err="1">
                <a:latin typeface="Palatino Linotype" panose="02040502050505030304" pitchFamily="18" charset="0"/>
              </a:rPr>
              <a:t>Reactivity</a:t>
            </a:r>
            <a:r>
              <a:rPr lang="fr-FR" sz="2400" b="1" dirty="0">
                <a:latin typeface="Palatino Linotype" panose="02040502050505030304" pitchFamily="18" charset="0"/>
              </a:rPr>
              <a:t> of API (LID)</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Picture 1">
            <a:extLst>
              <a:ext uri="{FF2B5EF4-FFF2-40B4-BE49-F238E27FC236}">
                <a16:creationId xmlns:a16="http://schemas.microsoft.com/office/drawing/2014/main" id="{03430DC6-0739-4C88-BD4E-5CBFDB5E0436}"/>
              </a:ext>
            </a:extLst>
          </p:cNvPr>
          <p:cNvPicPr>
            <a:picLocks noChangeAspect="1"/>
          </p:cNvPicPr>
          <p:nvPr/>
        </p:nvPicPr>
        <p:blipFill rotWithShape="1">
          <a:blip r:embed="rId4"/>
          <a:srcRect b="75234"/>
          <a:stretch/>
        </p:blipFill>
        <p:spPr>
          <a:xfrm>
            <a:off x="229687" y="1220200"/>
            <a:ext cx="7952288" cy="1502267"/>
          </a:xfrm>
          <a:prstGeom prst="rect">
            <a:avLst/>
          </a:prstGeom>
        </p:spPr>
      </p:pic>
      <p:sp>
        <p:nvSpPr>
          <p:cNvPr id="3" name="TextBox 2">
            <a:extLst>
              <a:ext uri="{FF2B5EF4-FFF2-40B4-BE49-F238E27FC236}">
                <a16:creationId xmlns:a16="http://schemas.microsoft.com/office/drawing/2014/main" id="{BEB462A6-C344-482A-A3FD-8B398F48482C}"/>
              </a:ext>
            </a:extLst>
          </p:cNvPr>
          <p:cNvSpPr txBox="1"/>
          <p:nvPr/>
        </p:nvSpPr>
        <p:spPr>
          <a:xfrm>
            <a:off x="176468" y="2760307"/>
            <a:ext cx="5979522" cy="369332"/>
          </a:xfrm>
          <a:prstGeom prst="rect">
            <a:avLst/>
          </a:prstGeom>
          <a:noFill/>
        </p:spPr>
        <p:txBody>
          <a:bodyPr wrap="none" rtlCol="0">
            <a:spAutoFit/>
          </a:bodyPr>
          <a:lstStyle/>
          <a:p>
            <a:r>
              <a:rPr lang="en-GB" b="1" dirty="0">
                <a:solidFill>
                  <a:srgbClr val="0070C0"/>
                </a:solidFill>
                <a:latin typeface="Palatino Linotype" panose="02040502050505030304" pitchFamily="18" charset="0"/>
              </a:rPr>
              <a:t>LID + glutaric acid (C5) → lidocainium </a:t>
            </a:r>
            <a:r>
              <a:rPr lang="en-GB" b="1" dirty="0" err="1">
                <a:solidFill>
                  <a:srgbClr val="0070C0"/>
                </a:solidFill>
                <a:latin typeface="Palatino Linotype" panose="02040502050505030304" pitchFamily="18" charset="0"/>
              </a:rPr>
              <a:t>hemiglutarate</a:t>
            </a:r>
            <a:r>
              <a:rPr lang="en-GB" b="1" dirty="0">
                <a:solidFill>
                  <a:srgbClr val="0070C0"/>
                </a:solidFill>
                <a:latin typeface="Palatino Linotype" panose="02040502050505030304" pitchFamily="18" charset="0"/>
              </a:rPr>
              <a:t> </a:t>
            </a:r>
          </a:p>
        </p:txBody>
      </p:sp>
      <p:sp>
        <p:nvSpPr>
          <p:cNvPr id="8" name="TextBox 7">
            <a:extLst>
              <a:ext uri="{FF2B5EF4-FFF2-40B4-BE49-F238E27FC236}">
                <a16:creationId xmlns:a16="http://schemas.microsoft.com/office/drawing/2014/main" id="{2EB431E2-888A-4F87-8D61-405DF10495F4}"/>
              </a:ext>
            </a:extLst>
          </p:cNvPr>
          <p:cNvSpPr txBox="1"/>
          <p:nvPr/>
        </p:nvSpPr>
        <p:spPr>
          <a:xfrm>
            <a:off x="140983" y="3042168"/>
            <a:ext cx="9188734" cy="353943"/>
          </a:xfrm>
          <a:prstGeom prst="rect">
            <a:avLst/>
          </a:prstGeom>
          <a:noFill/>
        </p:spPr>
        <p:txBody>
          <a:bodyPr wrap="none" rtlCol="0">
            <a:spAutoFit/>
          </a:bodyPr>
          <a:lstStyle/>
          <a:p>
            <a:r>
              <a:rPr lang="en-GB" sz="1700" b="1" dirty="0">
                <a:latin typeface="Palatino Linotype" panose="02040502050505030304" pitchFamily="18" charset="0"/>
              </a:rPr>
              <a:t>Mechanism</a:t>
            </a:r>
            <a:r>
              <a:rPr lang="en-GB" sz="1700" dirty="0">
                <a:latin typeface="Palatino Linotype" panose="02040502050505030304" pitchFamily="18" charset="0"/>
              </a:rPr>
              <a:t>: solid interdiffusion; “submerged” eutectic as a product of a solid state reaction   </a:t>
            </a:r>
          </a:p>
        </p:txBody>
      </p:sp>
      <p:pic>
        <p:nvPicPr>
          <p:cNvPr id="9" name="Picture 8" descr="A picture containing graphical user interface&#10;&#10;Description automatically generated">
            <a:extLst>
              <a:ext uri="{FF2B5EF4-FFF2-40B4-BE49-F238E27FC236}">
                <a16:creationId xmlns:a16="http://schemas.microsoft.com/office/drawing/2014/main" id="{5687C98D-35B2-4C85-8D7D-AE781C805D5B}"/>
              </a:ext>
            </a:extLst>
          </p:cNvPr>
          <p:cNvPicPr>
            <a:picLocks noChangeAspect="1"/>
          </p:cNvPicPr>
          <p:nvPr/>
        </p:nvPicPr>
        <p:blipFill rotWithShape="1">
          <a:blip r:embed="rId5">
            <a:extLst>
              <a:ext uri="{28A0092B-C50C-407E-A947-70E740481C1C}">
                <a14:useLocalDpi xmlns:a14="http://schemas.microsoft.com/office/drawing/2010/main" val="0"/>
              </a:ext>
            </a:extLst>
          </a:blip>
          <a:srcRect t="74329"/>
          <a:stretch/>
        </p:blipFill>
        <p:spPr>
          <a:xfrm>
            <a:off x="229688" y="3486081"/>
            <a:ext cx="7952287" cy="1556041"/>
          </a:xfrm>
          <a:prstGeom prst="rect">
            <a:avLst/>
          </a:prstGeom>
        </p:spPr>
      </p:pic>
      <p:sp>
        <p:nvSpPr>
          <p:cNvPr id="10" name="TextBox 9">
            <a:extLst>
              <a:ext uri="{FF2B5EF4-FFF2-40B4-BE49-F238E27FC236}">
                <a16:creationId xmlns:a16="http://schemas.microsoft.com/office/drawing/2014/main" id="{81467639-3363-4ACC-8FC7-5DA02DE6D9FD}"/>
              </a:ext>
            </a:extLst>
          </p:cNvPr>
          <p:cNvSpPr txBox="1"/>
          <p:nvPr/>
        </p:nvSpPr>
        <p:spPr>
          <a:xfrm>
            <a:off x="229687" y="5082325"/>
            <a:ext cx="5774338" cy="369332"/>
          </a:xfrm>
          <a:prstGeom prst="rect">
            <a:avLst/>
          </a:prstGeom>
          <a:noFill/>
        </p:spPr>
        <p:txBody>
          <a:bodyPr wrap="none" rtlCol="0">
            <a:spAutoFit/>
          </a:bodyPr>
          <a:lstStyle/>
          <a:p>
            <a:r>
              <a:rPr lang="en-GB" b="1" dirty="0">
                <a:solidFill>
                  <a:srgbClr val="0070C0"/>
                </a:solidFill>
                <a:latin typeface="Palatino Linotype" panose="02040502050505030304" pitchFamily="18" charset="0"/>
              </a:rPr>
              <a:t>LID + suberic acid (C8) → lidocainium </a:t>
            </a:r>
            <a:r>
              <a:rPr lang="en-GB" b="1" dirty="0" err="1">
                <a:solidFill>
                  <a:srgbClr val="0070C0"/>
                </a:solidFill>
                <a:latin typeface="Palatino Linotype" panose="02040502050505030304" pitchFamily="18" charset="0"/>
              </a:rPr>
              <a:t>hemisuberate</a:t>
            </a:r>
            <a:r>
              <a:rPr lang="en-GB" b="1" dirty="0">
                <a:solidFill>
                  <a:srgbClr val="0070C0"/>
                </a:solidFill>
                <a:latin typeface="Palatino Linotype" panose="02040502050505030304" pitchFamily="18" charset="0"/>
              </a:rPr>
              <a:t> </a:t>
            </a:r>
          </a:p>
        </p:txBody>
      </p:sp>
      <p:sp>
        <p:nvSpPr>
          <p:cNvPr id="11" name="TextBox 10">
            <a:extLst>
              <a:ext uri="{FF2B5EF4-FFF2-40B4-BE49-F238E27FC236}">
                <a16:creationId xmlns:a16="http://schemas.microsoft.com/office/drawing/2014/main" id="{22F638FE-636D-4F78-8E2B-5E3B03ED1DFE}"/>
              </a:ext>
            </a:extLst>
          </p:cNvPr>
          <p:cNvSpPr txBox="1"/>
          <p:nvPr/>
        </p:nvSpPr>
        <p:spPr>
          <a:xfrm>
            <a:off x="219074" y="5388365"/>
            <a:ext cx="6117380" cy="369332"/>
          </a:xfrm>
          <a:prstGeom prst="rect">
            <a:avLst/>
          </a:prstGeom>
          <a:noFill/>
        </p:spPr>
        <p:txBody>
          <a:bodyPr wrap="none" rtlCol="0">
            <a:spAutoFit/>
          </a:bodyPr>
          <a:lstStyle/>
          <a:p>
            <a:r>
              <a:rPr lang="en-GB" b="1" dirty="0">
                <a:latin typeface="Palatino Linotype" panose="02040502050505030304" pitchFamily="18" charset="0"/>
              </a:rPr>
              <a:t>Mechanism</a:t>
            </a:r>
            <a:r>
              <a:rPr lang="en-GB" dirty="0">
                <a:latin typeface="Palatino Linotype" panose="02040502050505030304" pitchFamily="18" charset="0"/>
              </a:rPr>
              <a:t>: solid state reactivity; solid eutectic formation</a:t>
            </a:r>
          </a:p>
        </p:txBody>
      </p:sp>
      <p:sp>
        <p:nvSpPr>
          <p:cNvPr id="12" name="Rectangle 11">
            <a:extLst>
              <a:ext uri="{FF2B5EF4-FFF2-40B4-BE49-F238E27FC236}">
                <a16:creationId xmlns:a16="http://schemas.microsoft.com/office/drawing/2014/main" id="{7A9AC7BC-ADB0-4E8D-845E-45F5B337CD35}"/>
              </a:ext>
            </a:extLst>
          </p:cNvPr>
          <p:cNvSpPr/>
          <p:nvPr/>
        </p:nvSpPr>
        <p:spPr>
          <a:xfrm>
            <a:off x="176468" y="730971"/>
            <a:ext cx="7783606" cy="369332"/>
          </a:xfrm>
          <a:prstGeom prst="rect">
            <a:avLst/>
          </a:prstGeom>
        </p:spPr>
        <p:txBody>
          <a:bodyPr wrap="none">
            <a:spAutoFit/>
          </a:bodyPr>
          <a:lstStyle/>
          <a:p>
            <a:r>
              <a:rPr lang="en-GB" u="sng" dirty="0">
                <a:latin typeface="Palatino Linotype" panose="02040502050505030304" pitchFamily="18" charset="0"/>
              </a:rPr>
              <a:t>Polarised Optical Microscopy – room temperature studies of the interface  </a:t>
            </a:r>
          </a:p>
        </p:txBody>
      </p:sp>
      <p:sp>
        <p:nvSpPr>
          <p:cNvPr id="14" name="TextBox 13">
            <a:extLst>
              <a:ext uri="{FF2B5EF4-FFF2-40B4-BE49-F238E27FC236}">
                <a16:creationId xmlns:a16="http://schemas.microsoft.com/office/drawing/2014/main" id="{35AE1C55-7463-4D03-B8F1-85CC6C4809F4}"/>
              </a:ext>
            </a:extLst>
          </p:cNvPr>
          <p:cNvSpPr txBox="1"/>
          <p:nvPr/>
        </p:nvSpPr>
        <p:spPr>
          <a:xfrm>
            <a:off x="237735" y="6171684"/>
            <a:ext cx="1686680" cy="400110"/>
          </a:xfrm>
          <a:prstGeom prst="rect">
            <a:avLst/>
          </a:prstGeom>
          <a:noFill/>
        </p:spPr>
        <p:txBody>
          <a:bodyPr wrap="none" rtlCol="0">
            <a:spAutoFit/>
          </a:bodyPr>
          <a:lstStyle/>
          <a:p>
            <a:r>
              <a:rPr lang="en-GB" sz="2000" b="1" dirty="0">
                <a:latin typeface="Palatino Linotype" panose="02040502050505030304" pitchFamily="18" charset="0"/>
              </a:rPr>
              <a:t>Ionic liquids</a:t>
            </a:r>
          </a:p>
        </p:txBody>
      </p:sp>
      <p:sp>
        <p:nvSpPr>
          <p:cNvPr id="15" name="Rectangle 14">
            <a:extLst>
              <a:ext uri="{FF2B5EF4-FFF2-40B4-BE49-F238E27FC236}">
                <a16:creationId xmlns:a16="http://schemas.microsoft.com/office/drawing/2014/main" id="{62FD0593-5599-4110-BD3A-A11490434928}"/>
              </a:ext>
            </a:extLst>
          </p:cNvPr>
          <p:cNvSpPr/>
          <p:nvPr/>
        </p:nvSpPr>
        <p:spPr>
          <a:xfrm>
            <a:off x="2985796" y="6580641"/>
            <a:ext cx="4572000" cy="261610"/>
          </a:xfrm>
          <a:prstGeom prst="rect">
            <a:avLst/>
          </a:prstGeom>
        </p:spPr>
        <p:txBody>
          <a:bodyPr>
            <a:spAutoFit/>
          </a:bodyPr>
          <a:lstStyle/>
          <a:p>
            <a:pPr algn="r"/>
            <a:r>
              <a:rPr lang="en-GB" sz="1100" dirty="0"/>
              <a:t>Zotova et al.; </a:t>
            </a:r>
            <a:r>
              <a:rPr lang="en-US" sz="1100" dirty="0"/>
              <a:t>ACS Sustain. Chem. Eng. </a:t>
            </a:r>
            <a:r>
              <a:rPr lang="en-GB" sz="1100" dirty="0"/>
              <a:t>2020, accepted.</a:t>
            </a:r>
          </a:p>
        </p:txBody>
      </p:sp>
    </p:spTree>
    <p:extLst>
      <p:ext uri="{BB962C8B-B14F-4D97-AF65-F5344CB8AC3E}">
        <p14:creationId xmlns:p14="http://schemas.microsoft.com/office/powerpoint/2010/main" val="264598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47725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 </a:t>
            </a:r>
            <a:r>
              <a:rPr lang="fr-FR" sz="2400" b="1" dirty="0" err="1">
                <a:latin typeface="Palatino Linotype" panose="02040502050505030304" pitchFamily="18" charset="0"/>
              </a:rPr>
              <a:t>Intermolecular</a:t>
            </a:r>
            <a:r>
              <a:rPr lang="fr-FR" sz="2400" b="1" dirty="0">
                <a:latin typeface="Palatino Linotype" panose="02040502050505030304" pitchFamily="18" charset="0"/>
              </a:rPr>
              <a:t> interactions (LID)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Rectangle 7">
            <a:extLst>
              <a:ext uri="{FF2B5EF4-FFF2-40B4-BE49-F238E27FC236}">
                <a16:creationId xmlns:a16="http://schemas.microsoft.com/office/drawing/2014/main" id="{7DC3F44A-4656-4412-ACED-07A655B7FE15}"/>
              </a:ext>
            </a:extLst>
          </p:cNvPr>
          <p:cNvSpPr/>
          <p:nvPr/>
        </p:nvSpPr>
        <p:spPr>
          <a:xfrm>
            <a:off x="3549319" y="1972520"/>
            <a:ext cx="2222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nvGrpSpPr>
          <p:cNvPr id="12" name="Group 11">
            <a:extLst>
              <a:ext uri="{FF2B5EF4-FFF2-40B4-BE49-F238E27FC236}">
                <a16:creationId xmlns:a16="http://schemas.microsoft.com/office/drawing/2014/main" id="{EDA34310-387C-4D08-A335-BDC04F1AD597}"/>
              </a:ext>
            </a:extLst>
          </p:cNvPr>
          <p:cNvGrpSpPr/>
          <p:nvPr/>
        </p:nvGrpSpPr>
        <p:grpSpPr>
          <a:xfrm>
            <a:off x="233136" y="940694"/>
            <a:ext cx="5898489" cy="2211684"/>
            <a:chOff x="711200" y="1962150"/>
            <a:chExt cx="5898489" cy="2211684"/>
          </a:xfrm>
        </p:grpSpPr>
        <p:grpSp>
          <p:nvGrpSpPr>
            <p:cNvPr id="10" name="Group 9">
              <a:extLst>
                <a:ext uri="{FF2B5EF4-FFF2-40B4-BE49-F238E27FC236}">
                  <a16:creationId xmlns:a16="http://schemas.microsoft.com/office/drawing/2014/main" id="{E166BED9-B044-4BB4-9A63-BD7BDD2668AD}"/>
                </a:ext>
              </a:extLst>
            </p:cNvPr>
            <p:cNvGrpSpPr/>
            <p:nvPr/>
          </p:nvGrpSpPr>
          <p:grpSpPr>
            <a:xfrm>
              <a:off x="711200" y="1962150"/>
              <a:ext cx="5898489" cy="2211684"/>
              <a:chOff x="711200" y="1962150"/>
              <a:chExt cx="5898489" cy="2211684"/>
            </a:xfrm>
          </p:grpSpPr>
          <p:pic>
            <p:nvPicPr>
              <p:cNvPr id="7" name="Picture 6" descr="A screenshot of a cell phone&#10;&#10;Description automatically generated">
                <a:extLst>
                  <a:ext uri="{FF2B5EF4-FFF2-40B4-BE49-F238E27FC236}">
                    <a16:creationId xmlns:a16="http://schemas.microsoft.com/office/drawing/2014/main" id="{CB6F32FD-BAE0-4459-A843-16D609328916}"/>
                  </a:ext>
                </a:extLst>
              </p:cNvPr>
              <p:cNvPicPr/>
              <p:nvPr/>
            </p:nvPicPr>
            <p:blipFill rotWithShape="1">
              <a:blip r:embed="rId4" cstate="print">
                <a:extLst>
                  <a:ext uri="{28A0092B-C50C-407E-A947-70E740481C1C}">
                    <a14:useLocalDpi xmlns:a14="http://schemas.microsoft.com/office/drawing/2010/main" val="0"/>
                  </a:ext>
                </a:extLst>
              </a:blip>
              <a:srcRect l="-1" r="-2914" b="74991"/>
              <a:stretch/>
            </p:blipFill>
            <p:spPr>
              <a:xfrm>
                <a:off x="711200" y="1962150"/>
                <a:ext cx="5898489" cy="2211684"/>
              </a:xfrm>
              <a:prstGeom prst="rect">
                <a:avLst/>
              </a:prstGeom>
            </p:spPr>
          </p:pic>
          <p:sp>
            <p:nvSpPr>
              <p:cNvPr id="3" name="Rectangle 2">
                <a:extLst>
                  <a:ext uri="{FF2B5EF4-FFF2-40B4-BE49-F238E27FC236}">
                    <a16:creationId xmlns:a16="http://schemas.microsoft.com/office/drawing/2014/main" id="{10841C28-7C89-4574-8063-30C14A6238F8}"/>
                  </a:ext>
                </a:extLst>
              </p:cNvPr>
              <p:cNvSpPr/>
              <p:nvPr/>
            </p:nvSpPr>
            <p:spPr>
              <a:xfrm>
                <a:off x="745793" y="1968997"/>
                <a:ext cx="2222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sp>
          <p:nvSpPr>
            <p:cNvPr id="11" name="Rectangle 10">
              <a:extLst>
                <a:ext uri="{FF2B5EF4-FFF2-40B4-BE49-F238E27FC236}">
                  <a16:creationId xmlns:a16="http://schemas.microsoft.com/office/drawing/2014/main" id="{45C1218B-52B2-4DD0-9717-F22F147F348D}"/>
                </a:ext>
              </a:extLst>
            </p:cNvPr>
            <p:cNvSpPr/>
            <p:nvPr/>
          </p:nvSpPr>
          <p:spPr>
            <a:xfrm>
              <a:off x="3525468" y="1972520"/>
              <a:ext cx="273381"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sp>
        <p:nvSpPr>
          <p:cNvPr id="13" name="TextBox 12">
            <a:extLst>
              <a:ext uri="{FF2B5EF4-FFF2-40B4-BE49-F238E27FC236}">
                <a16:creationId xmlns:a16="http://schemas.microsoft.com/office/drawing/2014/main" id="{7E2B0A83-9F07-4755-ADD7-16177A390BE6}"/>
              </a:ext>
            </a:extLst>
          </p:cNvPr>
          <p:cNvSpPr txBox="1"/>
          <p:nvPr/>
        </p:nvSpPr>
        <p:spPr>
          <a:xfrm>
            <a:off x="773107" y="578209"/>
            <a:ext cx="1930337" cy="369332"/>
          </a:xfrm>
          <a:prstGeom prst="rect">
            <a:avLst/>
          </a:prstGeom>
          <a:noFill/>
        </p:spPr>
        <p:txBody>
          <a:bodyPr wrap="none" rtlCol="0">
            <a:spAutoFit/>
          </a:bodyPr>
          <a:lstStyle/>
          <a:p>
            <a:r>
              <a:rPr lang="en-GB" u="sng" dirty="0">
                <a:latin typeface="Palatino Linotype" panose="02040502050505030304" pitchFamily="18" charset="0"/>
              </a:rPr>
              <a:t>Thermal analysis</a:t>
            </a:r>
          </a:p>
        </p:txBody>
      </p:sp>
      <p:sp>
        <p:nvSpPr>
          <p:cNvPr id="14" name="TextBox 13">
            <a:extLst>
              <a:ext uri="{FF2B5EF4-FFF2-40B4-BE49-F238E27FC236}">
                <a16:creationId xmlns:a16="http://schemas.microsoft.com/office/drawing/2014/main" id="{A4169A94-B8F4-405F-8EC3-6B81E96F663C}"/>
              </a:ext>
            </a:extLst>
          </p:cNvPr>
          <p:cNvSpPr txBox="1"/>
          <p:nvPr/>
        </p:nvSpPr>
        <p:spPr>
          <a:xfrm>
            <a:off x="4228380" y="598190"/>
            <a:ext cx="809837" cy="369332"/>
          </a:xfrm>
          <a:prstGeom prst="rect">
            <a:avLst/>
          </a:prstGeom>
          <a:noFill/>
        </p:spPr>
        <p:txBody>
          <a:bodyPr wrap="none" rtlCol="0">
            <a:spAutoFit/>
          </a:bodyPr>
          <a:lstStyle/>
          <a:p>
            <a:r>
              <a:rPr lang="en-GB" u="sng" dirty="0">
                <a:latin typeface="Palatino Linotype" panose="02040502050505030304" pitchFamily="18" charset="0"/>
              </a:rPr>
              <a:t>PXRD</a:t>
            </a:r>
          </a:p>
        </p:txBody>
      </p:sp>
      <p:sp>
        <p:nvSpPr>
          <p:cNvPr id="15" name="TextBox 14">
            <a:extLst>
              <a:ext uri="{FF2B5EF4-FFF2-40B4-BE49-F238E27FC236}">
                <a16:creationId xmlns:a16="http://schemas.microsoft.com/office/drawing/2014/main" id="{968E93EA-8064-4F28-9364-9F12BB13AA02}"/>
              </a:ext>
            </a:extLst>
          </p:cNvPr>
          <p:cNvSpPr txBox="1"/>
          <p:nvPr/>
        </p:nvSpPr>
        <p:spPr>
          <a:xfrm>
            <a:off x="4539955" y="1033787"/>
            <a:ext cx="4788490" cy="338554"/>
          </a:xfrm>
          <a:prstGeom prst="rect">
            <a:avLst/>
          </a:prstGeom>
          <a:noFill/>
        </p:spPr>
        <p:txBody>
          <a:bodyPr wrap="none" rtlCol="0">
            <a:spAutoFit/>
          </a:bodyPr>
          <a:lstStyle/>
          <a:p>
            <a:r>
              <a:rPr lang="en-GB" sz="1600" b="1" dirty="0">
                <a:solidFill>
                  <a:srgbClr val="0070C0"/>
                </a:solidFill>
                <a:latin typeface="Palatino Linotype" panose="02040502050505030304" pitchFamily="18" charset="0"/>
              </a:rPr>
              <a:t>LID + glutaric acid → lidocainium </a:t>
            </a:r>
            <a:r>
              <a:rPr lang="en-GB" sz="1600" b="1" dirty="0" err="1">
                <a:solidFill>
                  <a:srgbClr val="0070C0"/>
                </a:solidFill>
                <a:latin typeface="Palatino Linotype" panose="02040502050505030304" pitchFamily="18" charset="0"/>
              </a:rPr>
              <a:t>hemiglutarate</a:t>
            </a:r>
            <a:r>
              <a:rPr lang="en-GB" sz="1600" b="1" dirty="0">
                <a:solidFill>
                  <a:srgbClr val="0070C0"/>
                </a:solidFill>
                <a:latin typeface="Palatino Linotype" panose="02040502050505030304" pitchFamily="18" charset="0"/>
              </a:rPr>
              <a:t> </a:t>
            </a:r>
          </a:p>
        </p:txBody>
      </p:sp>
      <p:sp>
        <p:nvSpPr>
          <p:cNvPr id="16" name="TextBox 15">
            <a:extLst>
              <a:ext uri="{FF2B5EF4-FFF2-40B4-BE49-F238E27FC236}">
                <a16:creationId xmlns:a16="http://schemas.microsoft.com/office/drawing/2014/main" id="{5D7EAFBD-1615-4720-AAB0-570FDDACCAB9}"/>
              </a:ext>
            </a:extLst>
          </p:cNvPr>
          <p:cNvSpPr txBox="1"/>
          <p:nvPr/>
        </p:nvSpPr>
        <p:spPr>
          <a:xfrm>
            <a:off x="6697438" y="1339117"/>
            <a:ext cx="1462260" cy="369332"/>
          </a:xfrm>
          <a:prstGeom prst="rect">
            <a:avLst/>
          </a:prstGeom>
          <a:noFill/>
        </p:spPr>
        <p:txBody>
          <a:bodyPr wrap="none" rtlCol="0">
            <a:spAutoFit/>
          </a:bodyPr>
          <a:lstStyle/>
          <a:p>
            <a:r>
              <a:rPr lang="en-GB" dirty="0">
                <a:latin typeface="Palatino Linotype" panose="02040502050505030304" pitchFamily="18" charset="0"/>
              </a:rPr>
              <a:t>Ionic liquids</a:t>
            </a:r>
          </a:p>
        </p:txBody>
      </p:sp>
      <p:pic>
        <p:nvPicPr>
          <p:cNvPr id="17" name="Picture 16">
            <a:extLst>
              <a:ext uri="{FF2B5EF4-FFF2-40B4-BE49-F238E27FC236}">
                <a16:creationId xmlns:a16="http://schemas.microsoft.com/office/drawing/2014/main" id="{C20F37CC-7640-4531-916D-8E4D73F40A4A}"/>
              </a:ext>
            </a:extLst>
          </p:cNvPr>
          <p:cNvPicPr>
            <a:picLocks noChangeAspect="1"/>
          </p:cNvPicPr>
          <p:nvPr/>
        </p:nvPicPr>
        <p:blipFill>
          <a:blip r:embed="rId5"/>
          <a:stretch>
            <a:fillRect/>
          </a:stretch>
        </p:blipFill>
        <p:spPr>
          <a:xfrm>
            <a:off x="267729" y="3715107"/>
            <a:ext cx="5730737" cy="2347163"/>
          </a:xfrm>
          <a:prstGeom prst="rect">
            <a:avLst/>
          </a:prstGeom>
        </p:spPr>
      </p:pic>
      <p:sp>
        <p:nvSpPr>
          <p:cNvPr id="18" name="Rectangle 17">
            <a:extLst>
              <a:ext uri="{FF2B5EF4-FFF2-40B4-BE49-F238E27FC236}">
                <a16:creationId xmlns:a16="http://schemas.microsoft.com/office/drawing/2014/main" id="{F49DC2D4-CBE3-4A14-BA26-823F0FD04D49}"/>
              </a:ext>
            </a:extLst>
          </p:cNvPr>
          <p:cNvSpPr/>
          <p:nvPr/>
        </p:nvSpPr>
        <p:spPr>
          <a:xfrm>
            <a:off x="718798" y="6086257"/>
            <a:ext cx="2133600" cy="738664"/>
          </a:xfrm>
          <a:prstGeom prst="rect">
            <a:avLst/>
          </a:prstGeom>
        </p:spPr>
        <p:txBody>
          <a:bodyPr wrap="square">
            <a:spAutoFit/>
          </a:bodyPr>
          <a:lstStyle/>
          <a:p>
            <a:pPr algn="ctr"/>
            <a:r>
              <a:rPr lang="en-GB" sz="1400" dirty="0" err="1">
                <a:latin typeface="Palatino Linotype" panose="02040502050505030304" pitchFamily="18" charset="0"/>
              </a:rPr>
              <a:t>T</a:t>
            </a:r>
            <a:r>
              <a:rPr lang="en-GB" sz="1400" baseline="-25000" dirty="0" err="1">
                <a:latin typeface="Palatino Linotype" panose="02040502050505030304" pitchFamily="18" charset="0"/>
              </a:rPr>
              <a:t>g</a:t>
            </a:r>
            <a:r>
              <a:rPr lang="en-GB" sz="1400" dirty="0">
                <a:latin typeface="Palatino Linotype" panose="02040502050505030304" pitchFamily="18" charset="0"/>
              </a:rPr>
              <a:t> values as a function of </a:t>
            </a:r>
            <a:br>
              <a:rPr lang="en-GB" sz="1400" dirty="0">
                <a:latin typeface="Palatino Linotype" panose="02040502050505030304" pitchFamily="18" charset="0"/>
              </a:rPr>
            </a:br>
            <a:r>
              <a:rPr lang="en-GB" sz="1400" dirty="0">
                <a:latin typeface="Palatino Linotype" panose="02040502050505030304" pitchFamily="18" charset="0"/>
              </a:rPr>
              <a:t>LID mole fraction</a:t>
            </a:r>
          </a:p>
        </p:txBody>
      </p:sp>
      <p:sp>
        <p:nvSpPr>
          <p:cNvPr id="19" name="Rectangle 18">
            <a:extLst>
              <a:ext uri="{FF2B5EF4-FFF2-40B4-BE49-F238E27FC236}">
                <a16:creationId xmlns:a16="http://schemas.microsoft.com/office/drawing/2014/main" id="{FE49A652-76DC-4AFB-A053-FF6BDA438632}"/>
              </a:ext>
            </a:extLst>
          </p:cNvPr>
          <p:cNvSpPr/>
          <p:nvPr/>
        </p:nvSpPr>
        <p:spPr>
          <a:xfrm>
            <a:off x="3737139" y="6054637"/>
            <a:ext cx="2490155" cy="523220"/>
          </a:xfrm>
          <a:prstGeom prst="rect">
            <a:avLst/>
          </a:prstGeom>
        </p:spPr>
        <p:txBody>
          <a:bodyPr wrap="square">
            <a:spAutoFit/>
          </a:bodyPr>
          <a:lstStyle/>
          <a:p>
            <a:pPr algn="ctr"/>
            <a:r>
              <a:rPr lang="en-GB" sz="1400" dirty="0" err="1">
                <a:latin typeface="Palatino Linotype" panose="02040502050505030304" pitchFamily="18" charset="0"/>
              </a:rPr>
              <a:t>T</a:t>
            </a:r>
            <a:r>
              <a:rPr lang="en-GB" sz="1400" baseline="-25000" dirty="0" err="1">
                <a:latin typeface="Palatino Linotype" panose="02040502050505030304" pitchFamily="18" charset="0"/>
              </a:rPr>
              <a:t>g</a:t>
            </a:r>
            <a:r>
              <a:rPr lang="en-GB" sz="1400" dirty="0">
                <a:latin typeface="Palatino Linotype" panose="02040502050505030304" pitchFamily="18" charset="0"/>
              </a:rPr>
              <a:t> values of the systems </a:t>
            </a:r>
            <a:br>
              <a:rPr lang="en-GB" sz="1400" dirty="0">
                <a:latin typeface="Palatino Linotype" panose="02040502050505030304" pitchFamily="18" charset="0"/>
              </a:rPr>
            </a:br>
            <a:r>
              <a:rPr lang="en-GB" sz="1400" dirty="0">
                <a:latin typeface="Palatino Linotype" panose="02040502050505030304" pitchFamily="18" charset="0"/>
              </a:rPr>
              <a:t>at equimolar compositions </a:t>
            </a:r>
          </a:p>
        </p:txBody>
      </p:sp>
      <p:sp>
        <p:nvSpPr>
          <p:cNvPr id="21" name="TextBox 20">
            <a:extLst>
              <a:ext uri="{FF2B5EF4-FFF2-40B4-BE49-F238E27FC236}">
                <a16:creationId xmlns:a16="http://schemas.microsoft.com/office/drawing/2014/main" id="{5EE65B57-FE60-4950-AD1C-A241FEAC2BF6}"/>
              </a:ext>
            </a:extLst>
          </p:cNvPr>
          <p:cNvSpPr txBox="1"/>
          <p:nvPr/>
        </p:nvSpPr>
        <p:spPr>
          <a:xfrm>
            <a:off x="6681753" y="4510682"/>
            <a:ext cx="1906291" cy="369332"/>
          </a:xfrm>
          <a:prstGeom prst="rect">
            <a:avLst/>
          </a:prstGeom>
          <a:noFill/>
        </p:spPr>
        <p:txBody>
          <a:bodyPr wrap="none" rtlCol="0">
            <a:spAutoFit/>
          </a:bodyPr>
          <a:lstStyle/>
          <a:p>
            <a:r>
              <a:rPr lang="en-GB" u="sng" dirty="0">
                <a:latin typeface="Palatino Linotype" panose="02040502050505030304" pitchFamily="18" charset="0"/>
              </a:rPr>
              <a:t>Infrared analysis</a:t>
            </a:r>
          </a:p>
        </p:txBody>
      </p:sp>
      <p:grpSp>
        <p:nvGrpSpPr>
          <p:cNvPr id="23" name="Group 22">
            <a:extLst>
              <a:ext uri="{FF2B5EF4-FFF2-40B4-BE49-F238E27FC236}">
                <a16:creationId xmlns:a16="http://schemas.microsoft.com/office/drawing/2014/main" id="{8B13ED44-D9DD-49D1-BDEE-A7F98178283C}"/>
              </a:ext>
            </a:extLst>
          </p:cNvPr>
          <p:cNvGrpSpPr/>
          <p:nvPr/>
        </p:nvGrpSpPr>
        <p:grpSpPr>
          <a:xfrm>
            <a:off x="6104456" y="2035384"/>
            <a:ext cx="2963416" cy="2475298"/>
            <a:chOff x="6104456" y="2035384"/>
            <a:chExt cx="2963416" cy="2475298"/>
          </a:xfrm>
        </p:grpSpPr>
        <p:pic>
          <p:nvPicPr>
            <p:cNvPr id="20" name="Picture 19">
              <a:extLst>
                <a:ext uri="{FF2B5EF4-FFF2-40B4-BE49-F238E27FC236}">
                  <a16:creationId xmlns:a16="http://schemas.microsoft.com/office/drawing/2014/main" id="{7ABA05E6-002A-4505-988B-808CB2BA8B6C}"/>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b="50000"/>
            <a:stretch/>
          </p:blipFill>
          <p:spPr bwMode="auto">
            <a:xfrm>
              <a:off x="6104456" y="2163519"/>
              <a:ext cx="2963416" cy="2347163"/>
            </a:xfrm>
            <a:prstGeom prst="rect">
              <a:avLst/>
            </a:prstGeom>
            <a:noFill/>
            <a:ln>
              <a:noFill/>
            </a:ln>
          </p:spPr>
        </p:pic>
        <p:sp>
          <p:nvSpPr>
            <p:cNvPr id="22" name="Rectangle 21">
              <a:extLst>
                <a:ext uri="{FF2B5EF4-FFF2-40B4-BE49-F238E27FC236}">
                  <a16:creationId xmlns:a16="http://schemas.microsoft.com/office/drawing/2014/main" id="{D56F4CAE-FF34-4D8A-9139-48725C6CD8C5}"/>
                </a:ext>
              </a:extLst>
            </p:cNvPr>
            <p:cNvSpPr/>
            <p:nvPr/>
          </p:nvSpPr>
          <p:spPr>
            <a:xfrm>
              <a:off x="6266690" y="2035384"/>
              <a:ext cx="419597" cy="55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sp>
        <p:nvSpPr>
          <p:cNvPr id="24" name="TextBox 23">
            <a:extLst>
              <a:ext uri="{FF2B5EF4-FFF2-40B4-BE49-F238E27FC236}">
                <a16:creationId xmlns:a16="http://schemas.microsoft.com/office/drawing/2014/main" id="{32C92F14-9274-4FED-9D16-D636EBAEE0EE}"/>
              </a:ext>
            </a:extLst>
          </p:cNvPr>
          <p:cNvSpPr txBox="1"/>
          <p:nvPr/>
        </p:nvSpPr>
        <p:spPr>
          <a:xfrm>
            <a:off x="2100162" y="3328196"/>
            <a:ext cx="2768707" cy="338554"/>
          </a:xfrm>
          <a:prstGeom prst="rect">
            <a:avLst/>
          </a:prstGeom>
          <a:noFill/>
        </p:spPr>
        <p:txBody>
          <a:bodyPr wrap="none" rtlCol="0">
            <a:spAutoFit/>
          </a:bodyPr>
          <a:lstStyle/>
          <a:p>
            <a:r>
              <a:rPr lang="en-GB" sz="1600" dirty="0">
                <a:latin typeface="Palatino Linotype" panose="02040502050505030304" pitchFamily="18" charset="0"/>
              </a:rPr>
              <a:t>Extrapolated </a:t>
            </a:r>
            <a:r>
              <a:rPr lang="en-GB" sz="1600" dirty="0" err="1">
                <a:latin typeface="Palatino Linotype" panose="02040502050505030304" pitchFamily="18" charset="0"/>
              </a:rPr>
              <a:t>T</a:t>
            </a:r>
            <a:r>
              <a:rPr lang="en-GB" sz="1600" baseline="-25000" dirty="0" err="1">
                <a:latin typeface="Palatino Linotype" panose="02040502050505030304" pitchFamily="18" charset="0"/>
              </a:rPr>
              <a:t>g</a:t>
            </a:r>
            <a:r>
              <a:rPr lang="en-GB" sz="1600" dirty="0">
                <a:latin typeface="Palatino Linotype" panose="02040502050505030304" pitchFamily="18" charset="0"/>
              </a:rPr>
              <a:t> LID = -63 °C</a:t>
            </a:r>
          </a:p>
        </p:txBody>
      </p:sp>
      <p:sp>
        <p:nvSpPr>
          <p:cNvPr id="25" name="Rectangle 24">
            <a:extLst>
              <a:ext uri="{FF2B5EF4-FFF2-40B4-BE49-F238E27FC236}">
                <a16:creationId xmlns:a16="http://schemas.microsoft.com/office/drawing/2014/main" id="{790877C7-752F-420D-A042-C1C54B8F369C}"/>
              </a:ext>
            </a:extLst>
          </p:cNvPr>
          <p:cNvSpPr/>
          <p:nvPr/>
        </p:nvSpPr>
        <p:spPr>
          <a:xfrm>
            <a:off x="3062898" y="6650863"/>
            <a:ext cx="4572000" cy="261610"/>
          </a:xfrm>
          <a:prstGeom prst="rect">
            <a:avLst/>
          </a:prstGeom>
        </p:spPr>
        <p:txBody>
          <a:bodyPr>
            <a:spAutoFit/>
          </a:bodyPr>
          <a:lstStyle/>
          <a:p>
            <a:pPr algn="r"/>
            <a:r>
              <a:rPr lang="en-GB" sz="1100" dirty="0"/>
              <a:t>Zotova et al.; </a:t>
            </a:r>
            <a:r>
              <a:rPr lang="en-US" sz="1100" dirty="0"/>
              <a:t>ACS Sustain. Chem. Eng. </a:t>
            </a:r>
            <a:r>
              <a:rPr lang="en-GB" sz="1100" dirty="0"/>
              <a:t>2020, accepted.</a:t>
            </a:r>
          </a:p>
        </p:txBody>
      </p:sp>
      <p:sp>
        <p:nvSpPr>
          <p:cNvPr id="26" name="Rectangle 25">
            <a:extLst>
              <a:ext uri="{FF2B5EF4-FFF2-40B4-BE49-F238E27FC236}">
                <a16:creationId xmlns:a16="http://schemas.microsoft.com/office/drawing/2014/main" id="{7F615125-4009-4EEB-AE0E-C1F9F9984616}"/>
              </a:ext>
            </a:extLst>
          </p:cNvPr>
          <p:cNvSpPr/>
          <p:nvPr/>
        </p:nvSpPr>
        <p:spPr>
          <a:xfrm>
            <a:off x="3062898" y="6520058"/>
            <a:ext cx="4572000" cy="261610"/>
          </a:xfrm>
          <a:prstGeom prst="rect">
            <a:avLst/>
          </a:prstGeom>
        </p:spPr>
        <p:txBody>
          <a:bodyPr>
            <a:spAutoFit/>
          </a:bodyPr>
          <a:lstStyle/>
          <a:p>
            <a:pPr algn="r"/>
            <a:r>
              <a:rPr lang="en-GB" sz="1100" dirty="0"/>
              <a:t>Wojnarowska et al.; </a:t>
            </a:r>
            <a:r>
              <a:rPr lang="en-US" sz="1100" dirty="0"/>
              <a:t>Phys. Chem. Chem. Phys</a:t>
            </a:r>
            <a:r>
              <a:rPr lang="en-GB" sz="1100" dirty="0"/>
              <a:t>. 2018, 20, 27361-27367.</a:t>
            </a:r>
          </a:p>
        </p:txBody>
      </p:sp>
    </p:spTree>
    <p:extLst>
      <p:ext uri="{BB962C8B-B14F-4D97-AF65-F5344CB8AC3E}">
        <p14:creationId xmlns:p14="http://schemas.microsoft.com/office/powerpoint/2010/main" val="429391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953500" cy="461665"/>
          </a:xfrm>
          <a:prstGeom prst="rect">
            <a:avLst/>
          </a:prstGeom>
          <a:noFill/>
        </p:spPr>
        <p:txBody>
          <a:bodyPr wrap="square" rtlCol="0">
            <a:spAutoFit/>
          </a:bodyPr>
          <a:lstStyle/>
          <a:p>
            <a:r>
              <a:rPr lang="en-GB" sz="2400" b="1" dirty="0">
                <a:latin typeface="Palatino Linotype" panose="02040502050505030304" pitchFamily="18" charset="0"/>
              </a:rPr>
              <a:t>Results and Discussion – Preliminary solubility studies (LID)</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TextBox 8">
            <a:extLst>
              <a:ext uri="{FF2B5EF4-FFF2-40B4-BE49-F238E27FC236}">
                <a16:creationId xmlns:a16="http://schemas.microsoft.com/office/drawing/2014/main" id="{C4D5270F-CCCB-4395-B4F0-E65B1B3B14A7}"/>
              </a:ext>
            </a:extLst>
          </p:cNvPr>
          <p:cNvSpPr txBox="1"/>
          <p:nvPr/>
        </p:nvSpPr>
        <p:spPr>
          <a:xfrm>
            <a:off x="353156" y="4595925"/>
            <a:ext cx="5562164" cy="369332"/>
          </a:xfrm>
          <a:prstGeom prst="rect">
            <a:avLst/>
          </a:prstGeom>
          <a:noFill/>
        </p:spPr>
        <p:txBody>
          <a:bodyPr wrap="none" rtlCol="0">
            <a:spAutoFit/>
          </a:bodyPr>
          <a:lstStyle/>
          <a:p>
            <a:r>
              <a:rPr lang="en-GB" dirty="0">
                <a:latin typeface="Palatino Linotype" panose="02040502050505030304" pitchFamily="18" charset="0"/>
              </a:rPr>
              <a:t>pH-solubility curve for LID systems (water at 25 °C) </a:t>
            </a:r>
          </a:p>
        </p:txBody>
      </p:sp>
      <p:pic>
        <p:nvPicPr>
          <p:cNvPr id="12" name="Picture 11">
            <a:extLst>
              <a:ext uri="{FF2B5EF4-FFF2-40B4-BE49-F238E27FC236}">
                <a16:creationId xmlns:a16="http://schemas.microsoft.com/office/drawing/2014/main" id="{1515EC26-896B-42D9-B281-1C8DE8C74C75}"/>
              </a:ext>
            </a:extLst>
          </p:cNvPr>
          <p:cNvPicPr>
            <a:picLocks noChangeAspect="1"/>
          </p:cNvPicPr>
          <p:nvPr/>
        </p:nvPicPr>
        <p:blipFill>
          <a:blip r:embed="rId4"/>
          <a:stretch>
            <a:fillRect/>
          </a:stretch>
        </p:blipFill>
        <p:spPr>
          <a:xfrm>
            <a:off x="348709" y="891363"/>
            <a:ext cx="5011633" cy="3703540"/>
          </a:xfrm>
          <a:prstGeom prst="rect">
            <a:avLst/>
          </a:prstGeom>
        </p:spPr>
      </p:pic>
      <p:pic>
        <p:nvPicPr>
          <p:cNvPr id="13" name="Picture 12">
            <a:extLst>
              <a:ext uri="{FF2B5EF4-FFF2-40B4-BE49-F238E27FC236}">
                <a16:creationId xmlns:a16="http://schemas.microsoft.com/office/drawing/2014/main" id="{98316B9D-A712-4294-8DCB-9A7D07BEE012}"/>
              </a:ext>
            </a:extLst>
          </p:cNvPr>
          <p:cNvPicPr>
            <a:picLocks noChangeAspect="1"/>
          </p:cNvPicPr>
          <p:nvPr/>
        </p:nvPicPr>
        <p:blipFill>
          <a:blip r:embed="rId5"/>
          <a:stretch>
            <a:fillRect/>
          </a:stretch>
        </p:blipFill>
        <p:spPr>
          <a:xfrm>
            <a:off x="6035651" y="976031"/>
            <a:ext cx="2759640" cy="2800322"/>
          </a:xfrm>
          <a:prstGeom prst="rect">
            <a:avLst/>
          </a:prstGeom>
        </p:spPr>
      </p:pic>
      <p:sp>
        <p:nvSpPr>
          <p:cNvPr id="14" name="TextBox 13">
            <a:extLst>
              <a:ext uri="{FF2B5EF4-FFF2-40B4-BE49-F238E27FC236}">
                <a16:creationId xmlns:a16="http://schemas.microsoft.com/office/drawing/2014/main" id="{C0691014-FE58-478A-BE38-9699435F8594}"/>
              </a:ext>
            </a:extLst>
          </p:cNvPr>
          <p:cNvSpPr txBox="1"/>
          <p:nvPr/>
        </p:nvSpPr>
        <p:spPr>
          <a:xfrm>
            <a:off x="457891" y="5500152"/>
            <a:ext cx="4445819" cy="646331"/>
          </a:xfrm>
          <a:prstGeom prst="rect">
            <a:avLst/>
          </a:prstGeom>
          <a:noFill/>
        </p:spPr>
        <p:txBody>
          <a:bodyPr wrap="square" rtlCol="0">
            <a:spAutoFit/>
          </a:bodyPr>
          <a:lstStyle/>
          <a:p>
            <a:r>
              <a:rPr lang="en-GB" b="1" dirty="0"/>
              <a:t>LID:C6 – “conventional salt”</a:t>
            </a:r>
          </a:p>
          <a:p>
            <a:r>
              <a:rPr lang="en-GB" b="1" dirty="0"/>
              <a:t>LID:C5; LID:C7 and LID:C8 – ionic liquids </a:t>
            </a:r>
            <a:endParaRPr lang="en-IE" b="1" dirty="0"/>
          </a:p>
        </p:txBody>
      </p:sp>
      <p:sp>
        <p:nvSpPr>
          <p:cNvPr id="15" name="Rectangle 14">
            <a:extLst>
              <a:ext uri="{FF2B5EF4-FFF2-40B4-BE49-F238E27FC236}">
                <a16:creationId xmlns:a16="http://schemas.microsoft.com/office/drawing/2014/main" id="{04DE2999-BE19-4AAC-8135-30A2EB048DA3}"/>
              </a:ext>
            </a:extLst>
          </p:cNvPr>
          <p:cNvSpPr/>
          <p:nvPr/>
        </p:nvSpPr>
        <p:spPr>
          <a:xfrm>
            <a:off x="3074342" y="6626952"/>
            <a:ext cx="4572000" cy="261610"/>
          </a:xfrm>
          <a:prstGeom prst="rect">
            <a:avLst/>
          </a:prstGeom>
        </p:spPr>
        <p:txBody>
          <a:bodyPr>
            <a:spAutoFit/>
          </a:bodyPr>
          <a:lstStyle/>
          <a:p>
            <a:pPr algn="r"/>
            <a:r>
              <a:rPr lang="en-GB" sz="1100" dirty="0"/>
              <a:t>Zotova et al.; </a:t>
            </a:r>
            <a:r>
              <a:rPr lang="en-US" sz="1100" dirty="0"/>
              <a:t>ACS Sustain. Chem. Eng. </a:t>
            </a:r>
            <a:r>
              <a:rPr lang="en-GB" sz="1100" dirty="0"/>
              <a:t>2020, accepted.</a:t>
            </a:r>
          </a:p>
        </p:txBody>
      </p:sp>
    </p:spTree>
    <p:extLst>
      <p:ext uri="{BB962C8B-B14F-4D97-AF65-F5344CB8AC3E}">
        <p14:creationId xmlns:p14="http://schemas.microsoft.com/office/powerpoint/2010/main" val="14171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86E94-DE0A-453E-AD51-4B575B06C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5" name="TextBox 4">
            <a:extLst>
              <a:ext uri="{FF2B5EF4-FFF2-40B4-BE49-F238E27FC236}">
                <a16:creationId xmlns:a16="http://schemas.microsoft.com/office/drawing/2014/main" id="{292D31AC-BEE8-4EE2-AB2D-515A79849720}"/>
              </a:ext>
            </a:extLst>
          </p:cNvPr>
          <p:cNvSpPr txBox="1"/>
          <p:nvPr/>
        </p:nvSpPr>
        <p:spPr>
          <a:xfrm>
            <a:off x="371475" y="382509"/>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3" name="Content Placeholder 2">
            <a:extLst>
              <a:ext uri="{FF2B5EF4-FFF2-40B4-BE49-F238E27FC236}">
                <a16:creationId xmlns:a16="http://schemas.microsoft.com/office/drawing/2014/main" id="{6EDC339B-9017-4740-87A9-6C83A44F5A00}"/>
              </a:ext>
            </a:extLst>
          </p:cNvPr>
          <p:cNvSpPr>
            <a:spLocks noGrp="1"/>
          </p:cNvSpPr>
          <p:nvPr>
            <p:ph idx="1"/>
          </p:nvPr>
        </p:nvSpPr>
        <p:spPr>
          <a:xfrm>
            <a:off x="504825" y="1145400"/>
            <a:ext cx="7886700" cy="4732885"/>
          </a:xfrm>
        </p:spPr>
        <p:txBody>
          <a:bodyPr>
            <a:normAutofit fontScale="92500" lnSpcReduction="10000"/>
          </a:bodyPr>
          <a:lstStyle/>
          <a:p>
            <a:r>
              <a:rPr lang="en-GB" dirty="0"/>
              <a:t>Simple mechanochemical processing –involving just a proton transfer – is a promising method of formation of multicomponent pharmaceutical systems </a:t>
            </a:r>
          </a:p>
          <a:p>
            <a:pPr lvl="1"/>
            <a:r>
              <a:rPr lang="en-GB" dirty="0"/>
              <a:t>Amorphous polymeric salts can be produced by neat grinding (ball mill)</a:t>
            </a:r>
          </a:p>
          <a:p>
            <a:pPr lvl="1"/>
            <a:r>
              <a:rPr lang="en-GB" dirty="0"/>
              <a:t>Ionic liquids formed </a:t>
            </a:r>
            <a:r>
              <a:rPr lang="en-GB" i="1" dirty="0"/>
              <a:t>via</a:t>
            </a:r>
            <a:r>
              <a:rPr lang="en-GB" dirty="0"/>
              <a:t> different mechanisms depending of the counterion  </a:t>
            </a:r>
          </a:p>
          <a:p>
            <a:r>
              <a:rPr lang="en-GB" dirty="0"/>
              <a:t>The presence of ionic interactions increases the glass transition temperature of the systems </a:t>
            </a:r>
          </a:p>
          <a:p>
            <a:r>
              <a:rPr lang="en-GB" dirty="0"/>
              <a:t>Aqueous solubility can be substantially improved by using “new” solutions such as amorphous polymeric salts and ionic liquids   </a:t>
            </a:r>
          </a:p>
        </p:txBody>
      </p:sp>
    </p:spTree>
    <p:extLst>
      <p:ext uri="{BB962C8B-B14F-4D97-AF65-F5344CB8AC3E}">
        <p14:creationId xmlns:p14="http://schemas.microsoft.com/office/powerpoint/2010/main" val="305059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71" y="308517"/>
            <a:ext cx="8153400" cy="830997"/>
          </a:xfrm>
          <a:prstGeom prst="rect">
            <a:avLst/>
          </a:prstGeom>
          <a:noFill/>
        </p:spPr>
        <p:txBody>
          <a:bodyPr wrap="square" rtlCol="0">
            <a:spAutoFit/>
          </a:bodyPr>
          <a:lstStyle/>
          <a:p>
            <a:r>
              <a:rPr lang="en-GB" sz="2400" b="1" dirty="0">
                <a:latin typeface="Palatino Linotype" panose="02040502050505030304" pitchFamily="18" charset="0"/>
              </a:rPr>
              <a:t>Acknowledgments</a:t>
            </a:r>
          </a:p>
          <a:p>
            <a:endParaRPr lang="fr-FR" sz="2400" b="1" dirty="0">
              <a:latin typeface="Palatino Linotype" panose="02040502050505030304" pitchFamily="18" charset="0"/>
            </a:endParaRPr>
          </a:p>
        </p:txBody>
      </p:sp>
      <p:sp>
        <p:nvSpPr>
          <p:cNvPr id="13" name="Content Placeholder 12">
            <a:extLst>
              <a:ext uri="{FF2B5EF4-FFF2-40B4-BE49-F238E27FC236}">
                <a16:creationId xmlns:a16="http://schemas.microsoft.com/office/drawing/2014/main" id="{114686F6-48F0-4BF7-8309-46666081EE5F}"/>
              </a:ext>
            </a:extLst>
          </p:cNvPr>
          <p:cNvSpPr>
            <a:spLocks noGrp="1"/>
          </p:cNvSpPr>
          <p:nvPr>
            <p:ph idx="1"/>
          </p:nvPr>
        </p:nvSpPr>
        <p:spPr>
          <a:xfrm>
            <a:off x="475321" y="1395092"/>
            <a:ext cx="7886700" cy="2742010"/>
          </a:xfrm>
        </p:spPr>
        <p:txBody>
          <a:bodyPr>
            <a:normAutofit fontScale="77500" lnSpcReduction="20000"/>
          </a:bodyPr>
          <a:lstStyle/>
          <a:p>
            <a:r>
              <a:rPr lang="pl-PL" dirty="0"/>
              <a:t>My </a:t>
            </a:r>
            <a:r>
              <a:rPr lang="en-GB" dirty="0"/>
              <a:t>research group, past and current members</a:t>
            </a:r>
          </a:p>
          <a:p>
            <a:r>
              <a:rPr lang="en-GB" dirty="0"/>
              <a:t>Collaborators</a:t>
            </a:r>
          </a:p>
          <a:p>
            <a:r>
              <a:rPr lang="en-GB" dirty="0"/>
              <a:t>Science Foundation Ireland, grant number 15/CDA/3602 (Career Development Award)</a:t>
            </a:r>
          </a:p>
          <a:p>
            <a:r>
              <a:rPr lang="en-GB" dirty="0"/>
              <a:t>Science Foundation Ireland, Synthesis and Solid State Pharmaceutical Centre (SSPC), grant number 12/RC/2275</a:t>
            </a:r>
          </a:p>
          <a:p>
            <a:r>
              <a:rPr lang="en-GB" dirty="0"/>
              <a:t>COST Action CA18112 - Mechanochemistry for Sustainable Industry </a:t>
            </a:r>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Picture 1">
            <a:extLst>
              <a:ext uri="{FF2B5EF4-FFF2-40B4-BE49-F238E27FC236}">
                <a16:creationId xmlns:a16="http://schemas.microsoft.com/office/drawing/2014/main" id="{D7A768A1-C81A-4004-8C2A-74F1B34D03C1}"/>
              </a:ext>
            </a:extLst>
          </p:cNvPr>
          <p:cNvPicPr>
            <a:picLocks noChangeAspect="1"/>
          </p:cNvPicPr>
          <p:nvPr/>
        </p:nvPicPr>
        <p:blipFill>
          <a:blip r:embed="rId4"/>
          <a:stretch>
            <a:fillRect/>
          </a:stretch>
        </p:blipFill>
        <p:spPr>
          <a:xfrm>
            <a:off x="341971" y="5025351"/>
            <a:ext cx="1487553" cy="1524132"/>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8E3F2382-CBE2-45ED-8211-C2C108AEA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524" y="5513679"/>
            <a:ext cx="3444909" cy="842671"/>
          </a:xfrm>
          <a:prstGeom prst="rect">
            <a:avLst/>
          </a:prstGeom>
        </p:spPr>
      </p:pic>
      <p:pic>
        <p:nvPicPr>
          <p:cNvPr id="9" name="Picture 8">
            <a:extLst>
              <a:ext uri="{FF2B5EF4-FFF2-40B4-BE49-F238E27FC236}">
                <a16:creationId xmlns:a16="http://schemas.microsoft.com/office/drawing/2014/main" id="{104615A1-EA85-4341-977A-02A1F8C2F693}"/>
              </a:ext>
            </a:extLst>
          </p:cNvPr>
          <p:cNvPicPr>
            <a:picLocks noChangeAspect="1"/>
          </p:cNvPicPr>
          <p:nvPr/>
        </p:nvPicPr>
        <p:blipFill>
          <a:blip r:embed="rId6"/>
          <a:stretch>
            <a:fillRect/>
          </a:stretch>
        </p:blipFill>
        <p:spPr>
          <a:xfrm>
            <a:off x="5424371" y="5466204"/>
            <a:ext cx="1612048" cy="937620"/>
          </a:xfrm>
          <a:prstGeom prst="rect">
            <a:avLst/>
          </a:prstGeom>
        </p:spPr>
      </p:pic>
      <p:sp>
        <p:nvSpPr>
          <p:cNvPr id="10" name="Rectangle 9">
            <a:extLst>
              <a:ext uri="{FF2B5EF4-FFF2-40B4-BE49-F238E27FC236}">
                <a16:creationId xmlns:a16="http://schemas.microsoft.com/office/drawing/2014/main" id="{33B74BB6-01E3-434A-BBE5-366690AD6AF1}"/>
              </a:ext>
            </a:extLst>
          </p:cNvPr>
          <p:cNvSpPr/>
          <p:nvPr/>
        </p:nvSpPr>
        <p:spPr>
          <a:xfrm>
            <a:off x="5129414" y="6424816"/>
            <a:ext cx="2352182" cy="338554"/>
          </a:xfrm>
          <a:prstGeom prst="rect">
            <a:avLst/>
          </a:prstGeom>
        </p:spPr>
        <p:txBody>
          <a:bodyPr wrap="none">
            <a:spAutoFit/>
          </a:bodyPr>
          <a:lstStyle/>
          <a:p>
            <a:r>
              <a:rPr lang="en-GB" sz="1600" b="1" dirty="0">
                <a:latin typeface="Palatino Linotype" panose="02040502050505030304" pitchFamily="18" charset="0"/>
              </a:rPr>
              <a:t>COST Action CA18112</a:t>
            </a:r>
            <a:endParaRPr lang="en-GB" sz="1600" dirty="0">
              <a:latin typeface="Palatino Linotype" panose="02040502050505030304" pitchFamily="18" charset="0"/>
            </a:endParaRPr>
          </a:p>
        </p:txBody>
      </p:sp>
      <p:pic>
        <p:nvPicPr>
          <p:cNvPr id="11" name="Picture 10">
            <a:extLst>
              <a:ext uri="{FF2B5EF4-FFF2-40B4-BE49-F238E27FC236}">
                <a16:creationId xmlns:a16="http://schemas.microsoft.com/office/drawing/2014/main" id="{B7E6BFA8-AF8E-4EAA-9A47-B164998E80B3}"/>
              </a:ext>
            </a:extLst>
          </p:cNvPr>
          <p:cNvPicPr>
            <a:picLocks noChangeAspect="1"/>
          </p:cNvPicPr>
          <p:nvPr/>
        </p:nvPicPr>
        <p:blipFill>
          <a:blip r:embed="rId7"/>
          <a:stretch>
            <a:fillRect/>
          </a:stretch>
        </p:blipFill>
        <p:spPr>
          <a:xfrm>
            <a:off x="5107752" y="4631423"/>
            <a:ext cx="2138246" cy="882256"/>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647700"/>
          </a:xfrm>
          <a:prstGeom prst="rect">
            <a:avLst/>
          </a:prstGeom>
          <a:noFill/>
        </p:spPr>
        <p:txBody>
          <a:bodyPr wrap="square" rtlCol="0">
            <a:spAutoFit/>
          </a:bodyPr>
          <a:lstStyle/>
          <a:p>
            <a:pPr algn="just"/>
            <a:r>
              <a:rPr lang="en-GB" b="1" dirty="0">
                <a:latin typeface="Palatino Linotype" panose="02040502050505030304" pitchFamily="18" charset="0"/>
              </a:rPr>
              <a:t>Abstract: </a:t>
            </a:r>
            <a:r>
              <a:rPr lang="en-GB" sz="1700" dirty="0">
                <a:latin typeface="Palatino Linotype" panose="02040502050505030304" pitchFamily="18" charset="0"/>
              </a:rPr>
              <a:t>One of the areas of pharmaceutical research that has seen a significant surge in interest lies in the optimisation of physical forms of active pharmaceutical ingredients (APIs). Alterations of the solid form of APIs mostly aim at improving a drug’s solubility. Research has led to the development of various crystalline multicomponent API systems, such as salts and co-crystals, </a:t>
            </a:r>
            <a:r>
              <a:rPr lang="pl-PL" sz="1700" dirty="0">
                <a:latin typeface="Palatino Linotype" panose="02040502050505030304" pitchFamily="18" charset="0"/>
              </a:rPr>
              <a:t>however</a:t>
            </a:r>
            <a:r>
              <a:rPr lang="en-GB" sz="1700" dirty="0">
                <a:latin typeface="Palatino Linotype" panose="02040502050505030304" pitchFamily="18" charset="0"/>
              </a:rPr>
              <a:t> the recent emphasis </a:t>
            </a:r>
            <a:r>
              <a:rPr lang="pl-PL" sz="1700" dirty="0">
                <a:latin typeface="Palatino Linotype" panose="02040502050505030304" pitchFamily="18" charset="0"/>
              </a:rPr>
              <a:t>is </a:t>
            </a:r>
            <a:r>
              <a:rPr lang="en-GB" sz="1700" dirty="0">
                <a:latin typeface="Palatino Linotype" panose="02040502050505030304" pitchFamily="18" charset="0"/>
              </a:rPr>
              <a:t>on non-crystalline or weakly crystalline materials</a:t>
            </a:r>
            <a:r>
              <a:rPr lang="pl-PL" sz="1700" dirty="0">
                <a:latin typeface="Palatino Linotype" panose="02040502050505030304" pitchFamily="18" charset="0"/>
              </a:rPr>
              <a:t>,</a:t>
            </a:r>
            <a:r>
              <a:rPr lang="en-GB" sz="1700" dirty="0">
                <a:latin typeface="Palatino Linotype" panose="02040502050505030304" pitchFamily="18" charset="0"/>
              </a:rPr>
              <a:t> such as amorphous solid dispersions</a:t>
            </a:r>
            <a:r>
              <a:rPr lang="pl-PL" sz="1700" dirty="0">
                <a:latin typeface="Palatino Linotype" panose="02040502050505030304" pitchFamily="18" charset="0"/>
              </a:rPr>
              <a:t>,</a:t>
            </a:r>
            <a:r>
              <a:rPr lang="en-GB" sz="1700" dirty="0">
                <a:latin typeface="Palatino Linotype" panose="02040502050505030304" pitchFamily="18" charset="0"/>
              </a:rPr>
              <a:t> or less traditional forms</a:t>
            </a:r>
            <a:r>
              <a:rPr lang="pl-PL" sz="1700" dirty="0">
                <a:latin typeface="Palatino Linotype" panose="02040502050505030304" pitchFamily="18" charset="0"/>
              </a:rPr>
              <a:t>,</a:t>
            </a:r>
            <a:r>
              <a:rPr lang="en-GB" sz="1700" dirty="0">
                <a:latin typeface="Palatino Linotype" panose="02040502050505030304" pitchFamily="18" charset="0"/>
              </a:rPr>
              <a:t> such as ionic liquids and </a:t>
            </a:r>
            <a:r>
              <a:rPr lang="pl-PL" sz="1700" dirty="0">
                <a:latin typeface="Palatino Linotype" panose="02040502050505030304" pitchFamily="18" charset="0"/>
              </a:rPr>
              <a:t>(deep) </a:t>
            </a:r>
            <a:r>
              <a:rPr lang="en-GB" sz="1700" dirty="0">
                <a:latin typeface="Palatino Linotype" panose="02040502050505030304" pitchFamily="18" charset="0"/>
              </a:rPr>
              <a:t>eutectic mixtures. To design such systems, the principles of anti-crystal engineering might be applied, where</a:t>
            </a:r>
            <a:r>
              <a:rPr lang="pl-PL" sz="1700" dirty="0">
                <a:latin typeface="Palatino Linotype" panose="02040502050505030304" pitchFamily="18" charset="0"/>
              </a:rPr>
              <a:t>by</a:t>
            </a:r>
            <a:r>
              <a:rPr lang="en-GB" sz="1700" dirty="0">
                <a:latin typeface="Palatino Linotype" panose="02040502050505030304" pitchFamily="18" charset="0"/>
              </a:rPr>
              <a:t> the concept of synthon interactions is used to make a mixture with a weak or no crystallisation potential. For pharmaceutical applications, such a mixture will have a very desirable property – non-existent or very low crystal lattice (energy) allowing the drug molecules to be readily available for transport and absorption. This work concentrates on the mechanochemical, green approach to anti-crystal engineering. The concept of amorphous polymeric salts will be presented, with ball mill facilitating the proton transfer between the API and the polymer. Another example will show how mechanochemistry can facilitate the formation of ionic liquids.</a:t>
            </a:r>
          </a:p>
          <a:p>
            <a:endParaRPr lang="en-GB" dirty="0">
              <a:latin typeface="Palatino Linotype" panose="02040502050505030304" pitchFamily="18" charset="0"/>
            </a:endParaRPr>
          </a:p>
          <a:p>
            <a:r>
              <a:rPr lang="en-GB" b="1" dirty="0">
                <a:latin typeface="Palatino Linotype" panose="02040502050505030304" pitchFamily="18" charset="0"/>
              </a:rPr>
              <a:t>Keywords: </a:t>
            </a:r>
            <a:r>
              <a:rPr lang="en-GB" dirty="0">
                <a:latin typeface="Palatino Linotype" panose="02040502050505030304" pitchFamily="18" charset="0"/>
              </a:rPr>
              <a:t>multicomponent system; amorphous polymeric salt; </a:t>
            </a:r>
            <a:br>
              <a:rPr lang="en-GB" dirty="0">
                <a:latin typeface="Palatino Linotype" panose="02040502050505030304" pitchFamily="18" charset="0"/>
              </a:rPr>
            </a:br>
            <a:r>
              <a:rPr lang="en-GB" dirty="0">
                <a:latin typeface="Palatino Linotype" panose="02040502050505030304" pitchFamily="18" charset="0"/>
              </a:rPr>
              <a:t>ionic liquid; solubility </a:t>
            </a:r>
            <a:endParaRPr lang="en-GB"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153400" cy="461665"/>
          </a:xfrm>
          <a:prstGeom prst="rect">
            <a:avLst/>
          </a:prstGeom>
          <a:noFill/>
        </p:spPr>
        <p:txBody>
          <a:bodyPr wrap="square" rtlCol="0">
            <a:spAutoFit/>
          </a:bodyPr>
          <a:lstStyle/>
          <a:p>
            <a:r>
              <a:rPr lang="en-GB" sz="2400" b="1" dirty="0">
                <a:latin typeface="Palatino Linotype" panose="02040502050505030304" pitchFamily="18" charset="0"/>
              </a:rPr>
              <a:t>Introduction </a:t>
            </a:r>
            <a:r>
              <a:rPr lang="en-GB" sz="2400" b="1">
                <a:latin typeface="Palatino Linotype" panose="02040502050505030304" pitchFamily="18" charset="0"/>
              </a:rPr>
              <a:t>– Multicomponent </a:t>
            </a:r>
            <a:r>
              <a:rPr lang="en-GB" sz="2400" b="1" dirty="0">
                <a:latin typeface="Palatino Linotype" panose="02040502050505030304" pitchFamily="18" charset="0"/>
              </a:rPr>
              <a:t>pharmaceutical systems</a:t>
            </a:r>
          </a:p>
        </p:txBody>
      </p:sp>
      <p:sp>
        <p:nvSpPr>
          <p:cNvPr id="3" name="Content Placeholder 2">
            <a:extLst>
              <a:ext uri="{FF2B5EF4-FFF2-40B4-BE49-F238E27FC236}">
                <a16:creationId xmlns:a16="http://schemas.microsoft.com/office/drawing/2014/main" id="{2D4F2050-068C-47CD-8DC0-152712EDAEBF}"/>
              </a:ext>
            </a:extLst>
          </p:cNvPr>
          <p:cNvSpPr>
            <a:spLocks noGrp="1"/>
          </p:cNvSpPr>
          <p:nvPr>
            <p:ph idx="1"/>
          </p:nvPr>
        </p:nvSpPr>
        <p:spPr>
          <a:xfrm>
            <a:off x="464198" y="981307"/>
            <a:ext cx="7886700" cy="5238520"/>
          </a:xfrm>
        </p:spPr>
        <p:txBody>
          <a:bodyPr>
            <a:noAutofit/>
          </a:bodyPr>
          <a:lstStyle/>
          <a:p>
            <a:r>
              <a:rPr lang="en-GB" sz="2200" dirty="0"/>
              <a:t>Several active pharmaceutical ingredients (APIs) show poor aqueous solubility </a:t>
            </a:r>
          </a:p>
          <a:p>
            <a:r>
              <a:rPr lang="en-GB" sz="2200" dirty="0"/>
              <a:t>Research has led to the development of multicomponent API systems, including crystalline salts, co-crystals, eutectics, deep eutectic mixtures, ionic liquids and solid dispersions</a:t>
            </a:r>
          </a:p>
          <a:p>
            <a:r>
              <a:rPr lang="en-IE" sz="2200" dirty="0"/>
              <a:t>These forms differ in their solid state behaviour, crystallisation propensity and degree of ionisation affecting solubility</a:t>
            </a:r>
            <a:r>
              <a:rPr lang="pl-PL" sz="2200" dirty="0"/>
              <a:t> and</a:t>
            </a:r>
            <a:r>
              <a:rPr lang="en-IE" sz="2200" dirty="0"/>
              <a:t> bioavailability of APIs</a:t>
            </a:r>
          </a:p>
          <a:p>
            <a:r>
              <a:rPr lang="en-IE" sz="2200" dirty="0"/>
              <a:t>There is no solution suitable for all APIs </a:t>
            </a:r>
            <a:endParaRPr lang="en-GB" sz="2200" dirty="0"/>
          </a:p>
          <a:p>
            <a:r>
              <a:rPr lang="en-GB" sz="2200" dirty="0"/>
              <a:t>Traditional salts are a “gold standard”:</a:t>
            </a:r>
          </a:p>
          <a:p>
            <a:pPr lvl="1"/>
            <a:r>
              <a:rPr lang="en-GB" sz="2000" dirty="0"/>
              <a:t>Ionised molecule</a:t>
            </a:r>
            <a:r>
              <a:rPr lang="pl-PL" sz="2000" dirty="0"/>
              <a:t>s</a:t>
            </a:r>
            <a:r>
              <a:rPr lang="en-GB" sz="2000" dirty="0"/>
              <a:t> </a:t>
            </a:r>
            <a:r>
              <a:rPr lang="pl-PL" sz="2000" dirty="0"/>
              <a:t>have</a:t>
            </a:r>
            <a:r>
              <a:rPr lang="en-GB" sz="2000" dirty="0"/>
              <a:t> better solubility </a:t>
            </a:r>
          </a:p>
          <a:p>
            <a:r>
              <a:rPr lang="en-GB" sz="2200" dirty="0"/>
              <a:t>However, there might be</a:t>
            </a:r>
            <a:r>
              <a:rPr lang="pl-PL" sz="2200" dirty="0"/>
              <a:t> a</a:t>
            </a:r>
            <a:r>
              <a:rPr lang="en-GB" sz="2200" dirty="0"/>
              <a:t> better option – ionise AND </a:t>
            </a:r>
            <a:br>
              <a:rPr lang="en-GB" sz="2200" dirty="0"/>
            </a:br>
            <a:r>
              <a:rPr lang="en-GB" sz="2200" dirty="0"/>
              <a:t>avoid (or at least reduce) crystallinity</a:t>
            </a:r>
            <a:r>
              <a:rPr lang="pl-PL" sz="2200" dirty="0"/>
              <a:t> of </a:t>
            </a:r>
            <a:br>
              <a:rPr lang="pl-PL" sz="2200" dirty="0"/>
            </a:br>
            <a:r>
              <a:rPr lang="pl-PL" sz="2200" dirty="0"/>
              <a:t>multicomponent systems</a:t>
            </a:r>
            <a:endParaRPr lang="en-GB" sz="2200" u="sng" dirty="0"/>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3</a:t>
            </a:fld>
            <a:endParaRPr lang="fr-FR"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953500" cy="461665"/>
          </a:xfrm>
          <a:prstGeom prst="rect">
            <a:avLst/>
          </a:prstGeom>
          <a:noFill/>
        </p:spPr>
        <p:txBody>
          <a:bodyPr wrap="square" rtlCol="0">
            <a:spAutoFit/>
          </a:bodyPr>
          <a:lstStyle/>
          <a:p>
            <a:r>
              <a:rPr lang="en-GB" sz="2400" b="1" dirty="0">
                <a:latin typeface="Palatino Linotype" panose="02040502050505030304" pitchFamily="18" charset="0"/>
              </a:rPr>
              <a:t>Introduction – Mechanochemistry and green manufacturing </a:t>
            </a:r>
          </a:p>
        </p:txBody>
      </p:sp>
      <p:sp>
        <p:nvSpPr>
          <p:cNvPr id="3" name="Content Placeholder 2">
            <a:extLst>
              <a:ext uri="{FF2B5EF4-FFF2-40B4-BE49-F238E27FC236}">
                <a16:creationId xmlns:a16="http://schemas.microsoft.com/office/drawing/2014/main" id="{93A457E2-0742-4DCC-9FDE-224CDD02F3E4}"/>
              </a:ext>
            </a:extLst>
          </p:cNvPr>
          <p:cNvSpPr>
            <a:spLocks noGrp="1"/>
          </p:cNvSpPr>
          <p:nvPr>
            <p:ph idx="1"/>
          </p:nvPr>
        </p:nvSpPr>
        <p:spPr>
          <a:xfrm>
            <a:off x="628650" y="1092820"/>
            <a:ext cx="7886700" cy="5084143"/>
          </a:xfrm>
        </p:spPr>
        <p:txBody>
          <a:bodyPr>
            <a:noAutofit/>
          </a:bodyPr>
          <a:lstStyle/>
          <a:p>
            <a:r>
              <a:rPr lang="en-GB" sz="2200" dirty="0"/>
              <a:t>Multicomponent </a:t>
            </a:r>
            <a:r>
              <a:rPr lang="pl-PL" sz="2200" dirty="0"/>
              <a:t>pharmaceutical </a:t>
            </a:r>
            <a:r>
              <a:rPr lang="en-GB" sz="2200" dirty="0"/>
              <a:t>systems can be prepared by </a:t>
            </a:r>
            <a:r>
              <a:rPr lang="en-GB" sz="2200" b="1" dirty="0"/>
              <a:t>mechanochemistry</a:t>
            </a:r>
            <a:r>
              <a:rPr lang="en-GB" sz="2200" dirty="0"/>
              <a:t> (</a:t>
            </a:r>
            <a:r>
              <a:rPr lang="pl-PL" sz="2200" dirty="0"/>
              <a:t>a </a:t>
            </a:r>
            <a:r>
              <a:rPr lang="en-GB" sz="2200" dirty="0"/>
              <a:t>solvent-free or solvent-poor process)</a:t>
            </a:r>
          </a:p>
          <a:p>
            <a:r>
              <a:rPr lang="en-GB" sz="2200" dirty="0"/>
              <a:t>Mechanochemistry is chemical synthesis enabled or sustained by mechanical force</a:t>
            </a:r>
          </a:p>
          <a:p>
            <a:r>
              <a:rPr lang="en-GB" sz="2200" dirty="0"/>
              <a:t>A mechanochemical process in most cases involves milling, neat grinding or solvent-assisted grinding of chemical substances at ambient temperatures or with heating</a:t>
            </a:r>
          </a:p>
          <a:p>
            <a:r>
              <a:rPr lang="en-GB" sz="2200" dirty="0"/>
              <a:t>Mechanochemical-based processes are regarded as environmentally-friendly (green) </a:t>
            </a:r>
          </a:p>
          <a:p>
            <a:r>
              <a:rPr lang="en-GB" sz="2200" dirty="0"/>
              <a:t>Current pharma manufacturing processes typically consume considerable amounts of energy and water</a:t>
            </a:r>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4</a:t>
            </a:fld>
            <a:endParaRPr lang="fr-FR"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Rectangle 7">
            <a:extLst>
              <a:ext uri="{FF2B5EF4-FFF2-40B4-BE49-F238E27FC236}">
                <a16:creationId xmlns:a16="http://schemas.microsoft.com/office/drawing/2014/main" id="{B60C2A42-48A0-47D5-BD6F-01D0798B8DA9}"/>
              </a:ext>
            </a:extLst>
          </p:cNvPr>
          <p:cNvSpPr/>
          <p:nvPr/>
        </p:nvSpPr>
        <p:spPr>
          <a:xfrm>
            <a:off x="2914650" y="6528128"/>
            <a:ext cx="4572000" cy="261610"/>
          </a:xfrm>
          <a:prstGeom prst="rect">
            <a:avLst/>
          </a:prstGeom>
        </p:spPr>
        <p:txBody>
          <a:bodyPr>
            <a:spAutoFit/>
          </a:bodyPr>
          <a:lstStyle/>
          <a:p>
            <a:pPr algn="r"/>
            <a:r>
              <a:rPr lang="en-GB" sz="1100" dirty="0"/>
              <a:t>Do and </a:t>
            </a:r>
            <a:r>
              <a:rPr lang="en-GB" sz="1100" dirty="0" err="1"/>
              <a:t>Friscic</a:t>
            </a:r>
            <a:r>
              <a:rPr lang="en-GB" sz="1100" dirty="0"/>
              <a:t>; </a:t>
            </a:r>
            <a:r>
              <a:rPr lang="en-US" sz="1100" dirty="0"/>
              <a:t>ACS Cent. Sci.</a:t>
            </a:r>
            <a:r>
              <a:rPr lang="en-GB" sz="1100" dirty="0"/>
              <a:t> 2017, 3, 13-19.</a:t>
            </a:r>
          </a:p>
        </p:txBody>
      </p:sp>
    </p:spTree>
    <p:extLst>
      <p:ext uri="{BB962C8B-B14F-4D97-AF65-F5344CB8AC3E}">
        <p14:creationId xmlns:p14="http://schemas.microsoft.com/office/powerpoint/2010/main" val="119109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4E87A145-7194-4DE0-AE58-C1592D0D829A}"/>
              </a:ext>
            </a:extLst>
          </p:cNvPr>
          <p:cNvSpPr txBox="1"/>
          <p:nvPr/>
        </p:nvSpPr>
        <p:spPr>
          <a:xfrm>
            <a:off x="400050" y="885825"/>
            <a:ext cx="697627" cy="369332"/>
          </a:xfrm>
          <a:prstGeom prst="rect">
            <a:avLst/>
          </a:prstGeom>
          <a:noFill/>
        </p:spPr>
        <p:txBody>
          <a:bodyPr wrap="none" rtlCol="0">
            <a:spAutoFit/>
          </a:bodyPr>
          <a:lstStyle/>
          <a:p>
            <a:r>
              <a:rPr lang="en-GB" b="1" dirty="0">
                <a:latin typeface="Palatino Linotype" panose="02040502050505030304" pitchFamily="18" charset="0"/>
              </a:rPr>
              <a:t>APIs</a:t>
            </a:r>
            <a:endParaRPr lang="en-IE" b="1" dirty="0">
              <a:latin typeface="Palatino Linotype" panose="02040502050505030304" pitchFamily="18" charset="0"/>
            </a:endParaRPr>
          </a:p>
        </p:txBody>
      </p:sp>
      <p:sp>
        <p:nvSpPr>
          <p:cNvPr id="3" name="TextBox 2">
            <a:extLst>
              <a:ext uri="{FF2B5EF4-FFF2-40B4-BE49-F238E27FC236}">
                <a16:creationId xmlns:a16="http://schemas.microsoft.com/office/drawing/2014/main" id="{01DEED79-CD3A-4EEA-8289-5DFB4D160E31}"/>
              </a:ext>
            </a:extLst>
          </p:cNvPr>
          <p:cNvSpPr txBox="1"/>
          <p:nvPr/>
        </p:nvSpPr>
        <p:spPr>
          <a:xfrm>
            <a:off x="388239" y="2547018"/>
            <a:ext cx="2613216" cy="369332"/>
          </a:xfrm>
          <a:prstGeom prst="rect">
            <a:avLst/>
          </a:prstGeom>
          <a:noFill/>
        </p:spPr>
        <p:txBody>
          <a:bodyPr wrap="none" rtlCol="0">
            <a:spAutoFit/>
          </a:bodyPr>
          <a:lstStyle/>
          <a:p>
            <a:r>
              <a:rPr lang="en-GB" b="1" dirty="0">
                <a:latin typeface="Palatino Linotype" panose="02040502050505030304" pitchFamily="18" charset="0"/>
              </a:rPr>
              <a:t>Counterions/coformers</a:t>
            </a:r>
            <a:endParaRPr lang="en-IE" b="1" dirty="0">
              <a:latin typeface="Palatino Linotype" panose="02040502050505030304" pitchFamily="18" charset="0"/>
            </a:endParaRPr>
          </a:p>
        </p:txBody>
      </p:sp>
      <p:sp>
        <p:nvSpPr>
          <p:cNvPr id="7" name="TextBox 6">
            <a:extLst>
              <a:ext uri="{FF2B5EF4-FFF2-40B4-BE49-F238E27FC236}">
                <a16:creationId xmlns:a16="http://schemas.microsoft.com/office/drawing/2014/main" id="{3036DB07-8072-427B-A7EE-F09FE56DA69B}"/>
              </a:ext>
            </a:extLst>
          </p:cNvPr>
          <p:cNvSpPr txBox="1"/>
          <p:nvPr/>
        </p:nvSpPr>
        <p:spPr>
          <a:xfrm>
            <a:off x="370126" y="4292510"/>
            <a:ext cx="6263253" cy="369332"/>
          </a:xfrm>
          <a:prstGeom prst="rect">
            <a:avLst/>
          </a:prstGeom>
          <a:noFill/>
        </p:spPr>
        <p:txBody>
          <a:bodyPr wrap="none" rtlCol="0">
            <a:spAutoFit/>
          </a:bodyPr>
          <a:lstStyle/>
          <a:p>
            <a:r>
              <a:rPr lang="en-GB" b="1" dirty="0">
                <a:latin typeface="Palatino Linotype" panose="02040502050505030304" pitchFamily="18" charset="0"/>
              </a:rPr>
              <a:t>Classification of the multicomponent systems in question</a:t>
            </a:r>
            <a:endParaRPr lang="en-IE" b="1" dirty="0">
              <a:latin typeface="Palatino Linotype" panose="02040502050505030304" pitchFamily="18" charset="0"/>
            </a:endParaRPr>
          </a:p>
        </p:txBody>
      </p:sp>
      <p:grpSp>
        <p:nvGrpSpPr>
          <p:cNvPr id="22" name="Group 21">
            <a:extLst>
              <a:ext uri="{FF2B5EF4-FFF2-40B4-BE49-F238E27FC236}">
                <a16:creationId xmlns:a16="http://schemas.microsoft.com/office/drawing/2014/main" id="{AA5918E5-67F1-4DB9-AED5-6FDD4D867902}"/>
              </a:ext>
            </a:extLst>
          </p:cNvPr>
          <p:cNvGrpSpPr/>
          <p:nvPr/>
        </p:nvGrpSpPr>
        <p:grpSpPr>
          <a:xfrm>
            <a:off x="47570" y="4709083"/>
            <a:ext cx="5823972" cy="1967612"/>
            <a:chOff x="147929" y="4720234"/>
            <a:chExt cx="5823972" cy="1967612"/>
          </a:xfrm>
        </p:grpSpPr>
        <p:sp>
          <p:nvSpPr>
            <p:cNvPr id="10" name="Hexagon 9">
              <a:extLst>
                <a:ext uri="{FF2B5EF4-FFF2-40B4-BE49-F238E27FC236}">
                  <a16:creationId xmlns:a16="http://schemas.microsoft.com/office/drawing/2014/main" id="{F850E1FF-9F81-46A1-98EA-2E4B809153D0}"/>
                </a:ext>
              </a:extLst>
            </p:cNvPr>
            <p:cNvSpPr/>
            <p:nvPr/>
          </p:nvSpPr>
          <p:spPr>
            <a:xfrm>
              <a:off x="147929" y="5389127"/>
              <a:ext cx="1957644" cy="62573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chemeClr val="tx1"/>
                  </a:solidFill>
                  <a:latin typeface="Palatino Linotype" panose="02040502050505030304" pitchFamily="18" charset="0"/>
                </a:rPr>
                <a:t>Ionic liquids</a:t>
              </a:r>
              <a:endParaRPr lang="en-IE" sz="1600" b="1" dirty="0">
                <a:solidFill>
                  <a:schemeClr val="tx1"/>
                </a:solidFill>
                <a:latin typeface="Palatino Linotype" panose="02040502050505030304" pitchFamily="18" charset="0"/>
              </a:endParaRPr>
            </a:p>
          </p:txBody>
        </p:sp>
        <p:sp>
          <p:nvSpPr>
            <p:cNvPr id="11" name="Hexagon 10">
              <a:extLst>
                <a:ext uri="{FF2B5EF4-FFF2-40B4-BE49-F238E27FC236}">
                  <a16:creationId xmlns:a16="http://schemas.microsoft.com/office/drawing/2014/main" id="{B51F6EE3-33C8-4648-A0F4-6F4EBBCF68E9}"/>
                </a:ext>
              </a:extLst>
            </p:cNvPr>
            <p:cNvSpPr/>
            <p:nvPr/>
          </p:nvSpPr>
          <p:spPr>
            <a:xfrm>
              <a:off x="147929" y="4720234"/>
              <a:ext cx="1957644" cy="625739"/>
            </a:xfrm>
            <a:prstGeom prst="hexagon">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Palatino Linotype" panose="02040502050505030304" pitchFamily="18" charset="0"/>
                </a:rPr>
                <a:t>SUPERCOOLED LIQUIDS</a:t>
              </a:r>
            </a:p>
          </p:txBody>
        </p:sp>
        <p:sp>
          <p:nvSpPr>
            <p:cNvPr id="12" name="Hexagon 11">
              <a:extLst>
                <a:ext uri="{FF2B5EF4-FFF2-40B4-BE49-F238E27FC236}">
                  <a16:creationId xmlns:a16="http://schemas.microsoft.com/office/drawing/2014/main" id="{4096745C-4AB2-420A-A420-D4754E6E8C95}"/>
                </a:ext>
              </a:extLst>
            </p:cNvPr>
            <p:cNvSpPr/>
            <p:nvPr/>
          </p:nvSpPr>
          <p:spPr>
            <a:xfrm>
              <a:off x="167491" y="6055493"/>
              <a:ext cx="1938081" cy="62573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Palatino Linotype" panose="02040502050505030304" pitchFamily="18" charset="0"/>
                </a:rPr>
                <a:t>(deep) </a:t>
              </a:r>
              <a:r>
                <a:rPr lang="pl-PL" sz="1600" dirty="0">
                  <a:solidFill>
                    <a:schemeClr val="tx1"/>
                  </a:solidFill>
                  <a:latin typeface="Palatino Linotype" panose="02040502050505030304" pitchFamily="18" charset="0"/>
                </a:rPr>
                <a:t>e</a:t>
              </a:r>
              <a:r>
                <a:rPr lang="en-GB" sz="1600" dirty="0" err="1">
                  <a:solidFill>
                    <a:schemeClr val="tx1"/>
                  </a:solidFill>
                  <a:latin typeface="Palatino Linotype" panose="02040502050505030304" pitchFamily="18" charset="0"/>
                </a:rPr>
                <a:t>utectic</a:t>
              </a:r>
              <a:r>
                <a:rPr lang="en-GB" sz="1600" dirty="0">
                  <a:solidFill>
                    <a:schemeClr val="tx1"/>
                  </a:solidFill>
                  <a:latin typeface="Palatino Linotype" panose="02040502050505030304" pitchFamily="18" charset="0"/>
                </a:rPr>
                <a:t> mixtures</a:t>
              </a:r>
              <a:endParaRPr lang="en-IE" sz="1600" dirty="0">
                <a:solidFill>
                  <a:schemeClr val="tx1"/>
                </a:solidFill>
                <a:latin typeface="Palatino Linotype" panose="02040502050505030304" pitchFamily="18" charset="0"/>
              </a:endParaRPr>
            </a:p>
          </p:txBody>
        </p:sp>
        <p:sp>
          <p:nvSpPr>
            <p:cNvPr id="13" name="Hexagon 12">
              <a:extLst>
                <a:ext uri="{FF2B5EF4-FFF2-40B4-BE49-F238E27FC236}">
                  <a16:creationId xmlns:a16="http://schemas.microsoft.com/office/drawing/2014/main" id="{E6DAB966-A7D2-49DE-AA79-27531A0D196E}"/>
                </a:ext>
              </a:extLst>
            </p:cNvPr>
            <p:cNvSpPr/>
            <p:nvPr/>
          </p:nvSpPr>
          <p:spPr>
            <a:xfrm>
              <a:off x="2105573" y="4729375"/>
              <a:ext cx="1938081" cy="625739"/>
            </a:xfrm>
            <a:prstGeom prst="hexagon">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Palatino Linotype" panose="02040502050505030304" pitchFamily="18" charset="0"/>
                </a:rPr>
                <a:t>AMORPHOUS SYSTEMS </a:t>
              </a:r>
            </a:p>
          </p:txBody>
        </p:sp>
        <p:sp>
          <p:nvSpPr>
            <p:cNvPr id="14" name="Hexagon 13">
              <a:extLst>
                <a:ext uri="{FF2B5EF4-FFF2-40B4-BE49-F238E27FC236}">
                  <a16:creationId xmlns:a16="http://schemas.microsoft.com/office/drawing/2014/main" id="{AC21DC63-7D6D-4939-9137-1DF32A39B2D7}"/>
                </a:ext>
              </a:extLst>
            </p:cNvPr>
            <p:cNvSpPr/>
            <p:nvPr/>
          </p:nvSpPr>
          <p:spPr>
            <a:xfrm>
              <a:off x="2105573" y="5395741"/>
              <a:ext cx="1938081" cy="62573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solidFill>
                    <a:schemeClr val="tx1"/>
                  </a:solidFill>
                  <a:latin typeface="Palatino Linotype" panose="02040502050505030304" pitchFamily="18" charset="0"/>
                </a:rPr>
                <a:t>Amorphous and polymeric salts</a:t>
              </a:r>
            </a:p>
          </p:txBody>
        </p:sp>
        <p:sp>
          <p:nvSpPr>
            <p:cNvPr id="15" name="Hexagon 14">
              <a:extLst>
                <a:ext uri="{FF2B5EF4-FFF2-40B4-BE49-F238E27FC236}">
                  <a16:creationId xmlns:a16="http://schemas.microsoft.com/office/drawing/2014/main" id="{1F135E3E-9ED5-4AB9-AE51-972368E5D573}"/>
                </a:ext>
              </a:extLst>
            </p:cNvPr>
            <p:cNvSpPr/>
            <p:nvPr/>
          </p:nvSpPr>
          <p:spPr>
            <a:xfrm>
              <a:off x="2105573" y="6062107"/>
              <a:ext cx="1938081" cy="62573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Palatino Linotype" panose="02040502050505030304" pitchFamily="18" charset="0"/>
                </a:rPr>
                <a:t>Solid dispersions </a:t>
              </a:r>
            </a:p>
          </p:txBody>
        </p:sp>
        <p:sp>
          <p:nvSpPr>
            <p:cNvPr id="16" name="Hexagon 15">
              <a:extLst>
                <a:ext uri="{FF2B5EF4-FFF2-40B4-BE49-F238E27FC236}">
                  <a16:creationId xmlns:a16="http://schemas.microsoft.com/office/drawing/2014/main" id="{8DDC0BB2-3005-4DEE-B3C9-A5FB6642ECF4}"/>
                </a:ext>
              </a:extLst>
            </p:cNvPr>
            <p:cNvSpPr/>
            <p:nvPr/>
          </p:nvSpPr>
          <p:spPr>
            <a:xfrm>
              <a:off x="4052357" y="4737930"/>
              <a:ext cx="1915347" cy="625739"/>
            </a:xfrm>
            <a:prstGeom prst="hexagon">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Palatino Linotype" panose="02040502050505030304" pitchFamily="18" charset="0"/>
                </a:rPr>
                <a:t>CRYSTALLINE SYSTEMS </a:t>
              </a:r>
            </a:p>
          </p:txBody>
        </p:sp>
        <p:sp>
          <p:nvSpPr>
            <p:cNvPr id="17" name="Hexagon 16">
              <a:extLst>
                <a:ext uri="{FF2B5EF4-FFF2-40B4-BE49-F238E27FC236}">
                  <a16:creationId xmlns:a16="http://schemas.microsoft.com/office/drawing/2014/main" id="{9CB962CF-802D-4BCF-9B60-17478CB6A0E9}"/>
                </a:ext>
              </a:extLst>
            </p:cNvPr>
            <p:cNvSpPr/>
            <p:nvPr/>
          </p:nvSpPr>
          <p:spPr>
            <a:xfrm>
              <a:off x="4052357" y="5397681"/>
              <a:ext cx="1919544" cy="62573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1600" b="1" dirty="0">
                  <a:solidFill>
                    <a:schemeClr val="tx1"/>
                  </a:solidFill>
                  <a:latin typeface="Palatino Linotype" panose="02040502050505030304" pitchFamily="18" charset="0"/>
                </a:rPr>
                <a:t>Ionic liquids</a:t>
              </a:r>
              <a:r>
                <a:rPr lang="pl-PL" sz="1600" dirty="0">
                  <a:solidFill>
                    <a:schemeClr val="tx1"/>
                  </a:solidFill>
                  <a:latin typeface="Palatino Linotype" panose="02040502050505030304" pitchFamily="18" charset="0"/>
                </a:rPr>
                <a:t>/</a:t>
              </a:r>
              <a:r>
                <a:rPr lang="en-GB" sz="1600" dirty="0">
                  <a:solidFill>
                    <a:schemeClr val="tx1"/>
                  </a:solidFill>
                  <a:latin typeface="Palatino Linotype" panose="02040502050505030304" pitchFamily="18" charset="0"/>
                </a:rPr>
                <a:t>Salts</a:t>
              </a:r>
              <a:endParaRPr lang="en-GB" dirty="0">
                <a:solidFill>
                  <a:schemeClr val="tx1"/>
                </a:solidFill>
                <a:latin typeface="Palatino Linotype" panose="02040502050505030304" pitchFamily="18" charset="0"/>
              </a:endParaRPr>
            </a:p>
          </p:txBody>
        </p:sp>
        <p:sp>
          <p:nvSpPr>
            <p:cNvPr id="18" name="Hexagon 17">
              <a:extLst>
                <a:ext uri="{FF2B5EF4-FFF2-40B4-BE49-F238E27FC236}">
                  <a16:creationId xmlns:a16="http://schemas.microsoft.com/office/drawing/2014/main" id="{4AFB56E4-D0FE-477E-8932-D48680923786}"/>
                </a:ext>
              </a:extLst>
            </p:cNvPr>
            <p:cNvSpPr/>
            <p:nvPr/>
          </p:nvSpPr>
          <p:spPr>
            <a:xfrm>
              <a:off x="4052357" y="6055493"/>
              <a:ext cx="1919544" cy="62573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Palatino Linotype" panose="02040502050505030304" pitchFamily="18" charset="0"/>
                </a:rPr>
                <a:t>Eutectic/</a:t>
              </a:r>
              <a:br>
                <a:rPr lang="en-GB" sz="1600" dirty="0">
                  <a:solidFill>
                    <a:schemeClr val="tx1"/>
                  </a:solidFill>
                  <a:latin typeface="Palatino Linotype" panose="02040502050505030304" pitchFamily="18" charset="0"/>
                </a:rPr>
              </a:br>
              <a:r>
                <a:rPr lang="en-GB" sz="1600" dirty="0">
                  <a:solidFill>
                    <a:schemeClr val="tx1"/>
                  </a:solidFill>
                  <a:latin typeface="Palatino Linotype" panose="02040502050505030304" pitchFamily="18" charset="0"/>
                </a:rPr>
                <a:t>Cocrystals</a:t>
              </a:r>
              <a:r>
                <a:rPr lang="en-GB" dirty="0">
                  <a:latin typeface="Palatino Linotype" panose="02040502050505030304" pitchFamily="18" charset="0"/>
                </a:rPr>
                <a:t> </a:t>
              </a:r>
            </a:p>
          </p:txBody>
        </p:sp>
      </p:grpSp>
      <p:sp>
        <p:nvSpPr>
          <p:cNvPr id="19" name="TextBox 18">
            <a:extLst>
              <a:ext uri="{FF2B5EF4-FFF2-40B4-BE49-F238E27FC236}">
                <a16:creationId xmlns:a16="http://schemas.microsoft.com/office/drawing/2014/main" id="{31CC5624-CB6E-41A7-8477-7D9E1EBBC52C}"/>
              </a:ext>
            </a:extLst>
          </p:cNvPr>
          <p:cNvSpPr txBox="1"/>
          <p:nvPr/>
        </p:nvSpPr>
        <p:spPr>
          <a:xfrm>
            <a:off x="6153451" y="5539451"/>
            <a:ext cx="1297150" cy="338554"/>
          </a:xfrm>
          <a:prstGeom prst="rect">
            <a:avLst/>
          </a:prstGeom>
          <a:noFill/>
        </p:spPr>
        <p:txBody>
          <a:bodyPr wrap="none" rtlCol="0">
            <a:spAutoFit/>
          </a:bodyPr>
          <a:lstStyle/>
          <a:p>
            <a:r>
              <a:rPr lang="en-GB" sz="1600" b="1" dirty="0">
                <a:latin typeface="Palatino Linotype" panose="02040502050505030304" pitchFamily="18" charset="0"/>
              </a:rPr>
              <a:t>API ionised</a:t>
            </a:r>
            <a:endParaRPr lang="en-IE" sz="1600" b="1" dirty="0">
              <a:latin typeface="Palatino Linotype" panose="02040502050505030304" pitchFamily="18" charset="0"/>
            </a:endParaRPr>
          </a:p>
        </p:txBody>
      </p:sp>
      <p:sp>
        <p:nvSpPr>
          <p:cNvPr id="20" name="TextBox 19">
            <a:extLst>
              <a:ext uri="{FF2B5EF4-FFF2-40B4-BE49-F238E27FC236}">
                <a16:creationId xmlns:a16="http://schemas.microsoft.com/office/drawing/2014/main" id="{F5BC26D4-12AE-4667-AFEF-200CDB9DA157}"/>
              </a:ext>
            </a:extLst>
          </p:cNvPr>
          <p:cNvSpPr txBox="1"/>
          <p:nvPr/>
        </p:nvSpPr>
        <p:spPr>
          <a:xfrm>
            <a:off x="6103360" y="6180644"/>
            <a:ext cx="1547218" cy="338554"/>
          </a:xfrm>
          <a:prstGeom prst="rect">
            <a:avLst/>
          </a:prstGeom>
          <a:noFill/>
        </p:spPr>
        <p:txBody>
          <a:bodyPr wrap="none" rtlCol="0">
            <a:spAutoFit/>
          </a:bodyPr>
          <a:lstStyle/>
          <a:p>
            <a:r>
              <a:rPr lang="en-GB" sz="1600" b="1" dirty="0">
                <a:latin typeface="Palatino Linotype" panose="02040502050505030304" pitchFamily="18" charset="0"/>
              </a:rPr>
              <a:t>API unionised</a:t>
            </a:r>
            <a:endParaRPr lang="en-IE" sz="1600" b="1" dirty="0">
              <a:latin typeface="Palatino Linotype" panose="02040502050505030304" pitchFamily="18" charset="0"/>
            </a:endParaRPr>
          </a:p>
        </p:txBody>
      </p:sp>
      <p:cxnSp>
        <p:nvCxnSpPr>
          <p:cNvPr id="24" name="Straight Arrow Connector 23">
            <a:extLst>
              <a:ext uri="{FF2B5EF4-FFF2-40B4-BE49-F238E27FC236}">
                <a16:creationId xmlns:a16="http://schemas.microsoft.com/office/drawing/2014/main" id="{4D38F208-2B41-48DF-9706-D6549E25737F}"/>
              </a:ext>
            </a:extLst>
          </p:cNvPr>
          <p:cNvCxnSpPr/>
          <p:nvPr/>
        </p:nvCxnSpPr>
        <p:spPr>
          <a:xfrm flipH="1">
            <a:off x="5892680" y="5705286"/>
            <a:ext cx="2857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299AE8FD-FC36-48C5-BB46-D491DD4353C2}"/>
              </a:ext>
            </a:extLst>
          </p:cNvPr>
          <p:cNvCxnSpPr/>
          <p:nvPr/>
        </p:nvCxnSpPr>
        <p:spPr>
          <a:xfrm flipH="1">
            <a:off x="5892680" y="6356350"/>
            <a:ext cx="2857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9CA2E208-45C6-42CA-A231-7961A9CC3A9E}"/>
              </a:ext>
            </a:extLst>
          </p:cNvPr>
          <p:cNvPicPr>
            <a:picLocks noChangeAspect="1"/>
          </p:cNvPicPr>
          <p:nvPr/>
        </p:nvPicPr>
        <p:blipFill>
          <a:blip r:embed="rId5"/>
          <a:stretch>
            <a:fillRect/>
          </a:stretch>
        </p:blipFill>
        <p:spPr>
          <a:xfrm>
            <a:off x="1360697" y="871513"/>
            <a:ext cx="2372138" cy="1397287"/>
          </a:xfrm>
          <a:prstGeom prst="rect">
            <a:avLst/>
          </a:prstGeom>
        </p:spPr>
      </p:pic>
      <p:sp>
        <p:nvSpPr>
          <p:cNvPr id="9" name="TextBox 8">
            <a:extLst>
              <a:ext uri="{FF2B5EF4-FFF2-40B4-BE49-F238E27FC236}">
                <a16:creationId xmlns:a16="http://schemas.microsoft.com/office/drawing/2014/main" id="{3632DB3A-8AFB-480C-96B4-E24ED46EC2CD}"/>
              </a:ext>
            </a:extLst>
          </p:cNvPr>
          <p:cNvSpPr txBox="1"/>
          <p:nvPr/>
        </p:nvSpPr>
        <p:spPr>
          <a:xfrm>
            <a:off x="1820221" y="2212564"/>
            <a:ext cx="2233304" cy="369332"/>
          </a:xfrm>
          <a:prstGeom prst="rect">
            <a:avLst/>
          </a:prstGeom>
          <a:noFill/>
        </p:spPr>
        <p:txBody>
          <a:bodyPr wrap="none" rtlCol="0">
            <a:spAutoFit/>
          </a:bodyPr>
          <a:lstStyle/>
          <a:p>
            <a:r>
              <a:rPr lang="en-GB" dirty="0">
                <a:latin typeface="Palatino Linotype" panose="02040502050505030304" pitchFamily="18" charset="0"/>
              </a:rPr>
              <a:t>Ciprofloxacin (CIP) </a:t>
            </a:r>
          </a:p>
        </p:txBody>
      </p:sp>
      <p:pic>
        <p:nvPicPr>
          <p:cNvPr id="21" name="Picture 20">
            <a:extLst>
              <a:ext uri="{FF2B5EF4-FFF2-40B4-BE49-F238E27FC236}">
                <a16:creationId xmlns:a16="http://schemas.microsoft.com/office/drawing/2014/main" id="{D23AFA4E-DB5A-463D-AE6A-B178BAE4F24D}"/>
              </a:ext>
            </a:extLst>
          </p:cNvPr>
          <p:cNvPicPr>
            <a:picLocks noChangeAspect="1"/>
          </p:cNvPicPr>
          <p:nvPr/>
        </p:nvPicPr>
        <p:blipFill>
          <a:blip r:embed="rId6"/>
          <a:stretch>
            <a:fillRect/>
          </a:stretch>
        </p:blipFill>
        <p:spPr>
          <a:xfrm>
            <a:off x="5282776" y="532110"/>
            <a:ext cx="1901796" cy="1901796"/>
          </a:xfrm>
          <a:prstGeom prst="rect">
            <a:avLst/>
          </a:prstGeom>
        </p:spPr>
      </p:pic>
      <p:sp>
        <p:nvSpPr>
          <p:cNvPr id="26" name="TextBox 25">
            <a:extLst>
              <a:ext uri="{FF2B5EF4-FFF2-40B4-BE49-F238E27FC236}">
                <a16:creationId xmlns:a16="http://schemas.microsoft.com/office/drawing/2014/main" id="{222632DF-D703-4180-BE03-DECF690D58F5}"/>
              </a:ext>
            </a:extLst>
          </p:cNvPr>
          <p:cNvSpPr txBox="1"/>
          <p:nvPr/>
        </p:nvSpPr>
        <p:spPr>
          <a:xfrm>
            <a:off x="5675425" y="2096647"/>
            <a:ext cx="1915909" cy="369332"/>
          </a:xfrm>
          <a:prstGeom prst="rect">
            <a:avLst/>
          </a:prstGeom>
          <a:noFill/>
        </p:spPr>
        <p:txBody>
          <a:bodyPr wrap="none" rtlCol="0">
            <a:spAutoFit/>
          </a:bodyPr>
          <a:lstStyle/>
          <a:p>
            <a:r>
              <a:rPr lang="en-GB" dirty="0">
                <a:latin typeface="Palatino Linotype" panose="02040502050505030304" pitchFamily="18" charset="0"/>
              </a:rPr>
              <a:t>Lidocaine (LID)  </a:t>
            </a:r>
          </a:p>
        </p:txBody>
      </p:sp>
      <p:sp>
        <p:nvSpPr>
          <p:cNvPr id="23" name="TextBox 22">
            <a:extLst>
              <a:ext uri="{FF2B5EF4-FFF2-40B4-BE49-F238E27FC236}">
                <a16:creationId xmlns:a16="http://schemas.microsoft.com/office/drawing/2014/main" id="{4F4B3C54-5265-45DF-A9BF-2C4C9A2F2EF5}"/>
              </a:ext>
            </a:extLst>
          </p:cNvPr>
          <p:cNvSpPr txBox="1"/>
          <p:nvPr/>
        </p:nvSpPr>
        <p:spPr>
          <a:xfrm>
            <a:off x="307917" y="3789477"/>
            <a:ext cx="2060179" cy="369332"/>
          </a:xfrm>
          <a:prstGeom prst="rect">
            <a:avLst/>
          </a:prstGeom>
          <a:noFill/>
        </p:spPr>
        <p:txBody>
          <a:bodyPr wrap="none" rtlCol="0">
            <a:spAutoFit/>
          </a:bodyPr>
          <a:lstStyle/>
          <a:p>
            <a:r>
              <a:rPr lang="en-GB" u="sng" dirty="0">
                <a:latin typeface="Palatino Linotype" panose="02040502050505030304" pitchFamily="18" charset="0"/>
              </a:rPr>
              <a:t>Dicarboxylic acids</a:t>
            </a:r>
          </a:p>
        </p:txBody>
      </p:sp>
      <p:sp>
        <p:nvSpPr>
          <p:cNvPr id="27" name="Rectangle 2">
            <a:extLst>
              <a:ext uri="{FF2B5EF4-FFF2-40B4-BE49-F238E27FC236}">
                <a16:creationId xmlns:a16="http://schemas.microsoft.com/office/drawing/2014/main" id="{8A3AF155-749C-4E5B-9F14-0BE9E928A4DE}"/>
              </a:ext>
            </a:extLst>
          </p:cNvPr>
          <p:cNvSpPr>
            <a:spLocks noChangeArrowheads="1"/>
          </p:cNvSpPr>
          <p:nvPr/>
        </p:nvSpPr>
        <p:spPr bwMode="auto">
          <a:xfrm>
            <a:off x="318082" y="26991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latin typeface="Palatino Linotype" panose="02040502050505030304" pitchFamily="18" charset="0"/>
            </a:endParaRPr>
          </a:p>
        </p:txBody>
      </p:sp>
      <p:graphicFrame>
        <p:nvGraphicFramePr>
          <p:cNvPr id="28" name="Object 27">
            <a:extLst>
              <a:ext uri="{FF2B5EF4-FFF2-40B4-BE49-F238E27FC236}">
                <a16:creationId xmlns:a16="http://schemas.microsoft.com/office/drawing/2014/main" id="{102D3DD9-B3ED-4CAC-AB49-3C1E99886B2C}"/>
              </a:ext>
            </a:extLst>
          </p:cNvPr>
          <p:cNvGraphicFramePr>
            <a:graphicFrameLocks noChangeAspect="1"/>
          </p:cNvGraphicFramePr>
          <p:nvPr>
            <p:extLst>
              <p:ext uri="{D42A27DB-BD31-4B8C-83A1-F6EECF244321}">
                <p14:modId xmlns:p14="http://schemas.microsoft.com/office/powerpoint/2010/main" val="3925460665"/>
              </p:ext>
            </p:extLst>
          </p:nvPr>
        </p:nvGraphicFramePr>
        <p:xfrm>
          <a:off x="318082" y="2883857"/>
          <a:ext cx="1828800" cy="914400"/>
        </p:xfrm>
        <a:graphic>
          <a:graphicData uri="http://schemas.openxmlformats.org/presentationml/2006/ole">
            <mc:AlternateContent xmlns:mc="http://schemas.openxmlformats.org/markup-compatibility/2006">
              <mc:Choice xmlns:v="urn:schemas-microsoft-com:vml" Requires="v">
                <p:oleObj spid="_x0000_s2317" r:id="rId7" imgW="1852863" imgH="915531" progId="ChemDraw.Document.6.0">
                  <p:embed/>
                </p:oleObj>
              </mc:Choice>
              <mc:Fallback>
                <p:oleObj r:id="rId7" imgW="1852863" imgH="915531" progId="ChemDraw.Document.6.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82" y="2883857"/>
                        <a:ext cx="1828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a:extLst>
              <a:ext uri="{FF2B5EF4-FFF2-40B4-BE49-F238E27FC236}">
                <a16:creationId xmlns:a16="http://schemas.microsoft.com/office/drawing/2014/main" id="{11BCFB34-C7F4-40DF-9C3B-ACA344FAC141}"/>
              </a:ext>
            </a:extLst>
          </p:cNvPr>
          <p:cNvSpPr txBox="1"/>
          <p:nvPr/>
        </p:nvSpPr>
        <p:spPr>
          <a:xfrm>
            <a:off x="2434295" y="2904398"/>
            <a:ext cx="1548822" cy="954107"/>
          </a:xfrm>
          <a:prstGeom prst="rect">
            <a:avLst/>
          </a:prstGeom>
          <a:noFill/>
        </p:spPr>
        <p:txBody>
          <a:bodyPr wrap="none" rtlCol="0">
            <a:spAutoFit/>
          </a:bodyPr>
          <a:lstStyle/>
          <a:p>
            <a:r>
              <a:rPr lang="en-GB" sz="1400" dirty="0">
                <a:latin typeface="Palatino Linotype" panose="02040502050505030304" pitchFamily="18" charset="0"/>
              </a:rPr>
              <a:t>n=3, glutaric acid</a:t>
            </a:r>
          </a:p>
          <a:p>
            <a:r>
              <a:rPr lang="en-GB" sz="1400" dirty="0">
                <a:latin typeface="Palatino Linotype" panose="02040502050505030304" pitchFamily="18" charset="0"/>
              </a:rPr>
              <a:t>n=4, adipic acid</a:t>
            </a:r>
          </a:p>
          <a:p>
            <a:r>
              <a:rPr lang="en-GB" sz="1400" dirty="0">
                <a:latin typeface="Palatino Linotype" panose="02040502050505030304" pitchFamily="18" charset="0"/>
              </a:rPr>
              <a:t>n=5, pimelic acid</a:t>
            </a:r>
          </a:p>
          <a:p>
            <a:r>
              <a:rPr lang="en-GB" sz="1400" dirty="0">
                <a:latin typeface="Palatino Linotype" panose="02040502050505030304" pitchFamily="18" charset="0"/>
              </a:rPr>
              <a:t>n=6, suberic acid</a:t>
            </a:r>
          </a:p>
        </p:txBody>
      </p:sp>
      <p:sp>
        <p:nvSpPr>
          <p:cNvPr id="30" name="Rectangle 29">
            <a:extLst>
              <a:ext uri="{FF2B5EF4-FFF2-40B4-BE49-F238E27FC236}">
                <a16:creationId xmlns:a16="http://schemas.microsoft.com/office/drawing/2014/main" id="{E7E67D68-5C49-48AA-8CB7-BAB70AD9DC2D}"/>
              </a:ext>
            </a:extLst>
          </p:cNvPr>
          <p:cNvSpPr/>
          <p:nvPr/>
        </p:nvSpPr>
        <p:spPr>
          <a:xfrm>
            <a:off x="7348960" y="817172"/>
            <a:ext cx="1079142" cy="369332"/>
          </a:xfrm>
          <a:prstGeom prst="rect">
            <a:avLst/>
          </a:prstGeom>
        </p:spPr>
        <p:txBody>
          <a:bodyPr wrap="none">
            <a:spAutoFit/>
          </a:bodyPr>
          <a:lstStyle/>
          <a:p>
            <a:r>
              <a:rPr lang="en-GB" dirty="0" err="1">
                <a:latin typeface="Palatino Linotype" panose="02040502050505030304" pitchFamily="18" charset="0"/>
              </a:rPr>
              <a:t>pK</a:t>
            </a:r>
            <a:r>
              <a:rPr lang="en-GB" baseline="-25000" dirty="0" err="1">
                <a:latin typeface="Palatino Linotype" panose="02040502050505030304" pitchFamily="18" charset="0"/>
              </a:rPr>
              <a:t>a</a:t>
            </a:r>
            <a:r>
              <a:rPr lang="en-GB" dirty="0">
                <a:latin typeface="Palatino Linotype" panose="02040502050505030304" pitchFamily="18" charset="0"/>
              </a:rPr>
              <a:t> = 7.9</a:t>
            </a:r>
          </a:p>
        </p:txBody>
      </p:sp>
      <p:sp>
        <p:nvSpPr>
          <p:cNvPr id="31" name="Rectangle 30">
            <a:extLst>
              <a:ext uri="{FF2B5EF4-FFF2-40B4-BE49-F238E27FC236}">
                <a16:creationId xmlns:a16="http://schemas.microsoft.com/office/drawing/2014/main" id="{26C01367-2781-405F-934A-BB1BD9A98376}"/>
              </a:ext>
            </a:extLst>
          </p:cNvPr>
          <p:cNvSpPr/>
          <p:nvPr/>
        </p:nvSpPr>
        <p:spPr>
          <a:xfrm>
            <a:off x="3775123" y="856336"/>
            <a:ext cx="1157689" cy="923330"/>
          </a:xfrm>
          <a:prstGeom prst="rect">
            <a:avLst/>
          </a:prstGeom>
        </p:spPr>
        <p:txBody>
          <a:bodyPr wrap="none">
            <a:spAutoFit/>
          </a:bodyPr>
          <a:lstStyle/>
          <a:p>
            <a:r>
              <a:rPr lang="en-GB" dirty="0">
                <a:latin typeface="Palatino Linotype" panose="02040502050505030304" pitchFamily="18" charset="0"/>
              </a:rPr>
              <a:t>pK</a:t>
            </a:r>
            <a:r>
              <a:rPr lang="en-GB" baseline="-25000" dirty="0">
                <a:latin typeface="Palatino Linotype" panose="02040502050505030304" pitchFamily="18" charset="0"/>
              </a:rPr>
              <a:t>a1</a:t>
            </a:r>
            <a:r>
              <a:rPr lang="en-GB" dirty="0">
                <a:latin typeface="Palatino Linotype" panose="02040502050505030304" pitchFamily="18" charset="0"/>
              </a:rPr>
              <a:t> = 6.1</a:t>
            </a:r>
          </a:p>
          <a:p>
            <a:r>
              <a:rPr lang="en-GB" dirty="0">
                <a:latin typeface="Palatino Linotype" panose="02040502050505030304" pitchFamily="18" charset="0"/>
              </a:rPr>
              <a:t>pK</a:t>
            </a:r>
            <a:r>
              <a:rPr lang="en-GB" baseline="-25000" dirty="0">
                <a:latin typeface="Palatino Linotype" panose="02040502050505030304" pitchFamily="18" charset="0"/>
              </a:rPr>
              <a:t>a2</a:t>
            </a:r>
            <a:r>
              <a:rPr lang="en-GB" dirty="0">
                <a:latin typeface="Palatino Linotype" panose="02040502050505030304" pitchFamily="18" charset="0"/>
              </a:rPr>
              <a:t> = 8.7</a:t>
            </a:r>
          </a:p>
          <a:p>
            <a:endParaRPr lang="en-GB" dirty="0">
              <a:latin typeface="Palatino Linotype" panose="02040502050505030304" pitchFamily="18" charset="0"/>
            </a:endParaRPr>
          </a:p>
        </p:txBody>
      </p:sp>
      <p:sp>
        <p:nvSpPr>
          <p:cNvPr id="32" name="TextBox 31">
            <a:extLst>
              <a:ext uri="{FF2B5EF4-FFF2-40B4-BE49-F238E27FC236}">
                <a16:creationId xmlns:a16="http://schemas.microsoft.com/office/drawing/2014/main" id="{8F8847FA-C204-43FB-BCD7-439CAD4115DE}"/>
              </a:ext>
            </a:extLst>
          </p:cNvPr>
          <p:cNvSpPr txBox="1"/>
          <p:nvPr/>
        </p:nvSpPr>
        <p:spPr>
          <a:xfrm>
            <a:off x="4247786" y="3751871"/>
            <a:ext cx="1925527" cy="369332"/>
          </a:xfrm>
          <a:prstGeom prst="rect">
            <a:avLst/>
          </a:prstGeom>
          <a:noFill/>
        </p:spPr>
        <p:txBody>
          <a:bodyPr wrap="none" rtlCol="0">
            <a:spAutoFit/>
          </a:bodyPr>
          <a:lstStyle/>
          <a:p>
            <a:r>
              <a:rPr lang="en-GB" u="sng" dirty="0">
                <a:latin typeface="Palatino Linotype" panose="02040502050505030304" pitchFamily="18" charset="0"/>
              </a:rPr>
              <a:t>Acidic polymers </a:t>
            </a:r>
          </a:p>
        </p:txBody>
      </p:sp>
      <p:pic>
        <p:nvPicPr>
          <p:cNvPr id="34" name="Picture 33">
            <a:extLst>
              <a:ext uri="{FF2B5EF4-FFF2-40B4-BE49-F238E27FC236}">
                <a16:creationId xmlns:a16="http://schemas.microsoft.com/office/drawing/2014/main" id="{8DA25F21-B182-463F-B285-7A2E454348B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891861" y="2789868"/>
            <a:ext cx="1143000" cy="1184275"/>
          </a:xfrm>
          <a:prstGeom prst="rect">
            <a:avLst/>
          </a:prstGeom>
        </p:spPr>
      </p:pic>
      <p:sp>
        <p:nvSpPr>
          <p:cNvPr id="35" name="TextBox 34">
            <a:extLst>
              <a:ext uri="{FF2B5EF4-FFF2-40B4-BE49-F238E27FC236}">
                <a16:creationId xmlns:a16="http://schemas.microsoft.com/office/drawing/2014/main" id="{7B3AA7EF-C8E2-4E23-B892-365D8018B3D3}"/>
              </a:ext>
            </a:extLst>
          </p:cNvPr>
          <p:cNvSpPr txBox="1"/>
          <p:nvPr/>
        </p:nvSpPr>
        <p:spPr>
          <a:xfrm>
            <a:off x="4078364" y="2883540"/>
            <a:ext cx="3879588" cy="954107"/>
          </a:xfrm>
          <a:prstGeom prst="rect">
            <a:avLst/>
          </a:prstGeom>
          <a:noFill/>
        </p:spPr>
        <p:txBody>
          <a:bodyPr wrap="none" rtlCol="0">
            <a:spAutoFit/>
          </a:bodyPr>
          <a:lstStyle/>
          <a:p>
            <a:pPr marL="285750" indent="-285750">
              <a:buFont typeface="Arial" panose="020B0604020202020204" pitchFamily="34" charset="0"/>
              <a:buChar char="•"/>
            </a:pPr>
            <a:r>
              <a:rPr lang="en-GB" sz="1400" dirty="0">
                <a:latin typeface="Palatino Linotype" panose="02040502050505030304" pitchFamily="18" charset="0"/>
              </a:rPr>
              <a:t>Eudragit L100</a:t>
            </a:r>
          </a:p>
          <a:p>
            <a:pPr marL="285750" indent="-285750">
              <a:buFont typeface="Arial" panose="020B0604020202020204" pitchFamily="34" charset="0"/>
              <a:buChar char="•"/>
            </a:pPr>
            <a:r>
              <a:rPr lang="en-GB" sz="1400" dirty="0">
                <a:latin typeface="Palatino Linotype" panose="02040502050505030304" pitchFamily="18" charset="0"/>
              </a:rPr>
              <a:t>Eudragit L100-55</a:t>
            </a:r>
          </a:p>
          <a:p>
            <a:pPr marL="285750" indent="-285750">
              <a:buFont typeface="Arial" panose="020B0604020202020204" pitchFamily="34" charset="0"/>
              <a:buChar char="•"/>
            </a:pPr>
            <a:r>
              <a:rPr lang="en-GB" sz="1400" dirty="0">
                <a:latin typeface="Palatino Linotype" panose="02040502050505030304" pitchFamily="18" charset="0"/>
              </a:rPr>
              <a:t>Hypromellose acetate succinate -HPMCAS</a:t>
            </a:r>
          </a:p>
          <a:p>
            <a:pPr marL="285750" indent="-285750">
              <a:buFont typeface="Arial" panose="020B0604020202020204" pitchFamily="34" charset="0"/>
              <a:buChar char="•"/>
            </a:pPr>
            <a:r>
              <a:rPr lang="en-GB" sz="1400" dirty="0">
                <a:latin typeface="Palatino Linotype" panose="02040502050505030304" pitchFamily="18" charset="0"/>
              </a:rPr>
              <a:t>Poly(acrylate) – Carbopol</a:t>
            </a:r>
          </a:p>
        </p:txBody>
      </p:sp>
      <p:sp>
        <p:nvSpPr>
          <p:cNvPr id="36" name="Rectangle 35">
            <a:extLst>
              <a:ext uri="{FF2B5EF4-FFF2-40B4-BE49-F238E27FC236}">
                <a16:creationId xmlns:a16="http://schemas.microsoft.com/office/drawing/2014/main" id="{506483A2-377B-48AA-8AB2-2849D4824F42}"/>
              </a:ext>
            </a:extLst>
          </p:cNvPr>
          <p:cNvSpPr/>
          <p:nvPr/>
        </p:nvSpPr>
        <p:spPr>
          <a:xfrm>
            <a:off x="7591334" y="3902010"/>
            <a:ext cx="1594283" cy="338554"/>
          </a:xfrm>
          <a:prstGeom prst="rect">
            <a:avLst/>
          </a:prstGeom>
        </p:spPr>
        <p:txBody>
          <a:bodyPr wrap="none">
            <a:spAutoFit/>
          </a:bodyPr>
          <a:lstStyle/>
          <a:p>
            <a:r>
              <a:rPr lang="en-GB" sz="1600" dirty="0"/>
              <a:t>Eudragit L100-55</a:t>
            </a:r>
          </a:p>
        </p:txBody>
      </p:sp>
    </p:spTree>
    <p:extLst>
      <p:ext uri="{BB962C8B-B14F-4D97-AF65-F5344CB8AC3E}">
        <p14:creationId xmlns:p14="http://schemas.microsoft.com/office/powerpoint/2010/main" val="229995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9" y="136525"/>
            <a:ext cx="8753475" cy="830997"/>
          </a:xfrm>
          <a:prstGeom prst="rect">
            <a:avLst/>
          </a:prstGeom>
          <a:noFill/>
        </p:spPr>
        <p:txBody>
          <a:bodyPr wrap="square" rtlCol="0">
            <a:spAutoFit/>
          </a:bodyPr>
          <a:lstStyle/>
          <a:p>
            <a:r>
              <a:rPr lang="en-GB" sz="2400" b="1" dirty="0">
                <a:latin typeface="Palatino Linotype" panose="02040502050505030304" pitchFamily="18" charset="0"/>
              </a:rPr>
              <a:t>Results and Discussion – Mechanism of mechanosynthetic production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grpSp>
        <p:nvGrpSpPr>
          <p:cNvPr id="7" name="Group 6">
            <a:extLst>
              <a:ext uri="{FF2B5EF4-FFF2-40B4-BE49-F238E27FC236}">
                <a16:creationId xmlns:a16="http://schemas.microsoft.com/office/drawing/2014/main" id="{51B0AF3E-8900-4679-AEE7-5E5F58F248B0}"/>
              </a:ext>
            </a:extLst>
          </p:cNvPr>
          <p:cNvGrpSpPr>
            <a:grpSpLocks noChangeAspect="1"/>
          </p:cNvGrpSpPr>
          <p:nvPr/>
        </p:nvGrpSpPr>
        <p:grpSpPr>
          <a:xfrm>
            <a:off x="319756" y="2458853"/>
            <a:ext cx="600761" cy="792967"/>
            <a:chOff x="421132" y="1419263"/>
            <a:chExt cx="500634" cy="660806"/>
          </a:xfrm>
        </p:grpSpPr>
        <p:sp>
          <p:nvSpPr>
            <p:cNvPr id="8" name="Oval 7">
              <a:extLst>
                <a:ext uri="{FF2B5EF4-FFF2-40B4-BE49-F238E27FC236}">
                  <a16:creationId xmlns:a16="http://schemas.microsoft.com/office/drawing/2014/main" id="{7FE7A31E-439F-4D03-9735-3F6EAD8081D1}"/>
                </a:ext>
              </a:extLst>
            </p:cNvPr>
            <p:cNvSpPr>
              <a:spLocks noChangeAspect="1"/>
            </p:cNvSpPr>
            <p:nvPr/>
          </p:nvSpPr>
          <p:spPr>
            <a:xfrm>
              <a:off x="421132" y="1419263"/>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9" name="Oval 8">
              <a:extLst>
                <a:ext uri="{FF2B5EF4-FFF2-40B4-BE49-F238E27FC236}">
                  <a16:creationId xmlns:a16="http://schemas.microsoft.com/office/drawing/2014/main" id="{3DE47C38-52F5-413A-A4ED-E8AA7B7098C9}"/>
                </a:ext>
              </a:extLst>
            </p:cNvPr>
            <p:cNvSpPr>
              <a:spLocks noChangeAspect="1"/>
            </p:cNvSpPr>
            <p:nvPr/>
          </p:nvSpPr>
          <p:spPr>
            <a:xfrm>
              <a:off x="599698" y="1419263"/>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0" name="Oval 9">
              <a:extLst>
                <a:ext uri="{FF2B5EF4-FFF2-40B4-BE49-F238E27FC236}">
                  <a16:creationId xmlns:a16="http://schemas.microsoft.com/office/drawing/2014/main" id="{B33A5EB1-1DFB-431E-8D13-5F671EF502A8}"/>
                </a:ext>
              </a:extLst>
            </p:cNvPr>
            <p:cNvSpPr>
              <a:spLocks noChangeAspect="1"/>
            </p:cNvSpPr>
            <p:nvPr/>
          </p:nvSpPr>
          <p:spPr>
            <a:xfrm>
              <a:off x="421132" y="1588632"/>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1" name="Oval 10">
              <a:extLst>
                <a:ext uri="{FF2B5EF4-FFF2-40B4-BE49-F238E27FC236}">
                  <a16:creationId xmlns:a16="http://schemas.microsoft.com/office/drawing/2014/main" id="{44824345-2E15-429A-9D33-AA641669CAD1}"/>
                </a:ext>
              </a:extLst>
            </p:cNvPr>
            <p:cNvSpPr>
              <a:spLocks noChangeAspect="1"/>
            </p:cNvSpPr>
            <p:nvPr/>
          </p:nvSpPr>
          <p:spPr>
            <a:xfrm>
              <a:off x="599698" y="1588632"/>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2" name="Oval 11">
              <a:extLst>
                <a:ext uri="{FF2B5EF4-FFF2-40B4-BE49-F238E27FC236}">
                  <a16:creationId xmlns:a16="http://schemas.microsoft.com/office/drawing/2014/main" id="{7B14B866-A290-4FC7-92AA-1C6237F9B591}"/>
                </a:ext>
              </a:extLst>
            </p:cNvPr>
            <p:cNvSpPr>
              <a:spLocks noChangeAspect="1"/>
            </p:cNvSpPr>
            <p:nvPr/>
          </p:nvSpPr>
          <p:spPr>
            <a:xfrm>
              <a:off x="421132" y="1749666"/>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3" name="Oval 12">
              <a:extLst>
                <a:ext uri="{FF2B5EF4-FFF2-40B4-BE49-F238E27FC236}">
                  <a16:creationId xmlns:a16="http://schemas.microsoft.com/office/drawing/2014/main" id="{54889D92-8C11-4E46-BC1A-FAA357E431E8}"/>
                </a:ext>
              </a:extLst>
            </p:cNvPr>
            <p:cNvSpPr>
              <a:spLocks noChangeAspect="1"/>
            </p:cNvSpPr>
            <p:nvPr/>
          </p:nvSpPr>
          <p:spPr>
            <a:xfrm>
              <a:off x="599698" y="1749666"/>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4" name="Oval 13">
              <a:extLst>
                <a:ext uri="{FF2B5EF4-FFF2-40B4-BE49-F238E27FC236}">
                  <a16:creationId xmlns:a16="http://schemas.microsoft.com/office/drawing/2014/main" id="{29D3A5C0-AEEE-40AF-B62C-E4D1A50A16FC}"/>
                </a:ext>
              </a:extLst>
            </p:cNvPr>
            <p:cNvSpPr>
              <a:spLocks noChangeAspect="1"/>
            </p:cNvSpPr>
            <p:nvPr/>
          </p:nvSpPr>
          <p:spPr>
            <a:xfrm>
              <a:off x="421132" y="1919035"/>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5" name="Oval 14">
              <a:extLst>
                <a:ext uri="{FF2B5EF4-FFF2-40B4-BE49-F238E27FC236}">
                  <a16:creationId xmlns:a16="http://schemas.microsoft.com/office/drawing/2014/main" id="{7DC8F61D-4BD6-4680-82C3-C502D0E49706}"/>
                </a:ext>
              </a:extLst>
            </p:cNvPr>
            <p:cNvSpPr>
              <a:spLocks noChangeAspect="1"/>
            </p:cNvSpPr>
            <p:nvPr/>
          </p:nvSpPr>
          <p:spPr>
            <a:xfrm>
              <a:off x="599698" y="1919035"/>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6" name="Oval 15">
              <a:extLst>
                <a:ext uri="{FF2B5EF4-FFF2-40B4-BE49-F238E27FC236}">
                  <a16:creationId xmlns:a16="http://schemas.microsoft.com/office/drawing/2014/main" id="{D1A4D302-823C-4F3D-B1B7-D53AB3EAA809}"/>
                </a:ext>
              </a:extLst>
            </p:cNvPr>
            <p:cNvSpPr>
              <a:spLocks noChangeAspect="1"/>
            </p:cNvSpPr>
            <p:nvPr/>
          </p:nvSpPr>
          <p:spPr>
            <a:xfrm>
              <a:off x="760732" y="1419263"/>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7" name="Oval 16">
              <a:extLst>
                <a:ext uri="{FF2B5EF4-FFF2-40B4-BE49-F238E27FC236}">
                  <a16:creationId xmlns:a16="http://schemas.microsoft.com/office/drawing/2014/main" id="{7D2CCF8D-D888-47D0-AFDA-8FAE8166E189}"/>
                </a:ext>
              </a:extLst>
            </p:cNvPr>
            <p:cNvSpPr>
              <a:spLocks noChangeAspect="1"/>
            </p:cNvSpPr>
            <p:nvPr/>
          </p:nvSpPr>
          <p:spPr>
            <a:xfrm>
              <a:off x="760732" y="1588632"/>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8" name="Oval 17">
              <a:extLst>
                <a:ext uri="{FF2B5EF4-FFF2-40B4-BE49-F238E27FC236}">
                  <a16:creationId xmlns:a16="http://schemas.microsoft.com/office/drawing/2014/main" id="{C48F2BB2-FDF7-44E1-AD9C-8393A67BA88A}"/>
                </a:ext>
              </a:extLst>
            </p:cNvPr>
            <p:cNvSpPr>
              <a:spLocks noChangeAspect="1"/>
            </p:cNvSpPr>
            <p:nvPr/>
          </p:nvSpPr>
          <p:spPr>
            <a:xfrm>
              <a:off x="760732" y="1749666"/>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9" name="Oval 18">
              <a:extLst>
                <a:ext uri="{FF2B5EF4-FFF2-40B4-BE49-F238E27FC236}">
                  <a16:creationId xmlns:a16="http://schemas.microsoft.com/office/drawing/2014/main" id="{60172065-9D87-4EB2-9EF4-187F58598FC5}"/>
                </a:ext>
              </a:extLst>
            </p:cNvPr>
            <p:cNvSpPr>
              <a:spLocks noChangeAspect="1"/>
            </p:cNvSpPr>
            <p:nvPr/>
          </p:nvSpPr>
          <p:spPr>
            <a:xfrm>
              <a:off x="760732" y="1919035"/>
              <a:ext cx="161034" cy="161034"/>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grpSp>
      <p:cxnSp>
        <p:nvCxnSpPr>
          <p:cNvPr id="3" name="Straight Arrow Connector 2">
            <a:extLst>
              <a:ext uri="{FF2B5EF4-FFF2-40B4-BE49-F238E27FC236}">
                <a16:creationId xmlns:a16="http://schemas.microsoft.com/office/drawing/2014/main" id="{AB9E60C5-729C-4C2B-A698-B4EFAF5D4448}"/>
              </a:ext>
            </a:extLst>
          </p:cNvPr>
          <p:cNvCxnSpPr/>
          <p:nvPr/>
        </p:nvCxnSpPr>
        <p:spPr>
          <a:xfrm flipV="1">
            <a:off x="1133475" y="2133600"/>
            <a:ext cx="590550" cy="52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802030-5070-48E6-9C3F-4C8018956070}"/>
              </a:ext>
            </a:extLst>
          </p:cNvPr>
          <p:cNvCxnSpPr/>
          <p:nvPr/>
        </p:nvCxnSpPr>
        <p:spPr>
          <a:xfrm>
            <a:off x="1113758" y="3048578"/>
            <a:ext cx="581692" cy="380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lus Sign 21">
            <a:extLst>
              <a:ext uri="{FF2B5EF4-FFF2-40B4-BE49-F238E27FC236}">
                <a16:creationId xmlns:a16="http://schemas.microsoft.com/office/drawing/2014/main" id="{CF661B71-4231-43C1-B8EE-12F41DEE4B9A}"/>
              </a:ext>
            </a:extLst>
          </p:cNvPr>
          <p:cNvSpPr/>
          <p:nvPr/>
        </p:nvSpPr>
        <p:spPr>
          <a:xfrm>
            <a:off x="1133475" y="2133600"/>
            <a:ext cx="247650" cy="2571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Palatino Linotype" panose="02040502050505030304" pitchFamily="18" charset="0"/>
            </a:endParaRPr>
          </a:p>
        </p:txBody>
      </p:sp>
      <p:sp>
        <p:nvSpPr>
          <p:cNvPr id="23" name="Plus Sign 22">
            <a:extLst>
              <a:ext uri="{FF2B5EF4-FFF2-40B4-BE49-F238E27FC236}">
                <a16:creationId xmlns:a16="http://schemas.microsoft.com/office/drawing/2014/main" id="{0E7CF010-0F10-43F2-BCC5-E7031E44F81C}"/>
              </a:ext>
            </a:extLst>
          </p:cNvPr>
          <p:cNvSpPr/>
          <p:nvPr/>
        </p:nvSpPr>
        <p:spPr>
          <a:xfrm>
            <a:off x="1162050" y="3296626"/>
            <a:ext cx="247650" cy="2571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Palatino Linotype" panose="02040502050505030304" pitchFamily="18" charset="0"/>
            </a:endParaRPr>
          </a:p>
        </p:txBody>
      </p:sp>
      <p:sp>
        <p:nvSpPr>
          <p:cNvPr id="24" name="Freeform: Shape 23">
            <a:extLst>
              <a:ext uri="{FF2B5EF4-FFF2-40B4-BE49-F238E27FC236}">
                <a16:creationId xmlns:a16="http://schemas.microsoft.com/office/drawing/2014/main" id="{08A418AD-6645-4431-93A2-A810333F1946}"/>
              </a:ext>
            </a:extLst>
          </p:cNvPr>
          <p:cNvSpPr/>
          <p:nvPr/>
        </p:nvSpPr>
        <p:spPr>
          <a:xfrm>
            <a:off x="1724025" y="1600200"/>
            <a:ext cx="657225" cy="733425"/>
          </a:xfrm>
          <a:custGeom>
            <a:avLst/>
            <a:gdLst>
              <a:gd name="connsiteX0" fmla="*/ 133350 w 657225"/>
              <a:gd name="connsiteY0" fmla="*/ 723900 h 733425"/>
              <a:gd name="connsiteX1" fmla="*/ 190500 w 657225"/>
              <a:gd name="connsiteY1" fmla="*/ 676275 h 733425"/>
              <a:gd name="connsiteX2" fmla="*/ 247650 w 657225"/>
              <a:gd name="connsiteY2" fmla="*/ 638175 h 733425"/>
              <a:gd name="connsiteX3" fmla="*/ 304800 w 657225"/>
              <a:gd name="connsiteY3" fmla="*/ 581025 h 733425"/>
              <a:gd name="connsiteX4" fmla="*/ 352425 w 657225"/>
              <a:gd name="connsiteY4" fmla="*/ 533400 h 733425"/>
              <a:gd name="connsiteX5" fmla="*/ 390525 w 657225"/>
              <a:gd name="connsiteY5" fmla="*/ 476250 h 733425"/>
              <a:gd name="connsiteX6" fmla="*/ 409575 w 657225"/>
              <a:gd name="connsiteY6" fmla="*/ 447675 h 733425"/>
              <a:gd name="connsiteX7" fmla="*/ 428625 w 657225"/>
              <a:gd name="connsiteY7" fmla="*/ 390525 h 733425"/>
              <a:gd name="connsiteX8" fmla="*/ 419100 w 657225"/>
              <a:gd name="connsiteY8" fmla="*/ 333375 h 733425"/>
              <a:gd name="connsiteX9" fmla="*/ 390525 w 657225"/>
              <a:gd name="connsiteY9" fmla="*/ 314325 h 733425"/>
              <a:gd name="connsiteX10" fmla="*/ 285750 w 657225"/>
              <a:gd name="connsiteY10" fmla="*/ 285750 h 733425"/>
              <a:gd name="connsiteX11" fmla="*/ 219075 w 657225"/>
              <a:gd name="connsiteY11" fmla="*/ 295275 h 733425"/>
              <a:gd name="connsiteX12" fmla="*/ 200025 w 657225"/>
              <a:gd name="connsiteY12" fmla="*/ 323850 h 733425"/>
              <a:gd name="connsiteX13" fmla="*/ 171450 w 657225"/>
              <a:gd name="connsiteY13" fmla="*/ 352425 h 733425"/>
              <a:gd name="connsiteX14" fmla="*/ 123825 w 657225"/>
              <a:gd name="connsiteY14" fmla="*/ 419100 h 733425"/>
              <a:gd name="connsiteX15" fmla="*/ 114300 w 657225"/>
              <a:gd name="connsiteY15" fmla="*/ 552450 h 733425"/>
              <a:gd name="connsiteX16" fmla="*/ 85725 w 657225"/>
              <a:gd name="connsiteY16" fmla="*/ 514350 h 733425"/>
              <a:gd name="connsiteX17" fmla="*/ 76200 w 657225"/>
              <a:gd name="connsiteY17" fmla="*/ 485775 h 733425"/>
              <a:gd name="connsiteX18" fmla="*/ 47625 w 657225"/>
              <a:gd name="connsiteY18" fmla="*/ 447675 h 733425"/>
              <a:gd name="connsiteX19" fmla="*/ 28575 w 657225"/>
              <a:gd name="connsiteY19" fmla="*/ 419100 h 733425"/>
              <a:gd name="connsiteX20" fmla="*/ 9525 w 657225"/>
              <a:gd name="connsiteY20" fmla="*/ 352425 h 733425"/>
              <a:gd name="connsiteX21" fmla="*/ 0 w 657225"/>
              <a:gd name="connsiteY21" fmla="*/ 314325 h 733425"/>
              <a:gd name="connsiteX22" fmla="*/ 9525 w 657225"/>
              <a:gd name="connsiteY22" fmla="*/ 209550 h 733425"/>
              <a:gd name="connsiteX23" fmla="*/ 38100 w 657225"/>
              <a:gd name="connsiteY23" fmla="*/ 200025 h 733425"/>
              <a:gd name="connsiteX24" fmla="*/ 76200 w 657225"/>
              <a:gd name="connsiteY24" fmla="*/ 161925 h 733425"/>
              <a:gd name="connsiteX25" fmla="*/ 142875 w 657225"/>
              <a:gd name="connsiteY25" fmla="*/ 123825 h 733425"/>
              <a:gd name="connsiteX26" fmla="*/ 200025 w 657225"/>
              <a:gd name="connsiteY26" fmla="*/ 104775 h 733425"/>
              <a:gd name="connsiteX27" fmla="*/ 276225 w 657225"/>
              <a:gd name="connsiteY27" fmla="*/ 114300 h 733425"/>
              <a:gd name="connsiteX28" fmla="*/ 304800 w 657225"/>
              <a:gd name="connsiteY28" fmla="*/ 133350 h 733425"/>
              <a:gd name="connsiteX29" fmla="*/ 361950 w 657225"/>
              <a:gd name="connsiteY29" fmla="*/ 200025 h 733425"/>
              <a:gd name="connsiteX30" fmla="*/ 381000 w 657225"/>
              <a:gd name="connsiteY30" fmla="*/ 228600 h 733425"/>
              <a:gd name="connsiteX31" fmla="*/ 390525 w 657225"/>
              <a:gd name="connsiteY31" fmla="*/ 257175 h 733425"/>
              <a:gd name="connsiteX32" fmla="*/ 381000 w 657225"/>
              <a:gd name="connsiteY32" fmla="*/ 323850 h 733425"/>
              <a:gd name="connsiteX33" fmla="*/ 371475 w 657225"/>
              <a:gd name="connsiteY33" fmla="*/ 352425 h 733425"/>
              <a:gd name="connsiteX34" fmla="*/ 342900 w 657225"/>
              <a:gd name="connsiteY34" fmla="*/ 371475 h 733425"/>
              <a:gd name="connsiteX35" fmla="*/ 314325 w 657225"/>
              <a:gd name="connsiteY35" fmla="*/ 428625 h 733425"/>
              <a:gd name="connsiteX36" fmla="*/ 333375 w 657225"/>
              <a:gd name="connsiteY36" fmla="*/ 571500 h 733425"/>
              <a:gd name="connsiteX37" fmla="*/ 361950 w 657225"/>
              <a:gd name="connsiteY37" fmla="*/ 638175 h 733425"/>
              <a:gd name="connsiteX38" fmla="*/ 419100 w 657225"/>
              <a:gd name="connsiteY38" fmla="*/ 685800 h 733425"/>
              <a:gd name="connsiteX39" fmla="*/ 438150 w 657225"/>
              <a:gd name="connsiteY39" fmla="*/ 714375 h 733425"/>
              <a:gd name="connsiteX40" fmla="*/ 476250 w 657225"/>
              <a:gd name="connsiteY40" fmla="*/ 723900 h 733425"/>
              <a:gd name="connsiteX41" fmla="*/ 504825 w 657225"/>
              <a:gd name="connsiteY41" fmla="*/ 733425 h 733425"/>
              <a:gd name="connsiteX42" fmla="*/ 561975 w 657225"/>
              <a:gd name="connsiteY42" fmla="*/ 723900 h 733425"/>
              <a:gd name="connsiteX43" fmla="*/ 581025 w 657225"/>
              <a:gd name="connsiteY43" fmla="*/ 685800 h 733425"/>
              <a:gd name="connsiteX44" fmla="*/ 609600 w 657225"/>
              <a:gd name="connsiteY44" fmla="*/ 657225 h 733425"/>
              <a:gd name="connsiteX45" fmla="*/ 647700 w 657225"/>
              <a:gd name="connsiteY45" fmla="*/ 590550 h 733425"/>
              <a:gd name="connsiteX46" fmla="*/ 657225 w 657225"/>
              <a:gd name="connsiteY46" fmla="*/ 552450 h 733425"/>
              <a:gd name="connsiteX47" fmla="*/ 647700 w 657225"/>
              <a:gd name="connsiteY47" fmla="*/ 419100 h 733425"/>
              <a:gd name="connsiteX48" fmla="*/ 628650 w 657225"/>
              <a:gd name="connsiteY48" fmla="*/ 390525 h 733425"/>
              <a:gd name="connsiteX49" fmla="*/ 561975 w 657225"/>
              <a:gd name="connsiteY49" fmla="*/ 342900 h 733425"/>
              <a:gd name="connsiteX50" fmla="*/ 447675 w 657225"/>
              <a:gd name="connsiteY50" fmla="*/ 266700 h 733425"/>
              <a:gd name="connsiteX51" fmla="*/ 352425 w 657225"/>
              <a:gd name="connsiteY51" fmla="*/ 257175 h 733425"/>
              <a:gd name="connsiteX52" fmla="*/ 266700 w 657225"/>
              <a:gd name="connsiteY52" fmla="*/ 266700 h 733425"/>
              <a:gd name="connsiteX53" fmla="*/ 238125 w 657225"/>
              <a:gd name="connsiteY53" fmla="*/ 276225 h 733425"/>
              <a:gd name="connsiteX54" fmla="*/ 200025 w 657225"/>
              <a:gd name="connsiteY54" fmla="*/ 285750 h 733425"/>
              <a:gd name="connsiteX55" fmla="*/ 142875 w 657225"/>
              <a:gd name="connsiteY55" fmla="*/ 304800 h 733425"/>
              <a:gd name="connsiteX56" fmla="*/ 95250 w 657225"/>
              <a:gd name="connsiteY56" fmla="*/ 295275 h 733425"/>
              <a:gd name="connsiteX57" fmla="*/ 85725 w 657225"/>
              <a:gd name="connsiteY57" fmla="*/ 266700 h 733425"/>
              <a:gd name="connsiteX58" fmla="*/ 142875 w 657225"/>
              <a:gd name="connsiteY58" fmla="*/ 209550 h 733425"/>
              <a:gd name="connsiteX59" fmla="*/ 180975 w 657225"/>
              <a:gd name="connsiteY59" fmla="*/ 180975 h 733425"/>
              <a:gd name="connsiteX60" fmla="*/ 200025 w 657225"/>
              <a:gd name="connsiteY60" fmla="*/ 152400 h 733425"/>
              <a:gd name="connsiteX61" fmla="*/ 276225 w 657225"/>
              <a:gd name="connsiteY61" fmla="*/ 123825 h 733425"/>
              <a:gd name="connsiteX62" fmla="*/ 333375 w 657225"/>
              <a:gd name="connsiteY62" fmla="*/ 104775 h 733425"/>
              <a:gd name="connsiteX63" fmla="*/ 361950 w 657225"/>
              <a:gd name="connsiteY63" fmla="*/ 95250 h 733425"/>
              <a:gd name="connsiteX64" fmla="*/ 400050 w 657225"/>
              <a:gd name="connsiteY64" fmla="*/ 85725 h 733425"/>
              <a:gd name="connsiteX65" fmla="*/ 457200 w 657225"/>
              <a:gd name="connsiteY65" fmla="*/ 38100 h 733425"/>
              <a:gd name="connsiteX66" fmla="*/ 476250 w 657225"/>
              <a:gd name="connsiteY66" fmla="*/ 9525 h 733425"/>
              <a:gd name="connsiteX67" fmla="*/ 504825 w 657225"/>
              <a:gd name="connsiteY67" fmla="*/ 0 h 733425"/>
              <a:gd name="connsiteX68" fmla="*/ 542925 w 657225"/>
              <a:gd name="connsiteY68" fmla="*/ 28575 h 733425"/>
              <a:gd name="connsiteX69" fmla="*/ 552450 w 657225"/>
              <a:gd name="connsiteY69" fmla="*/ 66675 h 733425"/>
              <a:gd name="connsiteX70" fmla="*/ 571500 w 657225"/>
              <a:gd name="connsiteY70" fmla="*/ 95250 h 733425"/>
              <a:gd name="connsiteX71" fmla="*/ 571500 w 657225"/>
              <a:gd name="connsiteY71" fmla="*/ 228600 h 733425"/>
              <a:gd name="connsiteX72" fmla="*/ 561975 w 657225"/>
              <a:gd name="connsiteY72" fmla="*/ 257175 h 733425"/>
              <a:gd name="connsiteX73" fmla="*/ 523875 w 657225"/>
              <a:gd name="connsiteY73" fmla="*/ 26670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57225" h="733425">
                <a:moveTo>
                  <a:pt x="133350" y="723900"/>
                </a:moveTo>
                <a:cubicBezTo>
                  <a:pt x="152400" y="708025"/>
                  <a:pt x="170662" y="691154"/>
                  <a:pt x="190500" y="676275"/>
                </a:cubicBezTo>
                <a:cubicBezTo>
                  <a:pt x="208816" y="662538"/>
                  <a:pt x="247650" y="638175"/>
                  <a:pt x="247650" y="638175"/>
                </a:cubicBezTo>
                <a:cubicBezTo>
                  <a:pt x="292545" y="570832"/>
                  <a:pt x="233913" y="651912"/>
                  <a:pt x="304800" y="581025"/>
                </a:cubicBezTo>
                <a:cubicBezTo>
                  <a:pt x="368300" y="517525"/>
                  <a:pt x="276225" y="584200"/>
                  <a:pt x="352425" y="533400"/>
                </a:cubicBezTo>
                <a:lnTo>
                  <a:pt x="390525" y="476250"/>
                </a:lnTo>
                <a:cubicBezTo>
                  <a:pt x="396875" y="466725"/>
                  <a:pt x="405955" y="458535"/>
                  <a:pt x="409575" y="447675"/>
                </a:cubicBezTo>
                <a:lnTo>
                  <a:pt x="428625" y="390525"/>
                </a:lnTo>
                <a:cubicBezTo>
                  <a:pt x="425450" y="371475"/>
                  <a:pt x="427737" y="350649"/>
                  <a:pt x="419100" y="333375"/>
                </a:cubicBezTo>
                <a:cubicBezTo>
                  <a:pt x="413980" y="323136"/>
                  <a:pt x="400986" y="318974"/>
                  <a:pt x="390525" y="314325"/>
                </a:cubicBezTo>
                <a:cubicBezTo>
                  <a:pt x="350975" y="296747"/>
                  <a:pt x="326494" y="293899"/>
                  <a:pt x="285750" y="285750"/>
                </a:cubicBezTo>
                <a:cubicBezTo>
                  <a:pt x="263525" y="288925"/>
                  <a:pt x="239591" y="286157"/>
                  <a:pt x="219075" y="295275"/>
                </a:cubicBezTo>
                <a:cubicBezTo>
                  <a:pt x="208614" y="299924"/>
                  <a:pt x="207354" y="315056"/>
                  <a:pt x="200025" y="323850"/>
                </a:cubicBezTo>
                <a:cubicBezTo>
                  <a:pt x="191401" y="334198"/>
                  <a:pt x="180216" y="342198"/>
                  <a:pt x="171450" y="352425"/>
                </a:cubicBezTo>
                <a:cubicBezTo>
                  <a:pt x="153728" y="373100"/>
                  <a:pt x="138902" y="396485"/>
                  <a:pt x="123825" y="419100"/>
                </a:cubicBezTo>
                <a:cubicBezTo>
                  <a:pt x="120650" y="463550"/>
                  <a:pt x="130850" y="511074"/>
                  <a:pt x="114300" y="552450"/>
                </a:cubicBezTo>
                <a:cubicBezTo>
                  <a:pt x="108404" y="567190"/>
                  <a:pt x="93601" y="528133"/>
                  <a:pt x="85725" y="514350"/>
                </a:cubicBezTo>
                <a:cubicBezTo>
                  <a:pt x="80744" y="505633"/>
                  <a:pt x="81181" y="494492"/>
                  <a:pt x="76200" y="485775"/>
                </a:cubicBezTo>
                <a:cubicBezTo>
                  <a:pt x="68324" y="471992"/>
                  <a:pt x="56852" y="460593"/>
                  <a:pt x="47625" y="447675"/>
                </a:cubicBezTo>
                <a:cubicBezTo>
                  <a:pt x="40971" y="438360"/>
                  <a:pt x="34925" y="428625"/>
                  <a:pt x="28575" y="419100"/>
                </a:cubicBezTo>
                <a:cubicBezTo>
                  <a:pt x="-1202" y="299993"/>
                  <a:pt x="36854" y="448078"/>
                  <a:pt x="9525" y="352425"/>
                </a:cubicBezTo>
                <a:cubicBezTo>
                  <a:pt x="5929" y="339838"/>
                  <a:pt x="3175" y="327025"/>
                  <a:pt x="0" y="314325"/>
                </a:cubicBezTo>
                <a:cubicBezTo>
                  <a:pt x="3175" y="279400"/>
                  <a:pt x="-1565" y="242819"/>
                  <a:pt x="9525" y="209550"/>
                </a:cubicBezTo>
                <a:cubicBezTo>
                  <a:pt x="12700" y="200025"/>
                  <a:pt x="31000" y="207125"/>
                  <a:pt x="38100" y="200025"/>
                </a:cubicBezTo>
                <a:cubicBezTo>
                  <a:pt x="88900" y="149225"/>
                  <a:pt x="0" y="187325"/>
                  <a:pt x="76200" y="161925"/>
                </a:cubicBezTo>
                <a:cubicBezTo>
                  <a:pt x="117792" y="120333"/>
                  <a:pt x="88052" y="140272"/>
                  <a:pt x="142875" y="123825"/>
                </a:cubicBezTo>
                <a:cubicBezTo>
                  <a:pt x="162109" y="118055"/>
                  <a:pt x="200025" y="104775"/>
                  <a:pt x="200025" y="104775"/>
                </a:cubicBezTo>
                <a:cubicBezTo>
                  <a:pt x="225425" y="107950"/>
                  <a:pt x="251529" y="107565"/>
                  <a:pt x="276225" y="114300"/>
                </a:cubicBezTo>
                <a:cubicBezTo>
                  <a:pt x="287269" y="117312"/>
                  <a:pt x="296006" y="126021"/>
                  <a:pt x="304800" y="133350"/>
                </a:cubicBezTo>
                <a:cubicBezTo>
                  <a:pt x="329235" y="153712"/>
                  <a:pt x="343401" y="174056"/>
                  <a:pt x="361950" y="200025"/>
                </a:cubicBezTo>
                <a:cubicBezTo>
                  <a:pt x="368604" y="209340"/>
                  <a:pt x="375880" y="218361"/>
                  <a:pt x="381000" y="228600"/>
                </a:cubicBezTo>
                <a:cubicBezTo>
                  <a:pt x="385490" y="237580"/>
                  <a:pt x="387350" y="247650"/>
                  <a:pt x="390525" y="257175"/>
                </a:cubicBezTo>
                <a:cubicBezTo>
                  <a:pt x="387350" y="279400"/>
                  <a:pt x="385403" y="301835"/>
                  <a:pt x="381000" y="323850"/>
                </a:cubicBezTo>
                <a:cubicBezTo>
                  <a:pt x="379031" y="333695"/>
                  <a:pt x="377747" y="344585"/>
                  <a:pt x="371475" y="352425"/>
                </a:cubicBezTo>
                <a:cubicBezTo>
                  <a:pt x="364324" y="361364"/>
                  <a:pt x="352425" y="365125"/>
                  <a:pt x="342900" y="371475"/>
                </a:cubicBezTo>
                <a:cubicBezTo>
                  <a:pt x="333268" y="385922"/>
                  <a:pt x="314325" y="408907"/>
                  <a:pt x="314325" y="428625"/>
                </a:cubicBezTo>
                <a:cubicBezTo>
                  <a:pt x="314325" y="557829"/>
                  <a:pt x="314480" y="505369"/>
                  <a:pt x="333375" y="571500"/>
                </a:cubicBezTo>
                <a:cubicBezTo>
                  <a:pt x="342119" y="602104"/>
                  <a:pt x="338749" y="614974"/>
                  <a:pt x="361950" y="638175"/>
                </a:cubicBezTo>
                <a:cubicBezTo>
                  <a:pt x="436875" y="713100"/>
                  <a:pt x="341079" y="592175"/>
                  <a:pt x="419100" y="685800"/>
                </a:cubicBezTo>
                <a:cubicBezTo>
                  <a:pt x="426429" y="694594"/>
                  <a:pt x="428625" y="708025"/>
                  <a:pt x="438150" y="714375"/>
                </a:cubicBezTo>
                <a:cubicBezTo>
                  <a:pt x="449042" y="721637"/>
                  <a:pt x="463663" y="720304"/>
                  <a:pt x="476250" y="723900"/>
                </a:cubicBezTo>
                <a:cubicBezTo>
                  <a:pt x="485904" y="726658"/>
                  <a:pt x="495300" y="730250"/>
                  <a:pt x="504825" y="733425"/>
                </a:cubicBezTo>
                <a:cubicBezTo>
                  <a:pt x="523875" y="730250"/>
                  <a:pt x="545598" y="734136"/>
                  <a:pt x="561975" y="723900"/>
                </a:cubicBezTo>
                <a:cubicBezTo>
                  <a:pt x="574016" y="716375"/>
                  <a:pt x="572772" y="697354"/>
                  <a:pt x="581025" y="685800"/>
                </a:cubicBezTo>
                <a:cubicBezTo>
                  <a:pt x="588855" y="674839"/>
                  <a:pt x="600075" y="666750"/>
                  <a:pt x="609600" y="657225"/>
                </a:cubicBezTo>
                <a:cubicBezTo>
                  <a:pt x="634647" y="557036"/>
                  <a:pt x="597258" y="678824"/>
                  <a:pt x="647700" y="590550"/>
                </a:cubicBezTo>
                <a:cubicBezTo>
                  <a:pt x="654195" y="579184"/>
                  <a:pt x="654050" y="565150"/>
                  <a:pt x="657225" y="552450"/>
                </a:cubicBezTo>
                <a:cubicBezTo>
                  <a:pt x="654050" y="508000"/>
                  <a:pt x="655444" y="462985"/>
                  <a:pt x="647700" y="419100"/>
                </a:cubicBezTo>
                <a:cubicBezTo>
                  <a:pt x="645711" y="407827"/>
                  <a:pt x="636745" y="398620"/>
                  <a:pt x="628650" y="390525"/>
                </a:cubicBezTo>
                <a:cubicBezTo>
                  <a:pt x="611835" y="373710"/>
                  <a:pt x="581806" y="357322"/>
                  <a:pt x="561975" y="342900"/>
                </a:cubicBezTo>
                <a:cubicBezTo>
                  <a:pt x="553354" y="336630"/>
                  <a:pt x="478871" y="273385"/>
                  <a:pt x="447675" y="266700"/>
                </a:cubicBezTo>
                <a:cubicBezTo>
                  <a:pt x="416475" y="260014"/>
                  <a:pt x="384175" y="260350"/>
                  <a:pt x="352425" y="257175"/>
                </a:cubicBezTo>
                <a:cubicBezTo>
                  <a:pt x="323850" y="260350"/>
                  <a:pt x="295060" y="261973"/>
                  <a:pt x="266700" y="266700"/>
                </a:cubicBezTo>
                <a:cubicBezTo>
                  <a:pt x="256796" y="268351"/>
                  <a:pt x="247779" y="273467"/>
                  <a:pt x="238125" y="276225"/>
                </a:cubicBezTo>
                <a:cubicBezTo>
                  <a:pt x="225538" y="279821"/>
                  <a:pt x="212564" y="281988"/>
                  <a:pt x="200025" y="285750"/>
                </a:cubicBezTo>
                <a:cubicBezTo>
                  <a:pt x="180791" y="291520"/>
                  <a:pt x="142875" y="304800"/>
                  <a:pt x="142875" y="304800"/>
                </a:cubicBezTo>
                <a:cubicBezTo>
                  <a:pt x="127000" y="301625"/>
                  <a:pt x="108720" y="304255"/>
                  <a:pt x="95250" y="295275"/>
                </a:cubicBezTo>
                <a:cubicBezTo>
                  <a:pt x="86896" y="289706"/>
                  <a:pt x="80849" y="275477"/>
                  <a:pt x="85725" y="266700"/>
                </a:cubicBezTo>
                <a:cubicBezTo>
                  <a:pt x="98809" y="243150"/>
                  <a:pt x="121322" y="225714"/>
                  <a:pt x="142875" y="209550"/>
                </a:cubicBezTo>
                <a:cubicBezTo>
                  <a:pt x="155575" y="200025"/>
                  <a:pt x="169750" y="192200"/>
                  <a:pt x="180975" y="180975"/>
                </a:cubicBezTo>
                <a:cubicBezTo>
                  <a:pt x="189070" y="172880"/>
                  <a:pt x="191231" y="159729"/>
                  <a:pt x="200025" y="152400"/>
                </a:cubicBezTo>
                <a:cubicBezTo>
                  <a:pt x="223978" y="132439"/>
                  <a:pt x="248188" y="132236"/>
                  <a:pt x="276225" y="123825"/>
                </a:cubicBezTo>
                <a:cubicBezTo>
                  <a:pt x="295459" y="118055"/>
                  <a:pt x="314325" y="111125"/>
                  <a:pt x="333375" y="104775"/>
                </a:cubicBezTo>
                <a:cubicBezTo>
                  <a:pt x="342900" y="101600"/>
                  <a:pt x="352210" y="97685"/>
                  <a:pt x="361950" y="95250"/>
                </a:cubicBezTo>
                <a:lnTo>
                  <a:pt x="400050" y="85725"/>
                </a:lnTo>
                <a:cubicBezTo>
                  <a:pt x="428147" y="66994"/>
                  <a:pt x="434281" y="65602"/>
                  <a:pt x="457200" y="38100"/>
                </a:cubicBezTo>
                <a:cubicBezTo>
                  <a:pt x="464529" y="29306"/>
                  <a:pt x="467311" y="16676"/>
                  <a:pt x="476250" y="9525"/>
                </a:cubicBezTo>
                <a:cubicBezTo>
                  <a:pt x="484090" y="3253"/>
                  <a:pt x="495300" y="3175"/>
                  <a:pt x="504825" y="0"/>
                </a:cubicBezTo>
                <a:cubicBezTo>
                  <a:pt x="517525" y="9525"/>
                  <a:pt x="533698" y="15657"/>
                  <a:pt x="542925" y="28575"/>
                </a:cubicBezTo>
                <a:cubicBezTo>
                  <a:pt x="550534" y="39227"/>
                  <a:pt x="547293" y="54643"/>
                  <a:pt x="552450" y="66675"/>
                </a:cubicBezTo>
                <a:cubicBezTo>
                  <a:pt x="556959" y="77197"/>
                  <a:pt x="565150" y="85725"/>
                  <a:pt x="571500" y="95250"/>
                </a:cubicBezTo>
                <a:cubicBezTo>
                  <a:pt x="587283" y="158383"/>
                  <a:pt x="585937" y="134761"/>
                  <a:pt x="571500" y="228600"/>
                </a:cubicBezTo>
                <a:cubicBezTo>
                  <a:pt x="569973" y="238523"/>
                  <a:pt x="569815" y="250903"/>
                  <a:pt x="561975" y="257175"/>
                </a:cubicBezTo>
                <a:cubicBezTo>
                  <a:pt x="551753" y="265353"/>
                  <a:pt x="523875" y="266700"/>
                  <a:pt x="523875" y="266700"/>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IE" dirty="0">
              <a:latin typeface="Palatino Linotype" panose="02040502050505030304" pitchFamily="18" charset="0"/>
            </a:endParaRPr>
          </a:p>
        </p:txBody>
      </p:sp>
      <p:sp>
        <p:nvSpPr>
          <p:cNvPr id="25" name="TextBox 24">
            <a:extLst>
              <a:ext uri="{FF2B5EF4-FFF2-40B4-BE49-F238E27FC236}">
                <a16:creationId xmlns:a16="http://schemas.microsoft.com/office/drawing/2014/main" id="{48704D29-8A80-4674-8871-860D459CD997}"/>
              </a:ext>
            </a:extLst>
          </p:cNvPr>
          <p:cNvSpPr txBox="1"/>
          <p:nvPr/>
        </p:nvSpPr>
        <p:spPr>
          <a:xfrm>
            <a:off x="392056" y="3296626"/>
            <a:ext cx="595035" cy="369332"/>
          </a:xfrm>
          <a:prstGeom prst="rect">
            <a:avLst/>
          </a:prstGeom>
          <a:noFill/>
        </p:spPr>
        <p:txBody>
          <a:bodyPr wrap="none" rtlCol="0">
            <a:spAutoFit/>
          </a:bodyPr>
          <a:lstStyle/>
          <a:p>
            <a:r>
              <a:rPr lang="en-GB" b="1" dirty="0">
                <a:latin typeface="Palatino Linotype" panose="02040502050505030304" pitchFamily="18" charset="0"/>
              </a:rPr>
              <a:t>API</a:t>
            </a:r>
            <a:endParaRPr lang="en-IE" b="1" dirty="0">
              <a:latin typeface="Palatino Linotype" panose="02040502050505030304" pitchFamily="18" charset="0"/>
            </a:endParaRPr>
          </a:p>
        </p:txBody>
      </p:sp>
      <p:sp>
        <p:nvSpPr>
          <p:cNvPr id="26" name="TextBox 25">
            <a:extLst>
              <a:ext uri="{FF2B5EF4-FFF2-40B4-BE49-F238E27FC236}">
                <a16:creationId xmlns:a16="http://schemas.microsoft.com/office/drawing/2014/main" id="{EC08D6A6-7125-4C07-82B2-2217EFAE6370}"/>
              </a:ext>
            </a:extLst>
          </p:cNvPr>
          <p:cNvSpPr txBox="1"/>
          <p:nvPr/>
        </p:nvSpPr>
        <p:spPr>
          <a:xfrm>
            <a:off x="1266592" y="936679"/>
            <a:ext cx="1837362" cy="646331"/>
          </a:xfrm>
          <a:prstGeom prst="rect">
            <a:avLst/>
          </a:prstGeom>
          <a:noFill/>
        </p:spPr>
        <p:txBody>
          <a:bodyPr wrap="none" rtlCol="0">
            <a:spAutoFit/>
          </a:bodyPr>
          <a:lstStyle/>
          <a:p>
            <a:pPr algn="ctr"/>
            <a:r>
              <a:rPr lang="en-GB" dirty="0">
                <a:latin typeface="Palatino Linotype" panose="02040502050505030304" pitchFamily="18" charset="0"/>
              </a:rPr>
              <a:t>Polymer</a:t>
            </a:r>
          </a:p>
          <a:p>
            <a:pPr algn="ctr"/>
            <a:r>
              <a:rPr lang="en-GB" dirty="0">
                <a:latin typeface="Palatino Linotype" panose="02040502050505030304" pitchFamily="18" charset="0"/>
              </a:rPr>
              <a:t>(large molecule)</a:t>
            </a:r>
            <a:endParaRPr lang="en-IE" dirty="0">
              <a:latin typeface="Palatino Linotype" panose="02040502050505030304" pitchFamily="18" charset="0"/>
            </a:endParaRPr>
          </a:p>
        </p:txBody>
      </p:sp>
      <p:grpSp>
        <p:nvGrpSpPr>
          <p:cNvPr id="27" name="Group 26">
            <a:extLst>
              <a:ext uri="{FF2B5EF4-FFF2-40B4-BE49-F238E27FC236}">
                <a16:creationId xmlns:a16="http://schemas.microsoft.com/office/drawing/2014/main" id="{4A31B236-E0E8-4165-B2A0-81AB9FA99D7E}"/>
              </a:ext>
            </a:extLst>
          </p:cNvPr>
          <p:cNvGrpSpPr>
            <a:grpSpLocks noChangeAspect="1"/>
          </p:cNvGrpSpPr>
          <p:nvPr/>
        </p:nvGrpSpPr>
        <p:grpSpPr>
          <a:xfrm>
            <a:off x="1814120" y="3155199"/>
            <a:ext cx="612799" cy="736177"/>
            <a:chOff x="1484039" y="1163970"/>
            <a:chExt cx="510666" cy="613481"/>
          </a:xfrm>
        </p:grpSpPr>
        <p:sp>
          <p:nvSpPr>
            <p:cNvPr id="28" name="Hexagon 27">
              <a:extLst>
                <a:ext uri="{FF2B5EF4-FFF2-40B4-BE49-F238E27FC236}">
                  <a16:creationId xmlns:a16="http://schemas.microsoft.com/office/drawing/2014/main" id="{30484122-86B3-4AA4-AF39-BACAB655F372}"/>
                </a:ext>
              </a:extLst>
            </p:cNvPr>
            <p:cNvSpPr>
              <a:spLocks noChangeAspect="1"/>
            </p:cNvSpPr>
            <p:nvPr/>
          </p:nvSpPr>
          <p:spPr>
            <a:xfrm>
              <a:off x="1497821" y="116397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29" name="Hexagon 28">
              <a:extLst>
                <a:ext uri="{FF2B5EF4-FFF2-40B4-BE49-F238E27FC236}">
                  <a16:creationId xmlns:a16="http://schemas.microsoft.com/office/drawing/2014/main" id="{E9FEF6AE-5CC3-47B8-A20C-1128F2A25C46}"/>
                </a:ext>
              </a:extLst>
            </p:cNvPr>
            <p:cNvSpPr>
              <a:spLocks noChangeAspect="1"/>
            </p:cNvSpPr>
            <p:nvPr/>
          </p:nvSpPr>
          <p:spPr>
            <a:xfrm>
              <a:off x="1665746" y="116397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0" name="Hexagon 29">
              <a:extLst>
                <a:ext uri="{FF2B5EF4-FFF2-40B4-BE49-F238E27FC236}">
                  <a16:creationId xmlns:a16="http://schemas.microsoft.com/office/drawing/2014/main" id="{76A576AC-85F8-4141-A5DE-5FD48DD5A0D2}"/>
                </a:ext>
              </a:extLst>
            </p:cNvPr>
            <p:cNvSpPr>
              <a:spLocks noChangeAspect="1"/>
            </p:cNvSpPr>
            <p:nvPr/>
          </p:nvSpPr>
          <p:spPr>
            <a:xfrm>
              <a:off x="1833671" y="116397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1" name="Hexagon 30">
              <a:extLst>
                <a:ext uri="{FF2B5EF4-FFF2-40B4-BE49-F238E27FC236}">
                  <a16:creationId xmlns:a16="http://schemas.microsoft.com/office/drawing/2014/main" id="{B9607F63-7A36-4702-A482-B0471B4E9734}"/>
                </a:ext>
              </a:extLst>
            </p:cNvPr>
            <p:cNvSpPr>
              <a:spLocks noChangeAspect="1"/>
            </p:cNvSpPr>
            <p:nvPr/>
          </p:nvSpPr>
          <p:spPr>
            <a:xfrm>
              <a:off x="1490930" y="131589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2" name="Hexagon 31">
              <a:extLst>
                <a:ext uri="{FF2B5EF4-FFF2-40B4-BE49-F238E27FC236}">
                  <a16:creationId xmlns:a16="http://schemas.microsoft.com/office/drawing/2014/main" id="{074CA7D0-930F-49C9-9699-C315AC2A1C04}"/>
                </a:ext>
              </a:extLst>
            </p:cNvPr>
            <p:cNvSpPr>
              <a:spLocks noChangeAspect="1"/>
            </p:cNvSpPr>
            <p:nvPr/>
          </p:nvSpPr>
          <p:spPr>
            <a:xfrm>
              <a:off x="1658855" y="131589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3" name="Hexagon 32">
              <a:extLst>
                <a:ext uri="{FF2B5EF4-FFF2-40B4-BE49-F238E27FC236}">
                  <a16:creationId xmlns:a16="http://schemas.microsoft.com/office/drawing/2014/main" id="{8976785B-2B5C-4998-A1F8-895242F5E3E8}"/>
                </a:ext>
              </a:extLst>
            </p:cNvPr>
            <p:cNvSpPr>
              <a:spLocks noChangeAspect="1"/>
            </p:cNvSpPr>
            <p:nvPr/>
          </p:nvSpPr>
          <p:spPr>
            <a:xfrm>
              <a:off x="1826780" y="1315890"/>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4" name="Hexagon 33">
              <a:extLst>
                <a:ext uri="{FF2B5EF4-FFF2-40B4-BE49-F238E27FC236}">
                  <a16:creationId xmlns:a16="http://schemas.microsoft.com/office/drawing/2014/main" id="{0E1A3F8D-6D93-485C-A2B5-030714B10BAA}"/>
                </a:ext>
              </a:extLst>
            </p:cNvPr>
            <p:cNvSpPr>
              <a:spLocks noChangeAspect="1"/>
            </p:cNvSpPr>
            <p:nvPr/>
          </p:nvSpPr>
          <p:spPr>
            <a:xfrm>
              <a:off x="1490930" y="147361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5" name="Hexagon 34">
              <a:extLst>
                <a:ext uri="{FF2B5EF4-FFF2-40B4-BE49-F238E27FC236}">
                  <a16:creationId xmlns:a16="http://schemas.microsoft.com/office/drawing/2014/main" id="{8042E4FF-EBF7-4627-A8A8-C88231ACC211}"/>
                </a:ext>
              </a:extLst>
            </p:cNvPr>
            <p:cNvSpPr>
              <a:spLocks noChangeAspect="1"/>
            </p:cNvSpPr>
            <p:nvPr/>
          </p:nvSpPr>
          <p:spPr>
            <a:xfrm>
              <a:off x="1658855" y="147361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6" name="Hexagon 35">
              <a:extLst>
                <a:ext uri="{FF2B5EF4-FFF2-40B4-BE49-F238E27FC236}">
                  <a16:creationId xmlns:a16="http://schemas.microsoft.com/office/drawing/2014/main" id="{7FFCDA21-9D2A-49CE-9494-290818941E1C}"/>
                </a:ext>
              </a:extLst>
            </p:cNvPr>
            <p:cNvSpPr>
              <a:spLocks noChangeAspect="1"/>
            </p:cNvSpPr>
            <p:nvPr/>
          </p:nvSpPr>
          <p:spPr>
            <a:xfrm>
              <a:off x="1826780" y="147361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7" name="Hexagon 36">
              <a:extLst>
                <a:ext uri="{FF2B5EF4-FFF2-40B4-BE49-F238E27FC236}">
                  <a16:creationId xmlns:a16="http://schemas.microsoft.com/office/drawing/2014/main" id="{11222928-4A30-4B5A-AB89-6A4FDF39CFFD}"/>
                </a:ext>
              </a:extLst>
            </p:cNvPr>
            <p:cNvSpPr>
              <a:spLocks noChangeAspect="1"/>
            </p:cNvSpPr>
            <p:nvPr/>
          </p:nvSpPr>
          <p:spPr>
            <a:xfrm>
              <a:off x="1484039" y="162553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8" name="Hexagon 37">
              <a:extLst>
                <a:ext uri="{FF2B5EF4-FFF2-40B4-BE49-F238E27FC236}">
                  <a16:creationId xmlns:a16="http://schemas.microsoft.com/office/drawing/2014/main" id="{66C91B6B-58D5-4FAC-B8A6-2C01A9FC634F}"/>
                </a:ext>
              </a:extLst>
            </p:cNvPr>
            <p:cNvSpPr>
              <a:spLocks noChangeAspect="1"/>
            </p:cNvSpPr>
            <p:nvPr/>
          </p:nvSpPr>
          <p:spPr>
            <a:xfrm>
              <a:off x="1651964" y="162553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39" name="Hexagon 38">
              <a:extLst>
                <a:ext uri="{FF2B5EF4-FFF2-40B4-BE49-F238E27FC236}">
                  <a16:creationId xmlns:a16="http://schemas.microsoft.com/office/drawing/2014/main" id="{8A1A3DBF-7B5C-4DDC-8882-F2542A7D715B}"/>
                </a:ext>
              </a:extLst>
            </p:cNvPr>
            <p:cNvSpPr>
              <a:spLocks noChangeAspect="1"/>
            </p:cNvSpPr>
            <p:nvPr/>
          </p:nvSpPr>
          <p:spPr>
            <a:xfrm>
              <a:off x="1819889" y="1625531"/>
              <a:ext cx="161034" cy="151920"/>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grpSp>
      <p:cxnSp>
        <p:nvCxnSpPr>
          <p:cNvPr id="41" name="Straight Arrow Connector 40">
            <a:extLst>
              <a:ext uri="{FF2B5EF4-FFF2-40B4-BE49-F238E27FC236}">
                <a16:creationId xmlns:a16="http://schemas.microsoft.com/office/drawing/2014/main" id="{76CEEFA9-D758-49B8-9861-A2ECB371A0A1}"/>
              </a:ext>
            </a:extLst>
          </p:cNvPr>
          <p:cNvCxnSpPr/>
          <p:nvPr/>
        </p:nvCxnSpPr>
        <p:spPr>
          <a:xfrm>
            <a:off x="2535301" y="1966912"/>
            <a:ext cx="5793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A70438A-49F8-40B2-AB43-E9CE1B74AA72}"/>
              </a:ext>
            </a:extLst>
          </p:cNvPr>
          <p:cNvCxnSpPr/>
          <p:nvPr/>
        </p:nvCxnSpPr>
        <p:spPr>
          <a:xfrm>
            <a:off x="2535301" y="3515044"/>
            <a:ext cx="5793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66B62B8F-27CE-4AE0-BFA0-E625269E9D3E}"/>
              </a:ext>
            </a:extLst>
          </p:cNvPr>
          <p:cNvGrpSpPr/>
          <p:nvPr/>
        </p:nvGrpSpPr>
        <p:grpSpPr>
          <a:xfrm>
            <a:off x="3186660" y="3157146"/>
            <a:ext cx="1765222" cy="804259"/>
            <a:chOff x="3100982" y="3800224"/>
            <a:chExt cx="1765222" cy="804259"/>
          </a:xfrm>
        </p:grpSpPr>
        <p:grpSp>
          <p:nvGrpSpPr>
            <p:cNvPr id="73" name="Group 72">
              <a:extLst>
                <a:ext uri="{FF2B5EF4-FFF2-40B4-BE49-F238E27FC236}">
                  <a16:creationId xmlns:a16="http://schemas.microsoft.com/office/drawing/2014/main" id="{6420EF88-8037-46BD-B5C9-5DCF625CAA95}"/>
                </a:ext>
              </a:extLst>
            </p:cNvPr>
            <p:cNvGrpSpPr/>
            <p:nvPr/>
          </p:nvGrpSpPr>
          <p:grpSpPr>
            <a:xfrm>
              <a:off x="3100982" y="3800224"/>
              <a:ext cx="794789" cy="804259"/>
              <a:chOff x="3100982" y="3800224"/>
              <a:chExt cx="794789" cy="804259"/>
            </a:xfrm>
          </p:grpSpPr>
          <p:sp>
            <p:nvSpPr>
              <p:cNvPr id="52" name="Oval 51">
                <a:extLst>
                  <a:ext uri="{FF2B5EF4-FFF2-40B4-BE49-F238E27FC236}">
                    <a16:creationId xmlns:a16="http://schemas.microsoft.com/office/drawing/2014/main" id="{D500CC7E-8E37-4A61-B9EE-694605A07A73}"/>
                  </a:ext>
                </a:extLst>
              </p:cNvPr>
              <p:cNvSpPr>
                <a:spLocks noChangeAspect="1"/>
              </p:cNvSpPr>
              <p:nvPr/>
            </p:nvSpPr>
            <p:spPr>
              <a:xfrm>
                <a:off x="3701382" y="3800224"/>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grpSp>
            <p:nvGrpSpPr>
              <p:cNvPr id="72" name="Group 71">
                <a:extLst>
                  <a:ext uri="{FF2B5EF4-FFF2-40B4-BE49-F238E27FC236}">
                    <a16:creationId xmlns:a16="http://schemas.microsoft.com/office/drawing/2014/main" id="{B7DC942F-5BF3-4322-82E0-83CBB07AC339}"/>
                  </a:ext>
                </a:extLst>
              </p:cNvPr>
              <p:cNvGrpSpPr/>
              <p:nvPr/>
            </p:nvGrpSpPr>
            <p:grpSpPr>
              <a:xfrm>
                <a:off x="3100982" y="3811516"/>
                <a:ext cx="794789" cy="792967"/>
                <a:chOff x="3100982" y="3811516"/>
                <a:chExt cx="794789" cy="792967"/>
              </a:xfrm>
            </p:grpSpPr>
            <p:sp>
              <p:nvSpPr>
                <p:cNvPr id="44" name="Oval 43">
                  <a:extLst>
                    <a:ext uri="{FF2B5EF4-FFF2-40B4-BE49-F238E27FC236}">
                      <a16:creationId xmlns:a16="http://schemas.microsoft.com/office/drawing/2014/main" id="{96FFAE70-D05D-44E3-AD43-23152F0ED5F6}"/>
                    </a:ext>
                  </a:extLst>
                </p:cNvPr>
                <p:cNvSpPr>
                  <a:spLocks noChangeAspect="1"/>
                </p:cNvSpPr>
                <p:nvPr/>
              </p:nvSpPr>
              <p:spPr>
                <a:xfrm>
                  <a:off x="3100982" y="381151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45" name="Oval 44">
                  <a:extLst>
                    <a:ext uri="{FF2B5EF4-FFF2-40B4-BE49-F238E27FC236}">
                      <a16:creationId xmlns:a16="http://schemas.microsoft.com/office/drawing/2014/main" id="{CAD8422E-232B-48B9-B761-7676F9F3B453}"/>
                    </a:ext>
                  </a:extLst>
                </p:cNvPr>
                <p:cNvSpPr>
                  <a:spLocks noChangeAspect="1"/>
                </p:cNvSpPr>
                <p:nvPr/>
              </p:nvSpPr>
              <p:spPr>
                <a:xfrm>
                  <a:off x="3315261" y="381151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46" name="Oval 45">
                  <a:extLst>
                    <a:ext uri="{FF2B5EF4-FFF2-40B4-BE49-F238E27FC236}">
                      <a16:creationId xmlns:a16="http://schemas.microsoft.com/office/drawing/2014/main" id="{8B0CC62A-CD24-4609-9401-7F3290F1C099}"/>
                    </a:ext>
                  </a:extLst>
                </p:cNvPr>
                <p:cNvSpPr>
                  <a:spLocks noChangeAspect="1"/>
                </p:cNvSpPr>
                <p:nvPr/>
              </p:nvSpPr>
              <p:spPr>
                <a:xfrm>
                  <a:off x="3100982"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47" name="Oval 46">
                  <a:extLst>
                    <a:ext uri="{FF2B5EF4-FFF2-40B4-BE49-F238E27FC236}">
                      <a16:creationId xmlns:a16="http://schemas.microsoft.com/office/drawing/2014/main" id="{5EDFCA10-1D7B-4C43-8C41-3B5E11307F03}"/>
                    </a:ext>
                  </a:extLst>
                </p:cNvPr>
                <p:cNvSpPr>
                  <a:spLocks noChangeAspect="1"/>
                </p:cNvSpPr>
                <p:nvPr/>
              </p:nvSpPr>
              <p:spPr>
                <a:xfrm>
                  <a:off x="3315261"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48" name="Oval 47">
                  <a:extLst>
                    <a:ext uri="{FF2B5EF4-FFF2-40B4-BE49-F238E27FC236}">
                      <a16:creationId xmlns:a16="http://schemas.microsoft.com/office/drawing/2014/main" id="{51646C87-EFCA-4256-913D-F421CB7E144E}"/>
                    </a:ext>
                  </a:extLst>
                </p:cNvPr>
                <p:cNvSpPr>
                  <a:spLocks noChangeAspect="1"/>
                </p:cNvSpPr>
                <p:nvPr/>
              </p:nvSpPr>
              <p:spPr>
                <a:xfrm>
                  <a:off x="3100982" y="420799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49" name="Oval 48">
                  <a:extLst>
                    <a:ext uri="{FF2B5EF4-FFF2-40B4-BE49-F238E27FC236}">
                      <a16:creationId xmlns:a16="http://schemas.microsoft.com/office/drawing/2014/main" id="{6BDD9228-0116-43DA-9F9E-8CCFE355826B}"/>
                    </a:ext>
                  </a:extLst>
                </p:cNvPr>
                <p:cNvSpPr>
                  <a:spLocks noChangeAspect="1"/>
                </p:cNvSpPr>
                <p:nvPr/>
              </p:nvSpPr>
              <p:spPr>
                <a:xfrm>
                  <a:off x="3315261" y="420799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50" name="Oval 49">
                  <a:extLst>
                    <a:ext uri="{FF2B5EF4-FFF2-40B4-BE49-F238E27FC236}">
                      <a16:creationId xmlns:a16="http://schemas.microsoft.com/office/drawing/2014/main" id="{18461270-DB1D-46FB-BBDD-828E183B7841}"/>
                    </a:ext>
                  </a:extLst>
                </p:cNvPr>
                <p:cNvSpPr>
                  <a:spLocks noChangeAspect="1"/>
                </p:cNvSpPr>
                <p:nvPr/>
              </p:nvSpPr>
              <p:spPr>
                <a:xfrm>
                  <a:off x="3100982" y="4411242"/>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51" name="Oval 50">
                  <a:extLst>
                    <a:ext uri="{FF2B5EF4-FFF2-40B4-BE49-F238E27FC236}">
                      <a16:creationId xmlns:a16="http://schemas.microsoft.com/office/drawing/2014/main" id="{BBACFFBF-EB4B-4AB7-B2A3-AD578AFCACCA}"/>
                    </a:ext>
                  </a:extLst>
                </p:cNvPr>
                <p:cNvSpPr>
                  <a:spLocks noChangeAspect="1"/>
                </p:cNvSpPr>
                <p:nvPr/>
              </p:nvSpPr>
              <p:spPr>
                <a:xfrm>
                  <a:off x="3315261" y="4411242"/>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53" name="Oval 52">
                  <a:extLst>
                    <a:ext uri="{FF2B5EF4-FFF2-40B4-BE49-F238E27FC236}">
                      <a16:creationId xmlns:a16="http://schemas.microsoft.com/office/drawing/2014/main" id="{AAAE2030-EDF0-4CEC-AEFB-3084DBA771BA}"/>
                    </a:ext>
                  </a:extLst>
                </p:cNvPr>
                <p:cNvSpPr>
                  <a:spLocks noChangeAspect="1"/>
                </p:cNvSpPr>
                <p:nvPr/>
              </p:nvSpPr>
              <p:spPr>
                <a:xfrm>
                  <a:off x="3508502"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54" name="Oval 53">
                  <a:extLst>
                    <a:ext uri="{FF2B5EF4-FFF2-40B4-BE49-F238E27FC236}">
                      <a16:creationId xmlns:a16="http://schemas.microsoft.com/office/drawing/2014/main" id="{BA220001-102D-4C14-AF7C-D1BD0FA88B51}"/>
                    </a:ext>
                  </a:extLst>
                </p:cNvPr>
                <p:cNvSpPr>
                  <a:spLocks noChangeAspect="1"/>
                </p:cNvSpPr>
                <p:nvPr/>
              </p:nvSpPr>
              <p:spPr>
                <a:xfrm>
                  <a:off x="3702530" y="4218001"/>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55" name="Oval 54">
                  <a:extLst>
                    <a:ext uri="{FF2B5EF4-FFF2-40B4-BE49-F238E27FC236}">
                      <a16:creationId xmlns:a16="http://schemas.microsoft.com/office/drawing/2014/main" id="{AA671BD9-AF39-45E9-B2F4-EFAA67ACED79}"/>
                    </a:ext>
                  </a:extLst>
                </p:cNvPr>
                <p:cNvSpPr>
                  <a:spLocks noChangeAspect="1"/>
                </p:cNvSpPr>
                <p:nvPr/>
              </p:nvSpPr>
              <p:spPr>
                <a:xfrm>
                  <a:off x="3529540" y="432972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grpSp>
        </p:grpSp>
        <p:sp>
          <p:nvSpPr>
            <p:cNvPr id="56" name="Hexagon 55">
              <a:extLst>
                <a:ext uri="{FF2B5EF4-FFF2-40B4-BE49-F238E27FC236}">
                  <a16:creationId xmlns:a16="http://schemas.microsoft.com/office/drawing/2014/main" id="{D5457F15-E7D9-4B0F-8E1D-6B290A455F2B}"/>
                </a:ext>
              </a:extLst>
            </p:cNvPr>
            <p:cNvSpPr>
              <a:spLocks noChangeAspect="1"/>
            </p:cNvSpPr>
            <p:nvPr/>
          </p:nvSpPr>
          <p:spPr>
            <a:xfrm>
              <a:off x="4269943" y="3818198"/>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57" name="Hexagon 56">
              <a:extLst>
                <a:ext uri="{FF2B5EF4-FFF2-40B4-BE49-F238E27FC236}">
                  <a16:creationId xmlns:a16="http://schemas.microsoft.com/office/drawing/2014/main" id="{2F27843C-1E68-4DDC-A4E2-8A702124BBD5}"/>
                </a:ext>
              </a:extLst>
            </p:cNvPr>
            <p:cNvSpPr>
              <a:spLocks noChangeAspect="1"/>
            </p:cNvSpPr>
            <p:nvPr/>
          </p:nvSpPr>
          <p:spPr>
            <a:xfrm>
              <a:off x="4471453" y="3818198"/>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58" name="Hexagon 57">
              <a:extLst>
                <a:ext uri="{FF2B5EF4-FFF2-40B4-BE49-F238E27FC236}">
                  <a16:creationId xmlns:a16="http://schemas.microsoft.com/office/drawing/2014/main" id="{8E12A841-24A7-46B8-AE22-384C313A72C2}"/>
                </a:ext>
              </a:extLst>
            </p:cNvPr>
            <p:cNvSpPr>
              <a:spLocks noChangeAspect="1"/>
            </p:cNvSpPr>
            <p:nvPr/>
          </p:nvSpPr>
          <p:spPr>
            <a:xfrm>
              <a:off x="4672963" y="3818198"/>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59" name="Hexagon 58">
              <a:extLst>
                <a:ext uri="{FF2B5EF4-FFF2-40B4-BE49-F238E27FC236}">
                  <a16:creationId xmlns:a16="http://schemas.microsoft.com/office/drawing/2014/main" id="{6571FDD6-572B-459C-B287-69F17DFF543E}"/>
                </a:ext>
              </a:extLst>
            </p:cNvPr>
            <p:cNvSpPr>
              <a:spLocks noChangeAspect="1"/>
            </p:cNvSpPr>
            <p:nvPr/>
          </p:nvSpPr>
          <p:spPr>
            <a:xfrm>
              <a:off x="3975948" y="3978118"/>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0" name="Hexagon 59">
              <a:extLst>
                <a:ext uri="{FF2B5EF4-FFF2-40B4-BE49-F238E27FC236}">
                  <a16:creationId xmlns:a16="http://schemas.microsoft.com/office/drawing/2014/main" id="{7E453728-30B8-4D4B-9733-F8C13B20CA28}"/>
                </a:ext>
              </a:extLst>
            </p:cNvPr>
            <p:cNvSpPr>
              <a:spLocks noChangeAspect="1"/>
            </p:cNvSpPr>
            <p:nvPr/>
          </p:nvSpPr>
          <p:spPr>
            <a:xfrm>
              <a:off x="4463184" y="4000502"/>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1" name="Hexagon 60">
              <a:extLst>
                <a:ext uri="{FF2B5EF4-FFF2-40B4-BE49-F238E27FC236}">
                  <a16:creationId xmlns:a16="http://schemas.microsoft.com/office/drawing/2014/main" id="{ABA7DA28-5FF4-493B-A6D2-B257080B5D15}"/>
                </a:ext>
              </a:extLst>
            </p:cNvPr>
            <p:cNvSpPr>
              <a:spLocks noChangeAspect="1"/>
            </p:cNvSpPr>
            <p:nvPr/>
          </p:nvSpPr>
          <p:spPr>
            <a:xfrm>
              <a:off x="4664694" y="4000502"/>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2" name="Hexagon 61">
              <a:extLst>
                <a:ext uri="{FF2B5EF4-FFF2-40B4-BE49-F238E27FC236}">
                  <a16:creationId xmlns:a16="http://schemas.microsoft.com/office/drawing/2014/main" id="{B71B37B4-FA1D-4E32-BF61-1FEA8FCBBD86}"/>
                </a:ext>
              </a:extLst>
            </p:cNvPr>
            <p:cNvSpPr>
              <a:spLocks noChangeAspect="1"/>
            </p:cNvSpPr>
            <p:nvPr/>
          </p:nvSpPr>
          <p:spPr>
            <a:xfrm>
              <a:off x="4213085" y="4132318"/>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3" name="Hexagon 62">
              <a:extLst>
                <a:ext uri="{FF2B5EF4-FFF2-40B4-BE49-F238E27FC236}">
                  <a16:creationId xmlns:a16="http://schemas.microsoft.com/office/drawing/2014/main" id="{0C45B445-E8F6-4356-A1A3-41E88830D189}"/>
                </a:ext>
              </a:extLst>
            </p:cNvPr>
            <p:cNvSpPr>
              <a:spLocks noChangeAspect="1"/>
            </p:cNvSpPr>
            <p:nvPr/>
          </p:nvSpPr>
          <p:spPr>
            <a:xfrm>
              <a:off x="4463184" y="4189767"/>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4" name="Hexagon 63">
              <a:extLst>
                <a:ext uri="{FF2B5EF4-FFF2-40B4-BE49-F238E27FC236}">
                  <a16:creationId xmlns:a16="http://schemas.microsoft.com/office/drawing/2014/main" id="{43117EE5-2412-4145-801D-B75F9C35E7DA}"/>
                </a:ext>
              </a:extLst>
            </p:cNvPr>
            <p:cNvSpPr>
              <a:spLocks noChangeAspect="1"/>
            </p:cNvSpPr>
            <p:nvPr/>
          </p:nvSpPr>
          <p:spPr>
            <a:xfrm>
              <a:off x="4664694" y="4189767"/>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5" name="Hexagon 64">
              <a:extLst>
                <a:ext uri="{FF2B5EF4-FFF2-40B4-BE49-F238E27FC236}">
                  <a16:creationId xmlns:a16="http://schemas.microsoft.com/office/drawing/2014/main" id="{B0D45878-6BD0-427A-A006-0D3595789EFF}"/>
                </a:ext>
              </a:extLst>
            </p:cNvPr>
            <p:cNvSpPr>
              <a:spLocks noChangeAspect="1"/>
            </p:cNvSpPr>
            <p:nvPr/>
          </p:nvSpPr>
          <p:spPr>
            <a:xfrm>
              <a:off x="4108195" y="4374601"/>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6" name="Hexagon 65">
              <a:extLst>
                <a:ext uri="{FF2B5EF4-FFF2-40B4-BE49-F238E27FC236}">
                  <a16:creationId xmlns:a16="http://schemas.microsoft.com/office/drawing/2014/main" id="{F2F6288C-DA96-4556-989B-E730354E9296}"/>
                </a:ext>
              </a:extLst>
            </p:cNvPr>
            <p:cNvSpPr>
              <a:spLocks noChangeAspect="1"/>
            </p:cNvSpPr>
            <p:nvPr/>
          </p:nvSpPr>
          <p:spPr>
            <a:xfrm>
              <a:off x="4454915" y="4372071"/>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sp>
          <p:nvSpPr>
            <p:cNvPr id="67" name="Hexagon 66">
              <a:extLst>
                <a:ext uri="{FF2B5EF4-FFF2-40B4-BE49-F238E27FC236}">
                  <a16:creationId xmlns:a16="http://schemas.microsoft.com/office/drawing/2014/main" id="{DF33638D-DDDF-471C-8CCB-1FE96FB2ABAB}"/>
                </a:ext>
              </a:extLst>
            </p:cNvPr>
            <p:cNvSpPr>
              <a:spLocks noChangeAspect="1"/>
            </p:cNvSpPr>
            <p:nvPr/>
          </p:nvSpPr>
          <p:spPr>
            <a:xfrm>
              <a:off x="4656425" y="4372071"/>
              <a:ext cx="193241" cy="182304"/>
            </a:xfrm>
            <a:prstGeom prst="hexagon">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3600" dirty="0">
                <a:solidFill>
                  <a:schemeClr val="tx1"/>
                </a:solidFill>
                <a:latin typeface="Palatino Linotype" panose="02040502050505030304" pitchFamily="18" charset="0"/>
              </a:endParaRPr>
            </a:p>
          </p:txBody>
        </p:sp>
        <p:cxnSp>
          <p:nvCxnSpPr>
            <p:cNvPr id="68" name="Straight Arrow Connector 67">
              <a:extLst>
                <a:ext uri="{FF2B5EF4-FFF2-40B4-BE49-F238E27FC236}">
                  <a16:creationId xmlns:a16="http://schemas.microsoft.com/office/drawing/2014/main" id="{BBF8D19E-AC6F-49C4-B096-13502A3C126B}"/>
                </a:ext>
              </a:extLst>
            </p:cNvPr>
            <p:cNvCxnSpPr/>
            <p:nvPr/>
          </p:nvCxnSpPr>
          <p:spPr>
            <a:xfrm>
              <a:off x="3910820" y="3882093"/>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BE846B9-2E18-4528-B6DC-1C259A61CF9A}"/>
                </a:ext>
              </a:extLst>
            </p:cNvPr>
            <p:cNvCxnSpPr/>
            <p:nvPr/>
          </p:nvCxnSpPr>
          <p:spPr>
            <a:xfrm>
              <a:off x="3919089" y="4329726"/>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6F168C3-509A-4344-8AAA-CF7ACCED39C9}"/>
                </a:ext>
              </a:extLst>
            </p:cNvPr>
            <p:cNvCxnSpPr>
              <a:cxnSpLocks/>
            </p:cNvCxnSpPr>
            <p:nvPr/>
          </p:nvCxnSpPr>
          <p:spPr>
            <a:xfrm rot="10800000">
              <a:off x="3839759" y="4507863"/>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E80F557-87DB-40BD-8FD6-6A35EA9256F4}"/>
                </a:ext>
              </a:extLst>
            </p:cNvPr>
            <p:cNvCxnSpPr>
              <a:cxnSpLocks/>
            </p:cNvCxnSpPr>
            <p:nvPr/>
          </p:nvCxnSpPr>
          <p:spPr>
            <a:xfrm rot="10800000">
              <a:off x="3701382" y="4089365"/>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04C62600-DC48-4C87-A5A1-5E652D1D12F9}"/>
              </a:ext>
            </a:extLst>
          </p:cNvPr>
          <p:cNvGrpSpPr/>
          <p:nvPr/>
        </p:nvGrpSpPr>
        <p:grpSpPr>
          <a:xfrm>
            <a:off x="3186660" y="1600200"/>
            <a:ext cx="794789" cy="804259"/>
            <a:chOff x="3100982" y="3800224"/>
            <a:chExt cx="794789" cy="804259"/>
          </a:xfrm>
        </p:grpSpPr>
        <p:sp>
          <p:nvSpPr>
            <p:cNvPr id="75" name="Oval 74">
              <a:extLst>
                <a:ext uri="{FF2B5EF4-FFF2-40B4-BE49-F238E27FC236}">
                  <a16:creationId xmlns:a16="http://schemas.microsoft.com/office/drawing/2014/main" id="{D1FAE511-08BF-47CB-AA86-E6A2727BE86D}"/>
                </a:ext>
              </a:extLst>
            </p:cNvPr>
            <p:cNvSpPr>
              <a:spLocks noChangeAspect="1"/>
            </p:cNvSpPr>
            <p:nvPr/>
          </p:nvSpPr>
          <p:spPr>
            <a:xfrm>
              <a:off x="3701382" y="3800224"/>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grpSp>
          <p:nvGrpSpPr>
            <p:cNvPr id="76" name="Group 75">
              <a:extLst>
                <a:ext uri="{FF2B5EF4-FFF2-40B4-BE49-F238E27FC236}">
                  <a16:creationId xmlns:a16="http://schemas.microsoft.com/office/drawing/2014/main" id="{2F56DC85-3D1C-4C3C-B1DB-58DD5EDFDCC0}"/>
                </a:ext>
              </a:extLst>
            </p:cNvPr>
            <p:cNvGrpSpPr/>
            <p:nvPr/>
          </p:nvGrpSpPr>
          <p:grpSpPr>
            <a:xfrm>
              <a:off x="3100982" y="3811516"/>
              <a:ext cx="794789" cy="792967"/>
              <a:chOff x="3100982" y="3811516"/>
              <a:chExt cx="794789" cy="792967"/>
            </a:xfrm>
          </p:grpSpPr>
          <p:sp>
            <p:nvSpPr>
              <p:cNvPr id="77" name="Oval 76">
                <a:extLst>
                  <a:ext uri="{FF2B5EF4-FFF2-40B4-BE49-F238E27FC236}">
                    <a16:creationId xmlns:a16="http://schemas.microsoft.com/office/drawing/2014/main" id="{E12C1ADB-BE0A-4450-A6C8-5CBB56A3D749}"/>
                  </a:ext>
                </a:extLst>
              </p:cNvPr>
              <p:cNvSpPr>
                <a:spLocks noChangeAspect="1"/>
              </p:cNvSpPr>
              <p:nvPr/>
            </p:nvSpPr>
            <p:spPr>
              <a:xfrm>
                <a:off x="3100982" y="381151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78" name="Oval 77">
                <a:extLst>
                  <a:ext uri="{FF2B5EF4-FFF2-40B4-BE49-F238E27FC236}">
                    <a16:creationId xmlns:a16="http://schemas.microsoft.com/office/drawing/2014/main" id="{77450D18-2D55-4797-8783-F0228DAE0A31}"/>
                  </a:ext>
                </a:extLst>
              </p:cNvPr>
              <p:cNvSpPr>
                <a:spLocks noChangeAspect="1"/>
              </p:cNvSpPr>
              <p:nvPr/>
            </p:nvSpPr>
            <p:spPr>
              <a:xfrm>
                <a:off x="3315261" y="381151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79" name="Oval 78">
                <a:extLst>
                  <a:ext uri="{FF2B5EF4-FFF2-40B4-BE49-F238E27FC236}">
                    <a16:creationId xmlns:a16="http://schemas.microsoft.com/office/drawing/2014/main" id="{7A8E62C0-4E2D-4BCA-8D05-56AE11252BA7}"/>
                  </a:ext>
                </a:extLst>
              </p:cNvPr>
              <p:cNvSpPr>
                <a:spLocks noChangeAspect="1"/>
              </p:cNvSpPr>
              <p:nvPr/>
            </p:nvSpPr>
            <p:spPr>
              <a:xfrm>
                <a:off x="3100982"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0" name="Oval 79">
                <a:extLst>
                  <a:ext uri="{FF2B5EF4-FFF2-40B4-BE49-F238E27FC236}">
                    <a16:creationId xmlns:a16="http://schemas.microsoft.com/office/drawing/2014/main" id="{7E5E6288-55B4-4EC6-861D-CFC2E3A6F253}"/>
                  </a:ext>
                </a:extLst>
              </p:cNvPr>
              <p:cNvSpPr>
                <a:spLocks noChangeAspect="1"/>
              </p:cNvSpPr>
              <p:nvPr/>
            </p:nvSpPr>
            <p:spPr>
              <a:xfrm>
                <a:off x="3315261"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1" name="Oval 80">
                <a:extLst>
                  <a:ext uri="{FF2B5EF4-FFF2-40B4-BE49-F238E27FC236}">
                    <a16:creationId xmlns:a16="http://schemas.microsoft.com/office/drawing/2014/main" id="{9F8D4563-DCB0-4DE4-AD24-6A2FFC455FA1}"/>
                  </a:ext>
                </a:extLst>
              </p:cNvPr>
              <p:cNvSpPr>
                <a:spLocks noChangeAspect="1"/>
              </p:cNvSpPr>
              <p:nvPr/>
            </p:nvSpPr>
            <p:spPr>
              <a:xfrm>
                <a:off x="3100982" y="420799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2" name="Oval 81">
                <a:extLst>
                  <a:ext uri="{FF2B5EF4-FFF2-40B4-BE49-F238E27FC236}">
                    <a16:creationId xmlns:a16="http://schemas.microsoft.com/office/drawing/2014/main" id="{45C71DAD-5CD6-42B3-8A46-EBB16E6C3D6A}"/>
                  </a:ext>
                </a:extLst>
              </p:cNvPr>
              <p:cNvSpPr>
                <a:spLocks noChangeAspect="1"/>
              </p:cNvSpPr>
              <p:nvPr/>
            </p:nvSpPr>
            <p:spPr>
              <a:xfrm>
                <a:off x="3315261" y="420799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3" name="Oval 82">
                <a:extLst>
                  <a:ext uri="{FF2B5EF4-FFF2-40B4-BE49-F238E27FC236}">
                    <a16:creationId xmlns:a16="http://schemas.microsoft.com/office/drawing/2014/main" id="{D49DD443-DA96-4249-8ED0-96AE45509475}"/>
                  </a:ext>
                </a:extLst>
              </p:cNvPr>
              <p:cNvSpPr>
                <a:spLocks noChangeAspect="1"/>
              </p:cNvSpPr>
              <p:nvPr/>
            </p:nvSpPr>
            <p:spPr>
              <a:xfrm>
                <a:off x="3100982" y="4411242"/>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4" name="Oval 83">
                <a:extLst>
                  <a:ext uri="{FF2B5EF4-FFF2-40B4-BE49-F238E27FC236}">
                    <a16:creationId xmlns:a16="http://schemas.microsoft.com/office/drawing/2014/main" id="{7D37128F-7C18-42FE-AEAB-58B8C68CDFDA}"/>
                  </a:ext>
                </a:extLst>
              </p:cNvPr>
              <p:cNvSpPr>
                <a:spLocks noChangeAspect="1"/>
              </p:cNvSpPr>
              <p:nvPr/>
            </p:nvSpPr>
            <p:spPr>
              <a:xfrm>
                <a:off x="3315261" y="4411242"/>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5" name="Oval 84">
                <a:extLst>
                  <a:ext uri="{FF2B5EF4-FFF2-40B4-BE49-F238E27FC236}">
                    <a16:creationId xmlns:a16="http://schemas.microsoft.com/office/drawing/2014/main" id="{5712ABB8-3892-47E3-AAEA-9D5D10F32A72}"/>
                  </a:ext>
                </a:extLst>
              </p:cNvPr>
              <p:cNvSpPr>
                <a:spLocks noChangeAspect="1"/>
              </p:cNvSpPr>
              <p:nvPr/>
            </p:nvSpPr>
            <p:spPr>
              <a:xfrm>
                <a:off x="3508502" y="4014759"/>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6" name="Oval 85">
                <a:extLst>
                  <a:ext uri="{FF2B5EF4-FFF2-40B4-BE49-F238E27FC236}">
                    <a16:creationId xmlns:a16="http://schemas.microsoft.com/office/drawing/2014/main" id="{AD9FE4C1-0B40-4C8E-85A8-D39D2BDDE2E0}"/>
                  </a:ext>
                </a:extLst>
              </p:cNvPr>
              <p:cNvSpPr>
                <a:spLocks noChangeAspect="1"/>
              </p:cNvSpPr>
              <p:nvPr/>
            </p:nvSpPr>
            <p:spPr>
              <a:xfrm>
                <a:off x="3702530" y="4218001"/>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87" name="Oval 86">
                <a:extLst>
                  <a:ext uri="{FF2B5EF4-FFF2-40B4-BE49-F238E27FC236}">
                    <a16:creationId xmlns:a16="http://schemas.microsoft.com/office/drawing/2014/main" id="{F16E74AE-FBEB-447E-8414-F18403F38A70}"/>
                  </a:ext>
                </a:extLst>
              </p:cNvPr>
              <p:cNvSpPr>
                <a:spLocks noChangeAspect="1"/>
              </p:cNvSpPr>
              <p:nvPr/>
            </p:nvSpPr>
            <p:spPr>
              <a:xfrm>
                <a:off x="3529540" y="4329726"/>
                <a:ext cx="193241" cy="193241"/>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Palatino Linotype" panose="02040502050505030304" pitchFamily="18" charset="0"/>
                </a:endParaRPr>
              </a:p>
            </p:txBody>
          </p:sp>
        </p:grpSp>
      </p:grpSp>
      <p:cxnSp>
        <p:nvCxnSpPr>
          <p:cNvPr id="88" name="Straight Arrow Connector 87">
            <a:extLst>
              <a:ext uri="{FF2B5EF4-FFF2-40B4-BE49-F238E27FC236}">
                <a16:creationId xmlns:a16="http://schemas.microsoft.com/office/drawing/2014/main" id="{E6C8EBFC-DCD5-401F-9E5E-EE3D79834508}"/>
              </a:ext>
            </a:extLst>
          </p:cNvPr>
          <p:cNvCxnSpPr/>
          <p:nvPr/>
        </p:nvCxnSpPr>
        <p:spPr>
          <a:xfrm>
            <a:off x="4015710" y="2114597"/>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58871A9-9BCB-45F6-BB56-5CD9BBCE08A5}"/>
              </a:ext>
            </a:extLst>
          </p:cNvPr>
          <p:cNvCxnSpPr/>
          <p:nvPr/>
        </p:nvCxnSpPr>
        <p:spPr>
          <a:xfrm>
            <a:off x="4015709" y="1692671"/>
            <a:ext cx="2939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Freeform: Shape 92">
            <a:extLst>
              <a:ext uri="{FF2B5EF4-FFF2-40B4-BE49-F238E27FC236}">
                <a16:creationId xmlns:a16="http://schemas.microsoft.com/office/drawing/2014/main" id="{91C11BB7-4EAD-49B0-86FD-F42E4510A950}"/>
              </a:ext>
            </a:extLst>
          </p:cNvPr>
          <p:cNvSpPr/>
          <p:nvPr/>
        </p:nvSpPr>
        <p:spPr>
          <a:xfrm>
            <a:off x="3695700" y="1466850"/>
            <a:ext cx="800100" cy="933450"/>
          </a:xfrm>
          <a:custGeom>
            <a:avLst/>
            <a:gdLst>
              <a:gd name="connsiteX0" fmla="*/ 361950 w 800100"/>
              <a:gd name="connsiteY0" fmla="*/ 447675 h 933450"/>
              <a:gd name="connsiteX1" fmla="*/ 209550 w 800100"/>
              <a:gd name="connsiteY1" fmla="*/ 457200 h 933450"/>
              <a:gd name="connsiteX2" fmla="*/ 152400 w 800100"/>
              <a:gd name="connsiteY2" fmla="*/ 419100 h 933450"/>
              <a:gd name="connsiteX3" fmla="*/ 123825 w 800100"/>
              <a:gd name="connsiteY3" fmla="*/ 400050 h 933450"/>
              <a:gd name="connsiteX4" fmla="*/ 95250 w 800100"/>
              <a:gd name="connsiteY4" fmla="*/ 381000 h 933450"/>
              <a:gd name="connsiteX5" fmla="*/ 76200 w 800100"/>
              <a:gd name="connsiteY5" fmla="*/ 352425 h 933450"/>
              <a:gd name="connsiteX6" fmla="*/ 47625 w 800100"/>
              <a:gd name="connsiteY6" fmla="*/ 323850 h 933450"/>
              <a:gd name="connsiteX7" fmla="*/ 38100 w 800100"/>
              <a:gd name="connsiteY7" fmla="*/ 295275 h 933450"/>
              <a:gd name="connsiteX8" fmla="*/ 19050 w 800100"/>
              <a:gd name="connsiteY8" fmla="*/ 257175 h 933450"/>
              <a:gd name="connsiteX9" fmla="*/ 0 w 800100"/>
              <a:gd name="connsiteY9" fmla="*/ 200025 h 933450"/>
              <a:gd name="connsiteX10" fmla="*/ 9525 w 800100"/>
              <a:gd name="connsiteY10" fmla="*/ 95250 h 933450"/>
              <a:gd name="connsiteX11" fmla="*/ 57150 w 800100"/>
              <a:gd name="connsiteY11" fmla="*/ 47625 h 933450"/>
              <a:gd name="connsiteX12" fmla="*/ 95250 w 800100"/>
              <a:gd name="connsiteY12" fmla="*/ 28575 h 933450"/>
              <a:gd name="connsiteX13" fmla="*/ 123825 w 800100"/>
              <a:gd name="connsiteY13" fmla="*/ 9525 h 933450"/>
              <a:gd name="connsiteX14" fmla="*/ 171450 w 800100"/>
              <a:gd name="connsiteY14" fmla="*/ 0 h 933450"/>
              <a:gd name="connsiteX15" fmla="*/ 285750 w 800100"/>
              <a:gd name="connsiteY15" fmla="*/ 9525 h 933450"/>
              <a:gd name="connsiteX16" fmla="*/ 314325 w 800100"/>
              <a:gd name="connsiteY16" fmla="*/ 38100 h 933450"/>
              <a:gd name="connsiteX17" fmla="*/ 381000 w 800100"/>
              <a:gd name="connsiteY17" fmla="*/ 95250 h 933450"/>
              <a:gd name="connsiteX18" fmla="*/ 438150 w 800100"/>
              <a:gd name="connsiteY18" fmla="*/ 180975 h 933450"/>
              <a:gd name="connsiteX19" fmla="*/ 457200 w 800100"/>
              <a:gd name="connsiteY19" fmla="*/ 209550 h 933450"/>
              <a:gd name="connsiteX20" fmla="*/ 447675 w 800100"/>
              <a:gd name="connsiteY20" fmla="*/ 285750 h 933450"/>
              <a:gd name="connsiteX21" fmla="*/ 390525 w 800100"/>
              <a:gd name="connsiteY21" fmla="*/ 342900 h 933450"/>
              <a:gd name="connsiteX22" fmla="*/ 333375 w 800100"/>
              <a:gd name="connsiteY22" fmla="*/ 400050 h 933450"/>
              <a:gd name="connsiteX23" fmla="*/ 314325 w 800100"/>
              <a:gd name="connsiteY23" fmla="*/ 438150 h 933450"/>
              <a:gd name="connsiteX24" fmla="*/ 285750 w 800100"/>
              <a:gd name="connsiteY24" fmla="*/ 457200 h 933450"/>
              <a:gd name="connsiteX25" fmla="*/ 228600 w 800100"/>
              <a:gd name="connsiteY25" fmla="*/ 504825 h 933450"/>
              <a:gd name="connsiteX26" fmla="*/ 152400 w 800100"/>
              <a:gd name="connsiteY26" fmla="*/ 571500 h 933450"/>
              <a:gd name="connsiteX27" fmla="*/ 123825 w 800100"/>
              <a:gd name="connsiteY27" fmla="*/ 590550 h 933450"/>
              <a:gd name="connsiteX28" fmla="*/ 38100 w 800100"/>
              <a:gd name="connsiteY28" fmla="*/ 628650 h 933450"/>
              <a:gd name="connsiteX29" fmla="*/ 28575 w 800100"/>
              <a:gd name="connsiteY29" fmla="*/ 666750 h 933450"/>
              <a:gd name="connsiteX30" fmla="*/ 57150 w 800100"/>
              <a:gd name="connsiteY30" fmla="*/ 742950 h 933450"/>
              <a:gd name="connsiteX31" fmla="*/ 142875 w 800100"/>
              <a:gd name="connsiteY31" fmla="*/ 819150 h 933450"/>
              <a:gd name="connsiteX32" fmla="*/ 171450 w 800100"/>
              <a:gd name="connsiteY32" fmla="*/ 828675 h 933450"/>
              <a:gd name="connsiteX33" fmla="*/ 247650 w 800100"/>
              <a:gd name="connsiteY33" fmla="*/ 857250 h 933450"/>
              <a:gd name="connsiteX34" fmla="*/ 409575 w 800100"/>
              <a:gd name="connsiteY34" fmla="*/ 847725 h 933450"/>
              <a:gd name="connsiteX35" fmla="*/ 447675 w 800100"/>
              <a:gd name="connsiteY35" fmla="*/ 790575 h 933450"/>
              <a:gd name="connsiteX36" fmla="*/ 400050 w 800100"/>
              <a:gd name="connsiteY36" fmla="*/ 571500 h 933450"/>
              <a:gd name="connsiteX37" fmla="*/ 371475 w 800100"/>
              <a:gd name="connsiteY37" fmla="*/ 552450 h 933450"/>
              <a:gd name="connsiteX38" fmla="*/ 352425 w 800100"/>
              <a:gd name="connsiteY38" fmla="*/ 523875 h 933450"/>
              <a:gd name="connsiteX39" fmla="*/ 285750 w 800100"/>
              <a:gd name="connsiteY39" fmla="*/ 476250 h 933450"/>
              <a:gd name="connsiteX40" fmla="*/ 266700 w 800100"/>
              <a:gd name="connsiteY40" fmla="*/ 438150 h 933450"/>
              <a:gd name="connsiteX41" fmla="*/ 295275 w 800100"/>
              <a:gd name="connsiteY41" fmla="*/ 314325 h 933450"/>
              <a:gd name="connsiteX42" fmla="*/ 323850 w 800100"/>
              <a:gd name="connsiteY42" fmla="*/ 285750 h 933450"/>
              <a:gd name="connsiteX43" fmla="*/ 371475 w 800100"/>
              <a:gd name="connsiteY43" fmla="*/ 209550 h 933450"/>
              <a:gd name="connsiteX44" fmla="*/ 400050 w 800100"/>
              <a:gd name="connsiteY44" fmla="*/ 190500 h 933450"/>
              <a:gd name="connsiteX45" fmla="*/ 495300 w 800100"/>
              <a:gd name="connsiteY45" fmla="*/ 114300 h 933450"/>
              <a:gd name="connsiteX46" fmla="*/ 533400 w 800100"/>
              <a:gd name="connsiteY46" fmla="*/ 85725 h 933450"/>
              <a:gd name="connsiteX47" fmla="*/ 561975 w 800100"/>
              <a:gd name="connsiteY47" fmla="*/ 57150 h 933450"/>
              <a:gd name="connsiteX48" fmla="*/ 647700 w 800100"/>
              <a:gd name="connsiteY48" fmla="*/ 28575 h 933450"/>
              <a:gd name="connsiteX49" fmla="*/ 704850 w 800100"/>
              <a:gd name="connsiteY49" fmla="*/ 47625 h 933450"/>
              <a:gd name="connsiteX50" fmla="*/ 742950 w 800100"/>
              <a:gd name="connsiteY50" fmla="*/ 76200 h 933450"/>
              <a:gd name="connsiteX51" fmla="*/ 771525 w 800100"/>
              <a:gd name="connsiteY51" fmla="*/ 152400 h 933450"/>
              <a:gd name="connsiteX52" fmla="*/ 781050 w 800100"/>
              <a:gd name="connsiteY52" fmla="*/ 180975 h 933450"/>
              <a:gd name="connsiteX53" fmla="*/ 771525 w 800100"/>
              <a:gd name="connsiteY53" fmla="*/ 381000 h 933450"/>
              <a:gd name="connsiteX54" fmla="*/ 762000 w 800100"/>
              <a:gd name="connsiteY54" fmla="*/ 419100 h 933450"/>
              <a:gd name="connsiteX55" fmla="*/ 752475 w 800100"/>
              <a:gd name="connsiteY55" fmla="*/ 476250 h 933450"/>
              <a:gd name="connsiteX56" fmla="*/ 762000 w 800100"/>
              <a:gd name="connsiteY56" fmla="*/ 638175 h 933450"/>
              <a:gd name="connsiteX57" fmla="*/ 733425 w 800100"/>
              <a:gd name="connsiteY57" fmla="*/ 819150 h 933450"/>
              <a:gd name="connsiteX58" fmla="*/ 704850 w 800100"/>
              <a:gd name="connsiteY58" fmla="*/ 828675 h 933450"/>
              <a:gd name="connsiteX59" fmla="*/ 295275 w 800100"/>
              <a:gd name="connsiteY59" fmla="*/ 819150 h 933450"/>
              <a:gd name="connsiteX60" fmla="*/ 285750 w 800100"/>
              <a:gd name="connsiteY60" fmla="*/ 790575 h 933450"/>
              <a:gd name="connsiteX61" fmla="*/ 333375 w 800100"/>
              <a:gd name="connsiteY61" fmla="*/ 704850 h 933450"/>
              <a:gd name="connsiteX62" fmla="*/ 352425 w 800100"/>
              <a:gd name="connsiteY62" fmla="*/ 666750 h 933450"/>
              <a:gd name="connsiteX63" fmla="*/ 447675 w 800100"/>
              <a:gd name="connsiteY63" fmla="*/ 561975 h 933450"/>
              <a:gd name="connsiteX64" fmla="*/ 514350 w 800100"/>
              <a:gd name="connsiteY64" fmla="*/ 514350 h 933450"/>
              <a:gd name="connsiteX65" fmla="*/ 638175 w 800100"/>
              <a:gd name="connsiteY65" fmla="*/ 495300 h 933450"/>
              <a:gd name="connsiteX66" fmla="*/ 666750 w 800100"/>
              <a:gd name="connsiteY66" fmla="*/ 466725 h 933450"/>
              <a:gd name="connsiteX67" fmla="*/ 695325 w 800100"/>
              <a:gd name="connsiteY67" fmla="*/ 409575 h 933450"/>
              <a:gd name="connsiteX68" fmla="*/ 723900 w 800100"/>
              <a:gd name="connsiteY68" fmla="*/ 390525 h 933450"/>
              <a:gd name="connsiteX69" fmla="*/ 752475 w 800100"/>
              <a:gd name="connsiteY69" fmla="*/ 419100 h 933450"/>
              <a:gd name="connsiteX70" fmla="*/ 790575 w 800100"/>
              <a:gd name="connsiteY70" fmla="*/ 447675 h 933450"/>
              <a:gd name="connsiteX71" fmla="*/ 800100 w 800100"/>
              <a:gd name="connsiteY71" fmla="*/ 476250 h 933450"/>
              <a:gd name="connsiteX72" fmla="*/ 790575 w 800100"/>
              <a:gd name="connsiteY72" fmla="*/ 609600 h 933450"/>
              <a:gd name="connsiteX73" fmla="*/ 771525 w 800100"/>
              <a:gd name="connsiteY73" fmla="*/ 638175 h 933450"/>
              <a:gd name="connsiteX74" fmla="*/ 762000 w 800100"/>
              <a:gd name="connsiteY74" fmla="*/ 676275 h 933450"/>
              <a:gd name="connsiteX75" fmla="*/ 742950 w 800100"/>
              <a:gd name="connsiteY75" fmla="*/ 704850 h 933450"/>
              <a:gd name="connsiteX76" fmla="*/ 685800 w 800100"/>
              <a:gd name="connsiteY76" fmla="*/ 781050 h 933450"/>
              <a:gd name="connsiteX77" fmla="*/ 657225 w 800100"/>
              <a:gd name="connsiteY77" fmla="*/ 809625 h 933450"/>
              <a:gd name="connsiteX78" fmla="*/ 609600 w 800100"/>
              <a:gd name="connsiteY78" fmla="*/ 857250 h 933450"/>
              <a:gd name="connsiteX79" fmla="*/ 590550 w 800100"/>
              <a:gd name="connsiteY79" fmla="*/ 885825 h 933450"/>
              <a:gd name="connsiteX80" fmla="*/ 561975 w 800100"/>
              <a:gd name="connsiteY80" fmla="*/ 904875 h 933450"/>
              <a:gd name="connsiteX81" fmla="*/ 533400 w 800100"/>
              <a:gd name="connsiteY81" fmla="*/ 933450 h 933450"/>
              <a:gd name="connsiteX82" fmla="*/ 342900 w 800100"/>
              <a:gd name="connsiteY82" fmla="*/ 923925 h 933450"/>
              <a:gd name="connsiteX83" fmla="*/ 266700 w 800100"/>
              <a:gd name="connsiteY83" fmla="*/ 904875 h 933450"/>
              <a:gd name="connsiteX84" fmla="*/ 228600 w 800100"/>
              <a:gd name="connsiteY84" fmla="*/ 895350 h 933450"/>
              <a:gd name="connsiteX85" fmla="*/ 161925 w 800100"/>
              <a:gd name="connsiteY85" fmla="*/ 9144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00100" h="933450">
                <a:moveTo>
                  <a:pt x="361950" y="447675"/>
                </a:moveTo>
                <a:cubicBezTo>
                  <a:pt x="299150" y="472795"/>
                  <a:pt x="295694" y="482536"/>
                  <a:pt x="209550" y="457200"/>
                </a:cubicBezTo>
                <a:cubicBezTo>
                  <a:pt x="187585" y="450740"/>
                  <a:pt x="171450" y="431800"/>
                  <a:pt x="152400" y="419100"/>
                </a:cubicBezTo>
                <a:lnTo>
                  <a:pt x="123825" y="400050"/>
                </a:lnTo>
                <a:lnTo>
                  <a:pt x="95250" y="381000"/>
                </a:lnTo>
                <a:cubicBezTo>
                  <a:pt x="88900" y="371475"/>
                  <a:pt x="83529" y="361219"/>
                  <a:pt x="76200" y="352425"/>
                </a:cubicBezTo>
                <a:cubicBezTo>
                  <a:pt x="67576" y="342077"/>
                  <a:pt x="55097" y="335058"/>
                  <a:pt x="47625" y="323850"/>
                </a:cubicBezTo>
                <a:cubicBezTo>
                  <a:pt x="42056" y="315496"/>
                  <a:pt x="42055" y="304503"/>
                  <a:pt x="38100" y="295275"/>
                </a:cubicBezTo>
                <a:cubicBezTo>
                  <a:pt x="32507" y="282224"/>
                  <a:pt x="24323" y="270358"/>
                  <a:pt x="19050" y="257175"/>
                </a:cubicBezTo>
                <a:cubicBezTo>
                  <a:pt x="11592" y="238531"/>
                  <a:pt x="0" y="200025"/>
                  <a:pt x="0" y="200025"/>
                </a:cubicBezTo>
                <a:cubicBezTo>
                  <a:pt x="3175" y="165100"/>
                  <a:pt x="2177" y="129541"/>
                  <a:pt x="9525" y="95250"/>
                </a:cubicBezTo>
                <a:cubicBezTo>
                  <a:pt x="14398" y="72508"/>
                  <a:pt x="39577" y="57667"/>
                  <a:pt x="57150" y="47625"/>
                </a:cubicBezTo>
                <a:cubicBezTo>
                  <a:pt x="69478" y="40580"/>
                  <a:pt x="82922" y="35620"/>
                  <a:pt x="95250" y="28575"/>
                </a:cubicBezTo>
                <a:cubicBezTo>
                  <a:pt x="105189" y="22895"/>
                  <a:pt x="113106" y="13545"/>
                  <a:pt x="123825" y="9525"/>
                </a:cubicBezTo>
                <a:cubicBezTo>
                  <a:pt x="138984" y="3841"/>
                  <a:pt x="155575" y="3175"/>
                  <a:pt x="171450" y="0"/>
                </a:cubicBezTo>
                <a:cubicBezTo>
                  <a:pt x="209550" y="3175"/>
                  <a:pt x="248809" y="-326"/>
                  <a:pt x="285750" y="9525"/>
                </a:cubicBezTo>
                <a:cubicBezTo>
                  <a:pt x="298766" y="12996"/>
                  <a:pt x="304098" y="29334"/>
                  <a:pt x="314325" y="38100"/>
                </a:cubicBezTo>
                <a:cubicBezTo>
                  <a:pt x="344150" y="63665"/>
                  <a:pt x="357365" y="64862"/>
                  <a:pt x="381000" y="95250"/>
                </a:cubicBezTo>
                <a:lnTo>
                  <a:pt x="438150" y="180975"/>
                </a:lnTo>
                <a:lnTo>
                  <a:pt x="457200" y="209550"/>
                </a:lnTo>
                <a:cubicBezTo>
                  <a:pt x="454025" y="234950"/>
                  <a:pt x="454410" y="261054"/>
                  <a:pt x="447675" y="285750"/>
                </a:cubicBezTo>
                <a:cubicBezTo>
                  <a:pt x="439257" y="316615"/>
                  <a:pt x="410827" y="322598"/>
                  <a:pt x="390525" y="342900"/>
                </a:cubicBezTo>
                <a:cubicBezTo>
                  <a:pt x="306957" y="426468"/>
                  <a:pt x="457891" y="306663"/>
                  <a:pt x="333375" y="400050"/>
                </a:cubicBezTo>
                <a:cubicBezTo>
                  <a:pt x="327025" y="412750"/>
                  <a:pt x="323415" y="427242"/>
                  <a:pt x="314325" y="438150"/>
                </a:cubicBezTo>
                <a:cubicBezTo>
                  <a:pt x="306996" y="446944"/>
                  <a:pt x="294544" y="449871"/>
                  <a:pt x="285750" y="457200"/>
                </a:cubicBezTo>
                <a:cubicBezTo>
                  <a:pt x="212411" y="518316"/>
                  <a:pt x="299546" y="457527"/>
                  <a:pt x="228600" y="504825"/>
                </a:cubicBezTo>
                <a:cubicBezTo>
                  <a:pt x="196850" y="552450"/>
                  <a:pt x="219075" y="527050"/>
                  <a:pt x="152400" y="571500"/>
                </a:cubicBezTo>
                <a:cubicBezTo>
                  <a:pt x="142875" y="577850"/>
                  <a:pt x="134685" y="586930"/>
                  <a:pt x="123825" y="590550"/>
                </a:cubicBezTo>
                <a:cubicBezTo>
                  <a:pt x="55815" y="613220"/>
                  <a:pt x="83383" y="598461"/>
                  <a:pt x="38100" y="628650"/>
                </a:cubicBezTo>
                <a:cubicBezTo>
                  <a:pt x="34925" y="641350"/>
                  <a:pt x="28575" y="653659"/>
                  <a:pt x="28575" y="666750"/>
                </a:cubicBezTo>
                <a:cubicBezTo>
                  <a:pt x="28575" y="688691"/>
                  <a:pt x="46312" y="725610"/>
                  <a:pt x="57150" y="742950"/>
                </a:cubicBezTo>
                <a:cubicBezTo>
                  <a:pt x="77716" y="775856"/>
                  <a:pt x="103879" y="806151"/>
                  <a:pt x="142875" y="819150"/>
                </a:cubicBezTo>
                <a:cubicBezTo>
                  <a:pt x="152400" y="822325"/>
                  <a:pt x="162222" y="824720"/>
                  <a:pt x="171450" y="828675"/>
                </a:cubicBezTo>
                <a:cubicBezTo>
                  <a:pt x="241182" y="858560"/>
                  <a:pt x="177406" y="839689"/>
                  <a:pt x="247650" y="857250"/>
                </a:cubicBezTo>
                <a:lnTo>
                  <a:pt x="409575" y="847725"/>
                </a:lnTo>
                <a:cubicBezTo>
                  <a:pt x="431295" y="840485"/>
                  <a:pt x="447675" y="790575"/>
                  <a:pt x="447675" y="790575"/>
                </a:cubicBezTo>
                <a:cubicBezTo>
                  <a:pt x="445010" y="745265"/>
                  <a:pt x="464668" y="614578"/>
                  <a:pt x="400050" y="571500"/>
                </a:cubicBezTo>
                <a:lnTo>
                  <a:pt x="371475" y="552450"/>
                </a:lnTo>
                <a:cubicBezTo>
                  <a:pt x="365125" y="542925"/>
                  <a:pt x="360520" y="531970"/>
                  <a:pt x="352425" y="523875"/>
                </a:cubicBezTo>
                <a:cubicBezTo>
                  <a:pt x="340610" y="512060"/>
                  <a:pt x="301975" y="487067"/>
                  <a:pt x="285750" y="476250"/>
                </a:cubicBezTo>
                <a:cubicBezTo>
                  <a:pt x="279400" y="463550"/>
                  <a:pt x="267789" y="452307"/>
                  <a:pt x="266700" y="438150"/>
                </a:cubicBezTo>
                <a:cubicBezTo>
                  <a:pt x="263537" y="397036"/>
                  <a:pt x="270408" y="349139"/>
                  <a:pt x="295275" y="314325"/>
                </a:cubicBezTo>
                <a:cubicBezTo>
                  <a:pt x="303105" y="303364"/>
                  <a:pt x="316020" y="296711"/>
                  <a:pt x="323850" y="285750"/>
                </a:cubicBezTo>
                <a:cubicBezTo>
                  <a:pt x="361575" y="232935"/>
                  <a:pt x="321439" y="259586"/>
                  <a:pt x="371475" y="209550"/>
                </a:cubicBezTo>
                <a:cubicBezTo>
                  <a:pt x="379570" y="201455"/>
                  <a:pt x="391541" y="198158"/>
                  <a:pt x="400050" y="190500"/>
                </a:cubicBezTo>
                <a:cubicBezTo>
                  <a:pt x="486844" y="112386"/>
                  <a:pt x="432748" y="135151"/>
                  <a:pt x="495300" y="114300"/>
                </a:cubicBezTo>
                <a:cubicBezTo>
                  <a:pt x="508000" y="104775"/>
                  <a:pt x="521347" y="96056"/>
                  <a:pt x="533400" y="85725"/>
                </a:cubicBezTo>
                <a:cubicBezTo>
                  <a:pt x="543627" y="76959"/>
                  <a:pt x="551014" y="64980"/>
                  <a:pt x="561975" y="57150"/>
                </a:cubicBezTo>
                <a:cubicBezTo>
                  <a:pt x="592647" y="35242"/>
                  <a:pt x="611131" y="35889"/>
                  <a:pt x="647700" y="28575"/>
                </a:cubicBezTo>
                <a:cubicBezTo>
                  <a:pt x="666750" y="34925"/>
                  <a:pt x="686889" y="38645"/>
                  <a:pt x="704850" y="47625"/>
                </a:cubicBezTo>
                <a:cubicBezTo>
                  <a:pt x="719049" y="54725"/>
                  <a:pt x="732619" y="64147"/>
                  <a:pt x="742950" y="76200"/>
                </a:cubicBezTo>
                <a:cubicBezTo>
                  <a:pt x="761974" y="98395"/>
                  <a:pt x="763977" y="125984"/>
                  <a:pt x="771525" y="152400"/>
                </a:cubicBezTo>
                <a:cubicBezTo>
                  <a:pt x="774283" y="162054"/>
                  <a:pt x="777875" y="171450"/>
                  <a:pt x="781050" y="180975"/>
                </a:cubicBezTo>
                <a:cubicBezTo>
                  <a:pt x="777875" y="247650"/>
                  <a:pt x="776848" y="314462"/>
                  <a:pt x="771525" y="381000"/>
                </a:cubicBezTo>
                <a:cubicBezTo>
                  <a:pt x="770481" y="394049"/>
                  <a:pt x="764567" y="406263"/>
                  <a:pt x="762000" y="419100"/>
                </a:cubicBezTo>
                <a:cubicBezTo>
                  <a:pt x="758212" y="438038"/>
                  <a:pt x="755650" y="457200"/>
                  <a:pt x="752475" y="476250"/>
                </a:cubicBezTo>
                <a:cubicBezTo>
                  <a:pt x="755650" y="530225"/>
                  <a:pt x="762000" y="584107"/>
                  <a:pt x="762000" y="638175"/>
                </a:cubicBezTo>
                <a:cubicBezTo>
                  <a:pt x="762000" y="646644"/>
                  <a:pt x="778406" y="783165"/>
                  <a:pt x="733425" y="819150"/>
                </a:cubicBezTo>
                <a:cubicBezTo>
                  <a:pt x="725585" y="825422"/>
                  <a:pt x="714375" y="825500"/>
                  <a:pt x="704850" y="828675"/>
                </a:cubicBezTo>
                <a:cubicBezTo>
                  <a:pt x="568325" y="825500"/>
                  <a:pt x="431276" y="831514"/>
                  <a:pt x="295275" y="819150"/>
                </a:cubicBezTo>
                <a:cubicBezTo>
                  <a:pt x="285276" y="818241"/>
                  <a:pt x="285750" y="800615"/>
                  <a:pt x="285750" y="790575"/>
                </a:cubicBezTo>
                <a:cubicBezTo>
                  <a:pt x="285750" y="727848"/>
                  <a:pt x="298302" y="751614"/>
                  <a:pt x="333375" y="704850"/>
                </a:cubicBezTo>
                <a:cubicBezTo>
                  <a:pt x="341894" y="693491"/>
                  <a:pt x="345380" y="679078"/>
                  <a:pt x="352425" y="666750"/>
                </a:cubicBezTo>
                <a:cubicBezTo>
                  <a:pt x="378409" y="621279"/>
                  <a:pt x="404147" y="605503"/>
                  <a:pt x="447675" y="561975"/>
                </a:cubicBezTo>
                <a:cubicBezTo>
                  <a:pt x="474397" y="535253"/>
                  <a:pt x="476739" y="526887"/>
                  <a:pt x="514350" y="514350"/>
                </a:cubicBezTo>
                <a:cubicBezTo>
                  <a:pt x="540531" y="505623"/>
                  <a:pt x="619504" y="497634"/>
                  <a:pt x="638175" y="495300"/>
                </a:cubicBezTo>
                <a:cubicBezTo>
                  <a:pt x="647700" y="485775"/>
                  <a:pt x="659278" y="477933"/>
                  <a:pt x="666750" y="466725"/>
                </a:cubicBezTo>
                <a:cubicBezTo>
                  <a:pt x="697738" y="420244"/>
                  <a:pt x="650362" y="454538"/>
                  <a:pt x="695325" y="409575"/>
                </a:cubicBezTo>
                <a:cubicBezTo>
                  <a:pt x="703420" y="401480"/>
                  <a:pt x="714375" y="396875"/>
                  <a:pt x="723900" y="390525"/>
                </a:cubicBezTo>
                <a:cubicBezTo>
                  <a:pt x="733425" y="400050"/>
                  <a:pt x="742248" y="410334"/>
                  <a:pt x="752475" y="419100"/>
                </a:cubicBezTo>
                <a:cubicBezTo>
                  <a:pt x="764528" y="429431"/>
                  <a:pt x="780412" y="435479"/>
                  <a:pt x="790575" y="447675"/>
                </a:cubicBezTo>
                <a:cubicBezTo>
                  <a:pt x="797003" y="455388"/>
                  <a:pt x="796925" y="466725"/>
                  <a:pt x="800100" y="476250"/>
                </a:cubicBezTo>
                <a:cubicBezTo>
                  <a:pt x="796925" y="520700"/>
                  <a:pt x="798319" y="565715"/>
                  <a:pt x="790575" y="609600"/>
                </a:cubicBezTo>
                <a:cubicBezTo>
                  <a:pt x="788586" y="620873"/>
                  <a:pt x="776034" y="627653"/>
                  <a:pt x="771525" y="638175"/>
                </a:cubicBezTo>
                <a:cubicBezTo>
                  <a:pt x="766368" y="650207"/>
                  <a:pt x="767157" y="664243"/>
                  <a:pt x="762000" y="676275"/>
                </a:cubicBezTo>
                <a:cubicBezTo>
                  <a:pt x="757491" y="686797"/>
                  <a:pt x="749683" y="695592"/>
                  <a:pt x="742950" y="704850"/>
                </a:cubicBezTo>
                <a:cubicBezTo>
                  <a:pt x="724276" y="730527"/>
                  <a:pt x="708251" y="758599"/>
                  <a:pt x="685800" y="781050"/>
                </a:cubicBezTo>
                <a:cubicBezTo>
                  <a:pt x="676275" y="790575"/>
                  <a:pt x="665849" y="799277"/>
                  <a:pt x="657225" y="809625"/>
                </a:cubicBezTo>
                <a:cubicBezTo>
                  <a:pt x="617538" y="857250"/>
                  <a:pt x="661987" y="822325"/>
                  <a:pt x="609600" y="857250"/>
                </a:cubicBezTo>
                <a:cubicBezTo>
                  <a:pt x="603250" y="866775"/>
                  <a:pt x="598645" y="877730"/>
                  <a:pt x="590550" y="885825"/>
                </a:cubicBezTo>
                <a:cubicBezTo>
                  <a:pt x="582455" y="893920"/>
                  <a:pt x="570769" y="897546"/>
                  <a:pt x="561975" y="904875"/>
                </a:cubicBezTo>
                <a:cubicBezTo>
                  <a:pt x="551627" y="913499"/>
                  <a:pt x="542925" y="923925"/>
                  <a:pt x="533400" y="933450"/>
                </a:cubicBezTo>
                <a:cubicBezTo>
                  <a:pt x="469900" y="930275"/>
                  <a:pt x="406277" y="928995"/>
                  <a:pt x="342900" y="923925"/>
                </a:cubicBezTo>
                <a:cubicBezTo>
                  <a:pt x="302556" y="920697"/>
                  <a:pt x="300013" y="914393"/>
                  <a:pt x="266700" y="904875"/>
                </a:cubicBezTo>
                <a:cubicBezTo>
                  <a:pt x="254113" y="901279"/>
                  <a:pt x="241300" y="898525"/>
                  <a:pt x="228600" y="895350"/>
                </a:cubicBezTo>
                <a:cubicBezTo>
                  <a:pt x="158782" y="905324"/>
                  <a:pt x="161925" y="882424"/>
                  <a:pt x="161925" y="914400"/>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IE" dirty="0">
              <a:latin typeface="Palatino Linotype" panose="02040502050505030304" pitchFamily="18" charset="0"/>
            </a:endParaRPr>
          </a:p>
        </p:txBody>
      </p:sp>
      <p:sp>
        <p:nvSpPr>
          <p:cNvPr id="94" name="TextBox 93">
            <a:extLst>
              <a:ext uri="{FF2B5EF4-FFF2-40B4-BE49-F238E27FC236}">
                <a16:creationId xmlns:a16="http://schemas.microsoft.com/office/drawing/2014/main" id="{8E391A9D-D76A-43A5-89B9-55C19EAE702C}"/>
              </a:ext>
            </a:extLst>
          </p:cNvPr>
          <p:cNvSpPr txBox="1"/>
          <p:nvPr/>
        </p:nvSpPr>
        <p:spPr>
          <a:xfrm>
            <a:off x="1247376" y="3925370"/>
            <a:ext cx="1875835" cy="923330"/>
          </a:xfrm>
          <a:prstGeom prst="rect">
            <a:avLst/>
          </a:prstGeom>
          <a:noFill/>
        </p:spPr>
        <p:txBody>
          <a:bodyPr wrap="none" rtlCol="0">
            <a:spAutoFit/>
          </a:bodyPr>
          <a:lstStyle/>
          <a:p>
            <a:pPr algn="ctr"/>
            <a:r>
              <a:rPr lang="en-GB" dirty="0">
                <a:latin typeface="Palatino Linotype" panose="02040502050505030304" pitchFamily="18" charset="0"/>
              </a:rPr>
              <a:t>Coformer/</a:t>
            </a:r>
          </a:p>
          <a:p>
            <a:pPr algn="ctr"/>
            <a:r>
              <a:rPr lang="en-GB" dirty="0">
                <a:latin typeface="Palatino Linotype" panose="02040502050505030304" pitchFamily="18" charset="0"/>
              </a:rPr>
              <a:t>Counterion</a:t>
            </a:r>
          </a:p>
          <a:p>
            <a:pPr algn="ctr"/>
            <a:r>
              <a:rPr lang="en-GB" dirty="0">
                <a:latin typeface="Palatino Linotype" panose="02040502050505030304" pitchFamily="18" charset="0"/>
              </a:rPr>
              <a:t>(small molecule)</a:t>
            </a:r>
            <a:endParaRPr lang="en-IE" dirty="0">
              <a:latin typeface="Palatino Linotype" panose="02040502050505030304" pitchFamily="18" charset="0"/>
            </a:endParaRPr>
          </a:p>
        </p:txBody>
      </p:sp>
      <p:sp>
        <p:nvSpPr>
          <p:cNvPr id="95" name="TextBox 94">
            <a:extLst>
              <a:ext uri="{FF2B5EF4-FFF2-40B4-BE49-F238E27FC236}">
                <a16:creationId xmlns:a16="http://schemas.microsoft.com/office/drawing/2014/main" id="{C3D2B793-803E-40D8-B9E3-ADB2DC0FB65C}"/>
              </a:ext>
            </a:extLst>
          </p:cNvPr>
          <p:cNvSpPr txBox="1"/>
          <p:nvPr/>
        </p:nvSpPr>
        <p:spPr>
          <a:xfrm>
            <a:off x="3463472" y="2491509"/>
            <a:ext cx="1571456" cy="646331"/>
          </a:xfrm>
          <a:prstGeom prst="rect">
            <a:avLst/>
          </a:prstGeom>
          <a:noFill/>
        </p:spPr>
        <p:txBody>
          <a:bodyPr wrap="none" rtlCol="0">
            <a:spAutoFit/>
          </a:bodyPr>
          <a:lstStyle/>
          <a:p>
            <a:pPr algn="ctr"/>
            <a:r>
              <a:rPr lang="en-GB" dirty="0">
                <a:latin typeface="Palatino Linotype" panose="02040502050505030304" pitchFamily="18" charset="0"/>
              </a:rPr>
              <a:t>Activation of </a:t>
            </a:r>
            <a:br>
              <a:rPr lang="en-GB" dirty="0">
                <a:latin typeface="Palatino Linotype" panose="02040502050505030304" pitchFamily="18" charset="0"/>
              </a:rPr>
            </a:br>
            <a:r>
              <a:rPr lang="en-GB" dirty="0">
                <a:latin typeface="Palatino Linotype" panose="02040502050505030304" pitchFamily="18" charset="0"/>
              </a:rPr>
              <a:t>surface</a:t>
            </a:r>
            <a:endParaRPr lang="en-IE" dirty="0">
              <a:latin typeface="Palatino Linotype" panose="02040502050505030304" pitchFamily="18" charset="0"/>
            </a:endParaRPr>
          </a:p>
        </p:txBody>
      </p:sp>
      <p:sp>
        <p:nvSpPr>
          <p:cNvPr id="116" name="Oval 115">
            <a:extLst>
              <a:ext uri="{FF2B5EF4-FFF2-40B4-BE49-F238E27FC236}">
                <a16:creationId xmlns:a16="http://schemas.microsoft.com/office/drawing/2014/main" id="{59DDAA90-A1A6-4A24-A64C-4479F20163BF}"/>
              </a:ext>
            </a:extLst>
          </p:cNvPr>
          <p:cNvSpPr>
            <a:spLocks noChangeAspect="1"/>
          </p:cNvSpPr>
          <p:nvPr/>
        </p:nvSpPr>
        <p:spPr>
          <a:xfrm>
            <a:off x="6371199" y="3555351"/>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01" name="Hexagon 100">
            <a:extLst>
              <a:ext uri="{FF2B5EF4-FFF2-40B4-BE49-F238E27FC236}">
                <a16:creationId xmlns:a16="http://schemas.microsoft.com/office/drawing/2014/main" id="{7FBCD081-82A2-497A-ACED-C8D4C4EB8F27}"/>
              </a:ext>
            </a:extLst>
          </p:cNvPr>
          <p:cNvSpPr>
            <a:spLocks noChangeAspect="1"/>
          </p:cNvSpPr>
          <p:nvPr/>
        </p:nvSpPr>
        <p:spPr>
          <a:xfrm>
            <a:off x="5704602" y="3347852"/>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38" name="Oval 137">
            <a:extLst>
              <a:ext uri="{FF2B5EF4-FFF2-40B4-BE49-F238E27FC236}">
                <a16:creationId xmlns:a16="http://schemas.microsoft.com/office/drawing/2014/main" id="{B1DC654D-95F0-4D14-AD68-DAFC5D4042C4}"/>
              </a:ext>
            </a:extLst>
          </p:cNvPr>
          <p:cNvSpPr>
            <a:spLocks noChangeAspect="1"/>
          </p:cNvSpPr>
          <p:nvPr/>
        </p:nvSpPr>
        <p:spPr>
          <a:xfrm>
            <a:off x="5820907" y="3129295"/>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39" name="Oval 138">
            <a:extLst>
              <a:ext uri="{FF2B5EF4-FFF2-40B4-BE49-F238E27FC236}">
                <a16:creationId xmlns:a16="http://schemas.microsoft.com/office/drawing/2014/main" id="{C0590812-024F-4E6E-BEEB-60ED9BE6D424}"/>
              </a:ext>
            </a:extLst>
          </p:cNvPr>
          <p:cNvSpPr>
            <a:spLocks noChangeAspect="1"/>
          </p:cNvSpPr>
          <p:nvPr/>
        </p:nvSpPr>
        <p:spPr>
          <a:xfrm>
            <a:off x="6000761" y="3742604"/>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43" name="Oval 142">
            <a:extLst>
              <a:ext uri="{FF2B5EF4-FFF2-40B4-BE49-F238E27FC236}">
                <a16:creationId xmlns:a16="http://schemas.microsoft.com/office/drawing/2014/main" id="{AEDA2E0C-708C-49C2-9E5A-75B70828ED3D}"/>
              </a:ext>
            </a:extLst>
          </p:cNvPr>
          <p:cNvSpPr>
            <a:spLocks noChangeAspect="1"/>
          </p:cNvSpPr>
          <p:nvPr/>
        </p:nvSpPr>
        <p:spPr>
          <a:xfrm>
            <a:off x="5917650" y="3430996"/>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44" name="Hexagon 143">
            <a:extLst>
              <a:ext uri="{FF2B5EF4-FFF2-40B4-BE49-F238E27FC236}">
                <a16:creationId xmlns:a16="http://schemas.microsoft.com/office/drawing/2014/main" id="{A519B7EB-6233-46CD-968C-A992B958A8A1}"/>
              </a:ext>
            </a:extLst>
          </p:cNvPr>
          <p:cNvSpPr>
            <a:spLocks noChangeAspect="1"/>
          </p:cNvSpPr>
          <p:nvPr/>
        </p:nvSpPr>
        <p:spPr>
          <a:xfrm>
            <a:off x="6017095" y="3216668"/>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46" name="Hexagon 145">
            <a:extLst>
              <a:ext uri="{FF2B5EF4-FFF2-40B4-BE49-F238E27FC236}">
                <a16:creationId xmlns:a16="http://schemas.microsoft.com/office/drawing/2014/main" id="{6482F71A-D2D1-45C8-82A4-5BD6F42FD019}"/>
              </a:ext>
            </a:extLst>
          </p:cNvPr>
          <p:cNvSpPr>
            <a:spLocks noChangeAspect="1"/>
          </p:cNvSpPr>
          <p:nvPr/>
        </p:nvSpPr>
        <p:spPr>
          <a:xfrm>
            <a:off x="6368400" y="3112888"/>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48" name="Hexagon 147">
            <a:extLst>
              <a:ext uri="{FF2B5EF4-FFF2-40B4-BE49-F238E27FC236}">
                <a16:creationId xmlns:a16="http://schemas.microsoft.com/office/drawing/2014/main" id="{440D0E69-7C39-4E8D-AC6B-D53964A546EC}"/>
              </a:ext>
            </a:extLst>
          </p:cNvPr>
          <p:cNvSpPr>
            <a:spLocks noChangeAspect="1"/>
          </p:cNvSpPr>
          <p:nvPr/>
        </p:nvSpPr>
        <p:spPr>
          <a:xfrm>
            <a:off x="5812899" y="3671543"/>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cxnSp>
        <p:nvCxnSpPr>
          <p:cNvPr id="152" name="Straight Arrow Connector 151">
            <a:extLst>
              <a:ext uri="{FF2B5EF4-FFF2-40B4-BE49-F238E27FC236}">
                <a16:creationId xmlns:a16="http://schemas.microsoft.com/office/drawing/2014/main" id="{9DEE8C3C-CAD0-47B3-AB89-AF6AF932EC01}"/>
              </a:ext>
            </a:extLst>
          </p:cNvPr>
          <p:cNvCxnSpPr/>
          <p:nvPr/>
        </p:nvCxnSpPr>
        <p:spPr>
          <a:xfrm>
            <a:off x="4733834" y="1933575"/>
            <a:ext cx="616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2090F43-7DD5-476B-B606-BDE2F3398F84}"/>
              </a:ext>
            </a:extLst>
          </p:cNvPr>
          <p:cNvCxnSpPr/>
          <p:nvPr/>
        </p:nvCxnSpPr>
        <p:spPr>
          <a:xfrm>
            <a:off x="5042055" y="3546689"/>
            <a:ext cx="616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4" name="Freeform: Shape 153">
            <a:extLst>
              <a:ext uri="{FF2B5EF4-FFF2-40B4-BE49-F238E27FC236}">
                <a16:creationId xmlns:a16="http://schemas.microsoft.com/office/drawing/2014/main" id="{6FC1B4A0-B0CA-42C2-A75C-893C8FBF3B53}"/>
              </a:ext>
            </a:extLst>
          </p:cNvPr>
          <p:cNvSpPr/>
          <p:nvPr/>
        </p:nvSpPr>
        <p:spPr>
          <a:xfrm>
            <a:off x="5555270" y="1541325"/>
            <a:ext cx="800100" cy="933450"/>
          </a:xfrm>
          <a:custGeom>
            <a:avLst/>
            <a:gdLst>
              <a:gd name="connsiteX0" fmla="*/ 361950 w 800100"/>
              <a:gd name="connsiteY0" fmla="*/ 447675 h 933450"/>
              <a:gd name="connsiteX1" fmla="*/ 209550 w 800100"/>
              <a:gd name="connsiteY1" fmla="*/ 457200 h 933450"/>
              <a:gd name="connsiteX2" fmla="*/ 152400 w 800100"/>
              <a:gd name="connsiteY2" fmla="*/ 419100 h 933450"/>
              <a:gd name="connsiteX3" fmla="*/ 123825 w 800100"/>
              <a:gd name="connsiteY3" fmla="*/ 400050 h 933450"/>
              <a:gd name="connsiteX4" fmla="*/ 95250 w 800100"/>
              <a:gd name="connsiteY4" fmla="*/ 381000 h 933450"/>
              <a:gd name="connsiteX5" fmla="*/ 76200 w 800100"/>
              <a:gd name="connsiteY5" fmla="*/ 352425 h 933450"/>
              <a:gd name="connsiteX6" fmla="*/ 47625 w 800100"/>
              <a:gd name="connsiteY6" fmla="*/ 323850 h 933450"/>
              <a:gd name="connsiteX7" fmla="*/ 38100 w 800100"/>
              <a:gd name="connsiteY7" fmla="*/ 295275 h 933450"/>
              <a:gd name="connsiteX8" fmla="*/ 19050 w 800100"/>
              <a:gd name="connsiteY8" fmla="*/ 257175 h 933450"/>
              <a:gd name="connsiteX9" fmla="*/ 0 w 800100"/>
              <a:gd name="connsiteY9" fmla="*/ 200025 h 933450"/>
              <a:gd name="connsiteX10" fmla="*/ 9525 w 800100"/>
              <a:gd name="connsiteY10" fmla="*/ 95250 h 933450"/>
              <a:gd name="connsiteX11" fmla="*/ 57150 w 800100"/>
              <a:gd name="connsiteY11" fmla="*/ 47625 h 933450"/>
              <a:gd name="connsiteX12" fmla="*/ 95250 w 800100"/>
              <a:gd name="connsiteY12" fmla="*/ 28575 h 933450"/>
              <a:gd name="connsiteX13" fmla="*/ 123825 w 800100"/>
              <a:gd name="connsiteY13" fmla="*/ 9525 h 933450"/>
              <a:gd name="connsiteX14" fmla="*/ 171450 w 800100"/>
              <a:gd name="connsiteY14" fmla="*/ 0 h 933450"/>
              <a:gd name="connsiteX15" fmla="*/ 285750 w 800100"/>
              <a:gd name="connsiteY15" fmla="*/ 9525 h 933450"/>
              <a:gd name="connsiteX16" fmla="*/ 314325 w 800100"/>
              <a:gd name="connsiteY16" fmla="*/ 38100 h 933450"/>
              <a:gd name="connsiteX17" fmla="*/ 381000 w 800100"/>
              <a:gd name="connsiteY17" fmla="*/ 95250 h 933450"/>
              <a:gd name="connsiteX18" fmla="*/ 438150 w 800100"/>
              <a:gd name="connsiteY18" fmla="*/ 180975 h 933450"/>
              <a:gd name="connsiteX19" fmla="*/ 457200 w 800100"/>
              <a:gd name="connsiteY19" fmla="*/ 209550 h 933450"/>
              <a:gd name="connsiteX20" fmla="*/ 447675 w 800100"/>
              <a:gd name="connsiteY20" fmla="*/ 285750 h 933450"/>
              <a:gd name="connsiteX21" fmla="*/ 390525 w 800100"/>
              <a:gd name="connsiteY21" fmla="*/ 342900 h 933450"/>
              <a:gd name="connsiteX22" fmla="*/ 333375 w 800100"/>
              <a:gd name="connsiteY22" fmla="*/ 400050 h 933450"/>
              <a:gd name="connsiteX23" fmla="*/ 314325 w 800100"/>
              <a:gd name="connsiteY23" fmla="*/ 438150 h 933450"/>
              <a:gd name="connsiteX24" fmla="*/ 285750 w 800100"/>
              <a:gd name="connsiteY24" fmla="*/ 457200 h 933450"/>
              <a:gd name="connsiteX25" fmla="*/ 228600 w 800100"/>
              <a:gd name="connsiteY25" fmla="*/ 504825 h 933450"/>
              <a:gd name="connsiteX26" fmla="*/ 152400 w 800100"/>
              <a:gd name="connsiteY26" fmla="*/ 571500 h 933450"/>
              <a:gd name="connsiteX27" fmla="*/ 123825 w 800100"/>
              <a:gd name="connsiteY27" fmla="*/ 590550 h 933450"/>
              <a:gd name="connsiteX28" fmla="*/ 38100 w 800100"/>
              <a:gd name="connsiteY28" fmla="*/ 628650 h 933450"/>
              <a:gd name="connsiteX29" fmla="*/ 28575 w 800100"/>
              <a:gd name="connsiteY29" fmla="*/ 666750 h 933450"/>
              <a:gd name="connsiteX30" fmla="*/ 57150 w 800100"/>
              <a:gd name="connsiteY30" fmla="*/ 742950 h 933450"/>
              <a:gd name="connsiteX31" fmla="*/ 142875 w 800100"/>
              <a:gd name="connsiteY31" fmla="*/ 819150 h 933450"/>
              <a:gd name="connsiteX32" fmla="*/ 171450 w 800100"/>
              <a:gd name="connsiteY32" fmla="*/ 828675 h 933450"/>
              <a:gd name="connsiteX33" fmla="*/ 247650 w 800100"/>
              <a:gd name="connsiteY33" fmla="*/ 857250 h 933450"/>
              <a:gd name="connsiteX34" fmla="*/ 409575 w 800100"/>
              <a:gd name="connsiteY34" fmla="*/ 847725 h 933450"/>
              <a:gd name="connsiteX35" fmla="*/ 447675 w 800100"/>
              <a:gd name="connsiteY35" fmla="*/ 790575 h 933450"/>
              <a:gd name="connsiteX36" fmla="*/ 400050 w 800100"/>
              <a:gd name="connsiteY36" fmla="*/ 571500 h 933450"/>
              <a:gd name="connsiteX37" fmla="*/ 371475 w 800100"/>
              <a:gd name="connsiteY37" fmla="*/ 552450 h 933450"/>
              <a:gd name="connsiteX38" fmla="*/ 352425 w 800100"/>
              <a:gd name="connsiteY38" fmla="*/ 523875 h 933450"/>
              <a:gd name="connsiteX39" fmla="*/ 285750 w 800100"/>
              <a:gd name="connsiteY39" fmla="*/ 476250 h 933450"/>
              <a:gd name="connsiteX40" fmla="*/ 266700 w 800100"/>
              <a:gd name="connsiteY40" fmla="*/ 438150 h 933450"/>
              <a:gd name="connsiteX41" fmla="*/ 295275 w 800100"/>
              <a:gd name="connsiteY41" fmla="*/ 314325 h 933450"/>
              <a:gd name="connsiteX42" fmla="*/ 323850 w 800100"/>
              <a:gd name="connsiteY42" fmla="*/ 285750 h 933450"/>
              <a:gd name="connsiteX43" fmla="*/ 371475 w 800100"/>
              <a:gd name="connsiteY43" fmla="*/ 209550 h 933450"/>
              <a:gd name="connsiteX44" fmla="*/ 400050 w 800100"/>
              <a:gd name="connsiteY44" fmla="*/ 190500 h 933450"/>
              <a:gd name="connsiteX45" fmla="*/ 495300 w 800100"/>
              <a:gd name="connsiteY45" fmla="*/ 114300 h 933450"/>
              <a:gd name="connsiteX46" fmla="*/ 533400 w 800100"/>
              <a:gd name="connsiteY46" fmla="*/ 85725 h 933450"/>
              <a:gd name="connsiteX47" fmla="*/ 561975 w 800100"/>
              <a:gd name="connsiteY47" fmla="*/ 57150 h 933450"/>
              <a:gd name="connsiteX48" fmla="*/ 647700 w 800100"/>
              <a:gd name="connsiteY48" fmla="*/ 28575 h 933450"/>
              <a:gd name="connsiteX49" fmla="*/ 704850 w 800100"/>
              <a:gd name="connsiteY49" fmla="*/ 47625 h 933450"/>
              <a:gd name="connsiteX50" fmla="*/ 742950 w 800100"/>
              <a:gd name="connsiteY50" fmla="*/ 76200 h 933450"/>
              <a:gd name="connsiteX51" fmla="*/ 771525 w 800100"/>
              <a:gd name="connsiteY51" fmla="*/ 152400 h 933450"/>
              <a:gd name="connsiteX52" fmla="*/ 781050 w 800100"/>
              <a:gd name="connsiteY52" fmla="*/ 180975 h 933450"/>
              <a:gd name="connsiteX53" fmla="*/ 771525 w 800100"/>
              <a:gd name="connsiteY53" fmla="*/ 381000 h 933450"/>
              <a:gd name="connsiteX54" fmla="*/ 762000 w 800100"/>
              <a:gd name="connsiteY54" fmla="*/ 419100 h 933450"/>
              <a:gd name="connsiteX55" fmla="*/ 752475 w 800100"/>
              <a:gd name="connsiteY55" fmla="*/ 476250 h 933450"/>
              <a:gd name="connsiteX56" fmla="*/ 762000 w 800100"/>
              <a:gd name="connsiteY56" fmla="*/ 638175 h 933450"/>
              <a:gd name="connsiteX57" fmla="*/ 733425 w 800100"/>
              <a:gd name="connsiteY57" fmla="*/ 819150 h 933450"/>
              <a:gd name="connsiteX58" fmla="*/ 704850 w 800100"/>
              <a:gd name="connsiteY58" fmla="*/ 828675 h 933450"/>
              <a:gd name="connsiteX59" fmla="*/ 295275 w 800100"/>
              <a:gd name="connsiteY59" fmla="*/ 819150 h 933450"/>
              <a:gd name="connsiteX60" fmla="*/ 285750 w 800100"/>
              <a:gd name="connsiteY60" fmla="*/ 790575 h 933450"/>
              <a:gd name="connsiteX61" fmla="*/ 333375 w 800100"/>
              <a:gd name="connsiteY61" fmla="*/ 704850 h 933450"/>
              <a:gd name="connsiteX62" fmla="*/ 352425 w 800100"/>
              <a:gd name="connsiteY62" fmla="*/ 666750 h 933450"/>
              <a:gd name="connsiteX63" fmla="*/ 447675 w 800100"/>
              <a:gd name="connsiteY63" fmla="*/ 561975 h 933450"/>
              <a:gd name="connsiteX64" fmla="*/ 514350 w 800100"/>
              <a:gd name="connsiteY64" fmla="*/ 514350 h 933450"/>
              <a:gd name="connsiteX65" fmla="*/ 638175 w 800100"/>
              <a:gd name="connsiteY65" fmla="*/ 495300 h 933450"/>
              <a:gd name="connsiteX66" fmla="*/ 666750 w 800100"/>
              <a:gd name="connsiteY66" fmla="*/ 466725 h 933450"/>
              <a:gd name="connsiteX67" fmla="*/ 695325 w 800100"/>
              <a:gd name="connsiteY67" fmla="*/ 409575 h 933450"/>
              <a:gd name="connsiteX68" fmla="*/ 723900 w 800100"/>
              <a:gd name="connsiteY68" fmla="*/ 390525 h 933450"/>
              <a:gd name="connsiteX69" fmla="*/ 752475 w 800100"/>
              <a:gd name="connsiteY69" fmla="*/ 419100 h 933450"/>
              <a:gd name="connsiteX70" fmla="*/ 790575 w 800100"/>
              <a:gd name="connsiteY70" fmla="*/ 447675 h 933450"/>
              <a:gd name="connsiteX71" fmla="*/ 800100 w 800100"/>
              <a:gd name="connsiteY71" fmla="*/ 476250 h 933450"/>
              <a:gd name="connsiteX72" fmla="*/ 790575 w 800100"/>
              <a:gd name="connsiteY72" fmla="*/ 609600 h 933450"/>
              <a:gd name="connsiteX73" fmla="*/ 771525 w 800100"/>
              <a:gd name="connsiteY73" fmla="*/ 638175 h 933450"/>
              <a:gd name="connsiteX74" fmla="*/ 762000 w 800100"/>
              <a:gd name="connsiteY74" fmla="*/ 676275 h 933450"/>
              <a:gd name="connsiteX75" fmla="*/ 742950 w 800100"/>
              <a:gd name="connsiteY75" fmla="*/ 704850 h 933450"/>
              <a:gd name="connsiteX76" fmla="*/ 685800 w 800100"/>
              <a:gd name="connsiteY76" fmla="*/ 781050 h 933450"/>
              <a:gd name="connsiteX77" fmla="*/ 657225 w 800100"/>
              <a:gd name="connsiteY77" fmla="*/ 809625 h 933450"/>
              <a:gd name="connsiteX78" fmla="*/ 609600 w 800100"/>
              <a:gd name="connsiteY78" fmla="*/ 857250 h 933450"/>
              <a:gd name="connsiteX79" fmla="*/ 590550 w 800100"/>
              <a:gd name="connsiteY79" fmla="*/ 885825 h 933450"/>
              <a:gd name="connsiteX80" fmla="*/ 561975 w 800100"/>
              <a:gd name="connsiteY80" fmla="*/ 904875 h 933450"/>
              <a:gd name="connsiteX81" fmla="*/ 533400 w 800100"/>
              <a:gd name="connsiteY81" fmla="*/ 933450 h 933450"/>
              <a:gd name="connsiteX82" fmla="*/ 342900 w 800100"/>
              <a:gd name="connsiteY82" fmla="*/ 923925 h 933450"/>
              <a:gd name="connsiteX83" fmla="*/ 266700 w 800100"/>
              <a:gd name="connsiteY83" fmla="*/ 904875 h 933450"/>
              <a:gd name="connsiteX84" fmla="*/ 228600 w 800100"/>
              <a:gd name="connsiteY84" fmla="*/ 895350 h 933450"/>
              <a:gd name="connsiteX85" fmla="*/ 161925 w 800100"/>
              <a:gd name="connsiteY85" fmla="*/ 9144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00100" h="933450">
                <a:moveTo>
                  <a:pt x="361950" y="447675"/>
                </a:moveTo>
                <a:cubicBezTo>
                  <a:pt x="299150" y="472795"/>
                  <a:pt x="295694" y="482536"/>
                  <a:pt x="209550" y="457200"/>
                </a:cubicBezTo>
                <a:cubicBezTo>
                  <a:pt x="187585" y="450740"/>
                  <a:pt x="171450" y="431800"/>
                  <a:pt x="152400" y="419100"/>
                </a:cubicBezTo>
                <a:lnTo>
                  <a:pt x="123825" y="400050"/>
                </a:lnTo>
                <a:lnTo>
                  <a:pt x="95250" y="381000"/>
                </a:lnTo>
                <a:cubicBezTo>
                  <a:pt x="88900" y="371475"/>
                  <a:pt x="83529" y="361219"/>
                  <a:pt x="76200" y="352425"/>
                </a:cubicBezTo>
                <a:cubicBezTo>
                  <a:pt x="67576" y="342077"/>
                  <a:pt x="55097" y="335058"/>
                  <a:pt x="47625" y="323850"/>
                </a:cubicBezTo>
                <a:cubicBezTo>
                  <a:pt x="42056" y="315496"/>
                  <a:pt x="42055" y="304503"/>
                  <a:pt x="38100" y="295275"/>
                </a:cubicBezTo>
                <a:cubicBezTo>
                  <a:pt x="32507" y="282224"/>
                  <a:pt x="24323" y="270358"/>
                  <a:pt x="19050" y="257175"/>
                </a:cubicBezTo>
                <a:cubicBezTo>
                  <a:pt x="11592" y="238531"/>
                  <a:pt x="0" y="200025"/>
                  <a:pt x="0" y="200025"/>
                </a:cubicBezTo>
                <a:cubicBezTo>
                  <a:pt x="3175" y="165100"/>
                  <a:pt x="2177" y="129541"/>
                  <a:pt x="9525" y="95250"/>
                </a:cubicBezTo>
                <a:cubicBezTo>
                  <a:pt x="14398" y="72508"/>
                  <a:pt x="39577" y="57667"/>
                  <a:pt x="57150" y="47625"/>
                </a:cubicBezTo>
                <a:cubicBezTo>
                  <a:pt x="69478" y="40580"/>
                  <a:pt x="82922" y="35620"/>
                  <a:pt x="95250" y="28575"/>
                </a:cubicBezTo>
                <a:cubicBezTo>
                  <a:pt x="105189" y="22895"/>
                  <a:pt x="113106" y="13545"/>
                  <a:pt x="123825" y="9525"/>
                </a:cubicBezTo>
                <a:cubicBezTo>
                  <a:pt x="138984" y="3841"/>
                  <a:pt x="155575" y="3175"/>
                  <a:pt x="171450" y="0"/>
                </a:cubicBezTo>
                <a:cubicBezTo>
                  <a:pt x="209550" y="3175"/>
                  <a:pt x="248809" y="-326"/>
                  <a:pt x="285750" y="9525"/>
                </a:cubicBezTo>
                <a:cubicBezTo>
                  <a:pt x="298766" y="12996"/>
                  <a:pt x="304098" y="29334"/>
                  <a:pt x="314325" y="38100"/>
                </a:cubicBezTo>
                <a:cubicBezTo>
                  <a:pt x="344150" y="63665"/>
                  <a:pt x="357365" y="64862"/>
                  <a:pt x="381000" y="95250"/>
                </a:cubicBezTo>
                <a:lnTo>
                  <a:pt x="438150" y="180975"/>
                </a:lnTo>
                <a:lnTo>
                  <a:pt x="457200" y="209550"/>
                </a:lnTo>
                <a:cubicBezTo>
                  <a:pt x="454025" y="234950"/>
                  <a:pt x="454410" y="261054"/>
                  <a:pt x="447675" y="285750"/>
                </a:cubicBezTo>
                <a:cubicBezTo>
                  <a:pt x="439257" y="316615"/>
                  <a:pt x="410827" y="322598"/>
                  <a:pt x="390525" y="342900"/>
                </a:cubicBezTo>
                <a:cubicBezTo>
                  <a:pt x="306957" y="426468"/>
                  <a:pt x="457891" y="306663"/>
                  <a:pt x="333375" y="400050"/>
                </a:cubicBezTo>
                <a:cubicBezTo>
                  <a:pt x="327025" y="412750"/>
                  <a:pt x="323415" y="427242"/>
                  <a:pt x="314325" y="438150"/>
                </a:cubicBezTo>
                <a:cubicBezTo>
                  <a:pt x="306996" y="446944"/>
                  <a:pt x="294544" y="449871"/>
                  <a:pt x="285750" y="457200"/>
                </a:cubicBezTo>
                <a:cubicBezTo>
                  <a:pt x="212411" y="518316"/>
                  <a:pt x="299546" y="457527"/>
                  <a:pt x="228600" y="504825"/>
                </a:cubicBezTo>
                <a:cubicBezTo>
                  <a:pt x="196850" y="552450"/>
                  <a:pt x="219075" y="527050"/>
                  <a:pt x="152400" y="571500"/>
                </a:cubicBezTo>
                <a:cubicBezTo>
                  <a:pt x="142875" y="577850"/>
                  <a:pt x="134685" y="586930"/>
                  <a:pt x="123825" y="590550"/>
                </a:cubicBezTo>
                <a:cubicBezTo>
                  <a:pt x="55815" y="613220"/>
                  <a:pt x="83383" y="598461"/>
                  <a:pt x="38100" y="628650"/>
                </a:cubicBezTo>
                <a:cubicBezTo>
                  <a:pt x="34925" y="641350"/>
                  <a:pt x="28575" y="653659"/>
                  <a:pt x="28575" y="666750"/>
                </a:cubicBezTo>
                <a:cubicBezTo>
                  <a:pt x="28575" y="688691"/>
                  <a:pt x="46312" y="725610"/>
                  <a:pt x="57150" y="742950"/>
                </a:cubicBezTo>
                <a:cubicBezTo>
                  <a:pt x="77716" y="775856"/>
                  <a:pt x="103879" y="806151"/>
                  <a:pt x="142875" y="819150"/>
                </a:cubicBezTo>
                <a:cubicBezTo>
                  <a:pt x="152400" y="822325"/>
                  <a:pt x="162222" y="824720"/>
                  <a:pt x="171450" y="828675"/>
                </a:cubicBezTo>
                <a:cubicBezTo>
                  <a:pt x="241182" y="858560"/>
                  <a:pt x="177406" y="839689"/>
                  <a:pt x="247650" y="857250"/>
                </a:cubicBezTo>
                <a:lnTo>
                  <a:pt x="409575" y="847725"/>
                </a:lnTo>
                <a:cubicBezTo>
                  <a:pt x="431295" y="840485"/>
                  <a:pt x="447675" y="790575"/>
                  <a:pt x="447675" y="790575"/>
                </a:cubicBezTo>
                <a:cubicBezTo>
                  <a:pt x="445010" y="745265"/>
                  <a:pt x="464668" y="614578"/>
                  <a:pt x="400050" y="571500"/>
                </a:cubicBezTo>
                <a:lnTo>
                  <a:pt x="371475" y="552450"/>
                </a:lnTo>
                <a:cubicBezTo>
                  <a:pt x="365125" y="542925"/>
                  <a:pt x="360520" y="531970"/>
                  <a:pt x="352425" y="523875"/>
                </a:cubicBezTo>
                <a:cubicBezTo>
                  <a:pt x="340610" y="512060"/>
                  <a:pt x="301975" y="487067"/>
                  <a:pt x="285750" y="476250"/>
                </a:cubicBezTo>
                <a:cubicBezTo>
                  <a:pt x="279400" y="463550"/>
                  <a:pt x="267789" y="452307"/>
                  <a:pt x="266700" y="438150"/>
                </a:cubicBezTo>
                <a:cubicBezTo>
                  <a:pt x="263537" y="397036"/>
                  <a:pt x="270408" y="349139"/>
                  <a:pt x="295275" y="314325"/>
                </a:cubicBezTo>
                <a:cubicBezTo>
                  <a:pt x="303105" y="303364"/>
                  <a:pt x="316020" y="296711"/>
                  <a:pt x="323850" y="285750"/>
                </a:cubicBezTo>
                <a:cubicBezTo>
                  <a:pt x="361575" y="232935"/>
                  <a:pt x="321439" y="259586"/>
                  <a:pt x="371475" y="209550"/>
                </a:cubicBezTo>
                <a:cubicBezTo>
                  <a:pt x="379570" y="201455"/>
                  <a:pt x="391541" y="198158"/>
                  <a:pt x="400050" y="190500"/>
                </a:cubicBezTo>
                <a:cubicBezTo>
                  <a:pt x="486844" y="112386"/>
                  <a:pt x="432748" y="135151"/>
                  <a:pt x="495300" y="114300"/>
                </a:cubicBezTo>
                <a:cubicBezTo>
                  <a:pt x="508000" y="104775"/>
                  <a:pt x="521347" y="96056"/>
                  <a:pt x="533400" y="85725"/>
                </a:cubicBezTo>
                <a:cubicBezTo>
                  <a:pt x="543627" y="76959"/>
                  <a:pt x="551014" y="64980"/>
                  <a:pt x="561975" y="57150"/>
                </a:cubicBezTo>
                <a:cubicBezTo>
                  <a:pt x="592647" y="35242"/>
                  <a:pt x="611131" y="35889"/>
                  <a:pt x="647700" y="28575"/>
                </a:cubicBezTo>
                <a:cubicBezTo>
                  <a:pt x="666750" y="34925"/>
                  <a:pt x="686889" y="38645"/>
                  <a:pt x="704850" y="47625"/>
                </a:cubicBezTo>
                <a:cubicBezTo>
                  <a:pt x="719049" y="54725"/>
                  <a:pt x="732619" y="64147"/>
                  <a:pt x="742950" y="76200"/>
                </a:cubicBezTo>
                <a:cubicBezTo>
                  <a:pt x="761974" y="98395"/>
                  <a:pt x="763977" y="125984"/>
                  <a:pt x="771525" y="152400"/>
                </a:cubicBezTo>
                <a:cubicBezTo>
                  <a:pt x="774283" y="162054"/>
                  <a:pt x="777875" y="171450"/>
                  <a:pt x="781050" y="180975"/>
                </a:cubicBezTo>
                <a:cubicBezTo>
                  <a:pt x="777875" y="247650"/>
                  <a:pt x="776848" y="314462"/>
                  <a:pt x="771525" y="381000"/>
                </a:cubicBezTo>
                <a:cubicBezTo>
                  <a:pt x="770481" y="394049"/>
                  <a:pt x="764567" y="406263"/>
                  <a:pt x="762000" y="419100"/>
                </a:cubicBezTo>
                <a:cubicBezTo>
                  <a:pt x="758212" y="438038"/>
                  <a:pt x="755650" y="457200"/>
                  <a:pt x="752475" y="476250"/>
                </a:cubicBezTo>
                <a:cubicBezTo>
                  <a:pt x="755650" y="530225"/>
                  <a:pt x="762000" y="584107"/>
                  <a:pt x="762000" y="638175"/>
                </a:cubicBezTo>
                <a:cubicBezTo>
                  <a:pt x="762000" y="646644"/>
                  <a:pt x="778406" y="783165"/>
                  <a:pt x="733425" y="819150"/>
                </a:cubicBezTo>
                <a:cubicBezTo>
                  <a:pt x="725585" y="825422"/>
                  <a:pt x="714375" y="825500"/>
                  <a:pt x="704850" y="828675"/>
                </a:cubicBezTo>
                <a:cubicBezTo>
                  <a:pt x="568325" y="825500"/>
                  <a:pt x="431276" y="831514"/>
                  <a:pt x="295275" y="819150"/>
                </a:cubicBezTo>
                <a:cubicBezTo>
                  <a:pt x="285276" y="818241"/>
                  <a:pt x="285750" y="800615"/>
                  <a:pt x="285750" y="790575"/>
                </a:cubicBezTo>
                <a:cubicBezTo>
                  <a:pt x="285750" y="727848"/>
                  <a:pt x="298302" y="751614"/>
                  <a:pt x="333375" y="704850"/>
                </a:cubicBezTo>
                <a:cubicBezTo>
                  <a:pt x="341894" y="693491"/>
                  <a:pt x="345380" y="679078"/>
                  <a:pt x="352425" y="666750"/>
                </a:cubicBezTo>
                <a:cubicBezTo>
                  <a:pt x="378409" y="621279"/>
                  <a:pt x="404147" y="605503"/>
                  <a:pt x="447675" y="561975"/>
                </a:cubicBezTo>
                <a:cubicBezTo>
                  <a:pt x="474397" y="535253"/>
                  <a:pt x="476739" y="526887"/>
                  <a:pt x="514350" y="514350"/>
                </a:cubicBezTo>
                <a:cubicBezTo>
                  <a:pt x="540531" y="505623"/>
                  <a:pt x="619504" y="497634"/>
                  <a:pt x="638175" y="495300"/>
                </a:cubicBezTo>
                <a:cubicBezTo>
                  <a:pt x="647700" y="485775"/>
                  <a:pt x="659278" y="477933"/>
                  <a:pt x="666750" y="466725"/>
                </a:cubicBezTo>
                <a:cubicBezTo>
                  <a:pt x="697738" y="420244"/>
                  <a:pt x="650362" y="454538"/>
                  <a:pt x="695325" y="409575"/>
                </a:cubicBezTo>
                <a:cubicBezTo>
                  <a:pt x="703420" y="401480"/>
                  <a:pt x="714375" y="396875"/>
                  <a:pt x="723900" y="390525"/>
                </a:cubicBezTo>
                <a:cubicBezTo>
                  <a:pt x="733425" y="400050"/>
                  <a:pt x="742248" y="410334"/>
                  <a:pt x="752475" y="419100"/>
                </a:cubicBezTo>
                <a:cubicBezTo>
                  <a:pt x="764528" y="429431"/>
                  <a:pt x="780412" y="435479"/>
                  <a:pt x="790575" y="447675"/>
                </a:cubicBezTo>
                <a:cubicBezTo>
                  <a:pt x="797003" y="455388"/>
                  <a:pt x="796925" y="466725"/>
                  <a:pt x="800100" y="476250"/>
                </a:cubicBezTo>
                <a:cubicBezTo>
                  <a:pt x="796925" y="520700"/>
                  <a:pt x="798319" y="565715"/>
                  <a:pt x="790575" y="609600"/>
                </a:cubicBezTo>
                <a:cubicBezTo>
                  <a:pt x="788586" y="620873"/>
                  <a:pt x="776034" y="627653"/>
                  <a:pt x="771525" y="638175"/>
                </a:cubicBezTo>
                <a:cubicBezTo>
                  <a:pt x="766368" y="650207"/>
                  <a:pt x="767157" y="664243"/>
                  <a:pt x="762000" y="676275"/>
                </a:cubicBezTo>
                <a:cubicBezTo>
                  <a:pt x="757491" y="686797"/>
                  <a:pt x="749683" y="695592"/>
                  <a:pt x="742950" y="704850"/>
                </a:cubicBezTo>
                <a:cubicBezTo>
                  <a:pt x="724276" y="730527"/>
                  <a:pt x="708251" y="758599"/>
                  <a:pt x="685800" y="781050"/>
                </a:cubicBezTo>
                <a:cubicBezTo>
                  <a:pt x="676275" y="790575"/>
                  <a:pt x="665849" y="799277"/>
                  <a:pt x="657225" y="809625"/>
                </a:cubicBezTo>
                <a:cubicBezTo>
                  <a:pt x="617538" y="857250"/>
                  <a:pt x="661987" y="822325"/>
                  <a:pt x="609600" y="857250"/>
                </a:cubicBezTo>
                <a:cubicBezTo>
                  <a:pt x="603250" y="866775"/>
                  <a:pt x="598645" y="877730"/>
                  <a:pt x="590550" y="885825"/>
                </a:cubicBezTo>
                <a:cubicBezTo>
                  <a:pt x="582455" y="893920"/>
                  <a:pt x="570769" y="897546"/>
                  <a:pt x="561975" y="904875"/>
                </a:cubicBezTo>
                <a:cubicBezTo>
                  <a:pt x="551627" y="913499"/>
                  <a:pt x="542925" y="923925"/>
                  <a:pt x="533400" y="933450"/>
                </a:cubicBezTo>
                <a:cubicBezTo>
                  <a:pt x="469900" y="930275"/>
                  <a:pt x="406277" y="928995"/>
                  <a:pt x="342900" y="923925"/>
                </a:cubicBezTo>
                <a:cubicBezTo>
                  <a:pt x="302556" y="920697"/>
                  <a:pt x="300013" y="914393"/>
                  <a:pt x="266700" y="904875"/>
                </a:cubicBezTo>
                <a:cubicBezTo>
                  <a:pt x="254113" y="901279"/>
                  <a:pt x="241300" y="898525"/>
                  <a:pt x="228600" y="895350"/>
                </a:cubicBezTo>
                <a:cubicBezTo>
                  <a:pt x="158782" y="905324"/>
                  <a:pt x="161925" y="882424"/>
                  <a:pt x="161925" y="91440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E" dirty="0">
              <a:latin typeface="Palatino Linotype" panose="02040502050505030304" pitchFamily="18" charset="0"/>
            </a:endParaRPr>
          </a:p>
        </p:txBody>
      </p:sp>
      <p:sp>
        <p:nvSpPr>
          <p:cNvPr id="161" name="Oval 160">
            <a:extLst>
              <a:ext uri="{FF2B5EF4-FFF2-40B4-BE49-F238E27FC236}">
                <a16:creationId xmlns:a16="http://schemas.microsoft.com/office/drawing/2014/main" id="{A66988D5-328C-4409-8973-3C64602C88A1}"/>
              </a:ext>
            </a:extLst>
          </p:cNvPr>
          <p:cNvSpPr>
            <a:spLocks noChangeAspect="1"/>
          </p:cNvSpPr>
          <p:nvPr/>
        </p:nvSpPr>
        <p:spPr>
          <a:xfrm>
            <a:off x="6003491" y="2160485"/>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grpSp>
        <p:nvGrpSpPr>
          <p:cNvPr id="2" name="Group 1">
            <a:extLst>
              <a:ext uri="{FF2B5EF4-FFF2-40B4-BE49-F238E27FC236}">
                <a16:creationId xmlns:a16="http://schemas.microsoft.com/office/drawing/2014/main" id="{CB14D724-0EC9-49FD-B32B-072C267D8299}"/>
              </a:ext>
            </a:extLst>
          </p:cNvPr>
          <p:cNvGrpSpPr/>
          <p:nvPr/>
        </p:nvGrpSpPr>
        <p:grpSpPr>
          <a:xfrm>
            <a:off x="5395070" y="1514871"/>
            <a:ext cx="993557" cy="809463"/>
            <a:chOff x="5395070" y="1514871"/>
            <a:chExt cx="993557" cy="809463"/>
          </a:xfrm>
        </p:grpSpPr>
        <p:sp>
          <p:nvSpPr>
            <p:cNvPr id="155" name="Oval 154">
              <a:extLst>
                <a:ext uri="{FF2B5EF4-FFF2-40B4-BE49-F238E27FC236}">
                  <a16:creationId xmlns:a16="http://schemas.microsoft.com/office/drawing/2014/main" id="{73DB8194-52B5-4DFD-AC5A-2F97C891FCC1}"/>
                </a:ext>
              </a:extLst>
            </p:cNvPr>
            <p:cNvSpPr>
              <a:spLocks noChangeAspect="1"/>
            </p:cNvSpPr>
            <p:nvPr/>
          </p:nvSpPr>
          <p:spPr>
            <a:xfrm>
              <a:off x="5656199" y="213109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56" name="Oval 155">
              <a:extLst>
                <a:ext uri="{FF2B5EF4-FFF2-40B4-BE49-F238E27FC236}">
                  <a16:creationId xmlns:a16="http://schemas.microsoft.com/office/drawing/2014/main" id="{B3F89771-3D87-4406-82B8-383E16D0C551}"/>
                </a:ext>
              </a:extLst>
            </p:cNvPr>
            <p:cNvSpPr>
              <a:spLocks noChangeAspect="1"/>
            </p:cNvSpPr>
            <p:nvPr/>
          </p:nvSpPr>
          <p:spPr>
            <a:xfrm>
              <a:off x="5395070" y="181630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57" name="Oval 156">
              <a:extLst>
                <a:ext uri="{FF2B5EF4-FFF2-40B4-BE49-F238E27FC236}">
                  <a16:creationId xmlns:a16="http://schemas.microsoft.com/office/drawing/2014/main" id="{57F8C44B-28BD-4752-901A-A75CD32F4904}"/>
                </a:ext>
              </a:extLst>
            </p:cNvPr>
            <p:cNvSpPr>
              <a:spLocks noChangeAspect="1"/>
            </p:cNvSpPr>
            <p:nvPr/>
          </p:nvSpPr>
          <p:spPr>
            <a:xfrm>
              <a:off x="5672928" y="1814735"/>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58" name="Oval 157">
              <a:extLst>
                <a:ext uri="{FF2B5EF4-FFF2-40B4-BE49-F238E27FC236}">
                  <a16:creationId xmlns:a16="http://schemas.microsoft.com/office/drawing/2014/main" id="{02B18F6C-2445-4FAC-9B03-04C46A2CB84B}"/>
                </a:ext>
              </a:extLst>
            </p:cNvPr>
            <p:cNvSpPr>
              <a:spLocks noChangeAspect="1"/>
            </p:cNvSpPr>
            <p:nvPr/>
          </p:nvSpPr>
          <p:spPr>
            <a:xfrm>
              <a:off x="5810250" y="1537109"/>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59" name="Oval 158">
              <a:extLst>
                <a:ext uri="{FF2B5EF4-FFF2-40B4-BE49-F238E27FC236}">
                  <a16:creationId xmlns:a16="http://schemas.microsoft.com/office/drawing/2014/main" id="{78D67732-1937-4DCB-951E-6515775CEDAE}"/>
                </a:ext>
              </a:extLst>
            </p:cNvPr>
            <p:cNvSpPr>
              <a:spLocks noChangeAspect="1"/>
            </p:cNvSpPr>
            <p:nvPr/>
          </p:nvSpPr>
          <p:spPr>
            <a:xfrm>
              <a:off x="5917528" y="190892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60" name="Oval 159">
              <a:extLst>
                <a:ext uri="{FF2B5EF4-FFF2-40B4-BE49-F238E27FC236}">
                  <a16:creationId xmlns:a16="http://schemas.microsoft.com/office/drawing/2014/main" id="{CF82DC51-4607-454A-8A59-144FA2F6E8B4}"/>
                </a:ext>
              </a:extLst>
            </p:cNvPr>
            <p:cNvSpPr>
              <a:spLocks noChangeAspect="1"/>
            </p:cNvSpPr>
            <p:nvPr/>
          </p:nvSpPr>
          <p:spPr>
            <a:xfrm>
              <a:off x="6059049" y="1633729"/>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62" name="Oval 161">
              <a:extLst>
                <a:ext uri="{FF2B5EF4-FFF2-40B4-BE49-F238E27FC236}">
                  <a16:creationId xmlns:a16="http://schemas.microsoft.com/office/drawing/2014/main" id="{5E6F1EE0-41EC-4A90-AB00-1AF7EEE33CD3}"/>
                </a:ext>
              </a:extLst>
            </p:cNvPr>
            <p:cNvSpPr>
              <a:spLocks noChangeAspect="1"/>
            </p:cNvSpPr>
            <p:nvPr/>
          </p:nvSpPr>
          <p:spPr>
            <a:xfrm>
              <a:off x="5543833" y="1514871"/>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63" name="Oval 162">
              <a:extLst>
                <a:ext uri="{FF2B5EF4-FFF2-40B4-BE49-F238E27FC236}">
                  <a16:creationId xmlns:a16="http://schemas.microsoft.com/office/drawing/2014/main" id="{CE5D598A-F138-48E9-8567-E48247D4CBF7}"/>
                </a:ext>
              </a:extLst>
            </p:cNvPr>
            <p:cNvSpPr>
              <a:spLocks noChangeAspect="1"/>
            </p:cNvSpPr>
            <p:nvPr/>
          </p:nvSpPr>
          <p:spPr>
            <a:xfrm>
              <a:off x="6195386" y="190892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grpSp>
      <p:sp>
        <p:nvSpPr>
          <p:cNvPr id="164" name="Oval 163">
            <a:extLst>
              <a:ext uri="{FF2B5EF4-FFF2-40B4-BE49-F238E27FC236}">
                <a16:creationId xmlns:a16="http://schemas.microsoft.com/office/drawing/2014/main" id="{7F843447-9B60-42F9-8C3B-716796F53BB6}"/>
              </a:ext>
            </a:extLst>
          </p:cNvPr>
          <p:cNvSpPr>
            <a:spLocks noChangeAspect="1"/>
          </p:cNvSpPr>
          <p:nvPr/>
        </p:nvSpPr>
        <p:spPr>
          <a:xfrm>
            <a:off x="6232967" y="3333099"/>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67" name="Hexagon 166">
            <a:extLst>
              <a:ext uri="{FF2B5EF4-FFF2-40B4-BE49-F238E27FC236}">
                <a16:creationId xmlns:a16="http://schemas.microsoft.com/office/drawing/2014/main" id="{BFB97B8E-CDDB-4E5D-9BDC-392AA90C0ED5}"/>
              </a:ext>
            </a:extLst>
          </p:cNvPr>
          <p:cNvSpPr>
            <a:spLocks noChangeAspect="1"/>
          </p:cNvSpPr>
          <p:nvPr/>
        </p:nvSpPr>
        <p:spPr>
          <a:xfrm>
            <a:off x="6347481" y="3791196"/>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68" name="Hexagon 167">
            <a:extLst>
              <a:ext uri="{FF2B5EF4-FFF2-40B4-BE49-F238E27FC236}">
                <a16:creationId xmlns:a16="http://schemas.microsoft.com/office/drawing/2014/main" id="{92636B3A-FD47-482E-84C1-44CE38FDC27C}"/>
              </a:ext>
            </a:extLst>
          </p:cNvPr>
          <p:cNvSpPr>
            <a:spLocks noChangeAspect="1"/>
          </p:cNvSpPr>
          <p:nvPr/>
        </p:nvSpPr>
        <p:spPr>
          <a:xfrm>
            <a:off x="6136346" y="3585860"/>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70" name="TextBox 169">
            <a:extLst>
              <a:ext uri="{FF2B5EF4-FFF2-40B4-BE49-F238E27FC236}">
                <a16:creationId xmlns:a16="http://schemas.microsoft.com/office/drawing/2014/main" id="{D6A6E703-C2DE-4C2A-BBE2-2D7D6D38DB72}"/>
              </a:ext>
            </a:extLst>
          </p:cNvPr>
          <p:cNvSpPr txBox="1"/>
          <p:nvPr/>
        </p:nvSpPr>
        <p:spPr>
          <a:xfrm>
            <a:off x="5372851" y="2462039"/>
            <a:ext cx="1398140" cy="646331"/>
          </a:xfrm>
          <a:prstGeom prst="rect">
            <a:avLst/>
          </a:prstGeom>
          <a:noFill/>
        </p:spPr>
        <p:txBody>
          <a:bodyPr wrap="none" rtlCol="0">
            <a:spAutoFit/>
          </a:bodyPr>
          <a:lstStyle/>
          <a:p>
            <a:pPr algn="ctr"/>
            <a:r>
              <a:rPr lang="en-GB" dirty="0">
                <a:latin typeface="Palatino Linotype" panose="02040502050505030304" pitchFamily="18" charset="0"/>
              </a:rPr>
              <a:t>Disordered </a:t>
            </a:r>
          </a:p>
          <a:p>
            <a:pPr algn="ctr"/>
            <a:r>
              <a:rPr lang="en-GB" dirty="0">
                <a:latin typeface="Palatino Linotype" panose="02040502050505030304" pitchFamily="18" charset="0"/>
              </a:rPr>
              <a:t>system</a:t>
            </a:r>
            <a:endParaRPr lang="en-IE" dirty="0">
              <a:latin typeface="Palatino Linotype" panose="02040502050505030304" pitchFamily="18" charset="0"/>
            </a:endParaRPr>
          </a:p>
        </p:txBody>
      </p:sp>
      <p:cxnSp>
        <p:nvCxnSpPr>
          <p:cNvPr id="171" name="Straight Arrow Connector 170">
            <a:extLst>
              <a:ext uri="{FF2B5EF4-FFF2-40B4-BE49-F238E27FC236}">
                <a16:creationId xmlns:a16="http://schemas.microsoft.com/office/drawing/2014/main" id="{BBDBC3F8-01EA-4474-BC2F-90266155750F}"/>
              </a:ext>
            </a:extLst>
          </p:cNvPr>
          <p:cNvCxnSpPr>
            <a:cxnSpLocks/>
          </p:cNvCxnSpPr>
          <p:nvPr/>
        </p:nvCxnSpPr>
        <p:spPr>
          <a:xfrm>
            <a:off x="6625978" y="3515044"/>
            <a:ext cx="645017" cy="8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62E507BE-9694-4205-8D19-8F1DC69A34E0}"/>
              </a:ext>
            </a:extLst>
          </p:cNvPr>
          <p:cNvGrpSpPr/>
          <p:nvPr/>
        </p:nvGrpSpPr>
        <p:grpSpPr>
          <a:xfrm>
            <a:off x="7605467" y="3128301"/>
            <a:ext cx="818553" cy="807417"/>
            <a:chOff x="3286988" y="5127271"/>
            <a:chExt cx="818553" cy="807417"/>
          </a:xfrm>
        </p:grpSpPr>
        <p:sp>
          <p:nvSpPr>
            <p:cNvPr id="136" name="Oval 135">
              <a:extLst>
                <a:ext uri="{FF2B5EF4-FFF2-40B4-BE49-F238E27FC236}">
                  <a16:creationId xmlns:a16="http://schemas.microsoft.com/office/drawing/2014/main" id="{3835AF27-F7E0-49E8-BBE0-6921638297F7}"/>
                </a:ext>
              </a:extLst>
            </p:cNvPr>
            <p:cNvSpPr>
              <a:spLocks noChangeAspect="1"/>
            </p:cNvSpPr>
            <p:nvPr/>
          </p:nvSpPr>
          <p:spPr>
            <a:xfrm>
              <a:off x="3286988" y="5127271"/>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41" name="Oval 140">
              <a:extLst>
                <a:ext uri="{FF2B5EF4-FFF2-40B4-BE49-F238E27FC236}">
                  <a16:creationId xmlns:a16="http://schemas.microsoft.com/office/drawing/2014/main" id="{3A6F4C8C-2B83-4B19-9AD3-AA1D2A60DA72}"/>
                </a:ext>
              </a:extLst>
            </p:cNvPr>
            <p:cNvSpPr>
              <a:spLocks noChangeAspect="1"/>
            </p:cNvSpPr>
            <p:nvPr/>
          </p:nvSpPr>
          <p:spPr>
            <a:xfrm>
              <a:off x="3497559" y="532949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45" name="Hexagon 144">
              <a:extLst>
                <a:ext uri="{FF2B5EF4-FFF2-40B4-BE49-F238E27FC236}">
                  <a16:creationId xmlns:a16="http://schemas.microsoft.com/office/drawing/2014/main" id="{6B3FA7CD-DA72-43F6-AD84-5DE95AF0379F}"/>
                </a:ext>
              </a:extLst>
            </p:cNvPr>
            <p:cNvSpPr>
              <a:spLocks noChangeAspect="1"/>
            </p:cNvSpPr>
            <p:nvPr/>
          </p:nvSpPr>
          <p:spPr>
            <a:xfrm>
              <a:off x="3497559" y="5132739"/>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47" name="Hexagon 146">
              <a:extLst>
                <a:ext uri="{FF2B5EF4-FFF2-40B4-BE49-F238E27FC236}">
                  <a16:creationId xmlns:a16="http://schemas.microsoft.com/office/drawing/2014/main" id="{48581118-D438-4CB2-ADB3-70BBE0BDDA2B}"/>
                </a:ext>
              </a:extLst>
            </p:cNvPr>
            <p:cNvSpPr>
              <a:spLocks noChangeAspect="1"/>
            </p:cNvSpPr>
            <p:nvPr/>
          </p:nvSpPr>
          <p:spPr>
            <a:xfrm>
              <a:off x="3286988" y="5334962"/>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72" name="Oval 171">
              <a:extLst>
                <a:ext uri="{FF2B5EF4-FFF2-40B4-BE49-F238E27FC236}">
                  <a16:creationId xmlns:a16="http://schemas.microsoft.com/office/drawing/2014/main" id="{C3A31E3E-DD33-4C29-9A00-4A97431BC613}"/>
                </a:ext>
              </a:extLst>
            </p:cNvPr>
            <p:cNvSpPr>
              <a:spLocks noChangeAspect="1"/>
            </p:cNvSpPr>
            <p:nvPr/>
          </p:nvSpPr>
          <p:spPr>
            <a:xfrm>
              <a:off x="3286988" y="5539225"/>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73" name="Oval 172">
              <a:extLst>
                <a:ext uri="{FF2B5EF4-FFF2-40B4-BE49-F238E27FC236}">
                  <a16:creationId xmlns:a16="http://schemas.microsoft.com/office/drawing/2014/main" id="{5CE0F6DD-0293-43F6-8CE9-4C01EBC985EB}"/>
                </a:ext>
              </a:extLst>
            </p:cNvPr>
            <p:cNvSpPr>
              <a:spLocks noChangeAspect="1"/>
            </p:cNvSpPr>
            <p:nvPr/>
          </p:nvSpPr>
          <p:spPr>
            <a:xfrm>
              <a:off x="3497559" y="5741447"/>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74" name="Hexagon 173">
              <a:extLst>
                <a:ext uri="{FF2B5EF4-FFF2-40B4-BE49-F238E27FC236}">
                  <a16:creationId xmlns:a16="http://schemas.microsoft.com/office/drawing/2014/main" id="{AB977744-5418-49F9-8E6F-22FAD6B2867D}"/>
                </a:ext>
              </a:extLst>
            </p:cNvPr>
            <p:cNvSpPr>
              <a:spLocks noChangeAspect="1"/>
            </p:cNvSpPr>
            <p:nvPr/>
          </p:nvSpPr>
          <p:spPr>
            <a:xfrm>
              <a:off x="3497559" y="5544693"/>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75" name="Hexagon 174">
              <a:extLst>
                <a:ext uri="{FF2B5EF4-FFF2-40B4-BE49-F238E27FC236}">
                  <a16:creationId xmlns:a16="http://schemas.microsoft.com/office/drawing/2014/main" id="{22F62D4A-C5C3-42CC-A4F6-BFB89E289518}"/>
                </a:ext>
              </a:extLst>
            </p:cNvPr>
            <p:cNvSpPr>
              <a:spLocks noChangeAspect="1"/>
            </p:cNvSpPr>
            <p:nvPr/>
          </p:nvSpPr>
          <p:spPr>
            <a:xfrm>
              <a:off x="3286988" y="5746916"/>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76" name="Oval 175">
              <a:extLst>
                <a:ext uri="{FF2B5EF4-FFF2-40B4-BE49-F238E27FC236}">
                  <a16:creationId xmlns:a16="http://schemas.microsoft.com/office/drawing/2014/main" id="{DD941368-AB23-4555-9D0B-2901FE3EEEC4}"/>
                </a:ext>
              </a:extLst>
            </p:cNvPr>
            <p:cNvSpPr>
              <a:spLocks noChangeAspect="1"/>
            </p:cNvSpPr>
            <p:nvPr/>
          </p:nvSpPr>
          <p:spPr>
            <a:xfrm>
              <a:off x="3701729" y="5127271"/>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77" name="Oval 176">
              <a:extLst>
                <a:ext uri="{FF2B5EF4-FFF2-40B4-BE49-F238E27FC236}">
                  <a16:creationId xmlns:a16="http://schemas.microsoft.com/office/drawing/2014/main" id="{0E983902-5B25-4D46-B6E6-B3C116061C17}"/>
                </a:ext>
              </a:extLst>
            </p:cNvPr>
            <p:cNvSpPr>
              <a:spLocks noChangeAspect="1"/>
            </p:cNvSpPr>
            <p:nvPr/>
          </p:nvSpPr>
          <p:spPr>
            <a:xfrm>
              <a:off x="3912300" y="5329493"/>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78" name="Hexagon 177">
              <a:extLst>
                <a:ext uri="{FF2B5EF4-FFF2-40B4-BE49-F238E27FC236}">
                  <a16:creationId xmlns:a16="http://schemas.microsoft.com/office/drawing/2014/main" id="{BA88784E-4110-46CE-BC0E-B4612E6A56EA}"/>
                </a:ext>
              </a:extLst>
            </p:cNvPr>
            <p:cNvSpPr>
              <a:spLocks noChangeAspect="1"/>
            </p:cNvSpPr>
            <p:nvPr/>
          </p:nvSpPr>
          <p:spPr>
            <a:xfrm>
              <a:off x="3912300" y="5132739"/>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79" name="Hexagon 178">
              <a:extLst>
                <a:ext uri="{FF2B5EF4-FFF2-40B4-BE49-F238E27FC236}">
                  <a16:creationId xmlns:a16="http://schemas.microsoft.com/office/drawing/2014/main" id="{B0D35B3F-4DF5-4DE3-BC92-9B5ADBC2CBF1}"/>
                </a:ext>
              </a:extLst>
            </p:cNvPr>
            <p:cNvSpPr>
              <a:spLocks noChangeAspect="1"/>
            </p:cNvSpPr>
            <p:nvPr/>
          </p:nvSpPr>
          <p:spPr>
            <a:xfrm>
              <a:off x="3701729" y="5334962"/>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80" name="Oval 179">
              <a:extLst>
                <a:ext uri="{FF2B5EF4-FFF2-40B4-BE49-F238E27FC236}">
                  <a16:creationId xmlns:a16="http://schemas.microsoft.com/office/drawing/2014/main" id="{21C60776-A00C-4FB7-8F77-D3F3054C9B99}"/>
                </a:ext>
              </a:extLst>
            </p:cNvPr>
            <p:cNvSpPr>
              <a:spLocks noChangeAspect="1"/>
            </p:cNvSpPr>
            <p:nvPr/>
          </p:nvSpPr>
          <p:spPr>
            <a:xfrm>
              <a:off x="3701729" y="5539225"/>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81" name="Oval 180">
              <a:extLst>
                <a:ext uri="{FF2B5EF4-FFF2-40B4-BE49-F238E27FC236}">
                  <a16:creationId xmlns:a16="http://schemas.microsoft.com/office/drawing/2014/main" id="{67EC887E-6B48-40A2-B6C7-AE8F3C13DE32}"/>
                </a:ext>
              </a:extLst>
            </p:cNvPr>
            <p:cNvSpPr>
              <a:spLocks noChangeAspect="1"/>
            </p:cNvSpPr>
            <p:nvPr/>
          </p:nvSpPr>
          <p:spPr>
            <a:xfrm>
              <a:off x="3912300" y="5741447"/>
              <a:ext cx="193241" cy="193241"/>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Palatino Linotype" panose="02040502050505030304" pitchFamily="18" charset="0"/>
                </a:rPr>
                <a:t>+</a:t>
              </a:r>
            </a:p>
          </p:txBody>
        </p:sp>
        <p:sp>
          <p:nvSpPr>
            <p:cNvPr id="182" name="Hexagon 181">
              <a:extLst>
                <a:ext uri="{FF2B5EF4-FFF2-40B4-BE49-F238E27FC236}">
                  <a16:creationId xmlns:a16="http://schemas.microsoft.com/office/drawing/2014/main" id="{6B8177F7-D79E-4869-A92B-80546DACC594}"/>
                </a:ext>
              </a:extLst>
            </p:cNvPr>
            <p:cNvSpPr>
              <a:spLocks noChangeAspect="1"/>
            </p:cNvSpPr>
            <p:nvPr/>
          </p:nvSpPr>
          <p:spPr>
            <a:xfrm>
              <a:off x="3912300" y="5544693"/>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sp>
          <p:nvSpPr>
            <p:cNvPr id="183" name="Hexagon 182">
              <a:extLst>
                <a:ext uri="{FF2B5EF4-FFF2-40B4-BE49-F238E27FC236}">
                  <a16:creationId xmlns:a16="http://schemas.microsoft.com/office/drawing/2014/main" id="{79CBF413-A17D-445E-BE87-C8C2EFF68890}"/>
                </a:ext>
              </a:extLst>
            </p:cNvPr>
            <p:cNvSpPr>
              <a:spLocks noChangeAspect="1"/>
            </p:cNvSpPr>
            <p:nvPr/>
          </p:nvSpPr>
          <p:spPr>
            <a:xfrm>
              <a:off x="3701729" y="5746916"/>
              <a:ext cx="193241" cy="18230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400" dirty="0">
                  <a:solidFill>
                    <a:schemeClr val="tx1"/>
                  </a:solidFill>
                  <a:latin typeface="Palatino Linotype" panose="02040502050505030304" pitchFamily="18" charset="0"/>
                </a:rPr>
                <a:t>-</a:t>
              </a:r>
            </a:p>
          </p:txBody>
        </p:sp>
      </p:grpSp>
      <p:cxnSp>
        <p:nvCxnSpPr>
          <p:cNvPr id="185" name="Straight Arrow Connector 184">
            <a:extLst>
              <a:ext uri="{FF2B5EF4-FFF2-40B4-BE49-F238E27FC236}">
                <a16:creationId xmlns:a16="http://schemas.microsoft.com/office/drawing/2014/main" id="{7F041ACE-3F92-45E2-BD86-C6DE53A63ADE}"/>
              </a:ext>
            </a:extLst>
          </p:cNvPr>
          <p:cNvCxnSpPr/>
          <p:nvPr/>
        </p:nvCxnSpPr>
        <p:spPr>
          <a:xfrm>
            <a:off x="6654552" y="1967231"/>
            <a:ext cx="616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5213485-DC63-4303-9502-AF539838F610}"/>
              </a:ext>
            </a:extLst>
          </p:cNvPr>
          <p:cNvSpPr txBox="1"/>
          <p:nvPr/>
        </p:nvSpPr>
        <p:spPr>
          <a:xfrm>
            <a:off x="7506929" y="2410104"/>
            <a:ext cx="1361271" cy="646331"/>
          </a:xfrm>
          <a:prstGeom prst="rect">
            <a:avLst/>
          </a:prstGeom>
          <a:noFill/>
        </p:spPr>
        <p:txBody>
          <a:bodyPr wrap="none" rtlCol="0">
            <a:spAutoFit/>
          </a:bodyPr>
          <a:lstStyle/>
          <a:p>
            <a:pPr algn="ctr"/>
            <a:r>
              <a:rPr lang="en-GB" dirty="0">
                <a:latin typeface="Palatino Linotype" panose="02040502050505030304" pitchFamily="18" charset="0"/>
              </a:rPr>
              <a:t>Crystalline </a:t>
            </a:r>
          </a:p>
          <a:p>
            <a:pPr algn="ctr"/>
            <a:r>
              <a:rPr lang="en-GB" dirty="0">
                <a:latin typeface="Palatino Linotype" panose="02040502050505030304" pitchFamily="18" charset="0"/>
              </a:rPr>
              <a:t>system</a:t>
            </a:r>
            <a:endParaRPr lang="en-IE" dirty="0">
              <a:latin typeface="Palatino Linotype" panose="02040502050505030304" pitchFamily="18" charset="0"/>
            </a:endParaRPr>
          </a:p>
        </p:txBody>
      </p:sp>
      <p:sp>
        <p:nvSpPr>
          <p:cNvPr id="187" name="Multiplication Sign 186">
            <a:extLst>
              <a:ext uri="{FF2B5EF4-FFF2-40B4-BE49-F238E27FC236}">
                <a16:creationId xmlns:a16="http://schemas.microsoft.com/office/drawing/2014/main" id="{C6BBFB0B-2665-4E9F-A11E-D377504E4830}"/>
              </a:ext>
            </a:extLst>
          </p:cNvPr>
          <p:cNvSpPr/>
          <p:nvPr/>
        </p:nvSpPr>
        <p:spPr>
          <a:xfrm>
            <a:off x="7636157" y="1684217"/>
            <a:ext cx="594622" cy="611549"/>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Palatino Linotype" panose="02040502050505030304" pitchFamily="18" charset="0"/>
            </a:endParaRPr>
          </a:p>
        </p:txBody>
      </p:sp>
      <p:sp>
        <p:nvSpPr>
          <p:cNvPr id="188" name="TextBox 187">
            <a:extLst>
              <a:ext uri="{FF2B5EF4-FFF2-40B4-BE49-F238E27FC236}">
                <a16:creationId xmlns:a16="http://schemas.microsoft.com/office/drawing/2014/main" id="{7234C608-A7A1-4C84-AF85-40CC771BA681}"/>
              </a:ext>
            </a:extLst>
          </p:cNvPr>
          <p:cNvSpPr txBox="1"/>
          <p:nvPr/>
        </p:nvSpPr>
        <p:spPr>
          <a:xfrm>
            <a:off x="4947519" y="819525"/>
            <a:ext cx="2010037" cy="584775"/>
          </a:xfrm>
          <a:prstGeom prst="rect">
            <a:avLst/>
          </a:prstGeom>
          <a:noFill/>
        </p:spPr>
        <p:txBody>
          <a:bodyPr wrap="none" rtlCol="0">
            <a:spAutoFit/>
          </a:bodyPr>
          <a:lstStyle/>
          <a:p>
            <a:pPr algn="ctr"/>
            <a:r>
              <a:rPr lang="en-GB" sz="1600" b="1" dirty="0">
                <a:latin typeface="Palatino Linotype" panose="02040502050505030304" pitchFamily="18" charset="0"/>
              </a:rPr>
              <a:t>AMORPHOUS </a:t>
            </a:r>
            <a:br>
              <a:rPr lang="en-GB" sz="1600" b="1" dirty="0">
                <a:latin typeface="Palatino Linotype" panose="02040502050505030304" pitchFamily="18" charset="0"/>
              </a:rPr>
            </a:br>
            <a:r>
              <a:rPr lang="en-GB" sz="1600" b="1" dirty="0">
                <a:latin typeface="Palatino Linotype" panose="02040502050505030304" pitchFamily="18" charset="0"/>
              </a:rPr>
              <a:t>POLYMERIC SALT</a:t>
            </a:r>
            <a:endParaRPr lang="en-IE" sz="1600" b="1" dirty="0">
              <a:latin typeface="Palatino Linotype" panose="02040502050505030304" pitchFamily="18" charset="0"/>
            </a:endParaRPr>
          </a:p>
        </p:txBody>
      </p:sp>
      <p:sp>
        <p:nvSpPr>
          <p:cNvPr id="189" name="TextBox 188">
            <a:extLst>
              <a:ext uri="{FF2B5EF4-FFF2-40B4-BE49-F238E27FC236}">
                <a16:creationId xmlns:a16="http://schemas.microsoft.com/office/drawing/2014/main" id="{9F0E3402-883E-44AE-847C-A6E678AD14FB}"/>
              </a:ext>
            </a:extLst>
          </p:cNvPr>
          <p:cNvSpPr txBox="1"/>
          <p:nvPr/>
        </p:nvSpPr>
        <p:spPr>
          <a:xfrm>
            <a:off x="5373408" y="4001267"/>
            <a:ext cx="1673856" cy="830997"/>
          </a:xfrm>
          <a:prstGeom prst="rect">
            <a:avLst/>
          </a:prstGeom>
          <a:noFill/>
        </p:spPr>
        <p:txBody>
          <a:bodyPr wrap="none" rtlCol="0">
            <a:spAutoFit/>
          </a:bodyPr>
          <a:lstStyle/>
          <a:p>
            <a:pPr algn="ctr"/>
            <a:r>
              <a:rPr lang="en-GB" sz="1600" b="1" dirty="0">
                <a:latin typeface="Palatino Linotype" panose="02040502050505030304" pitchFamily="18" charset="0"/>
              </a:rPr>
              <a:t>IONIC LIQUID</a:t>
            </a:r>
          </a:p>
          <a:p>
            <a:pPr algn="ctr"/>
            <a:r>
              <a:rPr lang="en-GB" sz="1600" b="1" dirty="0">
                <a:latin typeface="Palatino Linotype" panose="02040502050505030304" pitchFamily="18" charset="0"/>
              </a:rPr>
              <a:t>(disordered/</a:t>
            </a:r>
            <a:br>
              <a:rPr lang="en-GB" sz="1600" b="1" dirty="0">
                <a:latin typeface="Palatino Linotype" panose="02040502050505030304" pitchFamily="18" charset="0"/>
              </a:rPr>
            </a:br>
            <a:r>
              <a:rPr lang="en-GB" sz="1600" b="1" dirty="0">
                <a:latin typeface="Palatino Linotype" panose="02040502050505030304" pitchFamily="18" charset="0"/>
              </a:rPr>
              <a:t>supercooled)</a:t>
            </a:r>
            <a:endParaRPr lang="en-IE" sz="1600" b="1" dirty="0">
              <a:latin typeface="Palatino Linotype" panose="02040502050505030304" pitchFamily="18" charset="0"/>
            </a:endParaRPr>
          </a:p>
        </p:txBody>
      </p:sp>
      <p:sp>
        <p:nvSpPr>
          <p:cNvPr id="190" name="TextBox 189">
            <a:extLst>
              <a:ext uri="{FF2B5EF4-FFF2-40B4-BE49-F238E27FC236}">
                <a16:creationId xmlns:a16="http://schemas.microsoft.com/office/drawing/2014/main" id="{0B123902-7A21-446C-AFB4-9FBDE45875E7}"/>
              </a:ext>
            </a:extLst>
          </p:cNvPr>
          <p:cNvSpPr txBox="1"/>
          <p:nvPr/>
        </p:nvSpPr>
        <p:spPr>
          <a:xfrm>
            <a:off x="7217519" y="3995631"/>
            <a:ext cx="1673856" cy="584775"/>
          </a:xfrm>
          <a:prstGeom prst="rect">
            <a:avLst/>
          </a:prstGeom>
          <a:noFill/>
        </p:spPr>
        <p:txBody>
          <a:bodyPr wrap="none" rtlCol="0">
            <a:spAutoFit/>
          </a:bodyPr>
          <a:lstStyle/>
          <a:p>
            <a:pPr algn="ctr"/>
            <a:r>
              <a:rPr lang="en-GB" sz="1600" b="1" dirty="0">
                <a:latin typeface="Palatino Linotype" panose="02040502050505030304" pitchFamily="18" charset="0"/>
              </a:rPr>
              <a:t>IONIC LIQUID</a:t>
            </a:r>
          </a:p>
          <a:p>
            <a:pPr algn="ctr"/>
            <a:r>
              <a:rPr lang="en-GB" sz="1600" b="1" dirty="0">
                <a:latin typeface="Palatino Linotype" panose="02040502050505030304" pitchFamily="18" charset="0"/>
              </a:rPr>
              <a:t>(crystalline)</a:t>
            </a:r>
            <a:endParaRPr lang="en-IE" sz="1600" b="1" dirty="0">
              <a:latin typeface="Palatino Linotype" panose="02040502050505030304" pitchFamily="18" charset="0"/>
            </a:endParaRPr>
          </a:p>
        </p:txBody>
      </p:sp>
      <p:grpSp>
        <p:nvGrpSpPr>
          <p:cNvPr id="192" name="Group 191">
            <a:extLst>
              <a:ext uri="{FF2B5EF4-FFF2-40B4-BE49-F238E27FC236}">
                <a16:creationId xmlns:a16="http://schemas.microsoft.com/office/drawing/2014/main" id="{B77183FF-BE0D-4B9D-988E-556107A7AE3F}"/>
              </a:ext>
            </a:extLst>
          </p:cNvPr>
          <p:cNvGrpSpPr/>
          <p:nvPr/>
        </p:nvGrpSpPr>
        <p:grpSpPr>
          <a:xfrm>
            <a:off x="3148495" y="2584929"/>
            <a:ext cx="416136" cy="382883"/>
            <a:chOff x="968352" y="3938248"/>
            <a:chExt cx="416136" cy="382883"/>
          </a:xfrm>
        </p:grpSpPr>
        <p:sp>
          <p:nvSpPr>
            <p:cNvPr id="193" name="Oval 192">
              <a:extLst>
                <a:ext uri="{FF2B5EF4-FFF2-40B4-BE49-F238E27FC236}">
                  <a16:creationId xmlns:a16="http://schemas.microsoft.com/office/drawing/2014/main" id="{55777558-5525-4A44-BF57-B4003738AF6B}"/>
                </a:ext>
              </a:extLst>
            </p:cNvPr>
            <p:cNvSpPr>
              <a:spLocks noChangeAspect="1"/>
            </p:cNvSpPr>
            <p:nvPr/>
          </p:nvSpPr>
          <p:spPr>
            <a:xfrm>
              <a:off x="968352" y="4111613"/>
              <a:ext cx="201292" cy="201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94" name="Oval 193">
              <a:extLst>
                <a:ext uri="{FF2B5EF4-FFF2-40B4-BE49-F238E27FC236}">
                  <a16:creationId xmlns:a16="http://schemas.microsoft.com/office/drawing/2014/main" id="{7AD93C61-38C9-4F6C-BC78-456673BD9754}"/>
                </a:ext>
              </a:extLst>
            </p:cNvPr>
            <p:cNvSpPr>
              <a:spLocks noChangeAspect="1"/>
            </p:cNvSpPr>
            <p:nvPr/>
          </p:nvSpPr>
          <p:spPr>
            <a:xfrm>
              <a:off x="1183196" y="4119839"/>
              <a:ext cx="201292" cy="201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95" name="Oval 194">
              <a:extLst>
                <a:ext uri="{FF2B5EF4-FFF2-40B4-BE49-F238E27FC236}">
                  <a16:creationId xmlns:a16="http://schemas.microsoft.com/office/drawing/2014/main" id="{6EA87347-515C-4D21-9767-ADDD8BF68204}"/>
                </a:ext>
              </a:extLst>
            </p:cNvPr>
            <p:cNvSpPr>
              <a:spLocks noChangeAspect="1"/>
            </p:cNvSpPr>
            <p:nvPr/>
          </p:nvSpPr>
          <p:spPr>
            <a:xfrm>
              <a:off x="1084120" y="3938248"/>
              <a:ext cx="201292" cy="201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pic>
        <p:nvPicPr>
          <p:cNvPr id="6" name="Picture 5">
            <a:extLst>
              <a:ext uri="{FF2B5EF4-FFF2-40B4-BE49-F238E27FC236}">
                <a16:creationId xmlns:a16="http://schemas.microsoft.com/office/drawing/2014/main" id="{0F231295-0B80-427D-A25B-DDDE03256656}"/>
              </a:ext>
            </a:extLst>
          </p:cNvPr>
          <p:cNvPicPr>
            <a:picLocks noChangeAspect="1"/>
          </p:cNvPicPr>
          <p:nvPr/>
        </p:nvPicPr>
        <p:blipFill rotWithShape="1">
          <a:blip r:embed="rId3"/>
          <a:srcRect l="11045" r="9096"/>
          <a:stretch/>
        </p:blipFill>
        <p:spPr>
          <a:xfrm>
            <a:off x="157672" y="4909029"/>
            <a:ext cx="2030941" cy="1800225"/>
          </a:xfrm>
          <a:prstGeom prst="rect">
            <a:avLst/>
          </a:prstGeom>
        </p:spPr>
      </p:pic>
      <p:sp>
        <p:nvSpPr>
          <p:cNvPr id="20" name="Rectangle 19">
            <a:extLst>
              <a:ext uri="{FF2B5EF4-FFF2-40B4-BE49-F238E27FC236}">
                <a16:creationId xmlns:a16="http://schemas.microsoft.com/office/drawing/2014/main" id="{AFAA7008-9B06-4D9C-9FCF-CCAFC85CD937}"/>
              </a:ext>
            </a:extLst>
          </p:cNvPr>
          <p:cNvSpPr/>
          <p:nvPr/>
        </p:nvSpPr>
        <p:spPr>
          <a:xfrm>
            <a:off x="3109672" y="2504151"/>
            <a:ext cx="1858758" cy="620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49" name="Rectangle 148">
            <a:extLst>
              <a:ext uri="{FF2B5EF4-FFF2-40B4-BE49-F238E27FC236}">
                <a16:creationId xmlns:a16="http://schemas.microsoft.com/office/drawing/2014/main" id="{7AF0F3BA-AD46-4197-AEC3-48933C9C8D73}"/>
              </a:ext>
            </a:extLst>
          </p:cNvPr>
          <p:cNvSpPr/>
          <p:nvPr/>
        </p:nvSpPr>
        <p:spPr>
          <a:xfrm>
            <a:off x="5427625" y="2478550"/>
            <a:ext cx="1273362" cy="620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50" name="Rectangle 149">
            <a:extLst>
              <a:ext uri="{FF2B5EF4-FFF2-40B4-BE49-F238E27FC236}">
                <a16:creationId xmlns:a16="http://schemas.microsoft.com/office/drawing/2014/main" id="{C4F2C7D8-359F-4990-8093-2CB2E82D9268}"/>
              </a:ext>
            </a:extLst>
          </p:cNvPr>
          <p:cNvSpPr/>
          <p:nvPr/>
        </p:nvSpPr>
        <p:spPr>
          <a:xfrm>
            <a:off x="7519658" y="2428165"/>
            <a:ext cx="1273362" cy="620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pic>
        <p:nvPicPr>
          <p:cNvPr id="40" name="Picture 39">
            <a:extLst>
              <a:ext uri="{FF2B5EF4-FFF2-40B4-BE49-F238E27FC236}">
                <a16:creationId xmlns:a16="http://schemas.microsoft.com/office/drawing/2014/main" id="{A93C114F-DD90-4D61-90D0-501A59E1880E}"/>
              </a:ext>
            </a:extLst>
          </p:cNvPr>
          <p:cNvPicPr>
            <a:picLocks noChangeAspect="1"/>
          </p:cNvPicPr>
          <p:nvPr/>
        </p:nvPicPr>
        <p:blipFill>
          <a:blip r:embed="rId4"/>
          <a:stretch>
            <a:fillRect/>
          </a:stretch>
        </p:blipFill>
        <p:spPr>
          <a:xfrm>
            <a:off x="2906886" y="5467274"/>
            <a:ext cx="1139493" cy="1139493"/>
          </a:xfrm>
          <a:prstGeom prst="rect">
            <a:avLst/>
          </a:prstGeom>
        </p:spPr>
      </p:pic>
      <p:sp>
        <p:nvSpPr>
          <p:cNvPr id="43" name="TextBox 42">
            <a:extLst>
              <a:ext uri="{FF2B5EF4-FFF2-40B4-BE49-F238E27FC236}">
                <a16:creationId xmlns:a16="http://schemas.microsoft.com/office/drawing/2014/main" id="{236F336F-928D-478D-965A-9EFE8D829F4B}"/>
              </a:ext>
            </a:extLst>
          </p:cNvPr>
          <p:cNvSpPr txBox="1"/>
          <p:nvPr/>
        </p:nvSpPr>
        <p:spPr>
          <a:xfrm>
            <a:off x="77687" y="6516013"/>
            <a:ext cx="2310248" cy="338554"/>
          </a:xfrm>
          <a:prstGeom prst="rect">
            <a:avLst/>
          </a:prstGeom>
          <a:noFill/>
        </p:spPr>
        <p:txBody>
          <a:bodyPr wrap="none" rtlCol="0">
            <a:spAutoFit/>
          </a:bodyPr>
          <a:lstStyle/>
          <a:p>
            <a:r>
              <a:rPr lang="en-GB" sz="1600" dirty="0" err="1">
                <a:latin typeface="Palatino Linotype" panose="02040502050505030304" pitchFamily="18" charset="0"/>
              </a:rPr>
              <a:t>Retsch</a:t>
            </a:r>
            <a:r>
              <a:rPr lang="en-GB" sz="1600" dirty="0">
                <a:latin typeface="Palatino Linotype" panose="02040502050505030304" pitchFamily="18" charset="0"/>
              </a:rPr>
              <a:t> ball mill PM 100</a:t>
            </a:r>
          </a:p>
        </p:txBody>
      </p:sp>
      <p:sp>
        <p:nvSpPr>
          <p:cNvPr id="91" name="TextBox 90">
            <a:extLst>
              <a:ext uri="{FF2B5EF4-FFF2-40B4-BE49-F238E27FC236}">
                <a16:creationId xmlns:a16="http://schemas.microsoft.com/office/drawing/2014/main" id="{32CD7BE1-192C-4217-AE3E-70C6542EB60D}"/>
              </a:ext>
            </a:extLst>
          </p:cNvPr>
          <p:cNvSpPr txBox="1"/>
          <p:nvPr/>
        </p:nvSpPr>
        <p:spPr>
          <a:xfrm>
            <a:off x="2477684" y="6509510"/>
            <a:ext cx="2387192" cy="338554"/>
          </a:xfrm>
          <a:prstGeom prst="rect">
            <a:avLst/>
          </a:prstGeom>
          <a:noFill/>
        </p:spPr>
        <p:txBody>
          <a:bodyPr wrap="none" rtlCol="0">
            <a:spAutoFit/>
          </a:bodyPr>
          <a:lstStyle/>
          <a:p>
            <a:r>
              <a:rPr lang="en-GB" sz="1600" dirty="0">
                <a:latin typeface="Palatino Linotype" panose="02040502050505030304" pitchFamily="18" charset="0"/>
              </a:rPr>
              <a:t>Agate mortar and pestle</a:t>
            </a:r>
          </a:p>
        </p:txBody>
      </p:sp>
    </p:spTree>
    <p:extLst>
      <p:ext uri="{BB962C8B-B14F-4D97-AF65-F5344CB8AC3E}">
        <p14:creationId xmlns:p14="http://schemas.microsoft.com/office/powerpoint/2010/main" val="273668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9535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 </a:t>
            </a:r>
            <a:r>
              <a:rPr lang="fr-FR" sz="2400" b="1" dirty="0" err="1">
                <a:latin typeface="Palatino Linotype" panose="02040502050505030304" pitchFamily="18" charset="0"/>
              </a:rPr>
              <a:t>Reactivity</a:t>
            </a:r>
            <a:r>
              <a:rPr lang="fr-FR" sz="2400" b="1" dirty="0">
                <a:latin typeface="Palatino Linotype" panose="02040502050505030304" pitchFamily="18" charset="0"/>
              </a:rPr>
              <a:t> of API (CIP)</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7" name="Object 6">
            <a:extLst>
              <a:ext uri="{FF2B5EF4-FFF2-40B4-BE49-F238E27FC236}">
                <a16:creationId xmlns:a16="http://schemas.microsoft.com/office/drawing/2014/main" id="{4D33BC55-896B-4C79-BBD8-ADC4E7CB3FA5}"/>
              </a:ext>
            </a:extLst>
          </p:cNvPr>
          <p:cNvGraphicFramePr>
            <a:graphicFrameLocks noChangeAspect="1"/>
          </p:cNvGraphicFramePr>
          <p:nvPr>
            <p:extLst>
              <p:ext uri="{D42A27DB-BD31-4B8C-83A1-F6EECF244321}">
                <p14:modId xmlns:p14="http://schemas.microsoft.com/office/powerpoint/2010/main" val="3272494549"/>
              </p:ext>
            </p:extLst>
          </p:nvPr>
        </p:nvGraphicFramePr>
        <p:xfrm>
          <a:off x="3143475" y="618371"/>
          <a:ext cx="3367204" cy="2486025"/>
        </p:xfrm>
        <a:graphic>
          <a:graphicData uri="http://schemas.openxmlformats.org/presentationml/2006/ole">
            <mc:AlternateContent xmlns:mc="http://schemas.openxmlformats.org/markup-compatibility/2006">
              <mc:Choice xmlns:v="urn:schemas-microsoft-com:vml" Requires="v">
                <p:oleObj spid="_x0000_s1318" name="Graph" r:id="rId5" imgW="3320280" imgH="2450880" progId="Origin50.Graph">
                  <p:embed/>
                </p:oleObj>
              </mc:Choice>
              <mc:Fallback>
                <p:oleObj name="Graph" r:id="rId5" imgW="3320280" imgH="2450880" progId="Origin50.Graph">
                  <p:embed/>
                  <p:pic>
                    <p:nvPicPr>
                      <p:cNvPr id="9" name="Object 8"/>
                      <p:cNvPicPr/>
                      <p:nvPr/>
                    </p:nvPicPr>
                    <p:blipFill>
                      <a:blip r:embed="rId6"/>
                      <a:stretch>
                        <a:fillRect/>
                      </a:stretch>
                    </p:blipFill>
                    <p:spPr>
                      <a:xfrm>
                        <a:off x="3143475" y="618371"/>
                        <a:ext cx="3367204" cy="248602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4DB482DD-DF5C-40DF-9E30-C72D44BA569A}"/>
              </a:ext>
            </a:extLst>
          </p:cNvPr>
          <p:cNvGrpSpPr>
            <a:grpSpLocks noChangeAspect="1"/>
          </p:cNvGrpSpPr>
          <p:nvPr/>
        </p:nvGrpSpPr>
        <p:grpSpPr>
          <a:xfrm>
            <a:off x="443783" y="3160332"/>
            <a:ext cx="3142140" cy="2846929"/>
            <a:chOff x="409609" y="1636938"/>
            <a:chExt cx="3974154" cy="3600773"/>
          </a:xfrm>
        </p:grpSpPr>
        <p:pic>
          <p:nvPicPr>
            <p:cNvPr id="10" name="Picture 9">
              <a:extLst>
                <a:ext uri="{FF2B5EF4-FFF2-40B4-BE49-F238E27FC236}">
                  <a16:creationId xmlns:a16="http://schemas.microsoft.com/office/drawing/2014/main" id="{6289FEBD-9810-4E32-8803-DAF4103D850A}"/>
                </a:ext>
              </a:extLst>
            </p:cNvPr>
            <p:cNvPicPr>
              <a:picLocks noChangeAspect="1"/>
            </p:cNvPicPr>
            <p:nvPr/>
          </p:nvPicPr>
          <p:blipFill>
            <a:blip r:embed="rId7"/>
            <a:stretch>
              <a:fillRect/>
            </a:stretch>
          </p:blipFill>
          <p:spPr>
            <a:xfrm>
              <a:off x="409609" y="1745025"/>
              <a:ext cx="3974154" cy="3492686"/>
            </a:xfrm>
            <a:prstGeom prst="rect">
              <a:avLst/>
            </a:prstGeom>
          </p:spPr>
        </p:pic>
        <p:sp>
          <p:nvSpPr>
            <p:cNvPr id="11" name="Rectangle 10">
              <a:extLst>
                <a:ext uri="{FF2B5EF4-FFF2-40B4-BE49-F238E27FC236}">
                  <a16:creationId xmlns:a16="http://schemas.microsoft.com/office/drawing/2014/main" id="{E65875DA-1D46-41DD-9384-4DB2DBB3241D}"/>
                </a:ext>
              </a:extLst>
            </p:cNvPr>
            <p:cNvSpPr/>
            <p:nvPr/>
          </p:nvSpPr>
          <p:spPr>
            <a:xfrm>
              <a:off x="409609" y="1636938"/>
              <a:ext cx="419065" cy="48577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grpSp>
        <p:nvGrpSpPr>
          <p:cNvPr id="12" name="Group 11">
            <a:extLst>
              <a:ext uri="{FF2B5EF4-FFF2-40B4-BE49-F238E27FC236}">
                <a16:creationId xmlns:a16="http://schemas.microsoft.com/office/drawing/2014/main" id="{4624C02B-628A-4830-9FBC-FAF12E5B5DB4}"/>
              </a:ext>
            </a:extLst>
          </p:cNvPr>
          <p:cNvGrpSpPr>
            <a:grpSpLocks noChangeAspect="1"/>
          </p:cNvGrpSpPr>
          <p:nvPr/>
        </p:nvGrpSpPr>
        <p:grpSpPr>
          <a:xfrm>
            <a:off x="4267515" y="3160332"/>
            <a:ext cx="3256262" cy="2761470"/>
            <a:chOff x="4579143" y="1636938"/>
            <a:chExt cx="4245948" cy="3600773"/>
          </a:xfrm>
        </p:grpSpPr>
        <p:pic>
          <p:nvPicPr>
            <p:cNvPr id="13" name="Picture 12">
              <a:extLst>
                <a:ext uri="{FF2B5EF4-FFF2-40B4-BE49-F238E27FC236}">
                  <a16:creationId xmlns:a16="http://schemas.microsoft.com/office/drawing/2014/main" id="{23B4F333-E6A0-4E2F-B867-8EBCF9D3660C}"/>
                </a:ext>
              </a:extLst>
            </p:cNvPr>
            <p:cNvPicPr>
              <a:picLocks noChangeAspect="1"/>
            </p:cNvPicPr>
            <p:nvPr/>
          </p:nvPicPr>
          <p:blipFill>
            <a:blip r:embed="rId8"/>
            <a:stretch>
              <a:fillRect/>
            </a:stretch>
          </p:blipFill>
          <p:spPr>
            <a:xfrm>
              <a:off x="4579143" y="1636938"/>
              <a:ext cx="4245948" cy="3600773"/>
            </a:xfrm>
            <a:prstGeom prst="rect">
              <a:avLst/>
            </a:prstGeom>
          </p:spPr>
        </p:pic>
        <p:sp>
          <p:nvSpPr>
            <p:cNvPr id="14" name="Rectangle 13">
              <a:extLst>
                <a:ext uri="{FF2B5EF4-FFF2-40B4-BE49-F238E27FC236}">
                  <a16:creationId xmlns:a16="http://schemas.microsoft.com/office/drawing/2014/main" id="{9B19B5F5-75AB-405A-AB5E-A8773B3D9405}"/>
                </a:ext>
              </a:extLst>
            </p:cNvPr>
            <p:cNvSpPr/>
            <p:nvPr/>
          </p:nvSpPr>
          <p:spPr>
            <a:xfrm>
              <a:off x="4579143" y="1636938"/>
              <a:ext cx="482714" cy="48577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grpSp>
      <p:sp>
        <p:nvSpPr>
          <p:cNvPr id="15" name="Multiply 5">
            <a:extLst>
              <a:ext uri="{FF2B5EF4-FFF2-40B4-BE49-F238E27FC236}">
                <a16:creationId xmlns:a16="http://schemas.microsoft.com/office/drawing/2014/main" id="{E8D63CC6-DCC5-4D7D-B8AE-632419449D5D}"/>
              </a:ext>
            </a:extLst>
          </p:cNvPr>
          <p:cNvSpPr>
            <a:spLocks noChangeAspect="1"/>
          </p:cNvSpPr>
          <p:nvPr/>
        </p:nvSpPr>
        <p:spPr>
          <a:xfrm>
            <a:off x="609448" y="3087968"/>
            <a:ext cx="898077" cy="889821"/>
          </a:xfrm>
          <a:prstGeom prst="mathMultiply">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16" name="L-Shape 15">
            <a:extLst>
              <a:ext uri="{FF2B5EF4-FFF2-40B4-BE49-F238E27FC236}">
                <a16:creationId xmlns:a16="http://schemas.microsoft.com/office/drawing/2014/main" id="{9F61B65C-6E3D-4703-A816-F1A5C5BD3B0B}"/>
              </a:ext>
            </a:extLst>
          </p:cNvPr>
          <p:cNvSpPr>
            <a:spLocks noChangeAspect="1"/>
          </p:cNvSpPr>
          <p:nvPr/>
        </p:nvSpPr>
        <p:spPr>
          <a:xfrm rot="18900000">
            <a:off x="4366699" y="3266293"/>
            <a:ext cx="542094" cy="505078"/>
          </a:xfrm>
          <a:prstGeom prst="corner">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alatino Linotype" panose="02040502050505030304" pitchFamily="18" charset="0"/>
            </a:endParaRPr>
          </a:p>
        </p:txBody>
      </p:sp>
      <p:sp>
        <p:nvSpPr>
          <p:cNvPr id="2" name="TextBox 1">
            <a:extLst>
              <a:ext uri="{FF2B5EF4-FFF2-40B4-BE49-F238E27FC236}">
                <a16:creationId xmlns:a16="http://schemas.microsoft.com/office/drawing/2014/main" id="{52E8D740-0749-40E2-BE5B-4B77EF6F18B5}"/>
              </a:ext>
            </a:extLst>
          </p:cNvPr>
          <p:cNvSpPr txBox="1"/>
          <p:nvPr/>
        </p:nvSpPr>
        <p:spPr>
          <a:xfrm>
            <a:off x="213072" y="1103208"/>
            <a:ext cx="1992853" cy="369332"/>
          </a:xfrm>
          <a:prstGeom prst="rect">
            <a:avLst/>
          </a:prstGeom>
          <a:noFill/>
        </p:spPr>
        <p:txBody>
          <a:bodyPr wrap="none" rtlCol="0">
            <a:spAutoFit/>
          </a:bodyPr>
          <a:lstStyle/>
          <a:p>
            <a:r>
              <a:rPr lang="en-GB" dirty="0">
                <a:latin typeface="Palatino Linotype" panose="02040502050505030304" pitchFamily="18" charset="0"/>
              </a:rPr>
              <a:t>Ball mill, 400 rpm</a:t>
            </a:r>
            <a:endParaRPr lang="en-IE" dirty="0">
              <a:latin typeface="Palatino Linotype" panose="02040502050505030304" pitchFamily="18" charset="0"/>
            </a:endParaRPr>
          </a:p>
        </p:txBody>
      </p:sp>
      <p:sp>
        <p:nvSpPr>
          <p:cNvPr id="8" name="TextBox 7">
            <a:extLst>
              <a:ext uri="{FF2B5EF4-FFF2-40B4-BE49-F238E27FC236}">
                <a16:creationId xmlns:a16="http://schemas.microsoft.com/office/drawing/2014/main" id="{4D7F3E84-E963-47AA-9173-635F419F4557}"/>
              </a:ext>
            </a:extLst>
          </p:cNvPr>
          <p:cNvSpPr txBox="1"/>
          <p:nvPr/>
        </p:nvSpPr>
        <p:spPr>
          <a:xfrm>
            <a:off x="213072" y="751532"/>
            <a:ext cx="809837" cy="369332"/>
          </a:xfrm>
          <a:prstGeom prst="rect">
            <a:avLst/>
          </a:prstGeom>
          <a:noFill/>
        </p:spPr>
        <p:txBody>
          <a:bodyPr wrap="none" rtlCol="0">
            <a:spAutoFit/>
          </a:bodyPr>
          <a:lstStyle/>
          <a:p>
            <a:r>
              <a:rPr lang="en-GB" u="sng" dirty="0">
                <a:latin typeface="Palatino Linotype" panose="02040502050505030304" pitchFamily="18" charset="0"/>
              </a:rPr>
              <a:t>PXRD</a:t>
            </a:r>
          </a:p>
        </p:txBody>
      </p:sp>
      <p:sp>
        <p:nvSpPr>
          <p:cNvPr id="17" name="TextBox 16">
            <a:extLst>
              <a:ext uri="{FF2B5EF4-FFF2-40B4-BE49-F238E27FC236}">
                <a16:creationId xmlns:a16="http://schemas.microsoft.com/office/drawing/2014/main" id="{35D26CDD-33DD-417F-995F-4D8F4D562AF7}"/>
              </a:ext>
            </a:extLst>
          </p:cNvPr>
          <p:cNvSpPr txBox="1"/>
          <p:nvPr/>
        </p:nvSpPr>
        <p:spPr>
          <a:xfrm>
            <a:off x="258042" y="6015535"/>
            <a:ext cx="7015734" cy="584775"/>
          </a:xfrm>
          <a:prstGeom prst="rect">
            <a:avLst/>
          </a:prstGeom>
          <a:noFill/>
        </p:spPr>
        <p:txBody>
          <a:bodyPr wrap="square" rtlCol="0">
            <a:spAutoFit/>
          </a:bodyPr>
          <a:lstStyle/>
          <a:p>
            <a:r>
              <a:rPr lang="en-GB" sz="1600" dirty="0">
                <a:latin typeface="Palatino Linotype" panose="02040502050505030304" pitchFamily="18" charset="0"/>
              </a:rPr>
              <a:t>The peak at 25.3° 2</a:t>
            </a:r>
            <a:r>
              <a:rPr lang="el-GR" sz="1600" dirty="0">
                <a:latin typeface="Palatino Linotype" panose="02040502050505030304" pitchFamily="18" charset="0"/>
              </a:rPr>
              <a:t>θ</a:t>
            </a:r>
            <a:r>
              <a:rPr lang="en-GB" sz="1600" dirty="0">
                <a:latin typeface="Palatino Linotype" panose="02040502050505030304" pitchFamily="18" charset="0"/>
              </a:rPr>
              <a:t> indicates to the major slip plane in the crystal lattice of CIP and it is most likely to be persistent following ball milling  </a:t>
            </a:r>
          </a:p>
        </p:txBody>
      </p:sp>
      <p:sp>
        <p:nvSpPr>
          <p:cNvPr id="18" name="TextBox 17">
            <a:extLst>
              <a:ext uri="{FF2B5EF4-FFF2-40B4-BE49-F238E27FC236}">
                <a16:creationId xmlns:a16="http://schemas.microsoft.com/office/drawing/2014/main" id="{88AC7C9A-7955-485D-A34A-ADCD6006CAAF}"/>
              </a:ext>
            </a:extLst>
          </p:cNvPr>
          <p:cNvSpPr txBox="1"/>
          <p:nvPr/>
        </p:nvSpPr>
        <p:spPr>
          <a:xfrm>
            <a:off x="213072" y="2906668"/>
            <a:ext cx="2718886" cy="338554"/>
          </a:xfrm>
          <a:prstGeom prst="rect">
            <a:avLst/>
          </a:prstGeom>
          <a:noFill/>
        </p:spPr>
        <p:txBody>
          <a:bodyPr wrap="none" rtlCol="0">
            <a:spAutoFit/>
          </a:bodyPr>
          <a:lstStyle/>
          <a:p>
            <a:r>
              <a:rPr lang="en-GB" sz="1600" dirty="0">
                <a:latin typeface="Palatino Linotype" panose="02040502050505030304" pitchFamily="18" charset="0"/>
              </a:rPr>
              <a:t>Polymer content = 40% w/w</a:t>
            </a:r>
          </a:p>
        </p:txBody>
      </p:sp>
      <p:sp>
        <p:nvSpPr>
          <p:cNvPr id="19" name="TextBox 18">
            <a:extLst>
              <a:ext uri="{FF2B5EF4-FFF2-40B4-BE49-F238E27FC236}">
                <a16:creationId xmlns:a16="http://schemas.microsoft.com/office/drawing/2014/main" id="{766B7EAC-FEFD-4815-B40B-7635A5DE7162}"/>
              </a:ext>
            </a:extLst>
          </p:cNvPr>
          <p:cNvSpPr txBox="1"/>
          <p:nvPr/>
        </p:nvSpPr>
        <p:spPr>
          <a:xfrm>
            <a:off x="6324914" y="2885030"/>
            <a:ext cx="2887329" cy="584775"/>
          </a:xfrm>
          <a:prstGeom prst="rect">
            <a:avLst/>
          </a:prstGeom>
          <a:noFill/>
        </p:spPr>
        <p:txBody>
          <a:bodyPr wrap="none" rtlCol="0">
            <a:spAutoFit/>
          </a:bodyPr>
          <a:lstStyle/>
          <a:p>
            <a:r>
              <a:rPr lang="en-GB" sz="1600" dirty="0">
                <a:latin typeface="Palatino Linotype" panose="02040502050505030304" pitchFamily="18" charset="0"/>
              </a:rPr>
              <a:t>Polymer content = 40% w/w</a:t>
            </a:r>
          </a:p>
          <a:p>
            <a:r>
              <a:rPr lang="en-GB" sz="1600" dirty="0">
                <a:latin typeface="Palatino Linotype" panose="02040502050505030304" pitchFamily="18" charset="0"/>
              </a:rPr>
              <a:t>except HMPCAS mixes = 60%</a:t>
            </a:r>
          </a:p>
        </p:txBody>
      </p:sp>
      <p:sp>
        <p:nvSpPr>
          <p:cNvPr id="20" name="TextBox 19">
            <a:extLst>
              <a:ext uri="{FF2B5EF4-FFF2-40B4-BE49-F238E27FC236}">
                <a16:creationId xmlns:a16="http://schemas.microsoft.com/office/drawing/2014/main" id="{E376D848-395F-4194-8C3E-DD2C9057B35D}"/>
              </a:ext>
            </a:extLst>
          </p:cNvPr>
          <p:cNvSpPr txBox="1"/>
          <p:nvPr/>
        </p:nvSpPr>
        <p:spPr>
          <a:xfrm>
            <a:off x="7273776" y="4375576"/>
            <a:ext cx="1955985" cy="707886"/>
          </a:xfrm>
          <a:prstGeom prst="rect">
            <a:avLst/>
          </a:prstGeom>
          <a:noFill/>
        </p:spPr>
        <p:txBody>
          <a:bodyPr wrap="none" rtlCol="0">
            <a:spAutoFit/>
          </a:bodyPr>
          <a:lstStyle/>
          <a:p>
            <a:pPr algn="ctr"/>
            <a:r>
              <a:rPr lang="en-GB" sz="2000" b="1" dirty="0">
                <a:latin typeface="Palatino Linotype" panose="02040502050505030304" pitchFamily="18" charset="0"/>
              </a:rPr>
              <a:t>Amorphous </a:t>
            </a:r>
            <a:br>
              <a:rPr lang="en-GB" sz="2000" b="1" dirty="0">
                <a:latin typeface="Palatino Linotype" panose="02040502050505030304" pitchFamily="18" charset="0"/>
              </a:rPr>
            </a:br>
            <a:r>
              <a:rPr lang="en-GB" sz="2000" b="1" dirty="0">
                <a:latin typeface="Palatino Linotype" panose="02040502050505030304" pitchFamily="18" charset="0"/>
              </a:rPr>
              <a:t>polymeric salts</a:t>
            </a:r>
          </a:p>
        </p:txBody>
      </p:sp>
      <p:sp>
        <p:nvSpPr>
          <p:cNvPr id="21" name="Rectangle 20">
            <a:extLst>
              <a:ext uri="{FF2B5EF4-FFF2-40B4-BE49-F238E27FC236}">
                <a16:creationId xmlns:a16="http://schemas.microsoft.com/office/drawing/2014/main" id="{BE64717E-25B3-4FA6-B644-374AD45DB497}"/>
              </a:ext>
            </a:extLst>
          </p:cNvPr>
          <p:cNvSpPr/>
          <p:nvPr/>
        </p:nvSpPr>
        <p:spPr>
          <a:xfrm>
            <a:off x="3048636" y="6490964"/>
            <a:ext cx="4572000" cy="261610"/>
          </a:xfrm>
          <a:prstGeom prst="rect">
            <a:avLst/>
          </a:prstGeom>
        </p:spPr>
        <p:txBody>
          <a:bodyPr>
            <a:spAutoFit/>
          </a:bodyPr>
          <a:lstStyle/>
          <a:p>
            <a:pPr algn="r"/>
            <a:r>
              <a:rPr lang="en-GB" sz="1100" dirty="0" err="1"/>
              <a:t>Mesallati</a:t>
            </a:r>
            <a:r>
              <a:rPr lang="en-GB" sz="1100" dirty="0"/>
              <a:t> et al.; </a:t>
            </a:r>
            <a:r>
              <a:rPr lang="en-US" sz="1100" dirty="0" err="1"/>
              <a:t>Cryst</a:t>
            </a:r>
            <a:r>
              <a:rPr lang="en-US" sz="1100" dirty="0"/>
              <a:t>. Growth Des</a:t>
            </a:r>
            <a:r>
              <a:rPr lang="en-GB" sz="1100" dirty="0"/>
              <a:t>. 2016, 16, 6574-6585.</a:t>
            </a:r>
          </a:p>
        </p:txBody>
      </p:sp>
      <p:sp>
        <p:nvSpPr>
          <p:cNvPr id="22" name="Rectangle 21">
            <a:extLst>
              <a:ext uri="{FF2B5EF4-FFF2-40B4-BE49-F238E27FC236}">
                <a16:creationId xmlns:a16="http://schemas.microsoft.com/office/drawing/2014/main" id="{77601FA9-0643-4858-BCC7-1CF1B0AED3A0}"/>
              </a:ext>
            </a:extLst>
          </p:cNvPr>
          <p:cNvSpPr/>
          <p:nvPr/>
        </p:nvSpPr>
        <p:spPr>
          <a:xfrm>
            <a:off x="3047364" y="6643383"/>
            <a:ext cx="4572000" cy="261610"/>
          </a:xfrm>
          <a:prstGeom prst="rect">
            <a:avLst/>
          </a:prstGeom>
        </p:spPr>
        <p:txBody>
          <a:bodyPr>
            <a:spAutoFit/>
          </a:bodyPr>
          <a:lstStyle/>
          <a:p>
            <a:pPr algn="r"/>
            <a:r>
              <a:rPr lang="en-GB" sz="1100" dirty="0" err="1"/>
              <a:t>Mesallati</a:t>
            </a:r>
            <a:r>
              <a:rPr lang="en-GB" sz="1100" dirty="0"/>
              <a:t> et al.; </a:t>
            </a:r>
            <a:r>
              <a:rPr lang="en-US" sz="1100" dirty="0" err="1"/>
              <a:t>Mol</a:t>
            </a:r>
            <a:r>
              <a:rPr lang="en-US" sz="1100" dirty="0"/>
              <a:t> Pharm</a:t>
            </a:r>
            <a:r>
              <a:rPr lang="en-GB" sz="1100" dirty="0"/>
              <a:t>. 2017, 14, 2209-2223.</a:t>
            </a:r>
          </a:p>
        </p:txBody>
      </p:sp>
    </p:spTree>
    <p:extLst>
      <p:ext uri="{BB962C8B-B14F-4D97-AF65-F5344CB8AC3E}">
        <p14:creationId xmlns:p14="http://schemas.microsoft.com/office/powerpoint/2010/main" val="3325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8773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 </a:t>
            </a:r>
            <a:r>
              <a:rPr lang="fr-FR" sz="2400" b="1" dirty="0" err="1">
                <a:latin typeface="Palatino Linotype" panose="02040502050505030304" pitchFamily="18" charset="0"/>
              </a:rPr>
              <a:t>Intermolecular</a:t>
            </a:r>
            <a:r>
              <a:rPr lang="fr-FR" sz="2400" b="1" dirty="0">
                <a:latin typeface="Palatino Linotype" panose="02040502050505030304" pitchFamily="18" charset="0"/>
              </a:rPr>
              <a:t> interactions (CIP)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3" name="Object 2">
            <a:extLst>
              <a:ext uri="{FF2B5EF4-FFF2-40B4-BE49-F238E27FC236}">
                <a16:creationId xmlns:a16="http://schemas.microsoft.com/office/drawing/2014/main" id="{81202578-754C-4784-9FD8-E60F7DEA6F1A}"/>
              </a:ext>
            </a:extLst>
          </p:cNvPr>
          <p:cNvGraphicFramePr>
            <a:graphicFrameLocks noChangeAspect="1"/>
          </p:cNvGraphicFramePr>
          <p:nvPr>
            <p:extLst>
              <p:ext uri="{D42A27DB-BD31-4B8C-83A1-F6EECF244321}">
                <p14:modId xmlns:p14="http://schemas.microsoft.com/office/powerpoint/2010/main" val="2012214177"/>
              </p:ext>
            </p:extLst>
          </p:nvPr>
        </p:nvGraphicFramePr>
        <p:xfrm>
          <a:off x="214313" y="1127124"/>
          <a:ext cx="3585806" cy="2968625"/>
        </p:xfrm>
        <a:graphic>
          <a:graphicData uri="http://schemas.openxmlformats.org/presentationml/2006/ole">
            <mc:AlternateContent xmlns:mc="http://schemas.openxmlformats.org/markup-compatibility/2006">
              <mc:Choice xmlns:v="urn:schemas-microsoft-com:vml" Requires="v">
                <p:oleObj spid="_x0000_s3529" name="Graph" r:id="rId5" imgW="2961360" imgH="2450880" progId="Origin50.Graph">
                  <p:embed/>
                </p:oleObj>
              </mc:Choice>
              <mc:Fallback>
                <p:oleObj name="Graph" r:id="rId5" imgW="2961360" imgH="2450880" progId="Origin50.Graph">
                  <p:embed/>
                  <p:pic>
                    <p:nvPicPr>
                      <p:cNvPr id="0" name=""/>
                      <p:cNvPicPr/>
                      <p:nvPr/>
                    </p:nvPicPr>
                    <p:blipFill>
                      <a:blip r:embed="rId6"/>
                      <a:stretch>
                        <a:fillRect/>
                      </a:stretch>
                    </p:blipFill>
                    <p:spPr>
                      <a:xfrm>
                        <a:off x="214313" y="1127124"/>
                        <a:ext cx="3585806" cy="29686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3E2ED70-7530-4C81-B8B7-B7E0BC38A295}"/>
              </a:ext>
            </a:extLst>
          </p:cNvPr>
          <p:cNvSpPr txBox="1"/>
          <p:nvPr/>
        </p:nvSpPr>
        <p:spPr>
          <a:xfrm>
            <a:off x="114300" y="621906"/>
            <a:ext cx="1930337" cy="369332"/>
          </a:xfrm>
          <a:prstGeom prst="rect">
            <a:avLst/>
          </a:prstGeom>
          <a:noFill/>
        </p:spPr>
        <p:txBody>
          <a:bodyPr wrap="none" rtlCol="0">
            <a:spAutoFit/>
          </a:bodyPr>
          <a:lstStyle/>
          <a:p>
            <a:r>
              <a:rPr lang="en-GB" u="sng" dirty="0">
                <a:latin typeface="Palatino Linotype" panose="02040502050505030304" pitchFamily="18" charset="0"/>
              </a:rPr>
              <a:t>Thermal analysis</a:t>
            </a:r>
          </a:p>
        </p:txBody>
      </p:sp>
      <p:graphicFrame>
        <p:nvGraphicFramePr>
          <p:cNvPr id="9" name="Object 8">
            <a:extLst>
              <a:ext uri="{FF2B5EF4-FFF2-40B4-BE49-F238E27FC236}">
                <a16:creationId xmlns:a16="http://schemas.microsoft.com/office/drawing/2014/main" id="{76E62C06-12FF-4782-9EE0-A8BB355D2493}"/>
              </a:ext>
            </a:extLst>
          </p:cNvPr>
          <p:cNvGraphicFramePr>
            <a:graphicFrameLocks noChangeAspect="1"/>
          </p:cNvGraphicFramePr>
          <p:nvPr>
            <p:extLst>
              <p:ext uri="{D42A27DB-BD31-4B8C-83A1-F6EECF244321}">
                <p14:modId xmlns:p14="http://schemas.microsoft.com/office/powerpoint/2010/main" val="94480850"/>
              </p:ext>
            </p:extLst>
          </p:nvPr>
        </p:nvGraphicFramePr>
        <p:xfrm>
          <a:off x="4612882" y="1086829"/>
          <a:ext cx="4212440" cy="2968624"/>
        </p:xfrm>
        <a:graphic>
          <a:graphicData uri="http://schemas.openxmlformats.org/presentationml/2006/ole">
            <mc:AlternateContent xmlns:mc="http://schemas.openxmlformats.org/markup-compatibility/2006">
              <mc:Choice xmlns:v="urn:schemas-microsoft-com:vml" Requires="v">
                <p:oleObj spid="_x0000_s3530" name="Graph" r:id="rId7" imgW="3559320" imgH="2508840" progId="Origin50.Graph">
                  <p:embed/>
                </p:oleObj>
              </mc:Choice>
              <mc:Fallback>
                <p:oleObj name="Graph" r:id="rId7" imgW="3559320" imgH="2508840" progId="Origin50.Graph">
                  <p:embed/>
                  <p:pic>
                    <p:nvPicPr>
                      <p:cNvPr id="0" name=""/>
                      <p:cNvPicPr/>
                      <p:nvPr/>
                    </p:nvPicPr>
                    <p:blipFill>
                      <a:blip r:embed="rId8"/>
                      <a:stretch>
                        <a:fillRect/>
                      </a:stretch>
                    </p:blipFill>
                    <p:spPr>
                      <a:xfrm>
                        <a:off x="4612882" y="1086829"/>
                        <a:ext cx="4212440" cy="296862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B35E3D1-0BA7-4362-9795-0B160ECDC52A}"/>
              </a:ext>
            </a:extLst>
          </p:cNvPr>
          <p:cNvSpPr txBox="1"/>
          <p:nvPr/>
        </p:nvSpPr>
        <p:spPr>
          <a:xfrm>
            <a:off x="214313" y="4065627"/>
            <a:ext cx="1146596" cy="307777"/>
          </a:xfrm>
          <a:prstGeom prst="rect">
            <a:avLst/>
          </a:prstGeom>
          <a:noFill/>
        </p:spPr>
        <p:txBody>
          <a:bodyPr wrap="none" rtlCol="0">
            <a:spAutoFit/>
          </a:bodyPr>
          <a:lstStyle/>
          <a:p>
            <a:r>
              <a:rPr lang="en-GB" sz="1400" dirty="0">
                <a:latin typeface="Palatino Linotype" panose="02040502050505030304" pitchFamily="18" charset="0"/>
              </a:rPr>
              <a:t>Total signal </a:t>
            </a:r>
          </a:p>
        </p:txBody>
      </p:sp>
      <p:sp>
        <p:nvSpPr>
          <p:cNvPr id="11" name="Rectangle 10">
            <a:extLst>
              <a:ext uri="{FF2B5EF4-FFF2-40B4-BE49-F238E27FC236}">
                <a16:creationId xmlns:a16="http://schemas.microsoft.com/office/drawing/2014/main" id="{70FE5185-0670-4DD1-8AAA-43E6C080633D}"/>
              </a:ext>
            </a:extLst>
          </p:cNvPr>
          <p:cNvSpPr/>
          <p:nvPr/>
        </p:nvSpPr>
        <p:spPr>
          <a:xfrm>
            <a:off x="5030591" y="4013666"/>
            <a:ext cx="3654817" cy="954107"/>
          </a:xfrm>
          <a:prstGeom prst="rect">
            <a:avLst/>
          </a:prstGeom>
        </p:spPr>
        <p:txBody>
          <a:bodyPr wrap="square">
            <a:spAutoFit/>
          </a:bodyPr>
          <a:lstStyle/>
          <a:p>
            <a:r>
              <a:rPr lang="en-GB" sz="1400" dirty="0">
                <a:latin typeface="Palatino Linotype" panose="02040502050505030304" pitchFamily="18" charset="0"/>
              </a:rPr>
              <a:t>Heat flow traces from temperature modulated DSC (</a:t>
            </a:r>
            <a:r>
              <a:rPr lang="en-GB" sz="1400" dirty="0" err="1">
                <a:latin typeface="Palatino Linotype" panose="02040502050505030304" pitchFamily="18" charset="0"/>
              </a:rPr>
              <a:t>StepScan</a:t>
            </a:r>
            <a:r>
              <a:rPr lang="en-GB" sz="1400" dirty="0">
                <a:latin typeface="Palatino Linotype" panose="02040502050505030304" pitchFamily="18" charset="0"/>
              </a:rPr>
              <a:t>). Solid lines: specific heat curves. Dotted lines: isokinetic baseline curves</a:t>
            </a:r>
          </a:p>
        </p:txBody>
      </p:sp>
      <p:graphicFrame>
        <p:nvGraphicFramePr>
          <p:cNvPr id="12" name="Table 12">
            <a:extLst>
              <a:ext uri="{FF2B5EF4-FFF2-40B4-BE49-F238E27FC236}">
                <a16:creationId xmlns:a16="http://schemas.microsoft.com/office/drawing/2014/main" id="{8002B333-EE30-425A-A441-B745B08F549F}"/>
              </a:ext>
            </a:extLst>
          </p:cNvPr>
          <p:cNvGraphicFramePr>
            <a:graphicFrameLocks noGrp="1"/>
          </p:cNvGraphicFramePr>
          <p:nvPr>
            <p:extLst>
              <p:ext uri="{D42A27DB-BD31-4B8C-83A1-F6EECF244321}">
                <p14:modId xmlns:p14="http://schemas.microsoft.com/office/powerpoint/2010/main" val="2995407542"/>
              </p:ext>
            </p:extLst>
          </p:nvPr>
        </p:nvGraphicFramePr>
        <p:xfrm>
          <a:off x="134941" y="4779393"/>
          <a:ext cx="4212440" cy="1873383"/>
        </p:xfrm>
        <a:graphic>
          <a:graphicData uri="http://schemas.openxmlformats.org/drawingml/2006/table">
            <a:tbl>
              <a:tblPr firstRow="1" bandRow="1">
                <a:tableStyleId>{3B4B98B0-60AC-42C2-AFA5-B58CD77FA1E5}</a:tableStyleId>
              </a:tblPr>
              <a:tblGrid>
                <a:gridCol w="1493761">
                  <a:extLst>
                    <a:ext uri="{9D8B030D-6E8A-4147-A177-3AD203B41FA5}">
                      <a16:colId xmlns:a16="http://schemas.microsoft.com/office/drawing/2014/main" val="3097576816"/>
                    </a:ext>
                  </a:extLst>
                </a:gridCol>
                <a:gridCol w="1162050">
                  <a:extLst>
                    <a:ext uri="{9D8B030D-6E8A-4147-A177-3AD203B41FA5}">
                      <a16:colId xmlns:a16="http://schemas.microsoft.com/office/drawing/2014/main" val="2228275220"/>
                    </a:ext>
                  </a:extLst>
                </a:gridCol>
                <a:gridCol w="885825">
                  <a:extLst>
                    <a:ext uri="{9D8B030D-6E8A-4147-A177-3AD203B41FA5}">
                      <a16:colId xmlns:a16="http://schemas.microsoft.com/office/drawing/2014/main" val="795517107"/>
                    </a:ext>
                  </a:extLst>
                </a:gridCol>
                <a:gridCol w="670804">
                  <a:extLst>
                    <a:ext uri="{9D8B030D-6E8A-4147-A177-3AD203B41FA5}">
                      <a16:colId xmlns:a16="http://schemas.microsoft.com/office/drawing/2014/main" val="1443717843"/>
                    </a:ext>
                  </a:extLst>
                </a:gridCol>
              </a:tblGrid>
              <a:tr h="446650">
                <a:tc>
                  <a:txBody>
                    <a:bodyPr/>
                    <a:lstStyle/>
                    <a:p>
                      <a:pPr algn="ctr"/>
                      <a:r>
                        <a:rPr lang="en-GB" sz="1200" dirty="0">
                          <a:latin typeface="Palatino Linotype" panose="02040502050505030304" pitchFamily="18" charset="0"/>
                        </a:rPr>
                        <a:t>Sample </a:t>
                      </a:r>
                    </a:p>
                  </a:txBody>
                  <a:tcPr/>
                </a:tc>
                <a:tc>
                  <a:txBody>
                    <a:bodyPr/>
                    <a:lstStyle/>
                    <a:p>
                      <a:pPr algn="ctr"/>
                      <a:r>
                        <a:rPr lang="en-GB" sz="1200" dirty="0">
                          <a:latin typeface="Palatino Linotype" panose="02040502050505030304" pitchFamily="18" charset="0"/>
                        </a:rPr>
                        <a:t>Experimental </a:t>
                      </a:r>
                      <a:r>
                        <a:rPr lang="en-GB" sz="1200" dirty="0" err="1"/>
                        <a:t>T</a:t>
                      </a:r>
                      <a:r>
                        <a:rPr lang="en-GB" sz="1200" baseline="-25000" dirty="0" err="1"/>
                        <a:t>g</a:t>
                      </a:r>
                      <a:r>
                        <a:rPr lang="en-GB" sz="1200" baseline="-25000" dirty="0"/>
                        <a:t> </a:t>
                      </a:r>
                      <a:r>
                        <a:rPr lang="en-GB" sz="1200" baseline="0" dirty="0"/>
                        <a:t>(°C)</a:t>
                      </a:r>
                      <a:endParaRPr lang="en-GB" sz="1200" baseline="-25000" dirty="0"/>
                    </a:p>
                  </a:txBody>
                  <a:tcPr/>
                </a:tc>
                <a:tc>
                  <a:txBody>
                    <a:bodyPr/>
                    <a:lstStyle/>
                    <a:p>
                      <a:pPr algn="ctr"/>
                      <a:r>
                        <a:rPr lang="en-GB" sz="1200" dirty="0">
                          <a:latin typeface="Palatino Linotype" panose="02040502050505030304" pitchFamily="18" charset="0"/>
                        </a:rPr>
                        <a:t>Predicted </a:t>
                      </a:r>
                      <a:r>
                        <a:rPr lang="en-GB" sz="1200" dirty="0" err="1"/>
                        <a:t>T</a:t>
                      </a:r>
                      <a:r>
                        <a:rPr lang="en-GB" sz="1200" baseline="-25000" dirty="0" err="1"/>
                        <a:t>g</a:t>
                      </a:r>
                      <a:r>
                        <a:rPr lang="en-GB" sz="1200" dirty="0"/>
                        <a:t> </a:t>
                      </a:r>
                      <a:r>
                        <a:rPr lang="en-GB" sz="1200" baseline="0" dirty="0"/>
                        <a:t>(°C)</a:t>
                      </a:r>
                      <a:endParaRPr lang="en-GB" sz="1200" dirty="0"/>
                    </a:p>
                  </a:txBody>
                  <a:tcPr/>
                </a:tc>
                <a:tc>
                  <a:txBody>
                    <a:bodyPr/>
                    <a:lstStyle/>
                    <a:p>
                      <a:pPr algn="ctr"/>
                      <a:r>
                        <a:rPr lang="el-GR" sz="1200" dirty="0">
                          <a:latin typeface="Palatino Linotype" panose="02040502050505030304" pitchFamily="18" charset="0"/>
                        </a:rPr>
                        <a:t>Δ</a:t>
                      </a:r>
                      <a:r>
                        <a:rPr lang="en-GB" sz="1200" dirty="0" err="1"/>
                        <a:t>T</a:t>
                      </a:r>
                      <a:r>
                        <a:rPr lang="en-GB" sz="1200" baseline="-25000" dirty="0" err="1"/>
                        <a:t>g</a:t>
                      </a:r>
                      <a:endParaRPr lang="en-GB" sz="1200" baseline="-25000" dirty="0"/>
                    </a:p>
                  </a:txBody>
                  <a:tcPr/>
                </a:tc>
                <a:extLst>
                  <a:ext uri="{0D108BD9-81ED-4DB2-BD59-A6C34878D82A}">
                    <a16:rowId xmlns:a16="http://schemas.microsoft.com/office/drawing/2014/main" val="369993015"/>
                  </a:ext>
                </a:extLst>
              </a:tr>
              <a:tr h="319661">
                <a:tc>
                  <a:txBody>
                    <a:bodyPr/>
                    <a:lstStyle/>
                    <a:p>
                      <a:r>
                        <a:rPr lang="en-GB" sz="1200" dirty="0">
                          <a:latin typeface="Palatino Linotype" panose="02040502050505030304" pitchFamily="18" charset="0"/>
                        </a:rPr>
                        <a:t>CIP/Eudragit L100</a:t>
                      </a:r>
                    </a:p>
                  </a:txBody>
                  <a:tcPr/>
                </a:tc>
                <a:tc>
                  <a:txBody>
                    <a:bodyPr/>
                    <a:lstStyle/>
                    <a:p>
                      <a:pPr algn="ctr"/>
                      <a:r>
                        <a:rPr lang="en-GB" sz="1400" dirty="0">
                          <a:latin typeface="Palatino Linotype" panose="02040502050505030304" pitchFamily="18" charset="0"/>
                        </a:rPr>
                        <a:t>154.1</a:t>
                      </a:r>
                    </a:p>
                  </a:txBody>
                  <a:tcPr/>
                </a:tc>
                <a:tc>
                  <a:txBody>
                    <a:bodyPr/>
                    <a:lstStyle/>
                    <a:p>
                      <a:pPr algn="ctr"/>
                      <a:r>
                        <a:rPr lang="en-GB" sz="1400" dirty="0">
                          <a:latin typeface="Palatino Linotype" panose="02040502050505030304" pitchFamily="18" charset="0"/>
                        </a:rPr>
                        <a:t>106.1</a:t>
                      </a:r>
                    </a:p>
                  </a:txBody>
                  <a:tcPr/>
                </a:tc>
                <a:tc>
                  <a:txBody>
                    <a:bodyPr/>
                    <a:lstStyle/>
                    <a:p>
                      <a:pPr algn="ctr"/>
                      <a:r>
                        <a:rPr lang="en-GB" sz="1400" b="1" dirty="0">
                          <a:latin typeface="Palatino Linotype" panose="02040502050505030304" pitchFamily="18" charset="0"/>
                        </a:rPr>
                        <a:t>48</a:t>
                      </a:r>
                    </a:p>
                  </a:txBody>
                  <a:tcPr/>
                </a:tc>
                <a:extLst>
                  <a:ext uri="{0D108BD9-81ED-4DB2-BD59-A6C34878D82A}">
                    <a16:rowId xmlns:a16="http://schemas.microsoft.com/office/drawing/2014/main" val="2196038337"/>
                  </a:ext>
                </a:extLst>
              </a:tr>
              <a:tr h="319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alatino Linotype" panose="02040502050505030304" pitchFamily="18" charset="0"/>
                        </a:rPr>
                        <a:t>CIP/Eudragit L100-55</a:t>
                      </a:r>
                    </a:p>
                  </a:txBody>
                  <a:tcPr/>
                </a:tc>
                <a:tc>
                  <a:txBody>
                    <a:bodyPr/>
                    <a:lstStyle/>
                    <a:p>
                      <a:pPr algn="ctr"/>
                      <a:r>
                        <a:rPr lang="en-GB" sz="1400" dirty="0">
                          <a:latin typeface="Palatino Linotype" panose="02040502050505030304" pitchFamily="18" charset="0"/>
                        </a:rPr>
                        <a:t>136.3</a:t>
                      </a:r>
                    </a:p>
                  </a:txBody>
                  <a:tcPr/>
                </a:tc>
                <a:tc>
                  <a:txBody>
                    <a:bodyPr/>
                    <a:lstStyle/>
                    <a:p>
                      <a:pPr algn="ctr"/>
                      <a:r>
                        <a:rPr lang="en-GB" sz="1400" dirty="0">
                          <a:latin typeface="Palatino Linotype" panose="02040502050505030304" pitchFamily="18" charset="0"/>
                        </a:rPr>
                        <a:t>91.7</a:t>
                      </a:r>
                    </a:p>
                  </a:txBody>
                  <a:tcPr/>
                </a:tc>
                <a:tc>
                  <a:txBody>
                    <a:bodyPr/>
                    <a:lstStyle/>
                    <a:p>
                      <a:pPr algn="ctr"/>
                      <a:r>
                        <a:rPr lang="en-GB" sz="1400" b="1" dirty="0">
                          <a:latin typeface="Palatino Linotype" panose="02040502050505030304" pitchFamily="18" charset="0"/>
                        </a:rPr>
                        <a:t>45</a:t>
                      </a:r>
                    </a:p>
                  </a:txBody>
                  <a:tcPr/>
                </a:tc>
                <a:extLst>
                  <a:ext uri="{0D108BD9-81ED-4DB2-BD59-A6C34878D82A}">
                    <a16:rowId xmlns:a16="http://schemas.microsoft.com/office/drawing/2014/main" val="1716690721"/>
                  </a:ext>
                </a:extLst>
              </a:tr>
              <a:tr h="319661">
                <a:tc>
                  <a:txBody>
                    <a:bodyPr/>
                    <a:lstStyle/>
                    <a:p>
                      <a:r>
                        <a:rPr lang="en-GB" sz="1200" dirty="0">
                          <a:latin typeface="Palatino Linotype" panose="02040502050505030304" pitchFamily="18" charset="0"/>
                        </a:rPr>
                        <a:t>CIP/HPMCAS-LG</a:t>
                      </a:r>
                    </a:p>
                  </a:txBody>
                  <a:tcPr/>
                </a:tc>
                <a:tc>
                  <a:txBody>
                    <a:bodyPr/>
                    <a:lstStyle/>
                    <a:p>
                      <a:pPr algn="ctr"/>
                      <a:r>
                        <a:rPr lang="en-GB" sz="1400" dirty="0">
                          <a:latin typeface="Palatino Linotype" panose="02040502050505030304" pitchFamily="18" charset="0"/>
                        </a:rPr>
                        <a:t>112.4</a:t>
                      </a:r>
                    </a:p>
                  </a:txBody>
                  <a:tcPr/>
                </a:tc>
                <a:tc>
                  <a:txBody>
                    <a:bodyPr/>
                    <a:lstStyle/>
                    <a:p>
                      <a:pPr algn="ctr"/>
                      <a:r>
                        <a:rPr lang="en-GB" sz="1400" dirty="0">
                          <a:latin typeface="Palatino Linotype" panose="02040502050505030304" pitchFamily="18" charset="0"/>
                        </a:rPr>
                        <a:t>104.9</a:t>
                      </a:r>
                    </a:p>
                  </a:txBody>
                  <a:tcPr/>
                </a:tc>
                <a:tc>
                  <a:txBody>
                    <a:bodyPr/>
                    <a:lstStyle/>
                    <a:p>
                      <a:pPr algn="ctr"/>
                      <a:r>
                        <a:rPr lang="en-GB" sz="1400" b="1" dirty="0">
                          <a:latin typeface="Palatino Linotype" panose="02040502050505030304" pitchFamily="18" charset="0"/>
                        </a:rPr>
                        <a:t>7.5</a:t>
                      </a:r>
                    </a:p>
                  </a:txBody>
                  <a:tcPr/>
                </a:tc>
                <a:extLst>
                  <a:ext uri="{0D108BD9-81ED-4DB2-BD59-A6C34878D82A}">
                    <a16:rowId xmlns:a16="http://schemas.microsoft.com/office/drawing/2014/main" val="1576934568"/>
                  </a:ext>
                </a:extLst>
              </a:tr>
              <a:tr h="319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alatino Linotype" panose="02040502050505030304" pitchFamily="18" charset="0"/>
                        </a:rPr>
                        <a:t>CIP/HPMCAS-MG</a:t>
                      </a:r>
                    </a:p>
                  </a:txBody>
                  <a:tcPr/>
                </a:tc>
                <a:tc>
                  <a:txBody>
                    <a:bodyPr/>
                    <a:lstStyle/>
                    <a:p>
                      <a:pPr algn="ctr"/>
                      <a:r>
                        <a:rPr lang="en-GB" sz="1400" dirty="0">
                          <a:latin typeface="Palatino Linotype" panose="02040502050505030304" pitchFamily="18" charset="0"/>
                        </a:rPr>
                        <a:t>106.4</a:t>
                      </a:r>
                    </a:p>
                  </a:txBody>
                  <a:tcPr/>
                </a:tc>
                <a:tc>
                  <a:txBody>
                    <a:bodyPr/>
                    <a:lstStyle/>
                    <a:p>
                      <a:pPr algn="ctr"/>
                      <a:r>
                        <a:rPr lang="en-GB" sz="1400" dirty="0">
                          <a:latin typeface="Palatino Linotype" panose="02040502050505030304" pitchFamily="18" charset="0"/>
                        </a:rPr>
                        <a:t>105.4</a:t>
                      </a:r>
                    </a:p>
                  </a:txBody>
                  <a:tcPr/>
                </a:tc>
                <a:tc>
                  <a:txBody>
                    <a:bodyPr/>
                    <a:lstStyle/>
                    <a:p>
                      <a:pPr algn="ctr"/>
                      <a:r>
                        <a:rPr lang="en-GB" sz="1400" b="1" dirty="0">
                          <a:latin typeface="Palatino Linotype" panose="02040502050505030304" pitchFamily="18" charset="0"/>
                        </a:rPr>
                        <a:t>1</a:t>
                      </a:r>
                    </a:p>
                  </a:txBody>
                  <a:tcPr/>
                </a:tc>
                <a:extLst>
                  <a:ext uri="{0D108BD9-81ED-4DB2-BD59-A6C34878D82A}">
                    <a16:rowId xmlns:a16="http://schemas.microsoft.com/office/drawing/2014/main" val="2023124235"/>
                  </a:ext>
                </a:extLst>
              </a:tr>
            </a:tbl>
          </a:graphicData>
        </a:graphic>
      </p:graphicFrame>
      <p:sp>
        <p:nvSpPr>
          <p:cNvPr id="14" name="TextBox 13">
            <a:extLst>
              <a:ext uri="{FF2B5EF4-FFF2-40B4-BE49-F238E27FC236}">
                <a16:creationId xmlns:a16="http://schemas.microsoft.com/office/drawing/2014/main" id="{07A58218-5958-4A61-A4F4-7F7FF886E6D0}"/>
              </a:ext>
            </a:extLst>
          </p:cNvPr>
          <p:cNvSpPr txBox="1"/>
          <p:nvPr/>
        </p:nvSpPr>
        <p:spPr>
          <a:xfrm>
            <a:off x="2714902" y="659230"/>
            <a:ext cx="3512500" cy="369332"/>
          </a:xfrm>
          <a:prstGeom prst="rect">
            <a:avLst/>
          </a:prstGeom>
          <a:noFill/>
        </p:spPr>
        <p:txBody>
          <a:bodyPr wrap="none" rtlCol="0">
            <a:spAutoFit/>
          </a:bodyPr>
          <a:lstStyle/>
          <a:p>
            <a:r>
              <a:rPr lang="en-GB" dirty="0" err="1">
                <a:latin typeface="Palatino Linotype" panose="02040502050505030304" pitchFamily="18" charset="0"/>
              </a:rPr>
              <a:t>T</a:t>
            </a:r>
            <a:r>
              <a:rPr lang="en-GB" baseline="-25000" dirty="0" err="1">
                <a:latin typeface="Palatino Linotype" panose="02040502050505030304" pitchFamily="18" charset="0"/>
              </a:rPr>
              <a:t>g</a:t>
            </a:r>
            <a:r>
              <a:rPr lang="en-GB" dirty="0">
                <a:latin typeface="Palatino Linotype" panose="02040502050505030304" pitchFamily="18" charset="0"/>
              </a:rPr>
              <a:t> – glass transition temperature</a:t>
            </a:r>
          </a:p>
        </p:txBody>
      </p:sp>
      <p:pic>
        <p:nvPicPr>
          <p:cNvPr id="15" name="Picture 14">
            <a:extLst>
              <a:ext uri="{FF2B5EF4-FFF2-40B4-BE49-F238E27FC236}">
                <a16:creationId xmlns:a16="http://schemas.microsoft.com/office/drawing/2014/main" id="{A1686472-04CB-4DCA-8DBA-F0AD3322BAD6}"/>
              </a:ext>
            </a:extLst>
          </p:cNvPr>
          <p:cNvPicPr>
            <a:picLocks noChangeAspect="1"/>
          </p:cNvPicPr>
          <p:nvPr/>
        </p:nvPicPr>
        <p:blipFill>
          <a:blip r:embed="rId9"/>
          <a:stretch>
            <a:fillRect/>
          </a:stretch>
        </p:blipFill>
        <p:spPr>
          <a:xfrm>
            <a:off x="5347996" y="5294607"/>
            <a:ext cx="1756100" cy="644087"/>
          </a:xfrm>
          <a:prstGeom prst="rect">
            <a:avLst/>
          </a:prstGeom>
        </p:spPr>
      </p:pic>
      <p:pic>
        <p:nvPicPr>
          <p:cNvPr id="16" name="Picture 15">
            <a:extLst>
              <a:ext uri="{FF2B5EF4-FFF2-40B4-BE49-F238E27FC236}">
                <a16:creationId xmlns:a16="http://schemas.microsoft.com/office/drawing/2014/main" id="{2F962A08-DD44-4175-9BBF-79D1978AF15B}"/>
              </a:ext>
            </a:extLst>
          </p:cNvPr>
          <p:cNvPicPr>
            <a:picLocks noChangeAspect="1"/>
          </p:cNvPicPr>
          <p:nvPr/>
        </p:nvPicPr>
        <p:blipFill>
          <a:blip r:embed="rId10"/>
          <a:stretch>
            <a:fillRect/>
          </a:stretch>
        </p:blipFill>
        <p:spPr>
          <a:xfrm>
            <a:off x="5698327" y="6003150"/>
            <a:ext cx="1159673" cy="706400"/>
          </a:xfrm>
          <a:prstGeom prst="rect">
            <a:avLst/>
          </a:prstGeom>
        </p:spPr>
      </p:pic>
      <p:sp>
        <p:nvSpPr>
          <p:cNvPr id="17" name="TextBox 16">
            <a:extLst>
              <a:ext uri="{FF2B5EF4-FFF2-40B4-BE49-F238E27FC236}">
                <a16:creationId xmlns:a16="http://schemas.microsoft.com/office/drawing/2014/main" id="{8488EAB6-83A9-4EC9-B339-191EA6FE3C35}"/>
              </a:ext>
            </a:extLst>
          </p:cNvPr>
          <p:cNvSpPr txBox="1"/>
          <p:nvPr/>
        </p:nvSpPr>
        <p:spPr>
          <a:xfrm>
            <a:off x="5429073" y="4904927"/>
            <a:ext cx="2065630" cy="369332"/>
          </a:xfrm>
          <a:prstGeom prst="rect">
            <a:avLst/>
          </a:prstGeom>
          <a:noFill/>
        </p:spPr>
        <p:txBody>
          <a:bodyPr wrap="none" rtlCol="0">
            <a:spAutoFit/>
          </a:bodyPr>
          <a:lstStyle/>
          <a:p>
            <a:r>
              <a:rPr lang="en-GB" dirty="0">
                <a:latin typeface="Palatino Linotype" panose="02040502050505030304" pitchFamily="18" charset="0"/>
              </a:rPr>
              <a:t>Gordon-Taylor eq.</a:t>
            </a:r>
          </a:p>
        </p:txBody>
      </p:sp>
      <p:sp>
        <p:nvSpPr>
          <p:cNvPr id="18" name="TextBox 17">
            <a:extLst>
              <a:ext uri="{FF2B5EF4-FFF2-40B4-BE49-F238E27FC236}">
                <a16:creationId xmlns:a16="http://schemas.microsoft.com/office/drawing/2014/main" id="{80E61522-BBF1-433A-BEB8-39EE67550F48}"/>
              </a:ext>
            </a:extLst>
          </p:cNvPr>
          <p:cNvSpPr txBox="1"/>
          <p:nvPr/>
        </p:nvSpPr>
        <p:spPr>
          <a:xfrm>
            <a:off x="2241161" y="4321442"/>
            <a:ext cx="1613262" cy="338554"/>
          </a:xfrm>
          <a:prstGeom prst="rect">
            <a:avLst/>
          </a:prstGeom>
          <a:noFill/>
        </p:spPr>
        <p:txBody>
          <a:bodyPr wrap="none" rtlCol="0">
            <a:spAutoFit/>
          </a:bodyPr>
          <a:lstStyle/>
          <a:p>
            <a:r>
              <a:rPr lang="en-GB" sz="1600" dirty="0" err="1">
                <a:latin typeface="Palatino Linotype" panose="02040502050505030304" pitchFamily="18" charset="0"/>
              </a:rPr>
              <a:t>T</a:t>
            </a:r>
            <a:r>
              <a:rPr lang="en-GB" sz="1600" baseline="-25000" dirty="0" err="1">
                <a:latin typeface="Palatino Linotype" panose="02040502050505030304" pitchFamily="18" charset="0"/>
              </a:rPr>
              <a:t>g</a:t>
            </a:r>
            <a:r>
              <a:rPr lang="en-GB" sz="1600" dirty="0">
                <a:latin typeface="Palatino Linotype" panose="02040502050505030304" pitchFamily="18" charset="0"/>
              </a:rPr>
              <a:t> CIP = 86.7 °C</a:t>
            </a:r>
          </a:p>
        </p:txBody>
      </p:sp>
      <p:sp>
        <p:nvSpPr>
          <p:cNvPr id="20" name="Rectangle 19">
            <a:extLst>
              <a:ext uri="{FF2B5EF4-FFF2-40B4-BE49-F238E27FC236}">
                <a16:creationId xmlns:a16="http://schemas.microsoft.com/office/drawing/2014/main" id="{93A14B9D-C16E-434A-8081-FD7B02C55BD8}"/>
              </a:ext>
            </a:extLst>
          </p:cNvPr>
          <p:cNvSpPr/>
          <p:nvPr/>
        </p:nvSpPr>
        <p:spPr>
          <a:xfrm>
            <a:off x="3042993" y="6628618"/>
            <a:ext cx="4572000" cy="261610"/>
          </a:xfrm>
          <a:prstGeom prst="rect">
            <a:avLst/>
          </a:prstGeom>
        </p:spPr>
        <p:txBody>
          <a:bodyPr>
            <a:spAutoFit/>
          </a:bodyPr>
          <a:lstStyle/>
          <a:p>
            <a:pPr algn="r"/>
            <a:r>
              <a:rPr lang="en-GB" sz="1100" dirty="0" err="1"/>
              <a:t>Mesallati</a:t>
            </a:r>
            <a:r>
              <a:rPr lang="en-GB" sz="1100" dirty="0"/>
              <a:t> et al.; </a:t>
            </a:r>
            <a:r>
              <a:rPr lang="en-US" sz="1100" dirty="0" err="1"/>
              <a:t>Mol</a:t>
            </a:r>
            <a:r>
              <a:rPr lang="en-US" sz="1100" dirty="0"/>
              <a:t> Pharm</a:t>
            </a:r>
            <a:r>
              <a:rPr lang="en-GB" sz="1100" dirty="0"/>
              <a:t>. 2017, 14, 2209-2223.</a:t>
            </a:r>
          </a:p>
        </p:txBody>
      </p:sp>
    </p:spTree>
    <p:extLst>
      <p:ext uri="{BB962C8B-B14F-4D97-AF65-F5344CB8AC3E}">
        <p14:creationId xmlns:p14="http://schemas.microsoft.com/office/powerpoint/2010/main" val="165418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 </a:t>
            </a:r>
            <a:r>
              <a:rPr lang="fr-FR" sz="2400" b="1" dirty="0" err="1">
                <a:latin typeface="Palatino Linotype" panose="02040502050505030304" pitchFamily="18" charset="0"/>
              </a:rPr>
              <a:t>Solubility</a:t>
            </a:r>
            <a:r>
              <a:rPr lang="fr-FR" sz="2400" b="1" dirty="0">
                <a:latin typeface="Palatino Linotype" panose="02040502050505030304" pitchFamily="18" charset="0"/>
              </a:rPr>
              <a:t> </a:t>
            </a:r>
            <a:r>
              <a:rPr lang="fr-FR" sz="2400" b="1" dirty="0" err="1">
                <a:latin typeface="Palatino Linotype" panose="02040502050505030304" pitchFamily="18" charset="0"/>
              </a:rPr>
              <a:t>studies</a:t>
            </a:r>
            <a:r>
              <a:rPr lang="fr-FR" sz="2400" b="1" dirty="0">
                <a:latin typeface="Palatino Linotype" panose="02040502050505030304" pitchFamily="18" charset="0"/>
              </a:rPr>
              <a:t> (CIP)</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9" name="Object 8">
            <a:extLst>
              <a:ext uri="{FF2B5EF4-FFF2-40B4-BE49-F238E27FC236}">
                <a16:creationId xmlns:a16="http://schemas.microsoft.com/office/drawing/2014/main" id="{14FBE0A3-9E47-4496-94C8-4AFB21119A83}"/>
              </a:ext>
            </a:extLst>
          </p:cNvPr>
          <p:cNvGraphicFramePr>
            <a:graphicFrameLocks noChangeAspect="1"/>
          </p:cNvGraphicFramePr>
          <p:nvPr>
            <p:extLst>
              <p:ext uri="{D42A27DB-BD31-4B8C-83A1-F6EECF244321}">
                <p14:modId xmlns:p14="http://schemas.microsoft.com/office/powerpoint/2010/main" val="1961759433"/>
              </p:ext>
            </p:extLst>
          </p:nvPr>
        </p:nvGraphicFramePr>
        <p:xfrm>
          <a:off x="2429198" y="740984"/>
          <a:ext cx="3908904" cy="2698106"/>
        </p:xfrm>
        <a:graphic>
          <a:graphicData uri="http://schemas.openxmlformats.org/presentationml/2006/ole">
            <mc:AlternateContent xmlns:mc="http://schemas.openxmlformats.org/markup-compatibility/2006">
              <mc:Choice xmlns:v="urn:schemas-microsoft-com:vml" Requires="v">
                <p:oleObj spid="_x0000_s4642" name="Graph" r:id="rId5" imgW="3613680" imgH="2494440" progId="Origin50.Graph">
                  <p:embed/>
                </p:oleObj>
              </mc:Choice>
              <mc:Fallback>
                <p:oleObj name="Graph" r:id="rId5" imgW="3613680" imgH="2494440" progId="Origin50.Graph">
                  <p:embed/>
                  <p:pic>
                    <p:nvPicPr>
                      <p:cNvPr id="0" name=""/>
                      <p:cNvPicPr/>
                      <p:nvPr/>
                    </p:nvPicPr>
                    <p:blipFill>
                      <a:blip r:embed="rId6"/>
                      <a:stretch>
                        <a:fillRect/>
                      </a:stretch>
                    </p:blipFill>
                    <p:spPr>
                      <a:xfrm>
                        <a:off x="2429198" y="740984"/>
                        <a:ext cx="3908904" cy="269810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9D1B577-6918-4B65-A5B5-9060CAC9CC72}"/>
              </a:ext>
            </a:extLst>
          </p:cNvPr>
          <p:cNvGraphicFramePr>
            <a:graphicFrameLocks noChangeAspect="1"/>
          </p:cNvGraphicFramePr>
          <p:nvPr>
            <p:extLst>
              <p:ext uri="{D42A27DB-BD31-4B8C-83A1-F6EECF244321}">
                <p14:modId xmlns:p14="http://schemas.microsoft.com/office/powerpoint/2010/main" val="195655294"/>
              </p:ext>
            </p:extLst>
          </p:nvPr>
        </p:nvGraphicFramePr>
        <p:xfrm>
          <a:off x="602510" y="3826925"/>
          <a:ext cx="3943251" cy="2698105"/>
        </p:xfrm>
        <a:graphic>
          <a:graphicData uri="http://schemas.openxmlformats.org/presentationml/2006/ole">
            <mc:AlternateContent xmlns:mc="http://schemas.openxmlformats.org/markup-compatibility/2006">
              <mc:Choice xmlns:v="urn:schemas-microsoft-com:vml" Requires="v">
                <p:oleObj spid="_x0000_s4643" name="Graph" r:id="rId7" imgW="3644640" imgH="2494440" progId="Origin50.Graph">
                  <p:embed/>
                </p:oleObj>
              </mc:Choice>
              <mc:Fallback>
                <p:oleObj name="Graph" r:id="rId7" imgW="3644640" imgH="2494440" progId="Origin50.Graph">
                  <p:embed/>
                  <p:pic>
                    <p:nvPicPr>
                      <p:cNvPr id="0" name=""/>
                      <p:cNvPicPr/>
                      <p:nvPr/>
                    </p:nvPicPr>
                    <p:blipFill>
                      <a:blip r:embed="rId8"/>
                      <a:stretch>
                        <a:fillRect/>
                      </a:stretch>
                    </p:blipFill>
                    <p:spPr>
                      <a:xfrm>
                        <a:off x="602510" y="3826925"/>
                        <a:ext cx="3943251" cy="269810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84620480-A01E-45F0-AF08-525002B77BA5}"/>
              </a:ext>
            </a:extLst>
          </p:cNvPr>
          <p:cNvSpPr txBox="1"/>
          <p:nvPr/>
        </p:nvSpPr>
        <p:spPr>
          <a:xfrm>
            <a:off x="3902536" y="546228"/>
            <a:ext cx="1443280" cy="369332"/>
          </a:xfrm>
          <a:prstGeom prst="rect">
            <a:avLst/>
          </a:prstGeom>
          <a:noFill/>
        </p:spPr>
        <p:txBody>
          <a:bodyPr wrap="none" rtlCol="0">
            <a:spAutoFit/>
          </a:bodyPr>
          <a:lstStyle/>
          <a:p>
            <a:r>
              <a:rPr lang="en-GB" u="sng" dirty="0">
                <a:latin typeface="Palatino Linotype" panose="02040502050505030304" pitchFamily="18" charset="0"/>
              </a:rPr>
              <a:t>Water, 37 °C</a:t>
            </a:r>
          </a:p>
        </p:txBody>
      </p:sp>
      <p:sp>
        <p:nvSpPr>
          <p:cNvPr id="12" name="TextBox 11">
            <a:extLst>
              <a:ext uri="{FF2B5EF4-FFF2-40B4-BE49-F238E27FC236}">
                <a16:creationId xmlns:a16="http://schemas.microsoft.com/office/drawing/2014/main" id="{86433643-8D4A-4513-88E8-3688BCE1017F}"/>
              </a:ext>
            </a:extLst>
          </p:cNvPr>
          <p:cNvSpPr txBox="1"/>
          <p:nvPr/>
        </p:nvSpPr>
        <p:spPr>
          <a:xfrm>
            <a:off x="3896124" y="3377038"/>
            <a:ext cx="1522853" cy="369332"/>
          </a:xfrm>
          <a:prstGeom prst="rect">
            <a:avLst/>
          </a:prstGeom>
          <a:noFill/>
        </p:spPr>
        <p:txBody>
          <a:bodyPr wrap="none" rtlCol="0">
            <a:spAutoFit/>
          </a:bodyPr>
          <a:lstStyle/>
          <a:p>
            <a:r>
              <a:rPr lang="en-GB" u="sng" dirty="0" err="1">
                <a:latin typeface="Palatino Linotype" panose="02040502050505030304" pitchFamily="18" charset="0"/>
              </a:rPr>
              <a:t>FaSSIF</a:t>
            </a:r>
            <a:r>
              <a:rPr lang="en-GB" u="sng" dirty="0">
                <a:latin typeface="Palatino Linotype" panose="02040502050505030304" pitchFamily="18" charset="0"/>
              </a:rPr>
              <a:t>, 37 °C</a:t>
            </a:r>
          </a:p>
        </p:txBody>
      </p:sp>
      <p:sp>
        <p:nvSpPr>
          <p:cNvPr id="13" name="TextBox 12">
            <a:extLst>
              <a:ext uri="{FF2B5EF4-FFF2-40B4-BE49-F238E27FC236}">
                <a16:creationId xmlns:a16="http://schemas.microsoft.com/office/drawing/2014/main" id="{84D90D3E-A9D9-49A6-854A-0F4C41BAE65C}"/>
              </a:ext>
            </a:extLst>
          </p:cNvPr>
          <p:cNvSpPr txBox="1"/>
          <p:nvPr/>
        </p:nvSpPr>
        <p:spPr>
          <a:xfrm>
            <a:off x="5013523" y="5067301"/>
            <a:ext cx="2544273" cy="1200329"/>
          </a:xfrm>
          <a:prstGeom prst="rect">
            <a:avLst/>
          </a:prstGeom>
          <a:noFill/>
          <a:ln w="19050">
            <a:solidFill>
              <a:schemeClr val="tx1"/>
            </a:solidFill>
          </a:ln>
        </p:spPr>
        <p:txBody>
          <a:bodyPr wrap="square" rtlCol="0">
            <a:spAutoFit/>
          </a:bodyPr>
          <a:lstStyle/>
          <a:p>
            <a:pPr algn="ctr"/>
            <a:r>
              <a:rPr lang="en-GB" b="1" dirty="0">
                <a:latin typeface="Palatino Linotype" panose="02040502050505030304" pitchFamily="18" charset="0"/>
              </a:rPr>
              <a:t>Dissolution controlled </a:t>
            </a:r>
            <a:br>
              <a:rPr lang="en-GB" b="1" dirty="0">
                <a:latin typeface="Palatino Linotype" panose="02040502050505030304" pitchFamily="18" charset="0"/>
              </a:rPr>
            </a:br>
            <a:r>
              <a:rPr lang="en-GB" b="1" dirty="0">
                <a:latin typeface="Palatino Linotype" panose="02040502050505030304" pitchFamily="18" charset="0"/>
              </a:rPr>
              <a:t>mechanism </a:t>
            </a:r>
            <a:br>
              <a:rPr lang="en-GB" dirty="0">
                <a:latin typeface="Palatino Linotype" panose="02040502050505030304" pitchFamily="18" charset="0"/>
              </a:rPr>
            </a:br>
            <a:r>
              <a:rPr lang="en-GB" dirty="0">
                <a:latin typeface="Palatino Linotype" panose="02040502050505030304" pitchFamily="18" charset="0"/>
              </a:rPr>
              <a:t>“Spring and parachute”</a:t>
            </a:r>
          </a:p>
        </p:txBody>
      </p:sp>
      <p:sp>
        <p:nvSpPr>
          <p:cNvPr id="14" name="Rectangle 13">
            <a:extLst>
              <a:ext uri="{FF2B5EF4-FFF2-40B4-BE49-F238E27FC236}">
                <a16:creationId xmlns:a16="http://schemas.microsoft.com/office/drawing/2014/main" id="{D99C1960-7997-4DAA-A4E4-FB3EC4CE76EE}"/>
              </a:ext>
            </a:extLst>
          </p:cNvPr>
          <p:cNvSpPr/>
          <p:nvPr/>
        </p:nvSpPr>
        <p:spPr>
          <a:xfrm>
            <a:off x="5118409" y="3947313"/>
            <a:ext cx="2439387" cy="646331"/>
          </a:xfrm>
          <a:prstGeom prst="rect">
            <a:avLst/>
          </a:prstGeom>
          <a:ln w="22225">
            <a:solidFill>
              <a:schemeClr val="tx1"/>
            </a:solidFill>
          </a:ln>
        </p:spPr>
        <p:txBody>
          <a:bodyPr wrap="square">
            <a:spAutoFit/>
          </a:bodyPr>
          <a:lstStyle/>
          <a:p>
            <a:pPr algn="ctr"/>
            <a:r>
              <a:rPr lang="en-GB" b="1" dirty="0">
                <a:latin typeface="Palatino Linotype" panose="02040502050505030304" pitchFamily="18" charset="0"/>
              </a:rPr>
              <a:t>Diffusion controlled mechanism  </a:t>
            </a:r>
          </a:p>
        </p:txBody>
      </p:sp>
      <p:cxnSp>
        <p:nvCxnSpPr>
          <p:cNvPr id="16" name="Straight Arrow Connector 15">
            <a:extLst>
              <a:ext uri="{FF2B5EF4-FFF2-40B4-BE49-F238E27FC236}">
                <a16:creationId xmlns:a16="http://schemas.microsoft.com/office/drawing/2014/main" id="{54BE9BFE-8073-4B8C-A5FF-F13FAE5C8A6F}"/>
              </a:ext>
            </a:extLst>
          </p:cNvPr>
          <p:cNvCxnSpPr>
            <a:cxnSpLocks/>
            <a:stCxn id="14" idx="1"/>
          </p:cNvCxnSpPr>
          <p:nvPr/>
        </p:nvCxnSpPr>
        <p:spPr>
          <a:xfrm flipH="1" flipV="1">
            <a:off x="4270917" y="4059047"/>
            <a:ext cx="847492" cy="211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0095AA5-70A3-416C-A792-6488ED0A993A}"/>
              </a:ext>
            </a:extLst>
          </p:cNvPr>
          <p:cNvCxnSpPr>
            <a:cxnSpLocks/>
            <a:stCxn id="13" idx="1"/>
          </p:cNvCxnSpPr>
          <p:nvPr/>
        </p:nvCxnSpPr>
        <p:spPr>
          <a:xfrm flipH="1" flipV="1">
            <a:off x="3526048" y="4685054"/>
            <a:ext cx="1487475" cy="98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AC5EEF-49D0-48FD-82CB-2952289F04E5}"/>
              </a:ext>
            </a:extLst>
          </p:cNvPr>
          <p:cNvSpPr txBox="1"/>
          <p:nvPr/>
        </p:nvSpPr>
        <p:spPr>
          <a:xfrm>
            <a:off x="76200" y="6431141"/>
            <a:ext cx="1670650" cy="400110"/>
          </a:xfrm>
          <a:prstGeom prst="rect">
            <a:avLst/>
          </a:prstGeom>
          <a:noFill/>
        </p:spPr>
        <p:txBody>
          <a:bodyPr wrap="none" rtlCol="0">
            <a:spAutoFit/>
          </a:bodyPr>
          <a:lstStyle/>
          <a:p>
            <a:r>
              <a:rPr lang="en-GB" sz="2000" b="1" dirty="0">
                <a:latin typeface="Palatino Linotype" panose="02040502050505030304" pitchFamily="18" charset="0"/>
              </a:rPr>
              <a:t>Effect of pH </a:t>
            </a:r>
          </a:p>
        </p:txBody>
      </p:sp>
      <p:sp>
        <p:nvSpPr>
          <p:cNvPr id="17" name="Rectangle 16">
            <a:extLst>
              <a:ext uri="{FF2B5EF4-FFF2-40B4-BE49-F238E27FC236}">
                <a16:creationId xmlns:a16="http://schemas.microsoft.com/office/drawing/2014/main" id="{370D92F6-3A6F-40D1-B656-5ACB4FEE23B5}"/>
              </a:ext>
            </a:extLst>
          </p:cNvPr>
          <p:cNvSpPr/>
          <p:nvPr/>
        </p:nvSpPr>
        <p:spPr>
          <a:xfrm>
            <a:off x="3059816" y="6601512"/>
            <a:ext cx="4572000" cy="261610"/>
          </a:xfrm>
          <a:prstGeom prst="rect">
            <a:avLst/>
          </a:prstGeom>
        </p:spPr>
        <p:txBody>
          <a:bodyPr>
            <a:spAutoFit/>
          </a:bodyPr>
          <a:lstStyle/>
          <a:p>
            <a:pPr algn="r"/>
            <a:r>
              <a:rPr lang="en-GB" sz="1100" dirty="0" err="1"/>
              <a:t>Mesallati</a:t>
            </a:r>
            <a:r>
              <a:rPr lang="en-GB" sz="1100" dirty="0"/>
              <a:t> et al.; </a:t>
            </a:r>
            <a:r>
              <a:rPr lang="en-US" sz="1100" dirty="0" err="1"/>
              <a:t>Mol</a:t>
            </a:r>
            <a:r>
              <a:rPr lang="en-US" sz="1100" dirty="0"/>
              <a:t> Pharm</a:t>
            </a:r>
            <a:r>
              <a:rPr lang="en-GB" sz="1100" dirty="0"/>
              <a:t>. 2017, 14, 2209-2223.</a:t>
            </a:r>
          </a:p>
        </p:txBody>
      </p:sp>
    </p:spTree>
    <p:extLst>
      <p:ext uri="{BB962C8B-B14F-4D97-AF65-F5344CB8AC3E}">
        <p14:creationId xmlns:p14="http://schemas.microsoft.com/office/powerpoint/2010/main" val="3294294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990</TotalTime>
  <Words>1395</Words>
  <Application>Microsoft Office PowerPoint</Application>
  <PresentationFormat>On-screen Show (4:3)</PresentationFormat>
  <Paragraphs>227</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Arial</vt:lpstr>
      <vt:lpstr>Calibri</vt:lpstr>
      <vt:lpstr>Calibri Light</vt:lpstr>
      <vt:lpstr>Palatino Linotype</vt:lpstr>
      <vt:lpstr>Office Theme</vt:lpstr>
      <vt:lpstr>ChemDraw.Document.6.0</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Lidia Tajber</cp:lastModifiedBy>
  <cp:revision>316</cp:revision>
  <cp:lastPrinted>2020-11-20T15:13:33Z</cp:lastPrinted>
  <dcterms:created xsi:type="dcterms:W3CDTF">2017-05-27T02:37:01Z</dcterms:created>
  <dcterms:modified xsi:type="dcterms:W3CDTF">2020-11-20T16:38:18Z</dcterms:modified>
</cp:coreProperties>
</file>