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603825" cy="43205400"/>
  <p:notesSz cx="7559675" cy="10691813"/>
  <p:defaultTextStyle>
    <a:defPPr>
      <a:defRPr lang="es-ES"/>
    </a:defPPr>
    <a:lvl1pPr marL="0" algn="l" defTabSz="1337685" rtl="0" eaLnBrk="1" latinLnBrk="0" hangingPunct="1">
      <a:defRPr sz="2800" kern="1200">
        <a:solidFill>
          <a:schemeClr val="tx1"/>
        </a:solidFill>
        <a:latin typeface="+mn-lt"/>
        <a:ea typeface="+mn-ea"/>
        <a:cs typeface="+mn-cs"/>
      </a:defRPr>
    </a:lvl1pPr>
    <a:lvl2pPr marL="668843" algn="l" defTabSz="1337685" rtl="0" eaLnBrk="1" latinLnBrk="0" hangingPunct="1">
      <a:defRPr sz="2800" kern="1200">
        <a:solidFill>
          <a:schemeClr val="tx1"/>
        </a:solidFill>
        <a:latin typeface="+mn-lt"/>
        <a:ea typeface="+mn-ea"/>
        <a:cs typeface="+mn-cs"/>
      </a:defRPr>
    </a:lvl2pPr>
    <a:lvl3pPr marL="1337685" algn="l" defTabSz="1337685" rtl="0" eaLnBrk="1" latinLnBrk="0" hangingPunct="1">
      <a:defRPr sz="2800" kern="1200">
        <a:solidFill>
          <a:schemeClr val="tx1"/>
        </a:solidFill>
        <a:latin typeface="+mn-lt"/>
        <a:ea typeface="+mn-ea"/>
        <a:cs typeface="+mn-cs"/>
      </a:defRPr>
    </a:lvl3pPr>
    <a:lvl4pPr marL="2006533" algn="l" defTabSz="1337685" rtl="0" eaLnBrk="1" latinLnBrk="0" hangingPunct="1">
      <a:defRPr sz="2800" kern="1200">
        <a:solidFill>
          <a:schemeClr val="tx1"/>
        </a:solidFill>
        <a:latin typeface="+mn-lt"/>
        <a:ea typeface="+mn-ea"/>
        <a:cs typeface="+mn-cs"/>
      </a:defRPr>
    </a:lvl4pPr>
    <a:lvl5pPr marL="2675375" algn="l" defTabSz="1337685" rtl="0" eaLnBrk="1" latinLnBrk="0" hangingPunct="1">
      <a:defRPr sz="2800" kern="1200">
        <a:solidFill>
          <a:schemeClr val="tx1"/>
        </a:solidFill>
        <a:latin typeface="+mn-lt"/>
        <a:ea typeface="+mn-ea"/>
        <a:cs typeface="+mn-cs"/>
      </a:defRPr>
    </a:lvl5pPr>
    <a:lvl6pPr marL="3344223" algn="l" defTabSz="1337685" rtl="0" eaLnBrk="1" latinLnBrk="0" hangingPunct="1">
      <a:defRPr sz="2800" kern="1200">
        <a:solidFill>
          <a:schemeClr val="tx1"/>
        </a:solidFill>
        <a:latin typeface="+mn-lt"/>
        <a:ea typeface="+mn-ea"/>
        <a:cs typeface="+mn-cs"/>
      </a:defRPr>
    </a:lvl6pPr>
    <a:lvl7pPr marL="4013065" algn="l" defTabSz="1337685" rtl="0" eaLnBrk="1" latinLnBrk="0" hangingPunct="1">
      <a:defRPr sz="2800" kern="1200">
        <a:solidFill>
          <a:schemeClr val="tx1"/>
        </a:solidFill>
        <a:latin typeface="+mn-lt"/>
        <a:ea typeface="+mn-ea"/>
        <a:cs typeface="+mn-cs"/>
      </a:defRPr>
    </a:lvl7pPr>
    <a:lvl8pPr marL="4681908" algn="l" defTabSz="1337685" rtl="0" eaLnBrk="1" latinLnBrk="0" hangingPunct="1">
      <a:defRPr sz="2800" kern="1200">
        <a:solidFill>
          <a:schemeClr val="tx1"/>
        </a:solidFill>
        <a:latin typeface="+mn-lt"/>
        <a:ea typeface="+mn-ea"/>
        <a:cs typeface="+mn-cs"/>
      </a:defRPr>
    </a:lvl8pPr>
    <a:lvl9pPr marL="5350751" algn="l" defTabSz="1337685"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6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BFB"/>
    <a:srgbClr val="FFCCCC"/>
    <a:srgbClr val="F5B68B"/>
    <a:srgbClr val="F6BC94"/>
    <a:srgbClr val="F6BA92"/>
    <a:srgbClr val="E9A7A5"/>
    <a:srgbClr val="FFAFAF"/>
    <a:srgbClr val="FF9999"/>
    <a:srgbClr val="FF7C80"/>
    <a:srgbClr val="D3A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34" autoAdjust="0"/>
  </p:normalViewPr>
  <p:slideViewPr>
    <p:cSldViewPr snapToGrid="0">
      <p:cViewPr>
        <p:scale>
          <a:sx n="150" d="100"/>
          <a:sy n="150" d="100"/>
        </p:scale>
        <p:origin x="-7566" y="-4176"/>
      </p:cViewPr>
      <p:guideLst>
        <p:guide orient="horz" pos="13608"/>
        <p:guide pos="96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Marcador de encabezado 1"/>
          <p:cNvSpPr txBox="1">
            <a:spLocks noGrp="1"/>
          </p:cNvSpPr>
          <p:nvPr>
            <p:ph type="hdr" sz="quarter"/>
          </p:nvPr>
        </p:nvSpPr>
        <p:spPr>
          <a:xfrm>
            <a:off x="0" y="0"/>
            <a:ext cx="3280320" cy="534240"/>
          </a:xfrm>
          <a:prstGeom prst="rect">
            <a:avLst/>
          </a:prstGeom>
          <a:noFill/>
          <a:ln>
            <a:noFill/>
          </a:ln>
        </p:spPr>
        <p:txBody>
          <a:bodyPr wrap="none" lIns="90000" tIns="45000" rIns="90000" bIns="45000" anchorCtr="0" compatLnSpc="0">
            <a:noAutofit/>
          </a:bodyPr>
          <a:lstStyle/>
          <a:p>
            <a:pPr marL="0" marR="0" lvl="0" indent="0"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Droid Sans Fallback" pitchFamily="2"/>
              <a:cs typeface="FreeSans" pitchFamily="2"/>
            </a:endParaRPr>
          </a:p>
        </p:txBody>
      </p:sp>
      <p:sp>
        <p:nvSpPr>
          <p:cNvPr id="3" name="Marcador de fecha 2"/>
          <p:cNvSpPr txBox="1">
            <a:spLocks noGrp="1"/>
          </p:cNvSpPr>
          <p:nvPr>
            <p:ph type="dt" sz="quarter" idx="1"/>
          </p:nvPr>
        </p:nvSpPr>
        <p:spPr>
          <a:xfrm>
            <a:off x="4279320" y="0"/>
            <a:ext cx="3280320" cy="534240"/>
          </a:xfrm>
          <a:prstGeom prst="rect">
            <a:avLst/>
          </a:prstGeom>
          <a:noFill/>
          <a:ln>
            <a:noFill/>
          </a:ln>
        </p:spPr>
        <p:txBody>
          <a:bodyPr wrap="none" lIns="90000" tIns="45000" rIns="90000" bIns="45000" anchorCtr="0" compatLnSpc="0">
            <a:noAutofit/>
          </a:bodyPr>
          <a:lstStyle/>
          <a:p>
            <a:pPr marL="0" marR="0" lvl="0" indent="0" algn="r"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Droid Sans Fallback" pitchFamily="2"/>
              <a:cs typeface="FreeSans" pitchFamily="2"/>
            </a:endParaRPr>
          </a:p>
        </p:txBody>
      </p:sp>
      <p:sp>
        <p:nvSpPr>
          <p:cNvPr id="4" name="Marcador de pie de página 3"/>
          <p:cNvSpPr txBox="1">
            <a:spLocks noGrp="1"/>
          </p:cNvSpPr>
          <p:nvPr>
            <p:ph type="ftr" sz="quarter" idx="2"/>
          </p:nvPr>
        </p:nvSpPr>
        <p:spPr>
          <a:xfrm>
            <a:off x="0" y="10157400"/>
            <a:ext cx="3280320" cy="534240"/>
          </a:xfrm>
          <a:prstGeom prst="rect">
            <a:avLst/>
          </a:prstGeom>
          <a:noFill/>
          <a:ln>
            <a:noFill/>
          </a:ln>
        </p:spPr>
        <p:txBody>
          <a:bodyPr wrap="none" lIns="90000" tIns="45000" rIns="90000" bIns="45000" anchor="b" anchorCtr="0" compatLnSpc="0">
            <a:noAutofit/>
          </a:bodyPr>
          <a:lstStyle/>
          <a:p>
            <a:pPr marL="0" marR="0" lvl="0" indent="0"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Droid Sans Fallback" pitchFamily="2"/>
              <a:cs typeface="FreeSans" pitchFamily="2"/>
            </a:endParaRPr>
          </a:p>
        </p:txBody>
      </p:sp>
      <p:sp>
        <p:nvSpPr>
          <p:cNvPr id="5" name="Marcador de número de diapositiva 4"/>
          <p:cNvSpPr txBox="1">
            <a:spLocks noGrp="1"/>
          </p:cNvSpPr>
          <p:nvPr>
            <p:ph type="sldNum" sz="quarter" idx="3"/>
          </p:nvPr>
        </p:nvSpPr>
        <p:spPr>
          <a:xfrm>
            <a:off x="4279320" y="10157400"/>
            <a:ext cx="3280320" cy="534240"/>
          </a:xfrm>
          <a:prstGeom prst="rect">
            <a:avLst/>
          </a:prstGeom>
          <a:noFill/>
          <a:ln>
            <a:noFill/>
          </a:ln>
        </p:spPr>
        <p:txBody>
          <a:bodyPr wrap="none" lIns="90000" tIns="45000" rIns="90000" bIns="45000" anchor="b" anchorCtr="0" compatLnSpc="0">
            <a:noAutofit/>
          </a:bodyPr>
          <a:lstStyle/>
          <a:p>
            <a:pPr marL="0" marR="0" lvl="0" indent="0" algn="r" hangingPunct="0">
              <a:lnSpc>
                <a:spcPct val="100000"/>
              </a:lnSpc>
              <a:spcBef>
                <a:spcPts val="0"/>
              </a:spcBef>
              <a:spcAft>
                <a:spcPts val="0"/>
              </a:spcAft>
              <a:buNone/>
              <a:tabLst/>
              <a:defRPr sz="1400"/>
            </a:pPr>
            <a:fld id="{8D699539-6FA3-4B56-8A69-DF712A27283C}" type="slidenum">
              <a:rPr/>
              <a:pPr marL="0" marR="0" lvl="0" indent="0" algn="r" hangingPunct="0">
                <a:lnSpc>
                  <a:spcPct val="100000"/>
                </a:lnSpc>
                <a:spcBef>
                  <a:spcPts val="0"/>
                </a:spcBef>
                <a:spcAft>
                  <a:spcPts val="0"/>
                </a:spcAft>
                <a:buNone/>
                <a:tabLst/>
                <a:defRPr sz="1400"/>
              </a:pPr>
              <a:t>‹Nº›</a:t>
            </a:fld>
            <a:endParaRPr lang="es-ES" sz="1400" b="0" i="0" u="none" strike="noStrike" kern="1200" cap="none">
              <a:ln>
                <a:noFill/>
              </a:ln>
              <a:latin typeface="Liberation Sans" pitchFamily="18"/>
              <a:ea typeface="Droid Sans Fallback" pitchFamily="2"/>
              <a:cs typeface="FreeSans" pitchFamily="2"/>
            </a:endParaRPr>
          </a:p>
        </p:txBody>
      </p:sp>
    </p:spTree>
    <p:extLst>
      <p:ext uri="{BB962C8B-B14F-4D97-AF65-F5344CB8AC3E}">
        <p14:creationId xmlns:p14="http://schemas.microsoft.com/office/powerpoint/2010/main" val="223207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idx="2"/>
          </p:nvPr>
        </p:nvSpPr>
        <p:spPr>
          <a:xfrm>
            <a:off x="2359025" y="812800"/>
            <a:ext cx="2840038" cy="4008438"/>
          </a:xfrm>
          <a:prstGeom prst="rect">
            <a:avLst/>
          </a:prstGeom>
          <a:noFill/>
          <a:ln>
            <a:noFill/>
            <a:prstDash val="solid"/>
          </a:ln>
        </p:spPr>
      </p:sp>
      <p:sp>
        <p:nvSpPr>
          <p:cNvPr id="3" name="Marcador de nota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Marcador de encabezado 3"/>
          <p:cNvSpPr txBox="1">
            <a:spLocks noGrp="1"/>
          </p:cNvSpPr>
          <p:nvPr>
            <p:ph type="hdr" sz="quarter"/>
          </p:nvPr>
        </p:nvSpPr>
        <p:spPr>
          <a:xfrm>
            <a:off x="0" y="0"/>
            <a:ext cx="3280320" cy="534240"/>
          </a:xfrm>
          <a:prstGeom prst="rect">
            <a:avLst/>
          </a:prstGeom>
          <a:noFill/>
          <a:ln>
            <a:noFill/>
          </a:ln>
        </p:spPr>
        <p:txBody>
          <a:bodyPr lIns="0" tIns="0" rIns="0" bIns="0" anchorCtr="0">
            <a:noAutofit/>
          </a:bodyPr>
          <a:lstStyle>
            <a:lvl1pPr lvl="0" hangingPunct="0">
              <a:buNone/>
              <a:tabLst/>
              <a:defRPr lang="es-ES" sz="1400" kern="1200">
                <a:latin typeface="Liberation Serif" pitchFamily="18"/>
                <a:ea typeface="DejaVu Sans" pitchFamily="2"/>
                <a:cs typeface="DejaVu Sans" pitchFamily="2"/>
              </a:defRPr>
            </a:lvl1pPr>
          </a:lstStyle>
          <a:p>
            <a:pPr lvl="0"/>
            <a:endParaRPr lang="es-ES"/>
          </a:p>
        </p:txBody>
      </p:sp>
      <p:sp>
        <p:nvSpPr>
          <p:cNvPr id="5" name="Marcador de fecha 4"/>
          <p:cNvSpPr txBox="1">
            <a:spLocks noGrp="1"/>
          </p:cNvSpPr>
          <p:nvPr>
            <p:ph type="dt" idx="1"/>
          </p:nvPr>
        </p:nvSpPr>
        <p:spPr>
          <a:xfrm>
            <a:off x="4279320" y="0"/>
            <a:ext cx="3280320" cy="534240"/>
          </a:xfrm>
          <a:prstGeom prst="rect">
            <a:avLst/>
          </a:prstGeom>
          <a:noFill/>
          <a:ln>
            <a:noFill/>
          </a:ln>
        </p:spPr>
        <p:txBody>
          <a:bodyPr lIns="0" tIns="0" rIns="0" bIns="0" anchorCtr="0">
            <a:noAutofit/>
          </a:bodyPr>
          <a:lstStyle>
            <a:lvl1pPr lvl="0" algn="r" hangingPunct="0">
              <a:buNone/>
              <a:tabLst/>
              <a:defRPr lang="es-ES" sz="1400" kern="1200">
                <a:latin typeface="Liberation Serif" pitchFamily="18"/>
                <a:ea typeface="DejaVu Sans" pitchFamily="2"/>
                <a:cs typeface="DejaVu Sans" pitchFamily="2"/>
              </a:defRPr>
            </a:lvl1pPr>
          </a:lstStyle>
          <a:p>
            <a:pPr lvl="0"/>
            <a:endParaRPr lang="es-ES"/>
          </a:p>
        </p:txBody>
      </p:sp>
      <p:sp>
        <p:nvSpPr>
          <p:cNvPr id="6" name="Marcador de pie de página 5"/>
          <p:cNvSpPr txBox="1">
            <a:spLocks noGrp="1"/>
          </p:cNvSpPr>
          <p:nvPr>
            <p:ph type="ftr" sz="quarter" idx="4"/>
          </p:nvPr>
        </p:nvSpPr>
        <p:spPr>
          <a:xfrm>
            <a:off x="0" y="10157400"/>
            <a:ext cx="3280320" cy="534240"/>
          </a:xfrm>
          <a:prstGeom prst="rect">
            <a:avLst/>
          </a:prstGeom>
          <a:noFill/>
          <a:ln>
            <a:noFill/>
          </a:ln>
        </p:spPr>
        <p:txBody>
          <a:bodyPr lIns="0" tIns="0" rIns="0" bIns="0" anchor="b" anchorCtr="0">
            <a:noAutofit/>
          </a:bodyPr>
          <a:lstStyle>
            <a:lvl1pPr lvl="0" hangingPunct="0">
              <a:buNone/>
              <a:tabLst/>
              <a:defRPr lang="es-ES" sz="1400" kern="1200">
                <a:latin typeface="Liberation Serif" pitchFamily="18"/>
                <a:ea typeface="DejaVu Sans" pitchFamily="2"/>
                <a:cs typeface="DejaVu Sans" pitchFamily="2"/>
              </a:defRPr>
            </a:lvl1pPr>
          </a:lstStyle>
          <a:p>
            <a:pPr lvl="0"/>
            <a:endParaRPr lang="es-ES"/>
          </a:p>
        </p:txBody>
      </p:sp>
      <p:sp>
        <p:nvSpPr>
          <p:cNvPr id="7" name="Marcador de número de diapositiva 6"/>
          <p:cNvSpPr txBox="1">
            <a:spLocks noGrp="1"/>
          </p:cNvSpPr>
          <p:nvPr>
            <p:ph type="sldNum" sz="quarter" idx="5"/>
          </p:nvPr>
        </p:nvSpPr>
        <p:spPr>
          <a:xfrm>
            <a:off x="4279320" y="10157400"/>
            <a:ext cx="3280320" cy="534240"/>
          </a:xfrm>
          <a:prstGeom prst="rect">
            <a:avLst/>
          </a:prstGeom>
          <a:noFill/>
          <a:ln>
            <a:noFill/>
          </a:ln>
        </p:spPr>
        <p:txBody>
          <a:bodyPr lIns="0" tIns="0" rIns="0" bIns="0" anchor="b" anchorCtr="0">
            <a:noAutofit/>
          </a:bodyPr>
          <a:lstStyle>
            <a:lvl1pPr lvl="0" algn="r" hangingPunct="0">
              <a:buNone/>
              <a:tabLst/>
              <a:defRPr lang="es-ES" sz="1400" kern="1200">
                <a:latin typeface="Liberation Serif" pitchFamily="18"/>
                <a:ea typeface="DejaVu Sans" pitchFamily="2"/>
                <a:cs typeface="DejaVu Sans" pitchFamily="2"/>
              </a:defRPr>
            </a:lvl1pPr>
          </a:lstStyle>
          <a:p>
            <a:pPr lvl="0"/>
            <a:fld id="{CB611024-31B0-446E-80EB-1561B332C80A}" type="slidenum">
              <a:rPr/>
              <a:pPr lvl="0"/>
              <a:t>‹Nº›</a:t>
            </a:fld>
            <a:endParaRPr lang="es-ES"/>
          </a:p>
        </p:txBody>
      </p:sp>
    </p:spTree>
    <p:extLst>
      <p:ext uri="{BB962C8B-B14F-4D97-AF65-F5344CB8AC3E}">
        <p14:creationId xmlns:p14="http://schemas.microsoft.com/office/powerpoint/2010/main" val="2323129413"/>
      </p:ext>
    </p:extLst>
  </p:cSld>
  <p:clrMap bg1="lt1" tx1="dk1" bg2="lt2" tx2="dk2" accent1="accent1" accent2="accent2" accent3="accent3" accent4="accent4" accent5="accent5" accent6="accent6" hlink="hlink" folHlink="folHlink"/>
  <p:notesStyle>
    <a:lvl1pPr marL="315989" marR="0" indent="-315989" hangingPunct="0">
      <a:tabLst/>
      <a:defRPr lang="es-ES" sz="2800" b="0" i="0" u="none" strike="noStrike" kern="1200" cap="none">
        <a:ln>
          <a:noFill/>
        </a:ln>
        <a:latin typeface="Liberation Sans" pitchFamily="18"/>
      </a:defRPr>
    </a:lvl1pPr>
    <a:lvl2pPr marL="668843" algn="l" defTabSz="1337685" rtl="0" eaLnBrk="1" latinLnBrk="0" hangingPunct="1">
      <a:defRPr sz="1900" kern="1200">
        <a:solidFill>
          <a:schemeClr val="tx1"/>
        </a:solidFill>
        <a:latin typeface="+mn-lt"/>
        <a:ea typeface="+mn-ea"/>
        <a:cs typeface="+mn-cs"/>
      </a:defRPr>
    </a:lvl2pPr>
    <a:lvl3pPr marL="1337685" algn="l" defTabSz="1337685" rtl="0" eaLnBrk="1" latinLnBrk="0" hangingPunct="1">
      <a:defRPr sz="1900" kern="1200">
        <a:solidFill>
          <a:schemeClr val="tx1"/>
        </a:solidFill>
        <a:latin typeface="+mn-lt"/>
        <a:ea typeface="+mn-ea"/>
        <a:cs typeface="+mn-cs"/>
      </a:defRPr>
    </a:lvl3pPr>
    <a:lvl4pPr marL="2006533" algn="l" defTabSz="1337685" rtl="0" eaLnBrk="1" latinLnBrk="0" hangingPunct="1">
      <a:defRPr sz="1900" kern="1200">
        <a:solidFill>
          <a:schemeClr val="tx1"/>
        </a:solidFill>
        <a:latin typeface="+mn-lt"/>
        <a:ea typeface="+mn-ea"/>
        <a:cs typeface="+mn-cs"/>
      </a:defRPr>
    </a:lvl4pPr>
    <a:lvl5pPr marL="2675375" algn="l" defTabSz="1337685" rtl="0" eaLnBrk="1" latinLnBrk="0" hangingPunct="1">
      <a:defRPr sz="1900" kern="1200">
        <a:solidFill>
          <a:schemeClr val="tx1"/>
        </a:solidFill>
        <a:latin typeface="+mn-lt"/>
        <a:ea typeface="+mn-ea"/>
        <a:cs typeface="+mn-cs"/>
      </a:defRPr>
    </a:lvl5pPr>
    <a:lvl6pPr marL="3344223" algn="l" defTabSz="1337685" rtl="0" eaLnBrk="1" latinLnBrk="0" hangingPunct="1">
      <a:defRPr sz="1900" kern="1200">
        <a:solidFill>
          <a:schemeClr val="tx1"/>
        </a:solidFill>
        <a:latin typeface="+mn-lt"/>
        <a:ea typeface="+mn-ea"/>
        <a:cs typeface="+mn-cs"/>
      </a:defRPr>
    </a:lvl6pPr>
    <a:lvl7pPr marL="4013065" algn="l" defTabSz="1337685" rtl="0" eaLnBrk="1" latinLnBrk="0" hangingPunct="1">
      <a:defRPr sz="1900" kern="1200">
        <a:solidFill>
          <a:schemeClr val="tx1"/>
        </a:solidFill>
        <a:latin typeface="+mn-lt"/>
        <a:ea typeface="+mn-ea"/>
        <a:cs typeface="+mn-cs"/>
      </a:defRPr>
    </a:lvl7pPr>
    <a:lvl8pPr marL="4681908" algn="l" defTabSz="1337685" rtl="0" eaLnBrk="1" latinLnBrk="0" hangingPunct="1">
      <a:defRPr sz="1900" kern="1200">
        <a:solidFill>
          <a:schemeClr val="tx1"/>
        </a:solidFill>
        <a:latin typeface="+mn-lt"/>
        <a:ea typeface="+mn-ea"/>
        <a:cs typeface="+mn-cs"/>
      </a:defRPr>
    </a:lvl8pPr>
    <a:lvl9pPr marL="5350751" algn="l" defTabSz="133768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txBox="1">
            <a:spLocks noGrp="1"/>
          </p:cNvSpPr>
          <p:nvPr>
            <p:ph type="sldNum" sz="quarter" idx="5"/>
          </p:nvPr>
        </p:nvSpPr>
        <p:spPr>
          <a:ln/>
        </p:spPr>
        <p:txBody>
          <a:bodyPr lIns="0" tIns="0" rIns="0" bIns="0" anchor="b" anchorCtr="0">
            <a:noAutofit/>
          </a:bodyPr>
          <a:lstStyle/>
          <a:p>
            <a:pPr lvl="0"/>
            <a:fld id="{1C1DC7B3-FC88-495F-BEDD-D974B109D4C9}" type="slidenum">
              <a:rPr/>
              <a:pPr lvl="0"/>
              <a:t>1</a:t>
            </a:fld>
            <a:endParaRPr lang="es-ES"/>
          </a:p>
        </p:txBody>
      </p:sp>
      <p:sp>
        <p:nvSpPr>
          <p:cNvPr id="2" name="Marcador de imagen de diapositiva 1"/>
          <p:cNvSpPr>
            <a:spLocks noGrp="1" noRot="1" noChangeAspect="1" noResize="1"/>
          </p:cNvSpPr>
          <p:nvPr>
            <p:ph type="sldImg"/>
          </p:nvPr>
        </p:nvSpPr>
        <p:spPr>
          <a:xfrm>
            <a:off x="2359025" y="812800"/>
            <a:ext cx="2840038" cy="4008438"/>
          </a:xfrm>
          <a:solidFill>
            <a:srgbClr val="729FCF"/>
          </a:solidFill>
          <a:ln w="25400">
            <a:solidFill>
              <a:srgbClr val="3465A4"/>
            </a:solidFill>
            <a:prstDash val="solid"/>
          </a:ln>
        </p:spPr>
      </p:sp>
      <p:sp>
        <p:nvSpPr>
          <p:cNvPr id="3" name="Marcador de notas 2"/>
          <p:cNvSpPr txBox="1">
            <a:spLocks noGrp="1"/>
          </p:cNvSpPr>
          <p:nvPr>
            <p:ph type="body" sz="quarter" idx="1"/>
          </p:nvPr>
        </p:nvSpPr>
        <p:spPr/>
        <p:txBody>
          <a:bodyPr>
            <a:spAutoFit/>
          </a:bodyPr>
          <a:lstStyle/>
          <a:p>
            <a:endParaRPr lang="es-ES" dirty="0"/>
          </a:p>
        </p:txBody>
      </p:sp>
    </p:spTree>
    <p:extLst>
      <p:ext uri="{BB962C8B-B14F-4D97-AF65-F5344CB8AC3E}">
        <p14:creationId xmlns:p14="http://schemas.microsoft.com/office/powerpoint/2010/main" val="151148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826048" y="7070635"/>
            <a:ext cx="22951732" cy="15042937"/>
          </a:xfrm>
        </p:spPr>
        <p:txBody>
          <a:bodyPr anchor="b"/>
          <a:lstStyle>
            <a:lvl1pPr algn="ctr">
              <a:defRPr sz="88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3826048" y="22693540"/>
            <a:ext cx="22951732" cy="10430374"/>
          </a:xfrm>
        </p:spPr>
        <p:txBody>
          <a:bodyPr/>
          <a:lstStyle>
            <a:lvl1pPr marL="0" indent="0" algn="ctr">
              <a:buNone/>
              <a:defRPr sz="3500"/>
            </a:lvl1pPr>
            <a:lvl2pPr marL="669099" indent="0" algn="ctr">
              <a:buNone/>
              <a:defRPr sz="2900"/>
            </a:lvl2pPr>
            <a:lvl3pPr marL="1338196" indent="0" algn="ctr">
              <a:buNone/>
              <a:defRPr sz="2600"/>
            </a:lvl3pPr>
            <a:lvl4pPr marL="2007295" indent="0" algn="ctr">
              <a:buNone/>
              <a:defRPr sz="2400"/>
            </a:lvl4pPr>
            <a:lvl5pPr marL="2676392" indent="0" algn="ctr">
              <a:buNone/>
              <a:defRPr sz="2400"/>
            </a:lvl5pPr>
            <a:lvl6pPr marL="3345491" indent="0" algn="ctr">
              <a:buNone/>
              <a:defRPr sz="2400"/>
            </a:lvl6pPr>
            <a:lvl7pPr marL="4014588" indent="0" algn="ctr">
              <a:buNone/>
              <a:defRPr sz="2400"/>
            </a:lvl7pPr>
            <a:lvl8pPr marL="4683687" indent="0" algn="ctr">
              <a:buNone/>
              <a:defRPr sz="2400"/>
            </a:lvl8pPr>
            <a:lvl9pPr marL="5352784" indent="0" algn="ctr">
              <a:buNone/>
              <a:defRPr sz="24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lvl="0"/>
            <a:endParaRPr lang="es-ES"/>
          </a:p>
        </p:txBody>
      </p:sp>
      <p:sp>
        <p:nvSpPr>
          <p:cNvPr id="5" name="Marcador de pie de página 4"/>
          <p:cNvSpPr>
            <a:spLocks noGrp="1"/>
          </p:cNvSpPr>
          <p:nvPr>
            <p:ph type="ftr" sz="quarter" idx="11"/>
          </p:nvPr>
        </p:nvSpPr>
        <p:spPr/>
        <p:txBody>
          <a:bodyPr/>
          <a:lstStyle/>
          <a:p>
            <a:pPr lvl="0"/>
            <a:endParaRPr lang="es-ES"/>
          </a:p>
        </p:txBody>
      </p:sp>
      <p:sp>
        <p:nvSpPr>
          <p:cNvPr id="6" name="Marcador de número de diapositiva 5"/>
          <p:cNvSpPr>
            <a:spLocks noGrp="1"/>
          </p:cNvSpPr>
          <p:nvPr>
            <p:ph type="sldNum" sz="quarter" idx="12"/>
          </p:nvPr>
        </p:nvSpPr>
        <p:spPr/>
        <p:txBody>
          <a:bodyPr/>
          <a:lstStyle/>
          <a:p>
            <a:pPr lvl="0"/>
            <a:fld id="{0EA810E4-96EC-4198-8919-E8C1F40C4FA2}" type="slidenum">
              <a:rPr/>
              <a:pPr lvl="0"/>
              <a:t>‹Nº›</a:t>
            </a:fld>
            <a:endParaRPr lang="es-ES"/>
          </a:p>
        </p:txBody>
      </p:sp>
    </p:spTree>
    <p:extLst>
      <p:ext uri="{BB962C8B-B14F-4D97-AF65-F5344CB8AC3E}">
        <p14:creationId xmlns:p14="http://schemas.microsoft.com/office/powerpoint/2010/main" val="401938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lvl="0"/>
            <a:endParaRPr lang="es-ES"/>
          </a:p>
        </p:txBody>
      </p:sp>
      <p:sp>
        <p:nvSpPr>
          <p:cNvPr id="5" name="Marcador de pie de página 4"/>
          <p:cNvSpPr>
            <a:spLocks noGrp="1"/>
          </p:cNvSpPr>
          <p:nvPr>
            <p:ph type="ftr" sz="quarter" idx="11"/>
          </p:nvPr>
        </p:nvSpPr>
        <p:spPr/>
        <p:txBody>
          <a:bodyPr/>
          <a:lstStyle/>
          <a:p>
            <a:pPr lvl="0"/>
            <a:endParaRPr lang="es-ES"/>
          </a:p>
        </p:txBody>
      </p:sp>
      <p:sp>
        <p:nvSpPr>
          <p:cNvPr id="6" name="Marcador de número de diapositiva 5"/>
          <p:cNvSpPr>
            <a:spLocks noGrp="1"/>
          </p:cNvSpPr>
          <p:nvPr>
            <p:ph type="sldNum" sz="quarter" idx="12"/>
          </p:nvPr>
        </p:nvSpPr>
        <p:spPr/>
        <p:txBody>
          <a:bodyPr/>
          <a:lstStyle/>
          <a:p>
            <a:pPr lvl="0"/>
            <a:fld id="{A1C6F103-C3F7-4238-B45D-470CEE18EF6C}" type="slidenum">
              <a:rPr/>
              <a:pPr lvl="0"/>
              <a:t>‹Nº›</a:t>
            </a:fld>
            <a:endParaRPr lang="es-ES"/>
          </a:p>
        </p:txBody>
      </p:sp>
    </p:spTree>
    <p:extLst>
      <p:ext uri="{BB962C8B-B14F-4D97-AF65-F5344CB8AC3E}">
        <p14:creationId xmlns:p14="http://schemas.microsoft.com/office/powerpoint/2010/main" val="347080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1995223" y="2195273"/>
            <a:ext cx="6620605" cy="32648157"/>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2126591" y="2195273"/>
            <a:ext cx="19650519" cy="3264815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lvl="0"/>
            <a:endParaRPr lang="es-ES"/>
          </a:p>
        </p:txBody>
      </p:sp>
      <p:sp>
        <p:nvSpPr>
          <p:cNvPr id="5" name="Marcador de pie de página 4"/>
          <p:cNvSpPr>
            <a:spLocks noGrp="1"/>
          </p:cNvSpPr>
          <p:nvPr>
            <p:ph type="ftr" sz="quarter" idx="11"/>
          </p:nvPr>
        </p:nvSpPr>
        <p:spPr/>
        <p:txBody>
          <a:bodyPr/>
          <a:lstStyle/>
          <a:p>
            <a:pPr lvl="0"/>
            <a:endParaRPr lang="es-ES"/>
          </a:p>
        </p:txBody>
      </p:sp>
      <p:sp>
        <p:nvSpPr>
          <p:cNvPr id="6" name="Marcador de número de diapositiva 5"/>
          <p:cNvSpPr>
            <a:spLocks noGrp="1"/>
          </p:cNvSpPr>
          <p:nvPr>
            <p:ph type="sldNum" sz="quarter" idx="12"/>
          </p:nvPr>
        </p:nvSpPr>
        <p:spPr/>
        <p:txBody>
          <a:bodyPr/>
          <a:lstStyle/>
          <a:p>
            <a:pPr lvl="0"/>
            <a:fld id="{CA66A7E0-87AA-4E52-B819-46D5BDD91598}" type="slidenum">
              <a:rPr/>
              <a:pPr lvl="0"/>
              <a:t>‹Nº›</a:t>
            </a:fld>
            <a:endParaRPr lang="es-ES"/>
          </a:p>
        </p:txBody>
      </p:sp>
    </p:spTree>
    <p:extLst>
      <p:ext uri="{BB962C8B-B14F-4D97-AF65-F5344CB8AC3E}">
        <p14:creationId xmlns:p14="http://schemas.microsoft.com/office/powerpoint/2010/main" val="94148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lvl="0"/>
            <a:endParaRPr lang="es-ES"/>
          </a:p>
        </p:txBody>
      </p:sp>
      <p:sp>
        <p:nvSpPr>
          <p:cNvPr id="5" name="Marcador de pie de página 4"/>
          <p:cNvSpPr>
            <a:spLocks noGrp="1"/>
          </p:cNvSpPr>
          <p:nvPr>
            <p:ph type="ftr" sz="quarter" idx="11"/>
          </p:nvPr>
        </p:nvSpPr>
        <p:spPr/>
        <p:txBody>
          <a:bodyPr/>
          <a:lstStyle/>
          <a:p>
            <a:pPr lvl="0"/>
            <a:endParaRPr lang="es-ES"/>
          </a:p>
        </p:txBody>
      </p:sp>
      <p:sp>
        <p:nvSpPr>
          <p:cNvPr id="6" name="Marcador de número de diapositiva 5"/>
          <p:cNvSpPr>
            <a:spLocks noGrp="1"/>
          </p:cNvSpPr>
          <p:nvPr>
            <p:ph type="sldNum" sz="quarter" idx="12"/>
          </p:nvPr>
        </p:nvSpPr>
        <p:spPr/>
        <p:txBody>
          <a:bodyPr/>
          <a:lstStyle/>
          <a:p>
            <a:pPr lvl="0"/>
            <a:fld id="{3F183AEA-00AD-4D03-9E00-E61B1B734B46}" type="slidenum">
              <a:rPr/>
              <a:pPr lvl="0"/>
              <a:t>‹Nº›</a:t>
            </a:fld>
            <a:endParaRPr lang="es-ES"/>
          </a:p>
        </p:txBody>
      </p:sp>
    </p:spTree>
    <p:extLst>
      <p:ext uri="{BB962C8B-B14F-4D97-AF65-F5344CB8AC3E}">
        <p14:creationId xmlns:p14="http://schemas.microsoft.com/office/powerpoint/2010/main" val="153215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087970" y="10772467"/>
            <a:ext cx="26396082" cy="17972231"/>
          </a:xfrm>
        </p:spPr>
        <p:txBody>
          <a:bodyPr anchor="b"/>
          <a:lstStyle>
            <a:lvl1pPr>
              <a:defRPr sz="88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2087970" y="28914610"/>
            <a:ext cx="26396082" cy="9449410"/>
          </a:xfrm>
        </p:spPr>
        <p:txBody>
          <a:bodyPr/>
          <a:lstStyle>
            <a:lvl1pPr marL="0" indent="0">
              <a:buNone/>
              <a:defRPr sz="3500">
                <a:solidFill>
                  <a:schemeClr val="tx1">
                    <a:tint val="75000"/>
                  </a:schemeClr>
                </a:solidFill>
              </a:defRPr>
            </a:lvl1pPr>
            <a:lvl2pPr marL="669099" indent="0">
              <a:buNone/>
              <a:defRPr sz="2900">
                <a:solidFill>
                  <a:schemeClr val="tx1">
                    <a:tint val="75000"/>
                  </a:schemeClr>
                </a:solidFill>
              </a:defRPr>
            </a:lvl2pPr>
            <a:lvl3pPr marL="1338196" indent="0">
              <a:buNone/>
              <a:defRPr sz="2600">
                <a:solidFill>
                  <a:schemeClr val="tx1">
                    <a:tint val="75000"/>
                  </a:schemeClr>
                </a:solidFill>
              </a:defRPr>
            </a:lvl3pPr>
            <a:lvl4pPr marL="2007295" indent="0">
              <a:buNone/>
              <a:defRPr sz="2400">
                <a:solidFill>
                  <a:schemeClr val="tx1">
                    <a:tint val="75000"/>
                  </a:schemeClr>
                </a:solidFill>
              </a:defRPr>
            </a:lvl4pPr>
            <a:lvl5pPr marL="2676392" indent="0">
              <a:buNone/>
              <a:defRPr sz="2400">
                <a:solidFill>
                  <a:schemeClr val="tx1">
                    <a:tint val="75000"/>
                  </a:schemeClr>
                </a:solidFill>
              </a:defRPr>
            </a:lvl5pPr>
            <a:lvl6pPr marL="3345491" indent="0">
              <a:buNone/>
              <a:defRPr sz="2400">
                <a:solidFill>
                  <a:schemeClr val="tx1">
                    <a:tint val="75000"/>
                  </a:schemeClr>
                </a:solidFill>
              </a:defRPr>
            </a:lvl6pPr>
            <a:lvl7pPr marL="4014588" indent="0">
              <a:buNone/>
              <a:defRPr sz="2400">
                <a:solidFill>
                  <a:schemeClr val="tx1">
                    <a:tint val="75000"/>
                  </a:schemeClr>
                </a:solidFill>
              </a:defRPr>
            </a:lvl7pPr>
            <a:lvl8pPr marL="4683687" indent="0">
              <a:buNone/>
              <a:defRPr sz="2400">
                <a:solidFill>
                  <a:schemeClr val="tx1">
                    <a:tint val="75000"/>
                  </a:schemeClr>
                </a:solidFill>
              </a:defRPr>
            </a:lvl8pPr>
            <a:lvl9pPr marL="5352784" indent="0">
              <a:buNone/>
              <a:defRPr sz="24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lvl="0"/>
            <a:endParaRPr lang="es-ES"/>
          </a:p>
        </p:txBody>
      </p:sp>
      <p:sp>
        <p:nvSpPr>
          <p:cNvPr id="5" name="Marcador de pie de página 4"/>
          <p:cNvSpPr>
            <a:spLocks noGrp="1"/>
          </p:cNvSpPr>
          <p:nvPr>
            <p:ph type="ftr" sz="quarter" idx="11"/>
          </p:nvPr>
        </p:nvSpPr>
        <p:spPr/>
        <p:txBody>
          <a:bodyPr/>
          <a:lstStyle/>
          <a:p>
            <a:pPr lvl="0"/>
            <a:endParaRPr lang="es-ES"/>
          </a:p>
        </p:txBody>
      </p:sp>
      <p:sp>
        <p:nvSpPr>
          <p:cNvPr id="6" name="Marcador de número de diapositiva 5"/>
          <p:cNvSpPr>
            <a:spLocks noGrp="1"/>
          </p:cNvSpPr>
          <p:nvPr>
            <p:ph type="sldNum" sz="quarter" idx="12"/>
          </p:nvPr>
        </p:nvSpPr>
        <p:spPr/>
        <p:txBody>
          <a:bodyPr/>
          <a:lstStyle/>
          <a:p>
            <a:pPr lvl="0"/>
            <a:fld id="{A6ECFE80-F9C3-4920-8209-EF094F53142A}" type="slidenum">
              <a:rPr/>
              <a:pPr lvl="0"/>
              <a:t>‹Nº›</a:t>
            </a:fld>
            <a:endParaRPr lang="es-ES"/>
          </a:p>
        </p:txBody>
      </p:sp>
    </p:spTree>
    <p:extLst>
      <p:ext uri="{BB962C8B-B14F-4D97-AF65-F5344CB8AC3E}">
        <p14:creationId xmlns:p14="http://schemas.microsoft.com/office/powerpoint/2010/main" val="263684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2126590" y="10382799"/>
            <a:ext cx="13134427" cy="2446063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15479130" y="10382799"/>
            <a:ext cx="13136698" cy="2446063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lvl="0"/>
            <a:endParaRPr lang="es-ES"/>
          </a:p>
        </p:txBody>
      </p:sp>
      <p:sp>
        <p:nvSpPr>
          <p:cNvPr id="6" name="Marcador de pie de página 5"/>
          <p:cNvSpPr>
            <a:spLocks noGrp="1"/>
          </p:cNvSpPr>
          <p:nvPr>
            <p:ph type="ftr" sz="quarter" idx="11"/>
          </p:nvPr>
        </p:nvSpPr>
        <p:spPr/>
        <p:txBody>
          <a:bodyPr/>
          <a:lstStyle/>
          <a:p>
            <a:pPr lvl="0"/>
            <a:endParaRPr lang="es-ES"/>
          </a:p>
        </p:txBody>
      </p:sp>
      <p:sp>
        <p:nvSpPr>
          <p:cNvPr id="7" name="Marcador de número de diapositiva 6"/>
          <p:cNvSpPr>
            <a:spLocks noGrp="1"/>
          </p:cNvSpPr>
          <p:nvPr>
            <p:ph type="sldNum" sz="quarter" idx="12"/>
          </p:nvPr>
        </p:nvSpPr>
        <p:spPr/>
        <p:txBody>
          <a:bodyPr/>
          <a:lstStyle/>
          <a:p>
            <a:pPr lvl="0"/>
            <a:fld id="{39FA7180-3A50-4443-B0CC-04E08AB85C6E}" type="slidenum">
              <a:rPr/>
              <a:pPr lvl="0"/>
              <a:t>‹Nº›</a:t>
            </a:fld>
            <a:endParaRPr lang="es-ES"/>
          </a:p>
        </p:txBody>
      </p:sp>
    </p:spTree>
    <p:extLst>
      <p:ext uri="{BB962C8B-B14F-4D97-AF65-F5344CB8AC3E}">
        <p14:creationId xmlns:p14="http://schemas.microsoft.com/office/powerpoint/2010/main" val="274287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108417" y="2299487"/>
            <a:ext cx="26396082" cy="8352907"/>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2108416" y="10591226"/>
            <a:ext cx="12945850" cy="5190266"/>
          </a:xfrm>
        </p:spPr>
        <p:txBody>
          <a:bodyPr anchor="b"/>
          <a:lstStyle>
            <a:lvl1pPr marL="0" indent="0">
              <a:buNone/>
              <a:defRPr sz="3500" b="1"/>
            </a:lvl1pPr>
            <a:lvl2pPr marL="669099" indent="0">
              <a:buNone/>
              <a:defRPr sz="2900" b="1"/>
            </a:lvl2pPr>
            <a:lvl3pPr marL="1338196" indent="0">
              <a:buNone/>
              <a:defRPr sz="2600" b="1"/>
            </a:lvl3pPr>
            <a:lvl4pPr marL="2007295" indent="0">
              <a:buNone/>
              <a:defRPr sz="2400" b="1"/>
            </a:lvl4pPr>
            <a:lvl5pPr marL="2676392" indent="0">
              <a:buNone/>
              <a:defRPr sz="2400" b="1"/>
            </a:lvl5pPr>
            <a:lvl6pPr marL="3345491" indent="0">
              <a:buNone/>
              <a:defRPr sz="2400" b="1"/>
            </a:lvl6pPr>
            <a:lvl7pPr marL="4014588" indent="0">
              <a:buNone/>
              <a:defRPr sz="2400" b="1"/>
            </a:lvl7pPr>
            <a:lvl8pPr marL="4683687" indent="0">
              <a:buNone/>
              <a:defRPr sz="2400" b="1"/>
            </a:lvl8pPr>
            <a:lvl9pPr marL="5352784" indent="0">
              <a:buNone/>
              <a:defRPr sz="2400" b="1"/>
            </a:lvl9pPr>
          </a:lstStyle>
          <a:p>
            <a:pPr lvl="0"/>
            <a:r>
              <a:rPr lang="es-ES" smtClean="0"/>
              <a:t>Editar el estilo de texto del patrón</a:t>
            </a:r>
          </a:p>
        </p:txBody>
      </p:sp>
      <p:sp>
        <p:nvSpPr>
          <p:cNvPr id="4" name="Marcador de contenido 3"/>
          <p:cNvSpPr>
            <a:spLocks noGrp="1"/>
          </p:cNvSpPr>
          <p:nvPr>
            <p:ph sz="half" idx="2"/>
          </p:nvPr>
        </p:nvSpPr>
        <p:spPr>
          <a:xfrm>
            <a:off x="2108416" y="15781491"/>
            <a:ext cx="12945850" cy="2321233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15492761" y="10591226"/>
            <a:ext cx="13011738" cy="5190266"/>
          </a:xfrm>
        </p:spPr>
        <p:txBody>
          <a:bodyPr anchor="b"/>
          <a:lstStyle>
            <a:lvl1pPr marL="0" indent="0">
              <a:buNone/>
              <a:defRPr sz="3500" b="1"/>
            </a:lvl1pPr>
            <a:lvl2pPr marL="669099" indent="0">
              <a:buNone/>
              <a:defRPr sz="2900" b="1"/>
            </a:lvl2pPr>
            <a:lvl3pPr marL="1338196" indent="0">
              <a:buNone/>
              <a:defRPr sz="2600" b="1"/>
            </a:lvl3pPr>
            <a:lvl4pPr marL="2007295" indent="0">
              <a:buNone/>
              <a:defRPr sz="2400" b="1"/>
            </a:lvl4pPr>
            <a:lvl5pPr marL="2676392" indent="0">
              <a:buNone/>
              <a:defRPr sz="2400" b="1"/>
            </a:lvl5pPr>
            <a:lvl6pPr marL="3345491" indent="0">
              <a:buNone/>
              <a:defRPr sz="2400" b="1"/>
            </a:lvl6pPr>
            <a:lvl7pPr marL="4014588" indent="0">
              <a:buNone/>
              <a:defRPr sz="2400" b="1"/>
            </a:lvl7pPr>
            <a:lvl8pPr marL="4683687" indent="0">
              <a:buNone/>
              <a:defRPr sz="2400" b="1"/>
            </a:lvl8pPr>
            <a:lvl9pPr marL="5352784" indent="0">
              <a:buNone/>
              <a:defRPr sz="2400" b="1"/>
            </a:lvl9pPr>
          </a:lstStyle>
          <a:p>
            <a:pPr lvl="0"/>
            <a:r>
              <a:rPr lang="es-ES" smtClean="0"/>
              <a:t>Editar el estilo de texto del patrón</a:t>
            </a:r>
          </a:p>
        </p:txBody>
      </p:sp>
      <p:sp>
        <p:nvSpPr>
          <p:cNvPr id="6" name="Marcador de contenido 5"/>
          <p:cNvSpPr>
            <a:spLocks noGrp="1"/>
          </p:cNvSpPr>
          <p:nvPr>
            <p:ph sz="quarter" idx="4"/>
          </p:nvPr>
        </p:nvSpPr>
        <p:spPr>
          <a:xfrm>
            <a:off x="15492761" y="15781491"/>
            <a:ext cx="13011738" cy="2321233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lvl="0"/>
            <a:endParaRPr lang="es-ES"/>
          </a:p>
        </p:txBody>
      </p:sp>
      <p:sp>
        <p:nvSpPr>
          <p:cNvPr id="8" name="Marcador de pie de página 7"/>
          <p:cNvSpPr>
            <a:spLocks noGrp="1"/>
          </p:cNvSpPr>
          <p:nvPr>
            <p:ph type="ftr" sz="quarter" idx="11"/>
          </p:nvPr>
        </p:nvSpPr>
        <p:spPr/>
        <p:txBody>
          <a:bodyPr/>
          <a:lstStyle/>
          <a:p>
            <a:pPr lvl="0"/>
            <a:endParaRPr lang="es-ES"/>
          </a:p>
        </p:txBody>
      </p:sp>
      <p:sp>
        <p:nvSpPr>
          <p:cNvPr id="9" name="Marcador de número de diapositiva 8"/>
          <p:cNvSpPr>
            <a:spLocks noGrp="1"/>
          </p:cNvSpPr>
          <p:nvPr>
            <p:ph type="sldNum" sz="quarter" idx="12"/>
          </p:nvPr>
        </p:nvSpPr>
        <p:spPr/>
        <p:txBody>
          <a:bodyPr/>
          <a:lstStyle/>
          <a:p>
            <a:pPr lvl="0"/>
            <a:fld id="{75495DA7-04B7-417F-AEB6-A2267BDE549D}" type="slidenum">
              <a:rPr/>
              <a:pPr lvl="0"/>
              <a:t>‹Nº›</a:t>
            </a:fld>
            <a:endParaRPr lang="es-ES"/>
          </a:p>
        </p:txBody>
      </p:sp>
    </p:spTree>
    <p:extLst>
      <p:ext uri="{BB962C8B-B14F-4D97-AF65-F5344CB8AC3E}">
        <p14:creationId xmlns:p14="http://schemas.microsoft.com/office/powerpoint/2010/main" val="236687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lvl="0"/>
            <a:endParaRPr lang="es-ES"/>
          </a:p>
        </p:txBody>
      </p:sp>
      <p:sp>
        <p:nvSpPr>
          <p:cNvPr id="4" name="Marcador de pie de página 3"/>
          <p:cNvSpPr>
            <a:spLocks noGrp="1"/>
          </p:cNvSpPr>
          <p:nvPr>
            <p:ph type="ftr" sz="quarter" idx="11"/>
          </p:nvPr>
        </p:nvSpPr>
        <p:spPr/>
        <p:txBody>
          <a:bodyPr/>
          <a:lstStyle/>
          <a:p>
            <a:pPr lvl="0"/>
            <a:endParaRPr lang="es-ES"/>
          </a:p>
        </p:txBody>
      </p:sp>
      <p:sp>
        <p:nvSpPr>
          <p:cNvPr id="5" name="Marcador de número de diapositiva 4"/>
          <p:cNvSpPr>
            <a:spLocks noGrp="1"/>
          </p:cNvSpPr>
          <p:nvPr>
            <p:ph type="sldNum" sz="quarter" idx="12"/>
          </p:nvPr>
        </p:nvSpPr>
        <p:spPr/>
        <p:txBody>
          <a:bodyPr/>
          <a:lstStyle/>
          <a:p>
            <a:pPr lvl="0"/>
            <a:fld id="{986336B7-A280-49F8-9279-04957A95E014}" type="slidenum">
              <a:rPr/>
              <a:pPr lvl="0"/>
              <a:t>‹Nº›</a:t>
            </a:fld>
            <a:endParaRPr lang="es-ES"/>
          </a:p>
        </p:txBody>
      </p:sp>
    </p:spTree>
    <p:extLst>
      <p:ext uri="{BB962C8B-B14F-4D97-AF65-F5344CB8AC3E}">
        <p14:creationId xmlns:p14="http://schemas.microsoft.com/office/powerpoint/2010/main" val="331955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lvl="0"/>
            <a:endParaRPr lang="es-ES"/>
          </a:p>
        </p:txBody>
      </p:sp>
      <p:sp>
        <p:nvSpPr>
          <p:cNvPr id="3" name="Marcador de pie de página 2"/>
          <p:cNvSpPr>
            <a:spLocks noGrp="1"/>
          </p:cNvSpPr>
          <p:nvPr>
            <p:ph type="ftr" sz="quarter" idx="11"/>
          </p:nvPr>
        </p:nvSpPr>
        <p:spPr/>
        <p:txBody>
          <a:bodyPr/>
          <a:lstStyle/>
          <a:p>
            <a:pPr lvl="0"/>
            <a:endParaRPr lang="es-ES"/>
          </a:p>
        </p:txBody>
      </p:sp>
      <p:sp>
        <p:nvSpPr>
          <p:cNvPr id="4" name="Marcador de número de diapositiva 3"/>
          <p:cNvSpPr>
            <a:spLocks noGrp="1"/>
          </p:cNvSpPr>
          <p:nvPr>
            <p:ph type="sldNum" sz="quarter" idx="12"/>
          </p:nvPr>
        </p:nvSpPr>
        <p:spPr/>
        <p:txBody>
          <a:bodyPr/>
          <a:lstStyle/>
          <a:p>
            <a:pPr lvl="0"/>
            <a:fld id="{F5CB90AD-A357-4BBB-8311-64BD03166561}" type="slidenum">
              <a:rPr/>
              <a:pPr lvl="0"/>
              <a:t>‹Nº›</a:t>
            </a:fld>
            <a:endParaRPr lang="es-ES"/>
          </a:p>
        </p:txBody>
      </p:sp>
    </p:spTree>
    <p:extLst>
      <p:ext uri="{BB962C8B-B14F-4D97-AF65-F5344CB8AC3E}">
        <p14:creationId xmlns:p14="http://schemas.microsoft.com/office/powerpoint/2010/main" val="389560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108416" y="2879455"/>
            <a:ext cx="9869563" cy="10081486"/>
          </a:xfrm>
        </p:spPr>
        <p:txBody>
          <a:bodyPr anchor="b"/>
          <a:lstStyle>
            <a:lvl1pPr>
              <a:defRPr sz="47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13011739" y="6221071"/>
            <a:ext cx="15492759" cy="30704357"/>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2108416" y="12960943"/>
            <a:ext cx="9869563" cy="24014327"/>
          </a:xfrm>
        </p:spPr>
        <p:txBody>
          <a:bodyPr/>
          <a:lstStyle>
            <a:lvl1pPr marL="0" indent="0">
              <a:buNone/>
              <a:defRPr sz="2400"/>
            </a:lvl1pPr>
            <a:lvl2pPr marL="669099" indent="0">
              <a:buNone/>
              <a:defRPr sz="2100"/>
            </a:lvl2pPr>
            <a:lvl3pPr marL="1338196" indent="0">
              <a:buNone/>
              <a:defRPr sz="1800"/>
            </a:lvl3pPr>
            <a:lvl4pPr marL="2007295" indent="0">
              <a:buNone/>
              <a:defRPr sz="1400"/>
            </a:lvl4pPr>
            <a:lvl5pPr marL="2676392" indent="0">
              <a:buNone/>
              <a:defRPr sz="1400"/>
            </a:lvl5pPr>
            <a:lvl6pPr marL="3345491" indent="0">
              <a:buNone/>
              <a:defRPr sz="1400"/>
            </a:lvl6pPr>
            <a:lvl7pPr marL="4014588" indent="0">
              <a:buNone/>
              <a:defRPr sz="1400"/>
            </a:lvl7pPr>
            <a:lvl8pPr marL="4683687" indent="0">
              <a:buNone/>
              <a:defRPr sz="1400"/>
            </a:lvl8pPr>
            <a:lvl9pPr marL="5352784" indent="0">
              <a:buNone/>
              <a:defRPr sz="14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lvl="0"/>
            <a:endParaRPr lang="es-ES"/>
          </a:p>
        </p:txBody>
      </p:sp>
      <p:sp>
        <p:nvSpPr>
          <p:cNvPr id="6" name="Marcador de pie de página 5"/>
          <p:cNvSpPr>
            <a:spLocks noGrp="1"/>
          </p:cNvSpPr>
          <p:nvPr>
            <p:ph type="ftr" sz="quarter" idx="11"/>
          </p:nvPr>
        </p:nvSpPr>
        <p:spPr/>
        <p:txBody>
          <a:bodyPr/>
          <a:lstStyle/>
          <a:p>
            <a:pPr lvl="0"/>
            <a:endParaRPr lang="es-ES"/>
          </a:p>
        </p:txBody>
      </p:sp>
      <p:sp>
        <p:nvSpPr>
          <p:cNvPr id="7" name="Marcador de número de diapositiva 6"/>
          <p:cNvSpPr>
            <a:spLocks noGrp="1"/>
          </p:cNvSpPr>
          <p:nvPr>
            <p:ph type="sldNum" sz="quarter" idx="12"/>
          </p:nvPr>
        </p:nvSpPr>
        <p:spPr/>
        <p:txBody>
          <a:bodyPr/>
          <a:lstStyle/>
          <a:p>
            <a:pPr lvl="0"/>
            <a:fld id="{BCFA4AF0-21B9-4442-93A6-4E2E8CF891BE}" type="slidenum">
              <a:rPr/>
              <a:pPr lvl="0"/>
              <a:t>‹Nº›</a:t>
            </a:fld>
            <a:endParaRPr lang="es-ES"/>
          </a:p>
        </p:txBody>
      </p:sp>
    </p:spTree>
    <p:extLst>
      <p:ext uri="{BB962C8B-B14F-4D97-AF65-F5344CB8AC3E}">
        <p14:creationId xmlns:p14="http://schemas.microsoft.com/office/powerpoint/2010/main" val="324270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108416" y="2879455"/>
            <a:ext cx="9869563" cy="10081486"/>
          </a:xfrm>
        </p:spPr>
        <p:txBody>
          <a:bodyPr anchor="b"/>
          <a:lstStyle>
            <a:lvl1pPr>
              <a:defRPr sz="47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3011739" y="6221071"/>
            <a:ext cx="15492759" cy="30704357"/>
          </a:xfrm>
        </p:spPr>
        <p:txBody>
          <a:bodyPr/>
          <a:lstStyle>
            <a:lvl1pPr marL="0" indent="0">
              <a:buNone/>
              <a:defRPr sz="4700"/>
            </a:lvl1pPr>
            <a:lvl2pPr marL="669099" indent="0">
              <a:buNone/>
              <a:defRPr sz="4100"/>
            </a:lvl2pPr>
            <a:lvl3pPr marL="1338196" indent="0">
              <a:buNone/>
              <a:defRPr sz="3500"/>
            </a:lvl3pPr>
            <a:lvl4pPr marL="2007295" indent="0">
              <a:buNone/>
              <a:defRPr sz="2900"/>
            </a:lvl4pPr>
            <a:lvl5pPr marL="2676392" indent="0">
              <a:buNone/>
              <a:defRPr sz="2900"/>
            </a:lvl5pPr>
            <a:lvl6pPr marL="3345491" indent="0">
              <a:buNone/>
              <a:defRPr sz="2900"/>
            </a:lvl6pPr>
            <a:lvl7pPr marL="4014588" indent="0">
              <a:buNone/>
              <a:defRPr sz="2900"/>
            </a:lvl7pPr>
            <a:lvl8pPr marL="4683687" indent="0">
              <a:buNone/>
              <a:defRPr sz="2900"/>
            </a:lvl8pPr>
            <a:lvl9pPr marL="5352784" indent="0">
              <a:buNone/>
              <a:defRPr sz="2900"/>
            </a:lvl9pPr>
          </a:lstStyle>
          <a:p>
            <a:endParaRPr lang="es-ES"/>
          </a:p>
        </p:txBody>
      </p:sp>
      <p:sp>
        <p:nvSpPr>
          <p:cNvPr id="4" name="Marcador de texto 3"/>
          <p:cNvSpPr>
            <a:spLocks noGrp="1"/>
          </p:cNvSpPr>
          <p:nvPr>
            <p:ph type="body" sz="half" idx="2"/>
          </p:nvPr>
        </p:nvSpPr>
        <p:spPr>
          <a:xfrm>
            <a:off x="2108416" y="12960943"/>
            <a:ext cx="9869563" cy="24014327"/>
          </a:xfrm>
        </p:spPr>
        <p:txBody>
          <a:bodyPr/>
          <a:lstStyle>
            <a:lvl1pPr marL="0" indent="0">
              <a:buNone/>
              <a:defRPr sz="2400"/>
            </a:lvl1pPr>
            <a:lvl2pPr marL="669099" indent="0">
              <a:buNone/>
              <a:defRPr sz="2100"/>
            </a:lvl2pPr>
            <a:lvl3pPr marL="1338196" indent="0">
              <a:buNone/>
              <a:defRPr sz="1800"/>
            </a:lvl3pPr>
            <a:lvl4pPr marL="2007295" indent="0">
              <a:buNone/>
              <a:defRPr sz="1400"/>
            </a:lvl4pPr>
            <a:lvl5pPr marL="2676392" indent="0">
              <a:buNone/>
              <a:defRPr sz="1400"/>
            </a:lvl5pPr>
            <a:lvl6pPr marL="3345491" indent="0">
              <a:buNone/>
              <a:defRPr sz="1400"/>
            </a:lvl6pPr>
            <a:lvl7pPr marL="4014588" indent="0">
              <a:buNone/>
              <a:defRPr sz="1400"/>
            </a:lvl7pPr>
            <a:lvl8pPr marL="4683687" indent="0">
              <a:buNone/>
              <a:defRPr sz="1400"/>
            </a:lvl8pPr>
            <a:lvl9pPr marL="5352784" indent="0">
              <a:buNone/>
              <a:defRPr sz="14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lvl="0"/>
            <a:endParaRPr lang="es-ES"/>
          </a:p>
        </p:txBody>
      </p:sp>
      <p:sp>
        <p:nvSpPr>
          <p:cNvPr id="6" name="Marcador de pie de página 5"/>
          <p:cNvSpPr>
            <a:spLocks noGrp="1"/>
          </p:cNvSpPr>
          <p:nvPr>
            <p:ph type="ftr" sz="quarter" idx="11"/>
          </p:nvPr>
        </p:nvSpPr>
        <p:spPr/>
        <p:txBody>
          <a:bodyPr/>
          <a:lstStyle/>
          <a:p>
            <a:pPr lvl="0"/>
            <a:endParaRPr lang="es-ES"/>
          </a:p>
        </p:txBody>
      </p:sp>
      <p:sp>
        <p:nvSpPr>
          <p:cNvPr id="7" name="Marcador de número de diapositiva 6"/>
          <p:cNvSpPr>
            <a:spLocks noGrp="1"/>
          </p:cNvSpPr>
          <p:nvPr>
            <p:ph type="sldNum" sz="quarter" idx="12"/>
          </p:nvPr>
        </p:nvSpPr>
        <p:spPr/>
        <p:txBody>
          <a:bodyPr/>
          <a:lstStyle/>
          <a:p>
            <a:pPr lvl="0"/>
            <a:fld id="{F3D8F516-7589-4265-9F18-E1AA66D60FB7}" type="slidenum">
              <a:rPr/>
              <a:pPr lvl="0"/>
              <a:t>‹Nº›</a:t>
            </a:fld>
            <a:endParaRPr lang="es-ES"/>
          </a:p>
        </p:txBody>
      </p:sp>
    </p:spTree>
    <p:extLst>
      <p:ext uri="{BB962C8B-B14F-4D97-AF65-F5344CB8AC3E}">
        <p14:creationId xmlns:p14="http://schemas.microsoft.com/office/powerpoint/2010/main" val="317634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FF"/>
        </a:solidFill>
        <a:effectLst/>
      </p:bgPr>
    </p:bg>
    <p:spTree>
      <p:nvGrpSpPr>
        <p:cNvPr id="1" name=""/>
        <p:cNvGrpSpPr/>
        <p:nvPr/>
      </p:nvGrpSpPr>
      <p:grpSpPr>
        <a:xfrm>
          <a:off x="0" y="0"/>
          <a:ext cx="0" cy="0"/>
          <a:chOff x="0" y="0"/>
          <a:chExt cx="0" cy="0"/>
        </a:xfrm>
      </p:grpSpPr>
      <p:sp>
        <p:nvSpPr>
          <p:cNvPr id="2" name="Marcador de título 1"/>
          <p:cNvSpPr txBox="1">
            <a:spLocks noGrp="1"/>
          </p:cNvSpPr>
          <p:nvPr>
            <p:ph type="title"/>
          </p:nvPr>
        </p:nvSpPr>
        <p:spPr>
          <a:xfrm>
            <a:off x="2125816" y="2194235"/>
            <a:ext cx="26490291" cy="7041995"/>
          </a:xfrm>
          <a:prstGeom prst="rect">
            <a:avLst/>
          </a:prstGeom>
          <a:noFill/>
          <a:ln>
            <a:noFill/>
          </a:ln>
        </p:spPr>
        <p:txBody>
          <a:bodyPr lIns="0" tIns="0" rIns="0" bIns="0" anchor="ctr"/>
          <a:lstStyle/>
          <a:p>
            <a:endParaRPr lang="es-ES"/>
          </a:p>
        </p:txBody>
      </p:sp>
      <p:sp>
        <p:nvSpPr>
          <p:cNvPr id="3" name="Marcador de texto 2"/>
          <p:cNvSpPr txBox="1">
            <a:spLocks noGrp="1"/>
          </p:cNvSpPr>
          <p:nvPr>
            <p:ph type="body" idx="1"/>
          </p:nvPr>
        </p:nvSpPr>
        <p:spPr>
          <a:xfrm>
            <a:off x="2125816" y="10382924"/>
            <a:ext cx="26490291" cy="24459721"/>
          </a:xfrm>
          <a:prstGeom prst="rect">
            <a:avLst/>
          </a:prstGeom>
          <a:noFill/>
          <a:ln>
            <a:noFill/>
          </a:ln>
        </p:spPr>
        <p:txBody>
          <a:bodyPr lIns="0" tIns="0" rIns="0" bIns="0">
            <a:no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txBox="1">
            <a:spLocks noGrp="1"/>
          </p:cNvSpPr>
          <p:nvPr>
            <p:ph type="dt" sz="half" idx="2"/>
          </p:nvPr>
        </p:nvSpPr>
        <p:spPr>
          <a:xfrm>
            <a:off x="2125817" y="38938275"/>
            <a:ext cx="6857129" cy="2908347"/>
          </a:xfrm>
          <a:prstGeom prst="rect">
            <a:avLst/>
          </a:prstGeom>
          <a:noFill/>
          <a:ln>
            <a:noFill/>
          </a:ln>
        </p:spPr>
        <p:txBody>
          <a:bodyPr lIns="0" tIns="0" rIns="0" bIns="0" anchorCtr="0">
            <a:noAutofit/>
          </a:bodyPr>
          <a:lstStyle>
            <a:lvl1pPr lvl="0" hangingPunct="0">
              <a:buNone/>
              <a:tabLst/>
              <a:defRPr lang="es-ES" sz="2100" kern="1200">
                <a:latin typeface="Liberation Serif" pitchFamily="18"/>
                <a:ea typeface="DejaVu Sans" pitchFamily="2"/>
                <a:cs typeface="DejaVu Sans" pitchFamily="2"/>
              </a:defRPr>
            </a:lvl1pPr>
          </a:lstStyle>
          <a:p>
            <a:pPr lvl="0"/>
            <a:endParaRPr lang="es-ES"/>
          </a:p>
        </p:txBody>
      </p:sp>
      <p:sp>
        <p:nvSpPr>
          <p:cNvPr id="5" name="Marcador de pie de página 4"/>
          <p:cNvSpPr txBox="1">
            <a:spLocks noGrp="1"/>
          </p:cNvSpPr>
          <p:nvPr>
            <p:ph type="ftr" sz="quarter" idx="3"/>
          </p:nvPr>
        </p:nvSpPr>
        <p:spPr>
          <a:xfrm>
            <a:off x="10720285" y="38938275"/>
            <a:ext cx="9329693" cy="2908347"/>
          </a:xfrm>
          <a:prstGeom prst="rect">
            <a:avLst/>
          </a:prstGeom>
          <a:noFill/>
          <a:ln>
            <a:noFill/>
          </a:ln>
        </p:spPr>
        <p:txBody>
          <a:bodyPr lIns="0" tIns="0" rIns="0" bIns="0" anchorCtr="0">
            <a:noAutofit/>
          </a:bodyPr>
          <a:lstStyle>
            <a:lvl1pPr lvl="0" algn="ctr" hangingPunct="0">
              <a:buNone/>
              <a:tabLst/>
              <a:defRPr lang="es-ES" sz="2100" kern="1200">
                <a:latin typeface="Liberation Serif" pitchFamily="18"/>
                <a:ea typeface="DejaVu Sans" pitchFamily="2"/>
                <a:cs typeface="DejaVu Sans" pitchFamily="2"/>
              </a:defRPr>
            </a:lvl1pPr>
          </a:lstStyle>
          <a:p>
            <a:pPr lvl="0"/>
            <a:endParaRPr lang="es-ES"/>
          </a:p>
        </p:txBody>
      </p:sp>
      <p:sp>
        <p:nvSpPr>
          <p:cNvPr id="6" name="Marcador de número de diapositiva 5"/>
          <p:cNvSpPr txBox="1">
            <a:spLocks noGrp="1"/>
          </p:cNvSpPr>
          <p:nvPr>
            <p:ph type="sldNum" sz="quarter" idx="4"/>
          </p:nvPr>
        </p:nvSpPr>
        <p:spPr>
          <a:xfrm>
            <a:off x="21757950" y="38938275"/>
            <a:ext cx="6857129" cy="2908347"/>
          </a:xfrm>
          <a:prstGeom prst="rect">
            <a:avLst/>
          </a:prstGeom>
          <a:noFill/>
          <a:ln>
            <a:noFill/>
          </a:ln>
        </p:spPr>
        <p:txBody>
          <a:bodyPr lIns="0" tIns="0" rIns="0" bIns="0" anchorCtr="0">
            <a:noAutofit/>
          </a:bodyPr>
          <a:lstStyle>
            <a:lvl1pPr lvl="0" algn="r" hangingPunct="0">
              <a:buNone/>
              <a:tabLst/>
              <a:defRPr lang="es-ES" sz="2100" kern="1200">
                <a:latin typeface="Liberation Serif" pitchFamily="18"/>
                <a:ea typeface="DejaVu Sans" pitchFamily="2"/>
                <a:cs typeface="DejaVu Sans" pitchFamily="2"/>
              </a:defRPr>
            </a:lvl1pPr>
          </a:lstStyle>
          <a:p>
            <a:pPr lvl="0"/>
            <a:fld id="{DBF2B993-FF5F-4663-BE35-52CFFF1EFC8E}" type="slidenum">
              <a:rPr/>
              <a:pPr lvl="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es-ES" sz="25100" b="0" i="0" u="none" strike="noStrike" kern="1200" cap="none">
          <a:ln>
            <a:noFill/>
          </a:ln>
          <a:latin typeface="Liberation Sans" pitchFamily="18"/>
        </a:defRPr>
      </a:lvl1pPr>
    </p:titleStyle>
    <p:bodyStyle>
      <a:lvl1pPr marL="0" marR="0" indent="0" hangingPunct="0">
        <a:spcBef>
          <a:spcPts val="0"/>
        </a:spcBef>
        <a:spcAft>
          <a:spcPts val="8107"/>
        </a:spcAft>
        <a:tabLst/>
        <a:defRPr lang="es-ES" sz="18300" b="0" i="0" u="none" strike="noStrike" kern="1200" cap="none">
          <a:ln>
            <a:noFill/>
          </a:ln>
          <a:latin typeface="Liberation Sans" pitchFamily="18"/>
        </a:defRPr>
      </a:lvl1pPr>
      <a:lvl2pPr marL="1003647" indent="-334549" algn="l" defTabSz="1338196" rtl="0" eaLnBrk="1" latinLnBrk="0" hangingPunct="1">
        <a:lnSpc>
          <a:spcPct val="90000"/>
        </a:lnSpc>
        <a:spcBef>
          <a:spcPts val="731"/>
        </a:spcBef>
        <a:buFont typeface="Arial" panose="020B0604020202020204" pitchFamily="34" charset="0"/>
        <a:buChar char="•"/>
        <a:defRPr sz="3500" kern="1200">
          <a:solidFill>
            <a:schemeClr val="tx1"/>
          </a:solidFill>
          <a:latin typeface="+mn-lt"/>
          <a:ea typeface="+mn-ea"/>
          <a:cs typeface="+mn-cs"/>
        </a:defRPr>
      </a:lvl2pPr>
      <a:lvl3pPr marL="1672745" indent="-334549" algn="l" defTabSz="1338196" rtl="0" eaLnBrk="1" latinLnBrk="0" hangingPunct="1">
        <a:lnSpc>
          <a:spcPct val="90000"/>
        </a:lnSpc>
        <a:spcBef>
          <a:spcPts val="731"/>
        </a:spcBef>
        <a:buFont typeface="Arial" panose="020B0604020202020204" pitchFamily="34" charset="0"/>
        <a:buChar char="•"/>
        <a:defRPr sz="2900" kern="1200">
          <a:solidFill>
            <a:schemeClr val="tx1"/>
          </a:solidFill>
          <a:latin typeface="+mn-lt"/>
          <a:ea typeface="+mn-ea"/>
          <a:cs typeface="+mn-cs"/>
        </a:defRPr>
      </a:lvl3pPr>
      <a:lvl4pPr marL="2341843"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4pPr>
      <a:lvl5pPr marL="3010942"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5pPr>
      <a:lvl6pPr marL="3680039"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6pPr>
      <a:lvl7pPr marL="4349138"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7pPr>
      <a:lvl8pPr marL="5018235"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8pPr>
      <a:lvl9pPr marL="5687334" indent="-334549" algn="l" defTabSz="1338196" rtl="0" eaLnBrk="1" latinLnBrk="0" hangingPunct="1">
        <a:lnSpc>
          <a:spcPct val="90000"/>
        </a:lnSpc>
        <a:spcBef>
          <a:spcPts val="731"/>
        </a:spcBef>
        <a:buFont typeface="Arial" panose="020B0604020202020204" pitchFamily="34" charset="0"/>
        <a:buChar char="•"/>
        <a:defRPr sz="2600" kern="1200">
          <a:solidFill>
            <a:schemeClr val="tx1"/>
          </a:solidFill>
          <a:latin typeface="+mn-lt"/>
          <a:ea typeface="+mn-ea"/>
          <a:cs typeface="+mn-cs"/>
        </a:defRPr>
      </a:lvl9pPr>
    </p:bodyStyle>
    <p:otherStyle>
      <a:defPPr>
        <a:defRPr lang="es-ES"/>
      </a:defPPr>
      <a:lvl1pPr marL="0" algn="l" defTabSz="1338196" rtl="0" eaLnBrk="1" latinLnBrk="0" hangingPunct="1">
        <a:defRPr sz="2600" kern="1200">
          <a:solidFill>
            <a:schemeClr val="tx1"/>
          </a:solidFill>
          <a:latin typeface="+mn-lt"/>
          <a:ea typeface="+mn-ea"/>
          <a:cs typeface="+mn-cs"/>
        </a:defRPr>
      </a:lvl1pPr>
      <a:lvl2pPr marL="669099" algn="l" defTabSz="1338196" rtl="0" eaLnBrk="1" latinLnBrk="0" hangingPunct="1">
        <a:defRPr sz="2600" kern="1200">
          <a:solidFill>
            <a:schemeClr val="tx1"/>
          </a:solidFill>
          <a:latin typeface="+mn-lt"/>
          <a:ea typeface="+mn-ea"/>
          <a:cs typeface="+mn-cs"/>
        </a:defRPr>
      </a:lvl2pPr>
      <a:lvl3pPr marL="1338196" algn="l" defTabSz="1338196" rtl="0" eaLnBrk="1" latinLnBrk="0" hangingPunct="1">
        <a:defRPr sz="2600" kern="1200">
          <a:solidFill>
            <a:schemeClr val="tx1"/>
          </a:solidFill>
          <a:latin typeface="+mn-lt"/>
          <a:ea typeface="+mn-ea"/>
          <a:cs typeface="+mn-cs"/>
        </a:defRPr>
      </a:lvl3pPr>
      <a:lvl4pPr marL="2007295" algn="l" defTabSz="1338196" rtl="0" eaLnBrk="1" latinLnBrk="0" hangingPunct="1">
        <a:defRPr sz="2600" kern="1200">
          <a:solidFill>
            <a:schemeClr val="tx1"/>
          </a:solidFill>
          <a:latin typeface="+mn-lt"/>
          <a:ea typeface="+mn-ea"/>
          <a:cs typeface="+mn-cs"/>
        </a:defRPr>
      </a:lvl4pPr>
      <a:lvl5pPr marL="2676392" algn="l" defTabSz="1338196" rtl="0" eaLnBrk="1" latinLnBrk="0" hangingPunct="1">
        <a:defRPr sz="2600" kern="1200">
          <a:solidFill>
            <a:schemeClr val="tx1"/>
          </a:solidFill>
          <a:latin typeface="+mn-lt"/>
          <a:ea typeface="+mn-ea"/>
          <a:cs typeface="+mn-cs"/>
        </a:defRPr>
      </a:lvl5pPr>
      <a:lvl6pPr marL="3345491" algn="l" defTabSz="1338196" rtl="0" eaLnBrk="1" latinLnBrk="0" hangingPunct="1">
        <a:defRPr sz="2600" kern="1200">
          <a:solidFill>
            <a:schemeClr val="tx1"/>
          </a:solidFill>
          <a:latin typeface="+mn-lt"/>
          <a:ea typeface="+mn-ea"/>
          <a:cs typeface="+mn-cs"/>
        </a:defRPr>
      </a:lvl6pPr>
      <a:lvl7pPr marL="4014588" algn="l" defTabSz="1338196" rtl="0" eaLnBrk="1" latinLnBrk="0" hangingPunct="1">
        <a:defRPr sz="2600" kern="1200">
          <a:solidFill>
            <a:schemeClr val="tx1"/>
          </a:solidFill>
          <a:latin typeface="+mn-lt"/>
          <a:ea typeface="+mn-ea"/>
          <a:cs typeface="+mn-cs"/>
        </a:defRPr>
      </a:lvl7pPr>
      <a:lvl8pPr marL="4683687" algn="l" defTabSz="1338196" rtl="0" eaLnBrk="1" latinLnBrk="0" hangingPunct="1">
        <a:defRPr sz="2600" kern="1200">
          <a:solidFill>
            <a:schemeClr val="tx1"/>
          </a:solidFill>
          <a:latin typeface="+mn-lt"/>
          <a:ea typeface="+mn-ea"/>
          <a:cs typeface="+mn-cs"/>
        </a:defRPr>
      </a:lvl8pPr>
      <a:lvl9pPr marL="5352784" algn="l" defTabSz="133819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3" name="CuadroTexto 22"/>
          <p:cNvSpPr txBox="1"/>
          <p:nvPr/>
        </p:nvSpPr>
        <p:spPr>
          <a:xfrm>
            <a:off x="275955" y="36330764"/>
            <a:ext cx="29879365" cy="3110676"/>
          </a:xfrm>
          <a:prstGeom prst="rect">
            <a:avLst/>
          </a:prstGeom>
          <a:noFill/>
          <a:ln w="0">
            <a:noFill/>
            <a:prstDash val="solid"/>
          </a:ln>
        </p:spPr>
        <p:txBody>
          <a:bodyPr wrap="square" lIns="131662" tIns="65829" rIns="131662" bIns="65829" anchorCtr="0" compatLnSpc="0"/>
          <a:lstStyle/>
          <a:p>
            <a:pPr algn="ctr" hangingPunct="0">
              <a:lnSpc>
                <a:spcPct val="150000"/>
              </a:lnSpc>
            </a:pPr>
            <a:r>
              <a:rPr lang="en-US" sz="40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Conclusions</a:t>
            </a:r>
            <a:endParaRPr lang="en-GB" sz="4000" dirty="0" smtClean="0">
              <a:latin typeface="Times New Roman" panose="02020603050405020304" pitchFamily="18" charset="0"/>
              <a:ea typeface="Droid Sans Fallback" pitchFamily="2"/>
              <a:cs typeface="Times New Roman" panose="02020603050405020304" pitchFamily="18" charset="0"/>
            </a:endParaRPr>
          </a:p>
          <a:p>
            <a:pPr algn="just"/>
            <a:r>
              <a:rPr lang="en-GB" sz="3000" dirty="0" smtClean="0">
                <a:latin typeface="Times New Roman" panose="02020603050405020304" pitchFamily="18" charset="0"/>
                <a:ea typeface="Droid Sans Fallback" pitchFamily="2"/>
                <a:cs typeface="Times New Roman" panose="02020603050405020304" pitchFamily="18" charset="0"/>
              </a:rPr>
              <a:t>The characterization, </a:t>
            </a:r>
            <a:r>
              <a:rPr lang="en-GB" sz="3000" dirty="0" smtClean="0">
                <a:latin typeface="Times New Roman" panose="02020603050405020304" pitchFamily="18" charset="0"/>
                <a:ea typeface="Cambria" panose="02040503050406030204" pitchFamily="18" charset="0"/>
                <a:cs typeface="Times New Roman" panose="02020603050405020304" pitchFamily="18" charset="0"/>
              </a:rPr>
              <a:t>using </a:t>
            </a:r>
            <a:r>
              <a:rPr lang="en-GB" sz="3000" dirty="0">
                <a:latin typeface="Times New Roman" panose="02020603050405020304" pitchFamily="18" charset="0"/>
                <a:ea typeface="Cambria" panose="02040503050406030204" pitchFamily="18" charset="0"/>
                <a:cs typeface="Times New Roman" panose="02020603050405020304" pitchFamily="18" charset="0"/>
              </a:rPr>
              <a:t>DSC, TGA, SEM and molecular </a:t>
            </a:r>
            <a:r>
              <a:rPr lang="en-GB" sz="3000" dirty="0" smtClean="0">
                <a:latin typeface="Times New Roman" panose="02020603050405020304" pitchFamily="18" charset="0"/>
                <a:ea typeface="Cambria" panose="02040503050406030204" pitchFamily="18" charset="0"/>
                <a:cs typeface="Times New Roman" panose="02020603050405020304" pitchFamily="18" charset="0"/>
              </a:rPr>
              <a:t>docking, </a:t>
            </a:r>
            <a:r>
              <a:rPr lang="en-GB" sz="3000" dirty="0" smtClean="0">
                <a:latin typeface="Times New Roman" panose="02020603050405020304" pitchFamily="18" charset="0"/>
                <a:ea typeface="Droid Sans Fallback" pitchFamily="2"/>
                <a:cs typeface="Times New Roman" panose="02020603050405020304" pitchFamily="18" charset="0"/>
              </a:rPr>
              <a:t>of the oxyresveratrol inclusion complexes with natural cyclodextrins, indicated that β-CD was the best cyclodextrin to complex this molecule. Encapsulation was shown to improve the solubility of oxyresveratrol by reaching a final concentration of 4 </a:t>
            </a:r>
            <a:r>
              <a:rPr lang="en-GB" sz="3000" dirty="0" err="1" smtClean="0">
                <a:latin typeface="Times New Roman" panose="02020603050405020304" pitchFamily="18" charset="0"/>
                <a:ea typeface="Droid Sans Fallback" pitchFamily="2"/>
                <a:cs typeface="Times New Roman" panose="02020603050405020304" pitchFamily="18" charset="0"/>
              </a:rPr>
              <a:t>mM</a:t>
            </a:r>
            <a:r>
              <a:rPr lang="en-GB" sz="3000" dirty="0" smtClean="0">
                <a:latin typeface="Times New Roman" panose="02020603050405020304" pitchFamily="18" charset="0"/>
                <a:ea typeface="Droid Sans Fallback" pitchFamily="2"/>
                <a:cs typeface="Times New Roman" panose="02020603050405020304" pitchFamily="18" charset="0"/>
              </a:rPr>
              <a:t>, and therefore, increasing the antioxidant activity of the soluble sample. The time course experiment highlighted that the complexes were stable in aqueous solutions after five weeks (especially in darkness), but with the exception of the oversaturated non-darkness refrigerated stored aqueous solution at pH 6,1. Those results, especially the increase of solubility and antioxidant activity, could </a:t>
            </a:r>
            <a:r>
              <a:rPr lang="en-GB" sz="3000" dirty="0" smtClean="0">
                <a:latin typeface="Times New Roman" panose="02020603050405020304" pitchFamily="18" charset="0"/>
                <a:ea typeface="Cambria" panose="02040503050406030204" pitchFamily="18" charset="0"/>
                <a:cs typeface="Times New Roman" panose="02020603050405020304" pitchFamily="18" charset="0"/>
              </a:rPr>
              <a:t>be </a:t>
            </a:r>
            <a:r>
              <a:rPr lang="en-GB" sz="3000" dirty="0">
                <a:latin typeface="Times New Roman" panose="02020603050405020304" pitchFamily="18" charset="0"/>
                <a:ea typeface="Cambria" panose="02040503050406030204" pitchFamily="18" charset="0"/>
                <a:cs typeface="Times New Roman" panose="02020603050405020304" pitchFamily="18" charset="0"/>
              </a:rPr>
              <a:t>interesting for the pharmaceutical </a:t>
            </a:r>
            <a:r>
              <a:rPr lang="en-GB" sz="3000" dirty="0" smtClean="0">
                <a:latin typeface="Times New Roman" panose="02020603050405020304" pitchFamily="18" charset="0"/>
                <a:ea typeface="Cambria" panose="02040503050406030204" pitchFamily="18" charset="0"/>
                <a:cs typeface="Times New Roman" panose="02020603050405020304" pitchFamily="18" charset="0"/>
              </a:rPr>
              <a:t>industry in order to reach the active concentration of bioactive compound in the target tissue. </a:t>
            </a:r>
            <a:endParaRPr lang="en-US" sz="3000" b="1" cap="small" dirty="0">
              <a:solidFill>
                <a:prstClr val="black"/>
              </a:solidFill>
              <a:latin typeface="Cambria" pitchFamily="18" charset="0"/>
              <a:ea typeface="Droid Sans Fallback" pitchFamily="2"/>
              <a:cs typeface="FreeSans" pitchFamily="2"/>
            </a:endParaRPr>
          </a:p>
          <a:p>
            <a:pPr lvl="0" algn="just" hangingPunct="0"/>
            <a:endParaRPr lang="en-GB" sz="3000" dirty="0">
              <a:latin typeface="Times New Roman" panose="02020603050405020304" pitchFamily="18" charset="0"/>
              <a:ea typeface="Droid Sans Fallback" pitchFamily="2"/>
              <a:cs typeface="Times New Roman" panose="02020603050405020304" pitchFamily="18" charset="0"/>
            </a:endParaRPr>
          </a:p>
        </p:txBody>
      </p:sp>
      <p:sp>
        <p:nvSpPr>
          <p:cNvPr id="70" name="Forma libre 4"/>
          <p:cNvSpPr/>
          <p:nvPr/>
        </p:nvSpPr>
        <p:spPr>
          <a:xfrm>
            <a:off x="4" y="41276311"/>
            <a:ext cx="30603825" cy="179351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noFill/>
            <a:prstDash val="solid"/>
          </a:ln>
          <a:effectLst/>
        </p:spPr>
        <p:txBody>
          <a:bodyPr wrap="none" lIns="131662" tIns="65829" rIns="131662" bIns="65829" anchor="ctr" anchorCtr="0" compatLnSpc="0">
            <a:noAutofit/>
          </a:bodyPr>
          <a:lstStyle/>
          <a:p>
            <a:pPr hangingPunct="0"/>
            <a:endParaRPr lang="es-ES" dirty="0">
              <a:latin typeface="Liberation Sans" pitchFamily="18"/>
              <a:ea typeface="Droid Sans Fallback" pitchFamily="2"/>
              <a:cs typeface="FreeSans" pitchFamily="2"/>
            </a:endParaRPr>
          </a:p>
        </p:txBody>
      </p:sp>
      <p:sp>
        <p:nvSpPr>
          <p:cNvPr id="3" name="Título 2"/>
          <p:cNvSpPr txBox="1">
            <a:spLocks noGrp="1"/>
          </p:cNvSpPr>
          <p:nvPr>
            <p:ph type="title" idx="4294967295"/>
          </p:nvPr>
        </p:nvSpPr>
        <p:spPr>
          <a:xfrm>
            <a:off x="3058510" y="703500"/>
            <a:ext cx="23292835" cy="4062651"/>
          </a:xfrm>
          <a:noFill/>
        </p:spPr>
        <p:txBody>
          <a:bodyPr wrap="square">
            <a:spAutoFit/>
          </a:bodyPr>
          <a:lstStyle/>
          <a:p>
            <a:r>
              <a:rPr lang="en-US" sz="88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Time course study of oxyresveratrol inclusion complexes in aqueous solutions</a:t>
            </a:r>
            <a:r>
              <a:rPr lang="es-ES" sz="9600" dirty="0"/>
              <a:t/>
            </a:r>
            <a:br>
              <a:rPr lang="es-ES" sz="9600" dirty="0"/>
            </a:br>
            <a:endParaRPr lang="en-US" sz="8000" b="1" cap="small"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6" name="CuadroTexto 5"/>
          <p:cNvSpPr txBox="1"/>
          <p:nvPr/>
        </p:nvSpPr>
        <p:spPr>
          <a:xfrm>
            <a:off x="3727203" y="3793880"/>
            <a:ext cx="23251863" cy="3831547"/>
          </a:xfrm>
          <a:prstGeom prst="rect">
            <a:avLst/>
          </a:prstGeom>
          <a:noFill/>
          <a:ln>
            <a:noFill/>
          </a:ln>
        </p:spPr>
        <p:txBody>
          <a:bodyPr wrap="none" lIns="131662" tIns="65829" rIns="131662" bIns="65829" anchorCtr="0" compatLnSpc="0"/>
          <a:lstStyle/>
          <a:p>
            <a:pPr algn="ctr" hangingPunct="0">
              <a:spcBef>
                <a:spcPts val="1744"/>
              </a:spcBef>
            </a:pPr>
            <a:r>
              <a:rPr lang="es-ES" sz="4000" b="1" u="sng"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Irene Conesa</a:t>
            </a:r>
            <a:r>
              <a:rPr lang="es-ES" sz="4000" b="1" baseline="30000" dirty="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Silvia Navarro-Orcajada</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Adrián Matencio</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2</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Iván Muñoz-Sánchez</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Lorena Laveda-Cano</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t>
            </a:r>
          </a:p>
          <a:p>
            <a:pPr algn="ctr" hangingPunct="0">
              <a:spcAft>
                <a:spcPts val="1451"/>
              </a:spcAft>
            </a:pP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Desiré Cano-Yelo</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Francisco García-Carmona</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&amp; José Manuel López-Nicolás</a:t>
            </a:r>
            <a:r>
              <a:rPr lang="es-ES" sz="4000"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endParaRPr lang="es-ES" sz="4000" b="1"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endParaRPr>
          </a:p>
          <a:p>
            <a:pPr algn="ctr" hangingPunct="0">
              <a:spcBef>
                <a:spcPts val="1744"/>
              </a:spcBef>
            </a:pPr>
            <a:r>
              <a:rPr lang="es-ES" b="1" baseline="30000" dirty="0" smtClean="0">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1</a:t>
            </a:r>
            <a:r>
              <a:rPr lang="es-ES" b="0" i="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Departamento de Bioquímica y Biología molecular-A, Facultad de Veterinaria, Universidad de Murcia-Regional </a:t>
            </a:r>
            <a:r>
              <a:rPr lang="es-ES" b="0" i="0" u="none" strike="noStrike" kern="1200" cap="none" dirty="0" err="1"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Cmapus</a:t>
            </a:r>
            <a:r>
              <a:rPr lang="es-ES" b="0" i="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of International </a:t>
            </a:r>
            <a:r>
              <a:rPr lang="es-ES" b="0" i="0" u="none" strike="noStrike" kern="1200" cap="none" dirty="0" err="1"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Excellence</a:t>
            </a:r>
            <a:r>
              <a:rPr lang="es-ES" b="0" i="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“Campus Mare </a:t>
            </a:r>
            <a:r>
              <a:rPr lang="es-ES" b="0" i="0" u="none" strike="noStrike" kern="1200" cap="none" dirty="0" err="1"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Nostrum</a:t>
            </a:r>
            <a:r>
              <a:rPr lang="es-ES" b="0" i="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 E-30100, Murcia, </a:t>
            </a:r>
            <a:r>
              <a:rPr lang="es-ES" b="0" i="0" u="none" strike="noStrike" kern="1200" cap="none" dirty="0" err="1"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Spain</a:t>
            </a:r>
            <a:endParaRPr lang="es-ES" b="0" i="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endParaRPr>
          </a:p>
          <a:p>
            <a:pPr algn="ctr" hangingPunct="0">
              <a:spcAft>
                <a:spcPts val="1451"/>
              </a:spcAft>
            </a:pPr>
            <a:r>
              <a:rPr lang="es-ES" baseline="30000" dirty="0" smtClean="0">
                <a:solidFill>
                  <a:schemeClr val="tx2">
                    <a:lumMod val="50000"/>
                  </a:schemeClr>
                </a:solidFill>
                <a:latin typeface="Times New Roman" panose="02020603050405020304" pitchFamily="18" charset="0"/>
                <a:cs typeface="Times New Roman" panose="02020603050405020304" pitchFamily="18" charset="0"/>
              </a:rPr>
              <a:t>2 </a:t>
            </a:r>
            <a:r>
              <a:rPr lang="es-ES" dirty="0" err="1" smtClean="0">
                <a:solidFill>
                  <a:schemeClr val="tx2">
                    <a:lumMod val="50000"/>
                  </a:schemeClr>
                </a:solidFill>
                <a:latin typeface="Times New Roman" panose="02020603050405020304" pitchFamily="18" charset="0"/>
                <a:cs typeface="Times New Roman" panose="02020603050405020304" pitchFamily="18" charset="0"/>
              </a:rPr>
              <a:t>Dipartimento</a:t>
            </a:r>
            <a:r>
              <a:rPr lang="es-ES" dirty="0" smtClean="0">
                <a:solidFill>
                  <a:schemeClr val="tx2">
                    <a:lumMod val="50000"/>
                  </a:schemeClr>
                </a:solidFill>
                <a:latin typeface="Times New Roman" panose="02020603050405020304" pitchFamily="18" charset="0"/>
                <a:cs typeface="Times New Roman" panose="02020603050405020304" pitchFamily="18" charset="0"/>
              </a:rPr>
              <a:t> Di </a:t>
            </a:r>
            <a:r>
              <a:rPr lang="es-ES" smtClean="0">
                <a:solidFill>
                  <a:schemeClr val="tx2">
                    <a:lumMod val="50000"/>
                  </a:schemeClr>
                </a:solidFill>
                <a:latin typeface="Times New Roman" panose="02020603050405020304" pitchFamily="18" charset="0"/>
                <a:cs typeface="Times New Roman" panose="02020603050405020304" pitchFamily="18" charset="0"/>
              </a:rPr>
              <a:t>Chimica</a:t>
            </a:r>
            <a:r>
              <a:rPr lang="es-ES" dirty="0" smtClean="0">
                <a:solidFill>
                  <a:schemeClr val="tx2">
                    <a:lumMod val="50000"/>
                  </a:schemeClr>
                </a:solidFill>
                <a:latin typeface="Times New Roman" panose="02020603050405020304" pitchFamily="18" charset="0"/>
                <a:cs typeface="Times New Roman" panose="02020603050405020304" pitchFamily="18" charset="0"/>
              </a:rPr>
              <a:t>, </a:t>
            </a:r>
            <a:r>
              <a:rPr lang="es-ES" dirty="0" err="1" smtClean="0">
                <a:solidFill>
                  <a:schemeClr val="tx2">
                    <a:lumMod val="50000"/>
                  </a:schemeClr>
                </a:solidFill>
                <a:latin typeface="Times New Roman" panose="02020603050405020304" pitchFamily="18" charset="0"/>
                <a:cs typeface="Times New Roman" panose="02020603050405020304" pitchFamily="18" charset="0"/>
              </a:rPr>
              <a:t>Universitá</a:t>
            </a:r>
            <a:r>
              <a:rPr lang="es-ES" dirty="0" smtClean="0">
                <a:solidFill>
                  <a:schemeClr val="tx2">
                    <a:lumMod val="50000"/>
                  </a:schemeClr>
                </a:solidFill>
                <a:latin typeface="Times New Roman" panose="02020603050405020304" pitchFamily="18" charset="0"/>
                <a:cs typeface="Times New Roman" panose="02020603050405020304" pitchFamily="18" charset="0"/>
              </a:rPr>
              <a:t> di Torino, </a:t>
            </a:r>
            <a:r>
              <a:rPr lang="es-ES" dirty="0" err="1" smtClean="0">
                <a:solidFill>
                  <a:schemeClr val="tx2">
                    <a:lumMod val="50000"/>
                  </a:schemeClr>
                </a:solidFill>
                <a:latin typeface="Times New Roman" panose="02020603050405020304" pitchFamily="18" charset="0"/>
                <a:cs typeface="Times New Roman" panose="02020603050405020304" pitchFamily="18" charset="0"/>
              </a:rPr>
              <a:t>via</a:t>
            </a:r>
            <a:r>
              <a:rPr lang="es-ES" dirty="0" smtClean="0">
                <a:solidFill>
                  <a:schemeClr val="tx2">
                    <a:lumMod val="50000"/>
                  </a:schemeClr>
                </a:solidFill>
                <a:latin typeface="Times New Roman" panose="02020603050405020304" pitchFamily="18" charset="0"/>
                <a:cs typeface="Times New Roman" panose="02020603050405020304" pitchFamily="18" charset="0"/>
              </a:rPr>
              <a:t> P. </a:t>
            </a:r>
            <a:r>
              <a:rPr lang="es-ES" dirty="0" err="1" smtClean="0">
                <a:solidFill>
                  <a:schemeClr val="tx2">
                    <a:lumMod val="50000"/>
                  </a:schemeClr>
                </a:solidFill>
                <a:latin typeface="Times New Roman" panose="02020603050405020304" pitchFamily="18" charset="0"/>
                <a:cs typeface="Times New Roman" panose="02020603050405020304" pitchFamily="18" charset="0"/>
              </a:rPr>
              <a:t>Giuria</a:t>
            </a:r>
            <a:r>
              <a:rPr lang="es-ES" dirty="0" smtClean="0">
                <a:solidFill>
                  <a:schemeClr val="tx2">
                    <a:lumMod val="50000"/>
                  </a:schemeClr>
                </a:solidFill>
                <a:latin typeface="Times New Roman" panose="02020603050405020304" pitchFamily="18" charset="0"/>
                <a:cs typeface="Times New Roman" panose="02020603050405020304" pitchFamily="18" charset="0"/>
              </a:rPr>
              <a:t> 7, 10125, Torino, </a:t>
            </a:r>
            <a:r>
              <a:rPr lang="es-ES" dirty="0" err="1" smtClean="0">
                <a:solidFill>
                  <a:schemeClr val="tx2">
                    <a:lumMod val="50000"/>
                  </a:schemeClr>
                </a:solidFill>
                <a:latin typeface="Times New Roman" panose="02020603050405020304" pitchFamily="18" charset="0"/>
                <a:cs typeface="Times New Roman" panose="02020603050405020304" pitchFamily="18" charset="0"/>
              </a:rPr>
              <a:t>Italy</a:t>
            </a:r>
            <a:endParaRPr lang="es-ES" dirty="0" smtClean="0">
              <a:solidFill>
                <a:schemeClr val="tx2">
                  <a:lumMod val="50000"/>
                </a:schemeClr>
              </a:solidFill>
              <a:latin typeface="Times New Roman" panose="02020603050405020304" pitchFamily="18" charset="0"/>
              <a:cs typeface="Times New Roman" panose="02020603050405020304" pitchFamily="18" charset="0"/>
            </a:endParaRPr>
          </a:p>
          <a:p>
            <a:pPr algn="ctr" hangingPunct="0">
              <a:spcAft>
                <a:spcPts val="1451"/>
              </a:spcAft>
            </a:pPr>
            <a:r>
              <a:rPr lang="es-ES" b="0" u="none" strike="noStrike" kern="1200" cap="none" dirty="0" smtClean="0">
                <a:ln>
                  <a:noFill/>
                </a:ln>
                <a:solidFill>
                  <a:schemeClr val="tx2">
                    <a:lumMod val="50000"/>
                  </a:schemeClr>
                </a:solidFill>
                <a:latin typeface="Times New Roman" panose="02020603050405020304" pitchFamily="18" charset="0"/>
                <a:ea typeface="Droid Sans Fallback" pitchFamily="2"/>
                <a:cs typeface="Times New Roman" panose="02020603050405020304" pitchFamily="18" charset="0"/>
              </a:rPr>
              <a:t>*</a:t>
            </a:r>
            <a:r>
              <a:rPr lang="es-ES" b="0" u="none" strike="noStrike" kern="1200" cap="none" dirty="0" smtClean="0">
                <a:ln>
                  <a:noFill/>
                </a:ln>
                <a:latin typeface="Times New Roman" panose="02020603050405020304" pitchFamily="18" charset="0"/>
                <a:ea typeface="Droid Sans Fallback" pitchFamily="2"/>
                <a:cs typeface="Times New Roman" panose="02020603050405020304" pitchFamily="18" charset="0"/>
              </a:rPr>
              <a:t>Email:</a:t>
            </a:r>
            <a:r>
              <a:rPr lang="es-ES" b="0" strike="noStrike" kern="1200" cap="none" dirty="0" smtClean="0">
                <a:ln>
                  <a:noFill/>
                </a:ln>
                <a:latin typeface="Times New Roman" panose="02020603050405020304" pitchFamily="18" charset="0"/>
                <a:ea typeface="Droid Sans Fallback" pitchFamily="2"/>
                <a:cs typeface="Times New Roman" panose="02020603050405020304" pitchFamily="18" charset="0"/>
              </a:rPr>
              <a:t> josemln@um.es</a:t>
            </a:r>
            <a:r>
              <a:rPr lang="es-ES" dirty="0">
                <a:latin typeface="Times New Roman" panose="02020603050405020304" pitchFamily="18" charset="0"/>
                <a:ea typeface="Droid Sans Fallback" pitchFamily="2"/>
                <a:cs typeface="Times New Roman" panose="02020603050405020304" pitchFamily="18" charset="0"/>
              </a:rPr>
              <a:t> </a:t>
            </a:r>
            <a:r>
              <a:rPr lang="es-ES" b="0" u="none" strike="noStrike" kern="1200" cap="none" dirty="0" smtClean="0">
                <a:ln>
                  <a:noFill/>
                </a:ln>
                <a:latin typeface="Times New Roman" panose="02020603050405020304" pitchFamily="18" charset="0"/>
                <a:ea typeface="Droid Sans Fallback" pitchFamily="2"/>
                <a:cs typeface="Times New Roman" panose="02020603050405020304" pitchFamily="18" charset="0"/>
              </a:rPr>
              <a:t>/ </a:t>
            </a:r>
            <a:r>
              <a:rPr lang="es-ES" b="0" u="none" strike="noStrike" kern="1200" cap="none" dirty="0" err="1" smtClean="0">
                <a:ln>
                  <a:noFill/>
                </a:ln>
                <a:latin typeface="Times New Roman" panose="02020603050405020304" pitchFamily="18" charset="0"/>
                <a:ea typeface="Droid Sans Fallback" pitchFamily="2"/>
                <a:cs typeface="Times New Roman" panose="02020603050405020304" pitchFamily="18" charset="0"/>
              </a:rPr>
              <a:t>tlf</a:t>
            </a:r>
            <a:r>
              <a:rPr lang="es-ES" b="0" u="none" strike="noStrike" kern="1200" cap="none" dirty="0" smtClean="0">
                <a:ln>
                  <a:noFill/>
                </a:ln>
                <a:latin typeface="Times New Roman" panose="02020603050405020304" pitchFamily="18" charset="0"/>
                <a:ea typeface="Droid Sans Fallback" pitchFamily="2"/>
                <a:cs typeface="Times New Roman" panose="02020603050405020304" pitchFamily="18" charset="0"/>
              </a:rPr>
              <a:t>: +34 868 884 786</a:t>
            </a:r>
          </a:p>
        </p:txBody>
      </p:sp>
      <p:pic>
        <p:nvPicPr>
          <p:cNvPr id="7" name="6 Imagen">
            <a:extLst>
              <a:ext uri="{FF2B5EF4-FFF2-40B4-BE49-F238E27FC236}">
                <a16:creationId xmlns="" xmlns:a16="http://schemas.microsoft.com/office/drawing/2014/main" id="{00000000-0000-0000-0000-000000000000}"/>
              </a:ext>
            </a:extLst>
          </p:cNvPr>
          <p:cNvPicPr>
            <a:picLocks noChangeAspect="1"/>
          </p:cNvPicPr>
          <p:nvPr/>
        </p:nvPicPr>
        <p:blipFill>
          <a:blip r:embed="rId4">
            <a:lum/>
            <a:alphaModFix/>
          </a:blip>
          <a:srcRect l="4986" t="25197" r="4986" b="25416"/>
          <a:stretch>
            <a:fillRect/>
          </a:stretch>
        </p:blipFill>
        <p:spPr>
          <a:xfrm>
            <a:off x="5399662" y="6772251"/>
            <a:ext cx="5704421" cy="1536923"/>
          </a:xfrm>
          <a:prstGeom prst="rect">
            <a:avLst/>
          </a:prstGeom>
          <a:solidFill>
            <a:srgbClr val="E6E6FF"/>
          </a:solidFill>
          <a:ln w="36000">
            <a:noFill/>
            <a:prstDash val="solid"/>
          </a:ln>
        </p:spPr>
      </p:pic>
      <p:sp>
        <p:nvSpPr>
          <p:cNvPr id="15" name="CuadroTexto 14"/>
          <p:cNvSpPr txBox="1"/>
          <p:nvPr/>
        </p:nvSpPr>
        <p:spPr>
          <a:xfrm>
            <a:off x="14939682" y="22206571"/>
            <a:ext cx="13887349" cy="10193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1662" tIns="65829" rIns="131662" bIns="65829" anchorCtr="0" compatLnSpc="0"/>
          <a:lstStyle/>
          <a:p>
            <a:pPr lvl="0" algn="ctr" hangingPunct="0">
              <a:spcAft>
                <a:spcPts val="1200"/>
              </a:spcAft>
              <a:defRPr sz="2800"/>
            </a:pPr>
            <a:r>
              <a:rPr lang="en-GB" sz="36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Effect of </a:t>
            </a:r>
            <a:r>
              <a:rPr lang="en-GB" sz="3600" b="1" dirty="0" smtClean="0">
                <a:solidFill>
                  <a:prstClr val="black"/>
                </a:solidFill>
                <a:latin typeface="Times New Roman" panose="02020603050405020304" pitchFamily="18" charset="0"/>
                <a:ea typeface="Droid Sans Fallback" pitchFamily="2"/>
                <a:cs typeface="Times New Roman" panose="02020603050405020304" pitchFamily="18" charset="0"/>
              </a:rPr>
              <a:t>β</a:t>
            </a:r>
            <a:r>
              <a:rPr lang="en-GB" sz="36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-CD on the Solubility and Antioxidant Activity</a:t>
            </a:r>
          </a:p>
          <a:p>
            <a:pPr algn="ctr" hangingPunct="0">
              <a:lnSpc>
                <a:spcPct val="150000"/>
              </a:lnSpc>
              <a:spcAft>
                <a:spcPts val="879"/>
              </a:spcAft>
            </a:pPr>
            <a:r>
              <a:rPr lang="en-GB" sz="2400" dirty="0" smtClean="0">
                <a:latin typeface="Arial" pitchFamily="34"/>
                <a:ea typeface="Droid Sans Fallback" pitchFamily="2"/>
                <a:cs typeface="FreeSans" pitchFamily="2"/>
              </a:rPr>
              <a:t> </a:t>
            </a:r>
          </a:p>
        </p:txBody>
      </p:sp>
      <p:sp>
        <p:nvSpPr>
          <p:cNvPr id="24" name="CuadroTexto 23"/>
          <p:cNvSpPr txBox="1"/>
          <p:nvPr/>
        </p:nvSpPr>
        <p:spPr>
          <a:xfrm>
            <a:off x="391547" y="41504592"/>
            <a:ext cx="30012787" cy="1237594"/>
          </a:xfrm>
          <a:prstGeom prst="rect">
            <a:avLst/>
          </a:prstGeom>
          <a:noFill/>
          <a:ln w="0">
            <a:noFill/>
            <a:prstDash val="solid"/>
          </a:ln>
        </p:spPr>
        <p:txBody>
          <a:bodyPr wrap="square" lIns="131662" tIns="65829" rIns="131662" bIns="65829" anchorCtr="0" compatLnSpc="0"/>
          <a:lstStyle/>
          <a:p>
            <a:r>
              <a:rPr lang="en-GB" sz="2500" dirty="0">
                <a:latin typeface="Times New Roman" panose="02020603050405020304" pitchFamily="18" charset="0"/>
                <a:cs typeface="Times New Roman" panose="02020603050405020304" pitchFamily="18" charset="0"/>
              </a:rPr>
              <a:t>This research was funded by the Spanish Ministry of Science and Innovation, project AGL2017-86526-P (MCI/AEI/FEDER, UE) and by the “</a:t>
            </a:r>
            <a:r>
              <a:rPr lang="en-GB" sz="2500" dirty="0" err="1">
                <a:latin typeface="Times New Roman" panose="02020603050405020304" pitchFamily="18" charset="0"/>
                <a:cs typeface="Times New Roman" panose="02020603050405020304" pitchFamily="18" charset="0"/>
              </a:rPr>
              <a:t>Programa</a:t>
            </a:r>
            <a:r>
              <a:rPr lang="en-GB" sz="2500" dirty="0">
                <a:latin typeface="Times New Roman" panose="02020603050405020304" pitchFamily="18" charset="0"/>
                <a:cs typeface="Times New Roman" panose="02020603050405020304" pitchFamily="18" charset="0"/>
              </a:rPr>
              <a:t> de </a:t>
            </a:r>
            <a:r>
              <a:rPr lang="en-GB" sz="2500" dirty="0" err="1">
                <a:latin typeface="Times New Roman" panose="02020603050405020304" pitchFamily="18" charset="0"/>
                <a:cs typeface="Times New Roman" panose="02020603050405020304" pitchFamily="18" charset="0"/>
              </a:rPr>
              <a:t>Ayudas</a:t>
            </a:r>
            <a:r>
              <a:rPr lang="en-GB" sz="2500" dirty="0">
                <a:latin typeface="Times New Roman" panose="02020603050405020304" pitchFamily="18" charset="0"/>
                <a:cs typeface="Times New Roman" panose="02020603050405020304" pitchFamily="18" charset="0"/>
              </a:rPr>
              <a:t> a </a:t>
            </a:r>
            <a:r>
              <a:rPr lang="en-GB" sz="2500" dirty="0" err="1">
                <a:latin typeface="Times New Roman" panose="02020603050405020304" pitchFamily="18" charset="0"/>
                <a:cs typeface="Times New Roman" panose="02020603050405020304" pitchFamily="18" charset="0"/>
              </a:rPr>
              <a:t>Grupos</a:t>
            </a:r>
            <a:r>
              <a:rPr lang="en-GB" sz="2500" dirty="0">
                <a:latin typeface="Times New Roman" panose="02020603050405020304" pitchFamily="18" charset="0"/>
                <a:cs typeface="Times New Roman" panose="02020603050405020304" pitchFamily="18" charset="0"/>
              </a:rPr>
              <a:t> de </a:t>
            </a:r>
            <a:r>
              <a:rPr lang="en-GB" sz="2500" dirty="0" err="1">
                <a:latin typeface="Times New Roman" panose="02020603050405020304" pitchFamily="18" charset="0"/>
                <a:cs typeface="Times New Roman" panose="02020603050405020304" pitchFamily="18" charset="0"/>
              </a:rPr>
              <a:t>Excelencia</a:t>
            </a:r>
            <a:r>
              <a:rPr lang="en-GB" sz="2500" dirty="0">
                <a:latin typeface="Times New Roman" panose="02020603050405020304" pitchFamily="18" charset="0"/>
                <a:cs typeface="Times New Roman" panose="02020603050405020304" pitchFamily="18" charset="0"/>
              </a:rPr>
              <a:t> de la </a:t>
            </a:r>
            <a:r>
              <a:rPr lang="en-GB" sz="2500" dirty="0" err="1">
                <a:latin typeface="Times New Roman" panose="02020603050405020304" pitchFamily="18" charset="0"/>
                <a:cs typeface="Times New Roman" panose="02020603050405020304" pitchFamily="18" charset="0"/>
              </a:rPr>
              <a:t>Región</a:t>
            </a:r>
            <a:r>
              <a:rPr lang="en-GB" sz="2500" dirty="0">
                <a:latin typeface="Times New Roman" panose="02020603050405020304" pitchFamily="18" charset="0"/>
                <a:cs typeface="Times New Roman" panose="02020603050405020304" pitchFamily="18" charset="0"/>
              </a:rPr>
              <a:t> de Murcia, </a:t>
            </a:r>
            <a:r>
              <a:rPr lang="en-GB" sz="2500" dirty="0" err="1">
                <a:latin typeface="Times New Roman" panose="02020603050405020304" pitchFamily="18" charset="0"/>
                <a:cs typeface="Times New Roman" panose="02020603050405020304" pitchFamily="18" charset="0"/>
              </a:rPr>
              <a:t>Fundación</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Séneca</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Agencia</a:t>
            </a:r>
            <a:r>
              <a:rPr lang="en-GB" sz="2500" dirty="0">
                <a:latin typeface="Times New Roman" panose="02020603050405020304" pitchFamily="18" charset="0"/>
                <a:cs typeface="Times New Roman" panose="02020603050405020304" pitchFamily="18" charset="0"/>
              </a:rPr>
              <a:t> de </a:t>
            </a:r>
            <a:r>
              <a:rPr lang="en-GB" sz="2500" dirty="0" err="1">
                <a:latin typeface="Times New Roman" panose="02020603050405020304" pitchFamily="18" charset="0"/>
                <a:cs typeface="Times New Roman" panose="02020603050405020304" pitchFamily="18" charset="0"/>
              </a:rPr>
              <a:t>Ciencia</a:t>
            </a:r>
            <a:r>
              <a:rPr lang="en-GB" sz="2500" dirty="0">
                <a:latin typeface="Times New Roman" panose="02020603050405020304" pitchFamily="18" charset="0"/>
                <a:cs typeface="Times New Roman" panose="02020603050405020304" pitchFamily="18" charset="0"/>
              </a:rPr>
              <a:t> y </a:t>
            </a:r>
            <a:r>
              <a:rPr lang="en-GB" sz="2500" dirty="0" err="1">
                <a:latin typeface="Times New Roman" panose="02020603050405020304" pitchFamily="18" charset="0"/>
                <a:cs typeface="Times New Roman" panose="02020603050405020304" pitchFamily="18" charset="0"/>
              </a:rPr>
              <a:t>Tecnología</a:t>
            </a:r>
            <a:r>
              <a:rPr lang="en-GB" sz="2500" dirty="0">
                <a:latin typeface="Times New Roman" panose="02020603050405020304" pitchFamily="18" charset="0"/>
                <a:cs typeface="Times New Roman" panose="02020603050405020304" pitchFamily="18" charset="0"/>
              </a:rPr>
              <a:t> de la </a:t>
            </a:r>
            <a:r>
              <a:rPr lang="en-GB" sz="2500" dirty="0" err="1">
                <a:latin typeface="Times New Roman" panose="02020603050405020304" pitchFamily="18" charset="0"/>
                <a:cs typeface="Times New Roman" panose="02020603050405020304" pitchFamily="18" charset="0"/>
              </a:rPr>
              <a:t>Región</a:t>
            </a:r>
            <a:r>
              <a:rPr lang="en-GB" sz="2500" dirty="0">
                <a:latin typeface="Times New Roman" panose="02020603050405020304" pitchFamily="18" charset="0"/>
                <a:cs typeface="Times New Roman" panose="02020603050405020304" pitchFamily="18" charset="0"/>
              </a:rPr>
              <a:t> de Murcia (Spain)” (Project 19893/GERM/15).This work is the result of a </a:t>
            </a:r>
            <a:r>
              <a:rPr lang="en-GB" sz="2500" dirty="0" err="1">
                <a:latin typeface="Times New Roman" panose="02020603050405020304" pitchFamily="18" charset="0"/>
                <a:cs typeface="Times New Roman" panose="02020603050405020304" pitchFamily="18" charset="0"/>
              </a:rPr>
              <a:t>predoctoral</a:t>
            </a:r>
            <a:r>
              <a:rPr lang="en-GB" sz="2500" dirty="0">
                <a:latin typeface="Times New Roman" panose="02020603050405020304" pitchFamily="18" charset="0"/>
                <a:cs typeface="Times New Roman" panose="02020603050405020304" pitchFamily="18" charset="0"/>
              </a:rPr>
              <a:t> contract for the training of research staff (Silvia Navarro-</a:t>
            </a:r>
            <a:r>
              <a:rPr lang="en-GB" sz="2500" dirty="0" err="1">
                <a:latin typeface="Times New Roman" panose="02020603050405020304" pitchFamily="18" charset="0"/>
                <a:cs typeface="Times New Roman" panose="02020603050405020304" pitchFamily="18" charset="0"/>
              </a:rPr>
              <a:t>Orcajada</a:t>
            </a:r>
            <a:r>
              <a:rPr lang="en-GB" sz="2500" dirty="0">
                <a:latin typeface="Times New Roman" panose="02020603050405020304" pitchFamily="18" charset="0"/>
                <a:cs typeface="Times New Roman" panose="02020603050405020304" pitchFamily="18" charset="0"/>
              </a:rPr>
              <a:t>) and also an aid to postdoctoral training and improvement abroad (for </a:t>
            </a:r>
            <a:r>
              <a:rPr lang="en-GB" sz="2500" dirty="0" err="1">
                <a:latin typeface="Times New Roman" panose="02020603050405020304" pitchFamily="18" charset="0"/>
                <a:cs typeface="Times New Roman" panose="02020603050405020304" pitchFamily="18" charset="0"/>
              </a:rPr>
              <a:t>Adrián</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Matencio</a:t>
            </a:r>
            <a:r>
              <a:rPr lang="en-GB" sz="2500" dirty="0">
                <a:latin typeface="Times New Roman" panose="02020603050405020304" pitchFamily="18" charset="0"/>
                <a:cs typeface="Times New Roman" panose="02020603050405020304" pitchFamily="18" charset="0"/>
              </a:rPr>
              <a:t>) both financed by the </a:t>
            </a:r>
            <a:r>
              <a:rPr lang="en-GB" sz="2500" dirty="0" err="1">
                <a:latin typeface="Times New Roman" panose="02020603050405020304" pitchFamily="18" charset="0"/>
                <a:cs typeface="Times New Roman" panose="02020603050405020304" pitchFamily="18" charset="0"/>
              </a:rPr>
              <a:t>Consejería</a:t>
            </a:r>
            <a:r>
              <a:rPr lang="en-GB" sz="2500" dirty="0">
                <a:latin typeface="Times New Roman" panose="02020603050405020304" pitchFamily="18" charset="0"/>
                <a:cs typeface="Times New Roman" panose="02020603050405020304" pitchFamily="18" charset="0"/>
              </a:rPr>
              <a:t> de </a:t>
            </a:r>
            <a:r>
              <a:rPr lang="en-GB" sz="2500" dirty="0" err="1">
                <a:latin typeface="Times New Roman" panose="02020603050405020304" pitchFamily="18" charset="0"/>
                <a:cs typeface="Times New Roman" panose="02020603050405020304" pitchFamily="18" charset="0"/>
              </a:rPr>
              <a:t>Empleo</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Universidades</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Empresa</a:t>
            </a:r>
            <a:r>
              <a:rPr lang="en-GB" sz="2500" dirty="0">
                <a:latin typeface="Times New Roman" panose="02020603050405020304" pitchFamily="18" charset="0"/>
                <a:cs typeface="Times New Roman" panose="02020603050405020304" pitchFamily="18" charset="0"/>
              </a:rPr>
              <a:t> y Medio </a:t>
            </a:r>
            <a:r>
              <a:rPr lang="en-GB" sz="2500" dirty="0" err="1">
                <a:latin typeface="Times New Roman" panose="02020603050405020304" pitchFamily="18" charset="0"/>
                <a:cs typeface="Times New Roman" panose="02020603050405020304" pitchFamily="18" charset="0"/>
              </a:rPr>
              <a:t>Ambiente</a:t>
            </a:r>
            <a:r>
              <a:rPr lang="en-GB" sz="2500" dirty="0">
                <a:latin typeface="Times New Roman" panose="02020603050405020304" pitchFamily="18" charset="0"/>
                <a:cs typeface="Times New Roman" panose="02020603050405020304" pitchFamily="18" charset="0"/>
              </a:rPr>
              <a:t> of the CARM, through the </a:t>
            </a:r>
            <a:r>
              <a:rPr lang="en-GB" sz="2500" dirty="0" err="1">
                <a:latin typeface="Times New Roman" panose="02020603050405020304" pitchFamily="18" charset="0"/>
                <a:cs typeface="Times New Roman" panose="02020603050405020304" pitchFamily="18" charset="0"/>
              </a:rPr>
              <a:t>Fundación</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Séneca-Agencia</a:t>
            </a:r>
            <a:r>
              <a:rPr lang="en-GB" sz="2500" dirty="0">
                <a:latin typeface="Times New Roman" panose="02020603050405020304" pitchFamily="18" charset="0"/>
                <a:cs typeface="Times New Roman" panose="02020603050405020304" pitchFamily="18" charset="0"/>
              </a:rPr>
              <a:t> de </a:t>
            </a:r>
            <a:r>
              <a:rPr lang="en-GB" sz="2500" dirty="0" err="1">
                <a:latin typeface="Times New Roman" panose="02020603050405020304" pitchFamily="18" charset="0"/>
                <a:cs typeface="Times New Roman" panose="02020603050405020304" pitchFamily="18" charset="0"/>
              </a:rPr>
              <a:t>Ciencia</a:t>
            </a:r>
            <a:r>
              <a:rPr lang="en-GB" sz="2500" dirty="0">
                <a:latin typeface="Times New Roman" panose="02020603050405020304" pitchFamily="18" charset="0"/>
                <a:cs typeface="Times New Roman" panose="02020603050405020304" pitchFamily="18" charset="0"/>
              </a:rPr>
              <a:t> y </a:t>
            </a:r>
            <a:r>
              <a:rPr lang="en-GB" sz="2500" dirty="0" err="1">
                <a:latin typeface="Times New Roman" panose="02020603050405020304" pitchFamily="18" charset="0"/>
                <a:cs typeface="Times New Roman" panose="02020603050405020304" pitchFamily="18" charset="0"/>
              </a:rPr>
              <a:t>Tecnología</a:t>
            </a:r>
            <a:r>
              <a:rPr lang="en-GB" sz="2500" dirty="0">
                <a:latin typeface="Times New Roman" panose="02020603050405020304" pitchFamily="18" charset="0"/>
                <a:cs typeface="Times New Roman" panose="02020603050405020304" pitchFamily="18" charset="0"/>
              </a:rPr>
              <a:t> de la </a:t>
            </a:r>
            <a:r>
              <a:rPr lang="en-GB" sz="2500" dirty="0" err="1">
                <a:latin typeface="Times New Roman" panose="02020603050405020304" pitchFamily="18" charset="0"/>
                <a:cs typeface="Times New Roman" panose="02020603050405020304" pitchFamily="18" charset="0"/>
              </a:rPr>
              <a:t>Región</a:t>
            </a:r>
            <a:r>
              <a:rPr lang="en-GB" sz="2500" dirty="0">
                <a:latin typeface="Times New Roman" panose="02020603050405020304" pitchFamily="18" charset="0"/>
                <a:cs typeface="Times New Roman" panose="02020603050405020304" pitchFamily="18" charset="0"/>
              </a:rPr>
              <a:t> de Murcia.</a:t>
            </a:r>
            <a:endParaRPr lang="en-US" sz="2500" dirty="0" smtClean="0">
              <a:latin typeface="Times New Roman" panose="02020603050405020304" pitchFamily="18" charset="0"/>
              <a:cs typeface="Times New Roman" panose="02020603050405020304" pitchFamily="18" charset="0"/>
            </a:endParaRPr>
          </a:p>
        </p:txBody>
      </p:sp>
      <p:sp>
        <p:nvSpPr>
          <p:cNvPr id="25" name="CuadroTexto 24"/>
          <p:cNvSpPr txBox="1"/>
          <p:nvPr/>
        </p:nvSpPr>
        <p:spPr>
          <a:xfrm>
            <a:off x="-199491" y="41031102"/>
            <a:ext cx="30603825" cy="490417"/>
          </a:xfrm>
          <a:prstGeom prst="rect">
            <a:avLst/>
          </a:prstGeom>
          <a:noFill/>
          <a:ln>
            <a:noFill/>
          </a:ln>
        </p:spPr>
        <p:txBody>
          <a:bodyPr wrap="none" lIns="131662" tIns="65829" rIns="131662" bIns="65829" anchorCtr="0" compatLnSpc="0"/>
          <a:lstStyle/>
          <a:p>
            <a:pPr algn="ctr" hangingPunct="0"/>
            <a:r>
              <a:rPr lang="en-US" sz="3000" b="1" strike="noStrike" kern="1200" cap="small" dirty="0" smtClean="0">
                <a:ln>
                  <a:noFill/>
                </a:ln>
                <a:latin typeface="Times New Roman" panose="02020603050405020304" pitchFamily="18" charset="0"/>
                <a:ea typeface="Droid Sans Fallback" pitchFamily="2"/>
                <a:cs typeface="Times New Roman" panose="02020603050405020304" pitchFamily="18" charset="0"/>
              </a:rPr>
              <a:t>Acknowledgments</a:t>
            </a:r>
            <a:endParaRPr lang="en-US" sz="3000" b="1" cap="small" dirty="0">
              <a:latin typeface="Times New Roman" panose="02020603050405020304" pitchFamily="18" charset="0"/>
              <a:ea typeface="Droid Sans Fallback" pitchFamily="2"/>
              <a:cs typeface="Times New Roman" panose="02020603050405020304" pitchFamily="18" charset="0"/>
            </a:endParaRPr>
          </a:p>
        </p:txBody>
      </p:sp>
      <p:sp>
        <p:nvSpPr>
          <p:cNvPr id="42" name="41 Rectángulo"/>
          <p:cNvSpPr/>
          <p:nvPr/>
        </p:nvSpPr>
        <p:spPr>
          <a:xfrm>
            <a:off x="1766549" y="8469555"/>
            <a:ext cx="27339526" cy="5828937"/>
          </a:xfrm>
          <a:prstGeom prst="rect">
            <a:avLst/>
          </a:prstGeom>
          <a:ln w="38100">
            <a:solidFill>
              <a:schemeClr val="tx1"/>
            </a:solidFill>
          </a:ln>
        </p:spPr>
        <p:txBody>
          <a:bodyPr wrap="square" lIns="133769" tIns="66882" rIns="133769" bIns="66882">
            <a:spAutoFit/>
          </a:bodyPr>
          <a:lstStyle/>
          <a:p>
            <a:pPr indent="658840" algn="ctr" hangingPunct="0"/>
            <a:r>
              <a:rPr lang="en-US" sz="4000" b="1" cap="small"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Abstract</a:t>
            </a:r>
            <a:endParaRPr lang="en-US" sz="3600" b="1" cap="small"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GB" sz="3000" dirty="0">
                <a:latin typeface="Times New Roman" panose="02020603050405020304" pitchFamily="18" charset="0"/>
                <a:ea typeface="Cambria" panose="02040503050406030204" pitchFamily="18" charset="0"/>
                <a:cs typeface="Times New Roman" panose="02020603050405020304" pitchFamily="18" charset="0"/>
              </a:rPr>
              <a:t>The stilbenes are bioactive molecules with a big amount of health benefits and many possibilities in pharmaceutical industry. Several authors have reported a high number of properties for these compounds, including anticancer, antioxidant, anti-inflammatory, antidiabetic, neuroprotective or antimicrobial activities. However, their low aqueous solubility and their ease degradation could lead to low concentration of bioactive compound in the target tissue. For this reason, in the present study, the inclusion complexes of oxyresveratrol with α-, β-, and γ- </a:t>
            </a:r>
            <a:r>
              <a:rPr lang="en-GB" sz="3000" dirty="0" err="1">
                <a:latin typeface="Times New Roman" panose="02020603050405020304" pitchFamily="18" charset="0"/>
                <a:ea typeface="Cambria" panose="02040503050406030204" pitchFamily="18" charset="0"/>
                <a:cs typeface="Times New Roman" panose="02020603050405020304" pitchFamily="18" charset="0"/>
              </a:rPr>
              <a:t>cyclodextrins</a:t>
            </a:r>
            <a:r>
              <a:rPr lang="en-GB" sz="3000" dirty="0">
                <a:latin typeface="Times New Roman" panose="02020603050405020304" pitchFamily="18" charset="0"/>
                <a:ea typeface="Cambria" panose="02040503050406030204" pitchFamily="18" charset="0"/>
                <a:cs typeface="Times New Roman" panose="02020603050405020304" pitchFamily="18" charset="0"/>
              </a:rPr>
              <a:t> are characterized using DSC, TGA, SEM and molecular docking in order to increase the stability of the molecule. All these techniques showed that β-</a:t>
            </a:r>
            <a:r>
              <a:rPr lang="en-GB" sz="3000" dirty="0" err="1">
                <a:latin typeface="Times New Roman" panose="02020603050405020304" pitchFamily="18" charset="0"/>
                <a:ea typeface="Cambria" panose="02040503050406030204" pitchFamily="18" charset="0"/>
                <a:cs typeface="Times New Roman" panose="02020603050405020304" pitchFamily="18" charset="0"/>
              </a:rPr>
              <a:t>cyclodextrin</a:t>
            </a:r>
            <a:r>
              <a:rPr lang="en-GB" sz="3000" dirty="0">
                <a:latin typeface="Times New Roman" panose="02020603050405020304" pitchFamily="18" charset="0"/>
                <a:ea typeface="Cambria" panose="02040503050406030204" pitchFamily="18" charset="0"/>
                <a:cs typeface="Times New Roman" panose="02020603050405020304" pitchFamily="18" charset="0"/>
              </a:rPr>
              <a:t> (β-CD) forms the best complexes</a:t>
            </a:r>
            <a:r>
              <a:rPr lang="en-GB" sz="3000" dirty="0" smtClean="0">
                <a:latin typeface="Times New Roman" panose="02020603050405020304" pitchFamily="18" charset="0"/>
                <a:ea typeface="Cambria" panose="02040503050406030204" pitchFamily="18" charset="0"/>
                <a:cs typeface="Times New Roman" panose="02020603050405020304" pitchFamily="18" charset="0"/>
              </a:rPr>
              <a:t>.</a:t>
            </a:r>
          </a:p>
          <a:p>
            <a:pPr algn="just"/>
            <a:endParaRPr lang="es-ES" sz="3000" dirty="0">
              <a:latin typeface="Times New Roman" panose="02020603050405020304" pitchFamily="18" charset="0"/>
              <a:ea typeface="Cambria" panose="02040503050406030204" pitchFamily="18" charset="0"/>
              <a:cs typeface="Times New Roman" panose="02020603050405020304" pitchFamily="18" charset="0"/>
            </a:endParaRPr>
          </a:p>
          <a:p>
            <a:pPr algn="just"/>
            <a:r>
              <a:rPr lang="en-GB" sz="3000" dirty="0">
                <a:latin typeface="Times New Roman" panose="02020603050405020304" pitchFamily="18" charset="0"/>
                <a:ea typeface="Cambria" panose="02040503050406030204" pitchFamily="18" charset="0"/>
                <a:cs typeface="Times New Roman" panose="02020603050405020304" pitchFamily="18" charset="0"/>
              </a:rPr>
              <a:t>The stability of oxyresveratrol and oxyresveratrol/ β-CD complexes in different aqueous solutions was evaluated by measuring ºBrix, pH and UV-Vis spectra. The effect of encapsulation on the solubility and antioxidant activity of oxyresveratrol was also analysed. The results indicated that solutions were stable for at least five weeks, especially when stored in darkness, and that </a:t>
            </a:r>
            <a:r>
              <a:rPr lang="en-GB" sz="3000" dirty="0" err="1">
                <a:latin typeface="Times New Roman" panose="02020603050405020304" pitchFamily="18" charset="0"/>
                <a:ea typeface="Cambria" panose="02040503050406030204" pitchFamily="18" charset="0"/>
                <a:cs typeface="Times New Roman" panose="02020603050405020304" pitchFamily="18" charset="0"/>
              </a:rPr>
              <a:t>cyclodextrin</a:t>
            </a:r>
            <a:r>
              <a:rPr lang="en-GB" sz="3000" dirty="0">
                <a:latin typeface="Times New Roman" panose="02020603050405020304" pitchFamily="18" charset="0"/>
                <a:ea typeface="Cambria" panose="02040503050406030204" pitchFamily="18" charset="0"/>
                <a:cs typeface="Times New Roman" panose="02020603050405020304" pitchFamily="18" charset="0"/>
              </a:rPr>
              <a:t> supplementation leads to a higher concentration and antioxidant capacity of the solubilized bioactive compound than when it is not used. These results and the increase in antioxidant activity could be interesting for the pharmaceutical industry and for drugs enriched in oxyresveratrol. </a:t>
            </a:r>
            <a:endParaRPr lang="es-ES" sz="3000" dirty="0">
              <a:latin typeface="Times New Roman" panose="02020603050405020304" pitchFamily="18" charset="0"/>
              <a:ea typeface="Cambria" panose="02040503050406030204" pitchFamily="18" charset="0"/>
              <a:cs typeface="Times New Roman" panose="02020603050405020304" pitchFamily="18" charset="0"/>
            </a:endParaRPr>
          </a:p>
          <a:p>
            <a:pPr indent="658840" algn="ctr" hangingPunct="0"/>
            <a:endParaRPr lang="en-US" sz="3000" b="1" cap="small" dirty="0" smtClean="0">
              <a:solidFill>
                <a:prstClr val="black"/>
              </a:solidFill>
              <a:latin typeface="Cambria" pitchFamily="18" charset="0"/>
              <a:ea typeface="Droid Sans Fallback" pitchFamily="2"/>
              <a:cs typeface="FreeSans" pitchFamily="2"/>
            </a:endParaRPr>
          </a:p>
        </p:txBody>
      </p:sp>
      <p:sp>
        <p:nvSpPr>
          <p:cNvPr id="52" name="CuadroTexto 26"/>
          <p:cNvSpPr txBox="1"/>
          <p:nvPr/>
        </p:nvSpPr>
        <p:spPr>
          <a:xfrm>
            <a:off x="1766549" y="23875592"/>
            <a:ext cx="12030841" cy="40205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1662" tIns="65829" rIns="131662" bIns="65829" anchorCtr="0" compatLnSpc="0"/>
          <a:lstStyle/>
          <a:p>
            <a:pPr algn="ctr" hangingPunct="0">
              <a:spcAft>
                <a:spcPts val="1200"/>
              </a:spcAft>
            </a:pPr>
            <a:r>
              <a:rPr lang="en-US" sz="40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Objectives</a:t>
            </a:r>
            <a:endParaRPr lang="en-GB" sz="4000" dirty="0" smtClean="0">
              <a:latin typeface="Times New Roman" panose="02020603050405020304" pitchFamily="18" charset="0"/>
              <a:ea typeface="Times New Roman Greek" pitchFamily="18"/>
              <a:cs typeface="Times New Roman" panose="02020603050405020304" pitchFamily="18" charset="0"/>
            </a:endParaRPr>
          </a:p>
          <a:p>
            <a:pPr marL="536575" indent="-536575" algn="just" hangingPunct="0">
              <a:spcAft>
                <a:spcPts val="600"/>
              </a:spcAft>
            </a:pPr>
            <a:r>
              <a:rPr lang="en-GB" sz="3000" dirty="0" smtClean="0">
                <a:latin typeface="Times New Roman" panose="02020603050405020304" pitchFamily="18" charset="0"/>
                <a:ea typeface="Times New Roman Greek" pitchFamily="18"/>
                <a:cs typeface="Times New Roman" panose="02020603050405020304" pitchFamily="18" charset="0"/>
              </a:rPr>
              <a:t>To characterise the inclusion complexes of oxyresveratrol with natural CDs.</a:t>
            </a:r>
          </a:p>
          <a:p>
            <a:pPr marL="536575" indent="-536575" algn="just" hangingPunct="0">
              <a:spcAft>
                <a:spcPts val="600"/>
              </a:spcAft>
            </a:pPr>
            <a:r>
              <a:rPr lang="en-GB" sz="3000" dirty="0" smtClean="0">
                <a:latin typeface="Times New Roman" panose="02020603050405020304" pitchFamily="18" charset="0"/>
                <a:ea typeface="Times New Roman Greek" pitchFamily="18"/>
                <a:cs typeface="Times New Roman" panose="02020603050405020304" pitchFamily="18" charset="0"/>
              </a:rPr>
              <a:t>To evaluate the solubility and the antioxidant activity of oxyresveratrol encapsulated in the best CD.</a:t>
            </a:r>
          </a:p>
          <a:p>
            <a:pPr marL="536575" indent="-536575" algn="just" hangingPunct="0">
              <a:spcAft>
                <a:spcPts val="600"/>
              </a:spcAft>
            </a:pPr>
            <a:r>
              <a:rPr lang="en-GB" sz="3000" dirty="0" smtClean="0">
                <a:latin typeface="Times New Roman" panose="02020603050405020304" pitchFamily="18" charset="0"/>
                <a:ea typeface="Times New Roman Greek" pitchFamily="18"/>
                <a:cs typeface="Times New Roman" panose="02020603050405020304" pitchFamily="18" charset="0"/>
              </a:rPr>
              <a:t>To analyse the stability of oxyresveratrol/CD complexes in different aqueous solutions and conditions (refrigeration and/or darkness) during five weeks.</a:t>
            </a:r>
          </a:p>
        </p:txBody>
      </p:sp>
      <p:sp>
        <p:nvSpPr>
          <p:cNvPr id="77" name="CuadroTexto 24"/>
          <p:cNvSpPr txBox="1"/>
          <p:nvPr/>
        </p:nvSpPr>
        <p:spPr>
          <a:xfrm>
            <a:off x="2683894" y="39944950"/>
            <a:ext cx="24677948" cy="381161"/>
          </a:xfrm>
          <a:prstGeom prst="rect">
            <a:avLst/>
          </a:prstGeom>
          <a:noFill/>
          <a:ln>
            <a:noFill/>
          </a:ln>
        </p:spPr>
        <p:txBody>
          <a:bodyPr wrap="none" lIns="131662" tIns="65829" rIns="131662" bIns="65829" anchorCtr="0" compatLnSpc="0"/>
          <a:lstStyle/>
          <a:p>
            <a:pPr algn="ctr" hangingPunct="0"/>
            <a:r>
              <a:rPr lang="en-US" sz="3000" b="1" cap="small" dirty="0" smtClean="0">
                <a:latin typeface="Times New Roman" panose="02020603050405020304" pitchFamily="18" charset="0"/>
                <a:ea typeface="Droid Sans Fallback" pitchFamily="2"/>
                <a:cs typeface="Times New Roman" panose="02020603050405020304" pitchFamily="18" charset="0"/>
              </a:rPr>
              <a:t>References</a:t>
            </a:r>
            <a:endParaRPr lang="en-US" sz="3000" b="1" strike="noStrike" kern="1200" cap="small" dirty="0">
              <a:ln>
                <a:noFill/>
              </a:ln>
              <a:latin typeface="Times New Roman" panose="02020603050405020304" pitchFamily="18" charset="0"/>
              <a:ea typeface="Droid Sans Fallback" pitchFamily="2"/>
              <a:cs typeface="Times New Roman" panose="02020603050405020304" pitchFamily="18" charset="0"/>
            </a:endParaRPr>
          </a:p>
        </p:txBody>
      </p:sp>
      <p:sp>
        <p:nvSpPr>
          <p:cNvPr id="78" name="CuadroTexto 23"/>
          <p:cNvSpPr txBox="1"/>
          <p:nvPr/>
        </p:nvSpPr>
        <p:spPr>
          <a:xfrm>
            <a:off x="275955" y="40487846"/>
            <a:ext cx="29823062" cy="456032"/>
          </a:xfrm>
          <a:prstGeom prst="rect">
            <a:avLst/>
          </a:prstGeom>
          <a:noFill/>
          <a:ln w="0">
            <a:noFill/>
            <a:prstDash val="solid"/>
          </a:ln>
        </p:spPr>
        <p:txBody>
          <a:bodyPr wrap="square" lIns="131662" tIns="65829" rIns="131662" bIns="65829" anchorCtr="0" compatLnSpc="0"/>
          <a:lstStyle/>
          <a:p>
            <a:pPr algn="ctr" hangingPunct="0"/>
            <a:r>
              <a:rPr lang="es-ES" sz="3000" dirty="0" smtClean="0">
                <a:latin typeface="Times New Roman" panose="02020603050405020304" pitchFamily="18" charset="0"/>
                <a:ea typeface="Droid Sans Fallback" pitchFamily="2"/>
                <a:cs typeface="Times New Roman" panose="02020603050405020304" pitchFamily="18" charset="0"/>
              </a:rPr>
              <a:t>[1] </a:t>
            </a:r>
            <a:r>
              <a:rPr lang="es-ES" sz="3000" dirty="0" err="1" smtClean="0">
                <a:latin typeface="Times New Roman" panose="02020603050405020304" pitchFamily="18" charset="0"/>
                <a:ea typeface="Droid Sans Fallback" pitchFamily="2"/>
                <a:cs typeface="Times New Roman" panose="02020603050405020304" pitchFamily="18" charset="0"/>
              </a:rPr>
              <a:t>Matencio</a:t>
            </a:r>
            <a:r>
              <a:rPr lang="es-ES" sz="3000" dirty="0" smtClean="0">
                <a:latin typeface="Times New Roman" panose="02020603050405020304" pitchFamily="18" charset="0"/>
                <a:ea typeface="Droid Sans Fallback" pitchFamily="2"/>
                <a:cs typeface="Times New Roman" panose="02020603050405020304" pitchFamily="18" charset="0"/>
              </a:rPr>
              <a:t> A., Navarro-Orcajada S., </a:t>
            </a:r>
            <a:r>
              <a:rPr lang="es-ES" sz="3000" dirty="0" err="1" smtClean="0">
                <a:latin typeface="Times New Roman" panose="02020603050405020304" pitchFamily="18" charset="0"/>
                <a:ea typeface="Droid Sans Fallback" pitchFamily="2"/>
                <a:cs typeface="Times New Roman" panose="02020603050405020304" pitchFamily="18" charset="0"/>
              </a:rPr>
              <a:t>Conesa</a:t>
            </a:r>
            <a:r>
              <a:rPr lang="es-ES" sz="3000" dirty="0" smtClean="0">
                <a:latin typeface="Times New Roman" panose="02020603050405020304" pitchFamily="18" charset="0"/>
                <a:ea typeface="Droid Sans Fallback" pitchFamily="2"/>
                <a:cs typeface="Times New Roman" panose="02020603050405020304" pitchFamily="18" charset="0"/>
              </a:rPr>
              <a:t> I., Muñoz-Sánchez I., </a:t>
            </a:r>
            <a:r>
              <a:rPr lang="es-ES" sz="3000" dirty="0" err="1" smtClean="0">
                <a:latin typeface="Times New Roman" panose="02020603050405020304" pitchFamily="18" charset="0"/>
                <a:ea typeface="Droid Sans Fallback" pitchFamily="2"/>
                <a:cs typeface="Times New Roman" panose="02020603050405020304" pitchFamily="18" charset="0"/>
              </a:rPr>
              <a:t>Laveda</a:t>
            </a:r>
            <a:r>
              <a:rPr lang="es-ES" sz="3000" dirty="0" smtClean="0">
                <a:latin typeface="Times New Roman" panose="02020603050405020304" pitchFamily="18" charset="0"/>
                <a:ea typeface="Droid Sans Fallback" pitchFamily="2"/>
                <a:cs typeface="Times New Roman" panose="02020603050405020304" pitchFamily="18" charset="0"/>
              </a:rPr>
              <a:t>-Cano L., Cano-</a:t>
            </a:r>
            <a:r>
              <a:rPr lang="es-ES" sz="3000" dirty="0" err="1" smtClean="0">
                <a:latin typeface="Times New Roman" panose="02020603050405020304" pitchFamily="18" charset="0"/>
                <a:ea typeface="Droid Sans Fallback" pitchFamily="2"/>
                <a:cs typeface="Times New Roman" panose="02020603050405020304" pitchFamily="18" charset="0"/>
              </a:rPr>
              <a:t>Yelo</a:t>
            </a:r>
            <a:r>
              <a:rPr lang="es-ES" sz="3000" dirty="0" smtClean="0">
                <a:latin typeface="Times New Roman" panose="02020603050405020304" pitchFamily="18" charset="0"/>
                <a:ea typeface="Droid Sans Fallback" pitchFamily="2"/>
                <a:cs typeface="Times New Roman" panose="02020603050405020304" pitchFamily="18" charset="0"/>
              </a:rPr>
              <a:t> D., García-Carmona F. &amp; López-Nicolás J. M. </a:t>
            </a:r>
            <a:r>
              <a:rPr lang="es-ES" sz="3000" dirty="0" err="1" smtClean="0">
                <a:latin typeface="Times New Roman" panose="02020603050405020304" pitchFamily="18" charset="0"/>
                <a:ea typeface="Droid Sans Fallback" pitchFamily="2"/>
                <a:cs typeface="Times New Roman" panose="02020603050405020304" pitchFamily="18" charset="0"/>
              </a:rPr>
              <a:t>Food</a:t>
            </a:r>
            <a:r>
              <a:rPr lang="es-ES" sz="3000" dirty="0" smtClean="0">
                <a:latin typeface="Times New Roman" panose="02020603050405020304" pitchFamily="18" charset="0"/>
                <a:ea typeface="Droid Sans Fallback" pitchFamily="2"/>
                <a:cs typeface="Times New Roman" panose="02020603050405020304" pitchFamily="18" charset="0"/>
              </a:rPr>
              <a:t> </a:t>
            </a:r>
            <a:r>
              <a:rPr lang="es-ES" sz="3000" dirty="0" err="1" smtClean="0">
                <a:latin typeface="Times New Roman" panose="02020603050405020304" pitchFamily="18" charset="0"/>
                <a:ea typeface="Droid Sans Fallback" pitchFamily="2"/>
                <a:cs typeface="Times New Roman" panose="02020603050405020304" pitchFamily="18" charset="0"/>
              </a:rPr>
              <a:t>Hydrocolloids</a:t>
            </a:r>
            <a:r>
              <a:rPr lang="es-ES" sz="3000" dirty="0" smtClean="0">
                <a:latin typeface="Times New Roman" panose="02020603050405020304" pitchFamily="18" charset="0"/>
                <a:ea typeface="Droid Sans Fallback" pitchFamily="2"/>
                <a:cs typeface="Times New Roman" panose="02020603050405020304" pitchFamily="18" charset="0"/>
              </a:rPr>
              <a:t>, </a:t>
            </a:r>
            <a:r>
              <a:rPr lang="es-ES" sz="3000" b="1" dirty="0" smtClean="0">
                <a:latin typeface="Times New Roman" panose="02020603050405020304" pitchFamily="18" charset="0"/>
                <a:ea typeface="Droid Sans Fallback" pitchFamily="2"/>
                <a:cs typeface="Times New Roman" panose="02020603050405020304" pitchFamily="18" charset="0"/>
              </a:rPr>
              <a:t>2020</a:t>
            </a:r>
            <a:r>
              <a:rPr lang="es-ES" sz="3000" dirty="0" smtClean="0">
                <a:latin typeface="Times New Roman" panose="02020603050405020304" pitchFamily="18" charset="0"/>
                <a:ea typeface="Droid Sans Fallback" pitchFamily="2"/>
                <a:cs typeface="Times New Roman" panose="02020603050405020304" pitchFamily="18" charset="0"/>
              </a:rPr>
              <a:t>, 98, 105250</a:t>
            </a:r>
          </a:p>
        </p:txBody>
      </p:sp>
      <p:sp>
        <p:nvSpPr>
          <p:cNvPr id="39" name="38 Rectángulo"/>
          <p:cNvSpPr/>
          <p:nvPr/>
        </p:nvSpPr>
        <p:spPr>
          <a:xfrm>
            <a:off x="1766550" y="14415936"/>
            <a:ext cx="12030841" cy="947095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3769" tIns="66882" rIns="133769" bIns="66882">
            <a:spAutoFit/>
          </a:bodyPr>
          <a:lstStyle/>
          <a:p>
            <a:pPr algn="ctr" hangingPunct="0">
              <a:lnSpc>
                <a:spcPct val="150000"/>
              </a:lnSpc>
              <a:spcAft>
                <a:spcPts val="1200"/>
              </a:spcAft>
            </a:pPr>
            <a:r>
              <a:rPr lang="en-GB" sz="4000" b="1" cap="small"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Introduction</a:t>
            </a:r>
            <a:endParaRPr lang="en-GB" sz="2400" dirty="0" smtClean="0">
              <a:latin typeface="Times New Roman" panose="02020603050405020304" pitchFamily="18" charset="0"/>
              <a:ea typeface="Cambria" panose="02040503050406030204" pitchFamily="18" charset="0"/>
              <a:cs typeface="Times New Roman" panose="02020603050405020304" pitchFamily="18" charset="0"/>
            </a:endParaRPr>
          </a:p>
          <a:p>
            <a:pPr lvl="0" algn="just" hangingPunct="0">
              <a:spcAft>
                <a:spcPts val="1600"/>
              </a:spcAft>
            </a:pPr>
            <a:r>
              <a:rPr lang="en-GB" sz="3000" dirty="0" smtClean="0">
                <a:latin typeface="Times New Roman" panose="02020603050405020304" pitchFamily="18" charset="0"/>
                <a:ea typeface="Times New Roman Greek" pitchFamily="18"/>
                <a:cs typeface="Times New Roman" panose="02020603050405020304" pitchFamily="18" charset="0"/>
              </a:rPr>
              <a:t>Stilbenes are a group of phenolic compounds found in grapes, wine, berries and some nuts. Stilbenes have been demonstrated to have biological activities as antioxidant, anticancer, anti-inflammatory and antimicrobial agents, among others. However, their low solubility in water and their ease degradation could be a problem to achieve the effective concentration of bioactive compound in the target tissue</a:t>
            </a:r>
          </a:p>
          <a:p>
            <a:pPr lvl="0" algn="just" hangingPunct="0">
              <a:spcAft>
                <a:spcPts val="1600"/>
              </a:spcAft>
            </a:pPr>
            <a:r>
              <a:rPr lang="en-GB" sz="3000" dirty="0" smtClean="0">
                <a:latin typeface="Times New Roman" panose="02020603050405020304" pitchFamily="18" charset="0"/>
                <a:ea typeface="Times New Roman Greek" pitchFamily="18"/>
                <a:cs typeface="Times New Roman" panose="02020603050405020304" pitchFamily="18" charset="0"/>
              </a:rPr>
              <a:t>Cyclodextrins  (CDs) are torus-shaped oligosaccharides made up of α-(1,4) linked to glucose. They have an inner cavity whose nature is hydrophobic, unlike the outer surface that is mainly hydrophilic. Because of that, CDs can encapsulate other hydrophobic molecules to form inclusion complexes, which are more soluble than the non-encapsulated molecules. There are three types of natural CDs, </a:t>
            </a:r>
            <a:r>
              <a:rPr lang="el-GR" sz="3000" dirty="0" smtClean="0">
                <a:latin typeface="Times New Roman" panose="02020603050405020304" pitchFamily="18" charset="0"/>
                <a:ea typeface="Times New Roman Greek" pitchFamily="18"/>
                <a:cs typeface="Times New Roman" panose="02020603050405020304" pitchFamily="18" charset="0"/>
              </a:rPr>
              <a:t>α</a:t>
            </a:r>
            <a:r>
              <a:rPr lang="es-ES" sz="3000" dirty="0" smtClean="0">
                <a:latin typeface="Times New Roman" panose="02020603050405020304" pitchFamily="18" charset="0"/>
                <a:ea typeface="Times New Roman Greek" pitchFamily="18"/>
                <a:cs typeface="Times New Roman" panose="02020603050405020304" pitchFamily="18" charset="0"/>
              </a:rPr>
              <a:t>-CD, </a:t>
            </a:r>
            <a:r>
              <a:rPr lang="el-GR" sz="3000" dirty="0" smtClean="0">
                <a:latin typeface="Times New Roman" panose="02020603050405020304" pitchFamily="18" charset="0"/>
                <a:ea typeface="Times New Roman Greek" pitchFamily="18"/>
                <a:cs typeface="Times New Roman" panose="02020603050405020304" pitchFamily="18" charset="0"/>
              </a:rPr>
              <a:t>β</a:t>
            </a:r>
            <a:r>
              <a:rPr lang="es-ES" sz="3000" dirty="0" smtClean="0">
                <a:latin typeface="Times New Roman" panose="02020603050405020304" pitchFamily="18" charset="0"/>
                <a:ea typeface="Times New Roman Greek" pitchFamily="18"/>
                <a:cs typeface="Times New Roman" panose="02020603050405020304" pitchFamily="18" charset="0"/>
              </a:rPr>
              <a:t>-CD and </a:t>
            </a:r>
            <a:r>
              <a:rPr lang="el-GR" sz="3000" dirty="0" smtClean="0">
                <a:latin typeface="Times New Roman" panose="02020603050405020304" pitchFamily="18" charset="0"/>
                <a:ea typeface="Times New Roman Greek" pitchFamily="18"/>
                <a:cs typeface="Times New Roman" panose="02020603050405020304" pitchFamily="18" charset="0"/>
              </a:rPr>
              <a:t>γ</a:t>
            </a:r>
            <a:r>
              <a:rPr lang="es-ES" sz="3000" dirty="0" smtClean="0">
                <a:latin typeface="Times New Roman" panose="02020603050405020304" pitchFamily="18" charset="0"/>
                <a:ea typeface="Times New Roman Greek" pitchFamily="18"/>
                <a:cs typeface="Times New Roman" panose="02020603050405020304" pitchFamily="18" charset="0"/>
              </a:rPr>
              <a:t>-CD</a:t>
            </a:r>
            <a:r>
              <a:rPr lang="en-GB" sz="3000" dirty="0" smtClean="0">
                <a:latin typeface="Times New Roman" panose="02020603050405020304" pitchFamily="18" charset="0"/>
                <a:ea typeface="Times New Roman Greek" pitchFamily="18"/>
                <a:cs typeface="Times New Roman" panose="02020603050405020304" pitchFamily="18" charset="0"/>
              </a:rPr>
              <a:t>, each one with a different size of inner cavity. </a:t>
            </a:r>
          </a:p>
          <a:p>
            <a:pPr lvl="0" algn="just" hangingPunct="0">
              <a:spcAft>
                <a:spcPts val="1600"/>
              </a:spcAft>
            </a:pPr>
            <a:r>
              <a:rPr lang="en-GB" sz="3000" dirty="0" smtClean="0">
                <a:latin typeface="Times New Roman" panose="02020603050405020304" pitchFamily="18" charset="0"/>
                <a:ea typeface="Times New Roman Greek" pitchFamily="18"/>
                <a:cs typeface="Times New Roman" panose="02020603050405020304" pitchFamily="18" charset="0"/>
              </a:rPr>
              <a:t>In the present study [1], a well-known stilbene, oxyresveratrol (</a:t>
            </a:r>
            <a:r>
              <a:rPr lang="en-GB" sz="3000" i="1" dirty="0" smtClean="0">
                <a:latin typeface="Times New Roman" panose="02020603050405020304" pitchFamily="18" charset="0"/>
                <a:ea typeface="Times New Roman Greek" pitchFamily="18"/>
                <a:cs typeface="Times New Roman" panose="02020603050405020304" pitchFamily="18" charset="0"/>
              </a:rPr>
              <a:t>trans</a:t>
            </a:r>
            <a:r>
              <a:rPr lang="en-GB" sz="3000" dirty="0" smtClean="0">
                <a:latin typeface="Times New Roman" panose="02020603050405020304" pitchFamily="18" charset="0"/>
                <a:ea typeface="Times New Roman Greek" pitchFamily="18"/>
                <a:cs typeface="Times New Roman" panose="02020603050405020304" pitchFamily="18" charset="0"/>
              </a:rPr>
              <a:t>-3,5,4’,6’-tetrahydroxystilbene), is encapsulated in </a:t>
            </a:r>
            <a:r>
              <a:rPr lang="el-GR" sz="3000" dirty="0" smtClean="0">
                <a:latin typeface="Times New Roman" panose="02020603050405020304" pitchFamily="18" charset="0"/>
                <a:ea typeface="Times New Roman Greek" pitchFamily="18"/>
                <a:cs typeface="Times New Roman" panose="02020603050405020304" pitchFamily="18" charset="0"/>
              </a:rPr>
              <a:t>β</a:t>
            </a:r>
            <a:r>
              <a:rPr lang="es-ES" sz="3000" dirty="0" smtClean="0">
                <a:latin typeface="Times New Roman" panose="02020603050405020304" pitchFamily="18" charset="0"/>
                <a:ea typeface="Times New Roman Greek" pitchFamily="18"/>
                <a:cs typeface="Times New Roman" panose="02020603050405020304" pitchFamily="18" charset="0"/>
              </a:rPr>
              <a:t>-</a:t>
            </a:r>
            <a:r>
              <a:rPr lang="en-GB" sz="3000" dirty="0" smtClean="0">
                <a:latin typeface="Times New Roman" panose="02020603050405020304" pitchFamily="18" charset="0"/>
                <a:ea typeface="Times New Roman Greek" pitchFamily="18"/>
                <a:cs typeface="Times New Roman" panose="02020603050405020304" pitchFamily="18" charset="0"/>
              </a:rPr>
              <a:t>CD, and the stability of complexes is evaluated by measuring ºBrix, pH and UV-Vis spectra. Antioxidant activity  is also analysed. </a:t>
            </a:r>
          </a:p>
        </p:txBody>
      </p:sp>
      <p:sp>
        <p:nvSpPr>
          <p:cNvPr id="37" name="CuadroTexto 14"/>
          <p:cNvSpPr txBox="1"/>
          <p:nvPr/>
        </p:nvSpPr>
        <p:spPr>
          <a:xfrm>
            <a:off x="14915583" y="14390780"/>
            <a:ext cx="13566337" cy="904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1662" tIns="65829" rIns="131662" bIns="65829" numCol="1" anchorCtr="0" compatLnSpc="0"/>
          <a:lstStyle/>
          <a:p>
            <a:pPr lvl="0" algn="ctr" hangingPunct="0">
              <a:lnSpc>
                <a:spcPct val="150000"/>
              </a:lnSpc>
              <a:spcAft>
                <a:spcPts val="1200"/>
              </a:spcAft>
              <a:defRPr sz="2800"/>
            </a:pPr>
            <a:r>
              <a:rPr lang="en-GB" sz="40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Results and </a:t>
            </a:r>
            <a:r>
              <a:rPr lang="en-GB" sz="4000" b="1" cap="small" dirty="0">
                <a:solidFill>
                  <a:prstClr val="black"/>
                </a:solidFill>
                <a:latin typeface="Times New Roman" panose="02020603050405020304" pitchFamily="18" charset="0"/>
                <a:ea typeface="Droid Sans Fallback" pitchFamily="2"/>
                <a:cs typeface="Times New Roman" panose="02020603050405020304" pitchFamily="18" charset="0"/>
              </a:rPr>
              <a:t>d</a:t>
            </a:r>
            <a:r>
              <a:rPr lang="en-GB" sz="4000" b="1" cap="small" dirty="0" smtClean="0">
                <a:solidFill>
                  <a:prstClr val="black"/>
                </a:solidFill>
                <a:latin typeface="Times New Roman" panose="02020603050405020304" pitchFamily="18" charset="0"/>
                <a:ea typeface="Droid Sans Fallback" pitchFamily="2"/>
                <a:cs typeface="Times New Roman" panose="02020603050405020304" pitchFamily="18" charset="0"/>
              </a:rPr>
              <a:t>iscussion</a:t>
            </a:r>
          </a:p>
        </p:txBody>
      </p:sp>
      <p:sp>
        <p:nvSpPr>
          <p:cNvPr id="49" name="CuadroTexto 14"/>
          <p:cNvSpPr txBox="1"/>
          <p:nvPr/>
        </p:nvSpPr>
        <p:spPr>
          <a:xfrm>
            <a:off x="15301912" y="15356230"/>
            <a:ext cx="13931152" cy="8238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1662" tIns="65829" rIns="131662" bIns="65829" anchorCtr="0" compatLnSpc="0"/>
          <a:lstStyle/>
          <a:p>
            <a:pPr lvl="0" algn="ctr" hangingPunct="0">
              <a:spcAft>
                <a:spcPts val="1200"/>
              </a:spcAft>
              <a:defRPr sz="2800"/>
            </a:pPr>
            <a:r>
              <a:rPr lang="en-GB" sz="3600" b="1" cap="small"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Selection of the Most Appropriate Cyclodextrin </a:t>
            </a:r>
          </a:p>
          <a:p>
            <a:pPr algn="just" hangingPunct="0">
              <a:lnSpc>
                <a:spcPct val="150000"/>
              </a:lnSpc>
              <a:spcAft>
                <a:spcPts val="879"/>
              </a:spcAft>
            </a:pPr>
            <a:r>
              <a:rPr lang="en-GB" sz="2400" dirty="0" smtClean="0">
                <a:latin typeface="Cambria" panose="02040503050406030204" pitchFamily="18" charset="0"/>
                <a:ea typeface="Cambria" panose="02040503050406030204" pitchFamily="18" charset="0"/>
                <a:cs typeface="FreeSans" pitchFamily="2"/>
              </a:rPr>
              <a:t> </a:t>
            </a:r>
          </a:p>
        </p:txBody>
      </p:sp>
      <p:sp>
        <p:nvSpPr>
          <p:cNvPr id="51" name="CuadroTexto 14"/>
          <p:cNvSpPr txBox="1"/>
          <p:nvPr/>
        </p:nvSpPr>
        <p:spPr>
          <a:xfrm>
            <a:off x="15022868" y="25465208"/>
            <a:ext cx="13804163" cy="841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131662" tIns="65829" rIns="131662" bIns="65829" anchorCtr="0" compatLnSpc="0"/>
          <a:lstStyle/>
          <a:p>
            <a:pPr lvl="0" algn="ctr" hangingPunct="0">
              <a:spcAft>
                <a:spcPts val="1200"/>
              </a:spcAft>
              <a:defRPr sz="2800"/>
            </a:pPr>
            <a:r>
              <a:rPr lang="en-GB" sz="3600" b="1" cap="small" dirty="0" smtClean="0">
                <a:solidFill>
                  <a:prstClr val="black"/>
                </a:solidFill>
                <a:latin typeface="Times New Roman" panose="02020603050405020304" pitchFamily="18" charset="0"/>
                <a:cs typeface="Times New Roman" panose="02020603050405020304" pitchFamily="18" charset="0"/>
              </a:rPr>
              <a:t>Stability in aqueous solutions</a:t>
            </a:r>
            <a:endParaRPr lang="en-GB" sz="3600" b="1" cap="small" dirty="0" smtClean="0">
              <a:solidFill>
                <a:prstClr val="black"/>
              </a:solidFill>
              <a:latin typeface="Times New Roman" panose="02020603050405020304" pitchFamily="18" charset="0"/>
              <a:ea typeface="Droid Sans Fallback" pitchFamily="2"/>
              <a:cs typeface="Times New Roman" panose="02020603050405020304" pitchFamily="18" charset="0"/>
            </a:endParaRPr>
          </a:p>
        </p:txBody>
      </p:sp>
      <p:sp>
        <p:nvSpPr>
          <p:cNvPr id="90" name="89 Rectángulo"/>
          <p:cNvSpPr/>
          <p:nvPr/>
        </p:nvSpPr>
        <p:spPr>
          <a:xfrm>
            <a:off x="15301911" y="23048990"/>
            <a:ext cx="13804163" cy="2400657"/>
          </a:xfrm>
          <a:prstGeom prst="rect">
            <a:avLst/>
          </a:prstGeom>
        </p:spPr>
        <p:txBody>
          <a:bodyPr wrap="square">
            <a:spAutoFit/>
          </a:bodyPr>
          <a:lstStyle/>
          <a:p>
            <a:pPr algn="just" hangingPunct="0">
              <a:spcAft>
                <a:spcPts val="879"/>
              </a:spcAft>
            </a:pPr>
            <a:r>
              <a:rPr lang="en-GB" sz="3000" dirty="0" smtClean="0">
                <a:latin typeface="Times New Roman" panose="02020603050405020304" pitchFamily="18" charset="0"/>
                <a:ea typeface="Droid Sans Fallback" pitchFamily="2"/>
                <a:cs typeface="Times New Roman" panose="02020603050405020304" pitchFamily="18" charset="0"/>
              </a:rPr>
              <a:t>Solubility test of oxyresveratrol, in which the concentration of β-CD were increasing from 0 to 10 </a:t>
            </a:r>
            <a:r>
              <a:rPr lang="en-GB" sz="3000" dirty="0" err="1" smtClean="0">
                <a:latin typeface="Times New Roman" panose="02020603050405020304" pitchFamily="18" charset="0"/>
                <a:ea typeface="Droid Sans Fallback" pitchFamily="2"/>
                <a:cs typeface="Times New Roman" panose="02020603050405020304" pitchFamily="18" charset="0"/>
              </a:rPr>
              <a:t>mM</a:t>
            </a:r>
            <a:r>
              <a:rPr lang="en-GB" sz="3000" dirty="0" smtClean="0">
                <a:latin typeface="Times New Roman" panose="02020603050405020304" pitchFamily="18" charset="0"/>
                <a:ea typeface="Droid Sans Fallback" pitchFamily="2"/>
                <a:cs typeface="Times New Roman" panose="02020603050405020304" pitchFamily="18" charset="0"/>
              </a:rPr>
              <a:t> at 25ºC indicated that the complexation with this agent can completely dissolve 1 mg/mL of oxyresveratrol at least (Fig. 4). At the same time, it was observed that antioxidant activity (measured by ABTS</a:t>
            </a:r>
            <a:r>
              <a:rPr lang="en-GB" sz="3000" baseline="30000" dirty="0" smtClean="0">
                <a:latin typeface="Times New Roman" panose="02020603050405020304" pitchFamily="18" charset="0"/>
                <a:ea typeface="Droid Sans Fallback" pitchFamily="2"/>
                <a:cs typeface="Times New Roman" panose="02020603050405020304" pitchFamily="18" charset="0"/>
              </a:rPr>
              <a:t>+·</a:t>
            </a:r>
            <a:r>
              <a:rPr lang="en-GB" sz="3000" dirty="0" smtClean="0">
                <a:latin typeface="Times New Roman" panose="02020603050405020304" pitchFamily="18" charset="0"/>
                <a:ea typeface="Droid Sans Fallback" pitchFamily="2"/>
                <a:cs typeface="Times New Roman" panose="02020603050405020304" pitchFamily="18" charset="0"/>
              </a:rPr>
              <a:t> method) increased when β-CD solubilised the bioactive compound in the final solution (Fig. 5).</a:t>
            </a:r>
          </a:p>
        </p:txBody>
      </p:sp>
      <p:sp>
        <p:nvSpPr>
          <p:cNvPr id="91" name="90 Rectángulo"/>
          <p:cNvSpPr/>
          <p:nvPr/>
        </p:nvSpPr>
        <p:spPr>
          <a:xfrm>
            <a:off x="15215638" y="16288048"/>
            <a:ext cx="13890438" cy="5747727"/>
          </a:xfrm>
          <a:prstGeom prst="rect">
            <a:avLst/>
          </a:prstGeom>
        </p:spPr>
        <p:txBody>
          <a:bodyPr wrap="square">
            <a:spAutoFit/>
          </a:bodyPr>
          <a:lstStyle/>
          <a:p>
            <a:pPr algn="just" hangingPunct="0">
              <a:spcAft>
                <a:spcPts val="879"/>
              </a:spcAft>
            </a:pPr>
            <a:r>
              <a:rPr lang="en-GB" sz="3000" dirty="0" smtClean="0">
                <a:latin typeface="Times New Roman" panose="02020603050405020304" pitchFamily="18" charset="0"/>
                <a:ea typeface="Droid Sans Fallback" pitchFamily="2"/>
                <a:cs typeface="Times New Roman" panose="02020603050405020304" pitchFamily="18" charset="0"/>
              </a:rPr>
              <a:t>After incubating oxyresveratrol with natural CDs, it was observed that β-CD was able to encapsulate 9,5 and 7,16 times more oxyresveratrol  than α-CD or γ-CD, respectively (Fig. 1). Moreover, TGA profiles (Fig. 2) showed differences on the major degradation peaks of oxyresveratrol with α-CD (at 319ºC 79.8% weight loss), β-CD (at 326.8ºC 71% weight loss) and γ-CD (at 322ºC 77.7% weight loss). </a:t>
            </a:r>
            <a:r>
              <a:rPr lang="en-US" sz="3000" dirty="0">
                <a:latin typeface="Times New Roman" panose="02020603050405020304" pitchFamily="18" charset="0"/>
                <a:cs typeface="Times New Roman" panose="02020603050405020304" pitchFamily="18" charset="0"/>
              </a:rPr>
              <a:t>DSC can also be used to demonstrate the guest </a:t>
            </a:r>
            <a:r>
              <a:rPr lang="en-US" sz="3000" dirty="0" smtClean="0">
                <a:latin typeface="Times New Roman" panose="02020603050405020304" pitchFamily="18" charset="0"/>
                <a:cs typeface="Times New Roman" panose="02020603050405020304" pitchFamily="18" charset="0"/>
              </a:rPr>
              <a:t>inclusion, the principal degradation peaks </a:t>
            </a:r>
            <a:r>
              <a:rPr lang="en-US" sz="3000" dirty="0">
                <a:latin typeface="Times New Roman" panose="02020603050405020304" pitchFamily="18" charset="0"/>
                <a:cs typeface="Times New Roman" panose="02020603050405020304" pitchFamily="18" charset="0"/>
              </a:rPr>
              <a:t>disappears when the complex is </a:t>
            </a:r>
            <a:r>
              <a:rPr lang="en-US" sz="3000" dirty="0" smtClean="0">
                <a:latin typeface="Times New Roman" panose="02020603050405020304" pitchFamily="18" charset="0"/>
                <a:cs typeface="Times New Roman" panose="02020603050405020304" pitchFamily="18" charset="0"/>
              </a:rPr>
              <a:t>formed [1]. </a:t>
            </a:r>
          </a:p>
          <a:p>
            <a:pPr algn="just" hangingPunct="0">
              <a:spcAft>
                <a:spcPts val="879"/>
              </a:spcAft>
            </a:pPr>
            <a:r>
              <a:rPr lang="en-US" sz="3000" dirty="0" smtClean="0">
                <a:latin typeface="Times New Roman" panose="02020603050405020304" pitchFamily="18" charset="0"/>
                <a:cs typeface="Times New Roman" panose="02020603050405020304" pitchFamily="18" charset="0"/>
              </a:rPr>
              <a:t>SEM analysis showed </a:t>
            </a:r>
            <a:r>
              <a:rPr lang="en-US" sz="3000" dirty="0">
                <a:latin typeface="Times New Roman" panose="02020603050405020304" pitchFamily="18" charset="0"/>
                <a:cs typeface="Times New Roman" panose="02020603050405020304" pitchFamily="18" charset="0"/>
              </a:rPr>
              <a:t>that oxyresveratrol must be included in the CD cavities due to the morphological changes, from irregular structure to regular </a:t>
            </a:r>
            <a:r>
              <a:rPr lang="en-US" sz="3000" dirty="0" smtClean="0">
                <a:latin typeface="Times New Roman" panose="02020603050405020304" pitchFamily="18" charset="0"/>
                <a:cs typeface="Times New Roman" panose="02020603050405020304" pitchFamily="18" charset="0"/>
              </a:rPr>
              <a:t>sphere </a:t>
            </a:r>
            <a:r>
              <a:rPr lang="en-US" sz="3000" dirty="0">
                <a:latin typeface="Times New Roman" panose="02020603050405020304" pitchFamily="18" charset="0"/>
                <a:cs typeface="Times New Roman" panose="02020603050405020304" pitchFamily="18" charset="0"/>
              </a:rPr>
              <a:t>of </a:t>
            </a:r>
            <a:r>
              <a:rPr lang="en-US" sz="3000" dirty="0" smtClean="0">
                <a:latin typeface="Times New Roman" panose="02020603050405020304" pitchFamily="18" charset="0"/>
                <a:cs typeface="Times New Roman" panose="02020603050405020304" pitchFamily="18" charset="0"/>
              </a:rPr>
              <a:t>the powder.</a:t>
            </a:r>
            <a:r>
              <a:rPr lang="en-GB" sz="3000" dirty="0" smtClean="0">
                <a:latin typeface="Times New Roman" panose="02020603050405020304" pitchFamily="18" charset="0"/>
                <a:cs typeface="Times New Roman" panose="02020603050405020304" pitchFamily="18" charset="0"/>
              </a:rPr>
              <a:t> </a:t>
            </a:r>
            <a:r>
              <a:rPr lang="en-GB" sz="3000" dirty="0" smtClean="0">
                <a:latin typeface="Times New Roman" panose="02020603050405020304" pitchFamily="18" charset="0"/>
                <a:ea typeface="Droid Sans Fallback" pitchFamily="2"/>
                <a:cs typeface="Times New Roman" panose="02020603050405020304" pitchFamily="18" charset="0"/>
              </a:rPr>
              <a:t>In addition, molecular docking (Fig. 3) also claimed  that β-CD was the best CD to form  complexes of oxyresveratrol with the formation of hydrogen bonds and the following scores: α-CD = -5.2, β-CD = -9.1, and γ-CD = -5.2. </a:t>
            </a:r>
          </a:p>
        </p:txBody>
      </p:sp>
      <p:sp>
        <p:nvSpPr>
          <p:cNvPr id="94" name="93 Rectángulo"/>
          <p:cNvSpPr/>
          <p:nvPr/>
        </p:nvSpPr>
        <p:spPr>
          <a:xfrm>
            <a:off x="15022868" y="26408711"/>
            <a:ext cx="14678622" cy="5655394"/>
          </a:xfrm>
          <a:prstGeom prst="rect">
            <a:avLst/>
          </a:prstGeom>
        </p:spPr>
        <p:txBody>
          <a:bodyPr wrap="square">
            <a:spAutoFit/>
          </a:bodyPr>
          <a:lstStyle/>
          <a:p>
            <a:pPr algn="just" hangingPunct="0">
              <a:spcAft>
                <a:spcPts val="879"/>
              </a:spcAft>
            </a:pPr>
            <a:r>
              <a:rPr lang="en-GB" sz="3000" dirty="0" smtClean="0">
                <a:latin typeface="Times New Roman" panose="02020603050405020304" pitchFamily="18" charset="0"/>
                <a:ea typeface="Droid Sans Fallback" pitchFamily="2"/>
                <a:cs typeface="Times New Roman" panose="02020603050405020304" pitchFamily="18" charset="0"/>
              </a:rPr>
              <a:t>The complexes were solubilized in aqueous solution at pH 3,73 and 6,51. </a:t>
            </a:r>
            <a:r>
              <a:rPr lang="en-GB" sz="3000" dirty="0">
                <a:latin typeface="Times New Roman" panose="02020603050405020304" pitchFamily="18" charset="0"/>
                <a:ea typeface="Droid Sans Fallback" pitchFamily="2"/>
                <a:cs typeface="Times New Roman" panose="02020603050405020304" pitchFamily="18" charset="0"/>
              </a:rPr>
              <a:t>T</a:t>
            </a:r>
            <a:r>
              <a:rPr lang="en-GB" sz="3000" dirty="0" smtClean="0">
                <a:latin typeface="Times New Roman" panose="02020603050405020304" pitchFamily="18" charset="0"/>
                <a:ea typeface="Droid Sans Fallback" pitchFamily="2"/>
                <a:cs typeface="Times New Roman" panose="02020603050405020304" pitchFamily="18" charset="0"/>
              </a:rPr>
              <a:t>here were no variation of pH during the time course of the experiment. Another parameter analysed was ºBrix, and it </a:t>
            </a:r>
            <a:r>
              <a:rPr lang="en-GB" sz="3000" dirty="0">
                <a:latin typeface="Times New Roman" panose="02020603050405020304" pitchFamily="18" charset="0"/>
                <a:ea typeface="Droid Sans Fallback" pitchFamily="2"/>
                <a:cs typeface="Times New Roman" panose="02020603050405020304" pitchFamily="18" charset="0"/>
              </a:rPr>
              <a:t>was found </a:t>
            </a:r>
            <a:r>
              <a:rPr lang="en-GB" sz="3000" dirty="0" smtClean="0">
                <a:latin typeface="Times New Roman" panose="02020603050405020304" pitchFamily="18" charset="0"/>
                <a:ea typeface="Droid Sans Fallback" pitchFamily="2"/>
                <a:cs typeface="Times New Roman" panose="02020603050405020304" pitchFamily="18" charset="0"/>
              </a:rPr>
              <a:t>that the addition of CDs increased the initial value of ºBrix, although this parameter remained stable throughout the experiment. Finally, the measurement of the UV-Vis spectra showed that the relationship between </a:t>
            </a:r>
            <a:r>
              <a:rPr lang="en-GB" sz="3000" i="1" dirty="0" smtClean="0">
                <a:latin typeface="Times New Roman" panose="02020603050405020304" pitchFamily="18" charset="0"/>
                <a:ea typeface="Droid Sans Fallback" pitchFamily="2"/>
                <a:cs typeface="Times New Roman" panose="02020603050405020304" pitchFamily="18" charset="0"/>
              </a:rPr>
              <a:t>trans-</a:t>
            </a:r>
            <a:r>
              <a:rPr lang="en-GB" sz="3000" dirty="0" smtClean="0">
                <a:latin typeface="Times New Roman" panose="02020603050405020304" pitchFamily="18" charset="0"/>
                <a:ea typeface="Droid Sans Fallback" pitchFamily="2"/>
                <a:cs typeface="Times New Roman" panose="02020603050405020304" pitchFamily="18" charset="0"/>
              </a:rPr>
              <a:t> and </a:t>
            </a:r>
            <a:r>
              <a:rPr lang="en-GB" sz="3000" i="1" dirty="0" smtClean="0">
                <a:latin typeface="Times New Roman" panose="02020603050405020304" pitchFamily="18" charset="0"/>
                <a:ea typeface="Droid Sans Fallback" pitchFamily="2"/>
                <a:cs typeface="Times New Roman" panose="02020603050405020304" pitchFamily="18" charset="0"/>
              </a:rPr>
              <a:t>cis-</a:t>
            </a:r>
            <a:r>
              <a:rPr lang="en-GB" sz="3000" dirty="0" smtClean="0">
                <a:latin typeface="Times New Roman" panose="02020603050405020304" pitchFamily="18" charset="0"/>
                <a:ea typeface="Droid Sans Fallback" pitchFamily="2"/>
                <a:cs typeface="Times New Roman" panose="02020603050405020304" pitchFamily="18" charset="0"/>
              </a:rPr>
              <a:t> oxyresveratrol (absorbance at 301 and 290, respectively) remained stable during five weeks but only with pH 3,73. The determination of the remaining amount of oxyresveratrol pointed to a lower degradation of encapsulated oxyresveratrol than free oxyresveratrol at pH 3,73, while it was similar or higher at Ph 6,51 according to the initial dose of oxyresveratrol. That could be related to the deprotonation of the last citric acid </a:t>
            </a:r>
            <a:r>
              <a:rPr lang="en-GB" sz="3000" dirty="0" err="1" smtClean="0">
                <a:latin typeface="Times New Roman" panose="02020603050405020304" pitchFamily="18" charset="0"/>
                <a:ea typeface="Droid Sans Fallback" pitchFamily="2"/>
                <a:cs typeface="Times New Roman" panose="02020603050405020304" pitchFamily="18" charset="0"/>
              </a:rPr>
              <a:t>pKa</a:t>
            </a:r>
            <a:r>
              <a:rPr lang="en-GB" sz="3000" dirty="0" smtClean="0">
                <a:latin typeface="Times New Roman" panose="02020603050405020304" pitchFamily="18" charset="0"/>
                <a:ea typeface="Droid Sans Fallback" pitchFamily="2"/>
                <a:cs typeface="Times New Roman" panose="02020603050405020304" pitchFamily="18" charset="0"/>
              </a:rPr>
              <a:t> (6,4). Overall, the non-refrigerated darkness condition was the most stable storage.</a:t>
            </a:r>
          </a:p>
          <a:p>
            <a:pPr algn="just" hangingPunct="0">
              <a:lnSpc>
                <a:spcPct val="150000"/>
              </a:lnSpc>
              <a:spcAft>
                <a:spcPts val="879"/>
              </a:spcAft>
            </a:pPr>
            <a:endParaRPr lang="en-GB" sz="1600" dirty="0" smtClean="0">
              <a:latin typeface="Arial" pitchFamily="34"/>
              <a:ea typeface="Droid Sans Fallback" pitchFamily="2"/>
              <a:cs typeface="FreeSans" pitchFamily="2"/>
            </a:endParaRPr>
          </a:p>
        </p:txBody>
      </p:sp>
      <p:pic>
        <p:nvPicPr>
          <p:cNvPr id="120" name="Picture 9" descr="UniTo Università degli studi di Torino: informazioni e risorse utili"/>
          <p:cNvPicPr>
            <a:picLocks noChangeAspect="1" noChangeArrowheads="1"/>
          </p:cNvPicPr>
          <p:nvPr/>
        </p:nvPicPr>
        <p:blipFill>
          <a:blip r:embed="rId5"/>
          <a:srcRect/>
          <a:stretch>
            <a:fillRect/>
          </a:stretch>
        </p:blipFill>
        <p:spPr bwMode="auto">
          <a:xfrm>
            <a:off x="13015107" y="6927813"/>
            <a:ext cx="3379640" cy="1310999"/>
          </a:xfrm>
          <a:prstGeom prst="rect">
            <a:avLst/>
          </a:prstGeom>
          <a:solidFill>
            <a:srgbClr val="E6E6FF"/>
          </a:solidFill>
        </p:spPr>
      </p:pic>
      <p:pic>
        <p:nvPicPr>
          <p:cNvPr id="121" name="Picture 14" descr="C:\Users\USUARIO\Documents\2019 Doctorado\0 Séneca\Logos Patrocinio\logos-color.png"/>
          <p:cNvPicPr>
            <a:picLocks noChangeAspect="1" noChangeArrowheads="1"/>
          </p:cNvPicPr>
          <p:nvPr/>
        </p:nvPicPr>
        <p:blipFill>
          <a:blip r:embed="rId6" cstate="print"/>
          <a:srcRect/>
          <a:stretch>
            <a:fillRect/>
          </a:stretch>
        </p:blipFill>
        <p:spPr bwMode="auto">
          <a:xfrm>
            <a:off x="18151282" y="6956831"/>
            <a:ext cx="7071249" cy="1322970"/>
          </a:xfrm>
          <a:prstGeom prst="rect">
            <a:avLst/>
          </a:prstGeom>
          <a:solidFill>
            <a:srgbClr val="E6E6FF"/>
          </a:solidFill>
        </p:spPr>
      </p:pic>
      <p:pic>
        <p:nvPicPr>
          <p:cNvPr id="5" name="Imagen 4"/>
          <p:cNvPicPr>
            <a:picLocks noChangeAspect="1"/>
          </p:cNvPicPr>
          <p:nvPr/>
        </p:nvPicPr>
        <p:blipFill rotWithShape="1">
          <a:blip r:embed="rId7"/>
          <a:srcRect l="3579" t="10333" r="61509" b="44506"/>
          <a:stretch/>
        </p:blipFill>
        <p:spPr>
          <a:xfrm>
            <a:off x="455317" y="27564994"/>
            <a:ext cx="4944346" cy="3685879"/>
          </a:xfrm>
          <a:prstGeom prst="rect">
            <a:avLst/>
          </a:prstGeom>
        </p:spPr>
      </p:pic>
      <p:sp>
        <p:nvSpPr>
          <p:cNvPr id="8" name="CuadroTexto 7"/>
          <p:cNvSpPr txBox="1"/>
          <p:nvPr/>
        </p:nvSpPr>
        <p:spPr>
          <a:xfrm>
            <a:off x="455317" y="31318046"/>
            <a:ext cx="4997987" cy="707886"/>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Fig.1: </a:t>
            </a:r>
            <a:r>
              <a:rPr lang="en-US" sz="2000" dirty="0">
                <a:latin typeface="Times New Roman" panose="02020603050405020304" pitchFamily="18" charset="0"/>
                <a:cs typeface="Times New Roman" panose="02020603050405020304" pitchFamily="18" charset="0"/>
              </a:rPr>
              <a:t>Effect of α-, β- and γ-CD on oxyresveratrol solubility.</a:t>
            </a:r>
            <a:endParaRPr lang="es-ES" sz="2000" dirty="0">
              <a:latin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rotWithShape="1">
          <a:blip r:embed="rId8"/>
          <a:srcRect l="16928" t="22187" r="19016" b="49241"/>
          <a:stretch/>
        </p:blipFill>
        <p:spPr>
          <a:xfrm>
            <a:off x="469494" y="32306755"/>
            <a:ext cx="13742329" cy="3329918"/>
          </a:xfrm>
          <a:prstGeom prst="rect">
            <a:avLst/>
          </a:prstGeom>
        </p:spPr>
      </p:pic>
      <p:sp>
        <p:nvSpPr>
          <p:cNvPr id="12" name="CuadroTexto 11"/>
          <p:cNvSpPr txBox="1"/>
          <p:nvPr/>
        </p:nvSpPr>
        <p:spPr>
          <a:xfrm>
            <a:off x="455317" y="35618682"/>
            <a:ext cx="13669763" cy="400110"/>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Fig.2: </a:t>
            </a:r>
            <a:r>
              <a:rPr lang="en-US" sz="2000" dirty="0">
                <a:latin typeface="Times New Roman" panose="02020603050405020304" pitchFamily="18" charset="0"/>
                <a:cs typeface="Times New Roman" panose="02020603050405020304" pitchFamily="18" charset="0"/>
              </a:rPr>
              <a:t>TGA of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oxyresveratrol</a:t>
            </a:r>
            <a:r>
              <a:rPr lang="en-US" sz="2000" dirty="0" smtClean="0">
                <a:latin typeface="Times New Roman" panose="02020603050405020304" pitchFamily="18" charset="0"/>
                <a:cs typeface="Times New Roman" panose="02020603050405020304" pitchFamily="18" charset="0"/>
              </a:rPr>
              <a:t> with (I</a:t>
            </a:r>
            <a:r>
              <a:rPr lang="en-US" sz="2000" dirty="0">
                <a:latin typeface="Times New Roman" panose="02020603050405020304" pitchFamily="18" charset="0"/>
                <a:cs typeface="Times New Roman" panose="02020603050405020304" pitchFamily="18" charset="0"/>
              </a:rPr>
              <a:t>) α-CD, (J) β-CD and (K) γ-CD.</a:t>
            </a:r>
            <a:endParaRPr lang="es-ES" sz="2000" dirty="0">
              <a:latin typeface="Times New Roman" panose="02020603050405020304" pitchFamily="18" charset="0"/>
              <a:cs typeface="Times New Roman" panose="02020603050405020304" pitchFamily="18" charset="0"/>
            </a:endParaRPr>
          </a:p>
        </p:txBody>
      </p:sp>
      <p:pic>
        <p:nvPicPr>
          <p:cNvPr id="13" name="Imagen 12"/>
          <p:cNvPicPr>
            <a:picLocks noChangeAspect="1"/>
          </p:cNvPicPr>
          <p:nvPr/>
        </p:nvPicPr>
        <p:blipFill rotWithShape="1">
          <a:blip r:embed="rId9"/>
          <a:srcRect l="19902" t="71219" r="65870" b="6200"/>
          <a:stretch/>
        </p:blipFill>
        <p:spPr>
          <a:xfrm>
            <a:off x="15284692" y="32314787"/>
            <a:ext cx="3707159" cy="3307894"/>
          </a:xfrm>
          <a:prstGeom prst="rect">
            <a:avLst/>
          </a:prstGeom>
        </p:spPr>
      </p:pic>
      <p:pic>
        <p:nvPicPr>
          <p:cNvPr id="36" name="Imagen 35"/>
          <p:cNvPicPr>
            <a:picLocks noChangeAspect="1"/>
          </p:cNvPicPr>
          <p:nvPr/>
        </p:nvPicPr>
        <p:blipFill rotWithShape="1">
          <a:blip r:embed="rId9"/>
          <a:srcRect l="40807" t="71219" r="42456" b="6200"/>
          <a:stretch/>
        </p:blipFill>
        <p:spPr>
          <a:xfrm>
            <a:off x="18991851" y="32314787"/>
            <a:ext cx="4375849" cy="3308400"/>
          </a:xfrm>
          <a:prstGeom prst="rect">
            <a:avLst/>
          </a:prstGeom>
        </p:spPr>
      </p:pic>
      <p:pic>
        <p:nvPicPr>
          <p:cNvPr id="40" name="Imagen 39"/>
          <p:cNvPicPr>
            <a:picLocks noChangeAspect="1"/>
          </p:cNvPicPr>
          <p:nvPr/>
        </p:nvPicPr>
        <p:blipFill rotWithShape="1">
          <a:blip r:embed="rId9"/>
          <a:srcRect l="61846" t="71218" r="20249" b="7642"/>
          <a:stretch/>
        </p:blipFill>
        <p:spPr>
          <a:xfrm>
            <a:off x="23367700" y="32308461"/>
            <a:ext cx="4554257" cy="3307894"/>
          </a:xfrm>
          <a:prstGeom prst="rect">
            <a:avLst/>
          </a:prstGeom>
        </p:spPr>
      </p:pic>
      <p:sp>
        <p:nvSpPr>
          <p:cNvPr id="16" name="Rectángulo 15"/>
          <p:cNvSpPr/>
          <p:nvPr/>
        </p:nvSpPr>
        <p:spPr>
          <a:xfrm>
            <a:off x="15301911" y="32287637"/>
            <a:ext cx="12620046" cy="330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15374108" y="35593928"/>
            <a:ext cx="12649285" cy="400110"/>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Fig.3:  </a:t>
            </a:r>
            <a:r>
              <a:rPr lang="en-US" sz="2000" dirty="0">
                <a:latin typeface="Times New Roman" panose="02020603050405020304" pitchFamily="18" charset="0"/>
                <a:cs typeface="Times New Roman" panose="02020603050405020304" pitchFamily="18" charset="0"/>
              </a:rPr>
              <a:t>Pose of oxyresveratrol with (O) α-CD, (P) β-CD and (Q) γ-CD. In yellow, hydrogen bond</a:t>
            </a:r>
            <a:r>
              <a:rPr lang="en-US" sz="2000" dirty="0" smtClean="0">
                <a:latin typeface="Times New Roman" panose="02020603050405020304" pitchFamily="18" charset="0"/>
                <a:cs typeface="Times New Roman" panose="02020603050405020304" pitchFamily="18" charset="0"/>
              </a:rPr>
              <a:t>.</a:t>
            </a:r>
            <a:r>
              <a:rPr lang="es-ES" sz="2000" dirty="0" smtClean="0">
                <a:latin typeface="Times New Roman" panose="02020603050405020304" pitchFamily="18" charset="0"/>
                <a:cs typeface="Times New Roman" panose="02020603050405020304" pitchFamily="18" charset="0"/>
              </a:rPr>
              <a:t> </a:t>
            </a:r>
            <a:endParaRPr lang="es-ES" sz="2000" dirty="0">
              <a:latin typeface="Times New Roman" panose="02020603050405020304" pitchFamily="18" charset="0"/>
              <a:cs typeface="Times New Roman" panose="02020603050405020304" pitchFamily="18" charset="0"/>
            </a:endParaRPr>
          </a:p>
        </p:txBody>
      </p:sp>
      <p:pic>
        <p:nvPicPr>
          <p:cNvPr id="18" name="Imagen 17"/>
          <p:cNvPicPr>
            <a:picLocks noChangeAspect="1"/>
          </p:cNvPicPr>
          <p:nvPr/>
        </p:nvPicPr>
        <p:blipFill rotWithShape="1">
          <a:blip r:embed="rId10"/>
          <a:srcRect l="35090" t="11078" r="35031" b="50151"/>
          <a:stretch/>
        </p:blipFill>
        <p:spPr>
          <a:xfrm>
            <a:off x="5689588" y="27556048"/>
            <a:ext cx="4564755" cy="3620919"/>
          </a:xfrm>
          <a:prstGeom prst="rect">
            <a:avLst/>
          </a:prstGeom>
        </p:spPr>
      </p:pic>
      <p:sp>
        <p:nvSpPr>
          <p:cNvPr id="19" name="CuadroTexto 18"/>
          <p:cNvSpPr txBox="1"/>
          <p:nvPr/>
        </p:nvSpPr>
        <p:spPr>
          <a:xfrm>
            <a:off x="5583077" y="31183206"/>
            <a:ext cx="4951053" cy="830997"/>
          </a:xfrm>
          <a:prstGeom prst="rect">
            <a:avLst/>
          </a:prstGeom>
          <a:noFill/>
        </p:spPr>
        <p:txBody>
          <a:bodyPr wrap="square" rtlCol="0">
            <a:spAutoFit/>
          </a:bodyPr>
          <a:lstStyle/>
          <a:p>
            <a:pPr algn="ctr"/>
            <a:r>
              <a:rPr lang="es-ES" sz="2000" dirty="0" smtClean="0">
                <a:latin typeface="Times New Roman" panose="02020603050405020304" pitchFamily="18" charset="0"/>
                <a:cs typeface="Times New Roman" panose="02020603050405020304" pitchFamily="18" charset="0"/>
              </a:rPr>
              <a:t>Fig.4: </a:t>
            </a:r>
            <a:r>
              <a:rPr lang="en-US" sz="2000" dirty="0">
                <a:latin typeface="Times New Roman" panose="02020603050405020304" pitchFamily="18" charset="0"/>
                <a:cs typeface="Times New Roman" panose="02020603050405020304" pitchFamily="18" charset="0"/>
              </a:rPr>
              <a:t>Effect of β-CD on oxyresveratrol </a:t>
            </a:r>
            <a:r>
              <a:rPr lang="en-US" sz="2000" dirty="0" err="1">
                <a:latin typeface="Times New Roman" panose="02020603050405020304" pitchFamily="18" charset="0"/>
                <a:cs typeface="Times New Roman" panose="02020603050405020304" pitchFamily="18" charset="0"/>
              </a:rPr>
              <a:t>solubilization</a:t>
            </a:r>
            <a:r>
              <a:rPr lang="en-US" sz="2000" dirty="0">
                <a:latin typeface="Times New Roman" panose="02020603050405020304" pitchFamily="18" charset="0"/>
                <a:cs typeface="Times New Roman" panose="02020603050405020304" pitchFamily="18" charset="0"/>
              </a:rPr>
              <a:t> after 24 mixing at 25 °C.</a:t>
            </a:r>
            <a:r>
              <a:rPr lang="en-US" dirty="0"/>
              <a:t> </a:t>
            </a:r>
            <a:r>
              <a:rPr lang="es-ES" dirty="0" smtClean="0"/>
              <a:t> </a:t>
            </a:r>
            <a:endParaRPr lang="es-ES" dirty="0"/>
          </a:p>
        </p:txBody>
      </p:sp>
      <p:pic>
        <p:nvPicPr>
          <p:cNvPr id="22" name="Imagen 21"/>
          <p:cNvPicPr>
            <a:picLocks noChangeAspect="1"/>
          </p:cNvPicPr>
          <p:nvPr/>
        </p:nvPicPr>
        <p:blipFill rotWithShape="1">
          <a:blip r:embed="rId11"/>
          <a:srcRect l="34632" t="53497" r="34914" b="5431"/>
          <a:stretch/>
        </p:blipFill>
        <p:spPr>
          <a:xfrm>
            <a:off x="10460752" y="27556048"/>
            <a:ext cx="4454832" cy="3620919"/>
          </a:xfrm>
          <a:prstGeom prst="rect">
            <a:avLst/>
          </a:prstGeom>
        </p:spPr>
      </p:pic>
      <p:sp>
        <p:nvSpPr>
          <p:cNvPr id="26" name="CuadroTexto 25"/>
          <p:cNvSpPr txBox="1"/>
          <p:nvPr/>
        </p:nvSpPr>
        <p:spPr>
          <a:xfrm>
            <a:off x="10460752" y="31250873"/>
            <a:ext cx="4454831" cy="1015663"/>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Fig. 5: </a:t>
            </a:r>
            <a:r>
              <a:rPr lang="en-US" sz="2000" dirty="0">
                <a:latin typeface="Times New Roman" panose="02020603050405020304" pitchFamily="18" charset="0"/>
                <a:cs typeface="Times New Roman" panose="02020603050405020304" pitchFamily="18" charset="0"/>
              </a:rPr>
              <a:t>Effect of higher concentration of </a:t>
            </a:r>
            <a:r>
              <a:rPr lang="en-US" sz="2000" dirty="0" err="1">
                <a:latin typeface="Times New Roman" panose="02020603050405020304" pitchFamily="18" charset="0"/>
                <a:cs typeface="Times New Roman" panose="02020603050405020304" pitchFamily="18" charset="0"/>
              </a:rPr>
              <a:t>oxyresvertrol</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on a </a:t>
            </a:r>
            <a:r>
              <a:rPr lang="en-US" sz="2000" dirty="0">
                <a:latin typeface="Times New Roman" panose="02020603050405020304" pitchFamily="18" charset="0"/>
                <a:cs typeface="Times New Roman" panose="02020603050405020304" pitchFamily="18" charset="0"/>
              </a:rPr>
              <a:t>free radical ABTS quantity.</a:t>
            </a:r>
            <a:endParaRPr lang="es-E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8182</TotalTime>
  <Words>1306</Words>
  <Application>Microsoft Office PowerPoint</Application>
  <PresentationFormat>Personalizado</PresentationFormat>
  <Paragraphs>40</Paragraphs>
  <Slides>1</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vt:i4>
      </vt:variant>
    </vt:vector>
  </HeadingPairs>
  <TitlesOfParts>
    <vt:vector size="12" baseType="lpstr">
      <vt:lpstr>Arial</vt:lpstr>
      <vt:lpstr>Calibri</vt:lpstr>
      <vt:lpstr>Cambria</vt:lpstr>
      <vt:lpstr>DejaVu Sans</vt:lpstr>
      <vt:lpstr>Droid Sans Fallback</vt:lpstr>
      <vt:lpstr>FreeSans</vt:lpstr>
      <vt:lpstr>Liberation Sans</vt:lpstr>
      <vt:lpstr>Liberation Serif</vt:lpstr>
      <vt:lpstr>Times New Roman</vt:lpstr>
      <vt:lpstr>Times New Roman Greek</vt:lpstr>
      <vt:lpstr>Predeterminado</vt:lpstr>
      <vt:lpstr>Time course study of oxyresveratrol inclusion complexes in aqueous solutions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ellagic acid-borax fluorescence interaction with cyclodextrin in a food samples nanosensor</dc:title>
  <dc:creator>Silvia Navarro Orcajada</dc:creator>
  <cp:lastModifiedBy>carniceriaconesa@outlook.es</cp:lastModifiedBy>
  <cp:revision>162</cp:revision>
  <dcterms:created xsi:type="dcterms:W3CDTF">2015-04-20T16:52:20Z</dcterms:created>
  <dcterms:modified xsi:type="dcterms:W3CDTF">2020-11-16T09:29:56Z</dcterms:modified>
</cp:coreProperties>
</file>