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Díaz " initials="V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93"/>
    <a:srgbClr val="FF99FF"/>
    <a:srgbClr val="FFCCFF"/>
    <a:srgbClr val="FF66CC"/>
    <a:srgbClr val="EC9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002" autoAdjust="0"/>
  </p:normalViewPr>
  <p:slideViewPr>
    <p:cSldViewPr>
      <p:cViewPr>
        <p:scale>
          <a:sx n="40" d="100"/>
          <a:sy n="40" d="100"/>
        </p:scale>
        <p:origin x="-450" y="120"/>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B4AB9-EBDB-4449-913A-4F897113FCF2}" type="datetimeFigureOut">
              <a:rPr lang="es-ES" smtClean="0"/>
              <a:t>16/11/2020</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FC3FB-DE1E-4121-B306-603C0DC9256F}" type="slidenum">
              <a:rPr lang="es-ES" smtClean="0"/>
              <a:t>‹Nº›</a:t>
            </a:fld>
            <a:endParaRPr lang="es-ES"/>
          </a:p>
        </p:txBody>
      </p:sp>
    </p:spTree>
    <p:extLst>
      <p:ext uri="{BB962C8B-B14F-4D97-AF65-F5344CB8AC3E}">
        <p14:creationId xmlns:p14="http://schemas.microsoft.com/office/powerpoint/2010/main" val="221350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6" y="13421687"/>
            <a:ext cx="27543442" cy="9261158"/>
          </a:xfrm>
        </p:spPr>
        <p:txBody>
          <a:bodyPr/>
          <a:lstStyle/>
          <a:p>
            <a:r>
              <a:rPr lang="es-ES"/>
              <a:t>Haga clic para modificar el estilo de título del patrón</a:t>
            </a:r>
          </a:p>
        </p:txBody>
      </p:sp>
      <p:sp>
        <p:nvSpPr>
          <p:cNvPr id="3" name="2 Subtítulo"/>
          <p:cNvSpPr>
            <a:spLocks noGrp="1"/>
          </p:cNvSpPr>
          <p:nvPr>
            <p:ph type="subTitle" idx="1"/>
          </p:nvPr>
        </p:nvSpPr>
        <p:spPr>
          <a:xfrm>
            <a:off x="4860608" y="24483060"/>
            <a:ext cx="22682836" cy="110413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119703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174849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8630457" y="1730229"/>
            <a:ext cx="24398673" cy="3686460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423178" y="1730229"/>
            <a:ext cx="72667209" cy="3686460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200927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423197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8" y="27763480"/>
            <a:ext cx="27543442" cy="8581073"/>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2559698" y="18312295"/>
            <a:ext cx="27543442" cy="945117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386045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423180" y="10081270"/>
            <a:ext cx="48532943" cy="28513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4496190" y="10081270"/>
            <a:ext cx="48532939" cy="28513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270163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30219"/>
            <a:ext cx="29163646" cy="72009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620202" y="9671213"/>
            <a:ext cx="14317416" cy="40305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1620202" y="13701713"/>
            <a:ext cx="14317416" cy="24893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6460810" y="9671213"/>
            <a:ext cx="14323040" cy="40305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16460810" y="13701713"/>
            <a:ext cx="14323040" cy="24893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173651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208309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273146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6"/>
            <a:ext cx="10660710" cy="732091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12669084" y="1720224"/>
            <a:ext cx="18114764" cy="36874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620204" y="9041140"/>
            <a:ext cx="10660710" cy="295536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241114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2" y="30243781"/>
            <a:ext cx="19442430" cy="3570449"/>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6351422" y="3860483"/>
            <a:ext cx="19442430" cy="25923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6351422" y="33814230"/>
            <a:ext cx="19442430" cy="50706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F82771-ECFD-46E1-8BFB-F97F4ECE0A6A}" type="datetimeFigureOut">
              <a:rPr lang="es-ES" smtClean="0"/>
              <a:t>16/11/2020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B72D8B-314E-40C2-9533-7B4FD13ECC56}" type="slidenum">
              <a:rPr lang="es-ES" smtClean="0"/>
              <a:t>‹Nº›</a:t>
            </a:fld>
            <a:endParaRPr lang="es-ES"/>
          </a:p>
        </p:txBody>
      </p:sp>
    </p:spTree>
    <p:extLst>
      <p:ext uri="{BB962C8B-B14F-4D97-AF65-F5344CB8AC3E}">
        <p14:creationId xmlns:p14="http://schemas.microsoft.com/office/powerpoint/2010/main" val="53402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FBC8C9"/>
            </a:gs>
            <a:gs pos="14000">
              <a:srgbClr val="FF99FF"/>
            </a:gs>
            <a:gs pos="0">
              <a:srgbClr val="FF99FF"/>
            </a:gs>
            <a:gs pos="84000">
              <a:srgbClr val="F7F79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4" y="1730219"/>
            <a:ext cx="29163646" cy="72009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1620204" y="10081270"/>
            <a:ext cx="29163646" cy="2851356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620204" y="40045014"/>
            <a:ext cx="7560946" cy="2300288"/>
          </a:xfrm>
          <a:prstGeom prst="rect">
            <a:avLst/>
          </a:prstGeom>
        </p:spPr>
        <p:txBody>
          <a:bodyPr vert="horz" lIns="91440" tIns="45720" rIns="91440" bIns="45720" rtlCol="0" anchor="ctr"/>
          <a:lstStyle>
            <a:lvl1pPr algn="l">
              <a:defRPr sz="1200">
                <a:solidFill>
                  <a:schemeClr val="tx1">
                    <a:tint val="75000"/>
                  </a:schemeClr>
                </a:solidFill>
              </a:defRPr>
            </a:lvl1pPr>
          </a:lstStyle>
          <a:p>
            <a:fld id="{85F82771-ECFD-46E1-8BFB-F97F4ECE0A6A}" type="datetimeFigureOut">
              <a:rPr lang="es-ES" smtClean="0"/>
              <a:t>16/11/2020</a:t>
            </a:fld>
            <a:endParaRPr lang="es-ES"/>
          </a:p>
        </p:txBody>
      </p:sp>
      <p:sp>
        <p:nvSpPr>
          <p:cNvPr id="5" name="4 Marcador de pie de página"/>
          <p:cNvSpPr>
            <a:spLocks noGrp="1"/>
          </p:cNvSpPr>
          <p:nvPr>
            <p:ph type="ftr" sz="quarter" idx="3"/>
          </p:nvPr>
        </p:nvSpPr>
        <p:spPr>
          <a:xfrm>
            <a:off x="11071386" y="40045014"/>
            <a:ext cx="10261282" cy="23002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23222904" y="40045014"/>
            <a:ext cx="7560946" cy="2300288"/>
          </a:xfrm>
          <a:prstGeom prst="rect">
            <a:avLst/>
          </a:prstGeom>
        </p:spPr>
        <p:txBody>
          <a:bodyPr vert="horz" lIns="91440" tIns="45720" rIns="91440" bIns="45720" rtlCol="0" anchor="ctr"/>
          <a:lstStyle>
            <a:lvl1pPr algn="r">
              <a:defRPr sz="1200">
                <a:solidFill>
                  <a:schemeClr val="tx1">
                    <a:tint val="75000"/>
                  </a:schemeClr>
                </a:solidFill>
              </a:defRPr>
            </a:lvl1pPr>
          </a:lstStyle>
          <a:p>
            <a:fld id="{F7B72D8B-314E-40C2-9533-7B4FD13ECC56}" type="slidenum">
              <a:rPr lang="es-ES" smtClean="0"/>
              <a:t>‹Nº›</a:t>
            </a:fld>
            <a:endParaRPr lang="es-ES"/>
          </a:p>
        </p:txBody>
      </p:sp>
    </p:spTree>
    <p:extLst>
      <p:ext uri="{BB962C8B-B14F-4D97-AF65-F5344CB8AC3E}">
        <p14:creationId xmlns:p14="http://schemas.microsoft.com/office/powerpoint/2010/main" val="360202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tif"/><Relationship Id="rId18" Type="http://schemas.microsoft.com/office/2007/relationships/hdphoto" Target="../media/hdphoto5.wdp"/><Relationship Id="rId26" Type="http://schemas.microsoft.com/office/2007/relationships/hdphoto" Target="../media/hdphoto8.wdp"/><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image" Target="../media/image5.jpeg"/><Relationship Id="rId12" Type="http://schemas.openxmlformats.org/officeDocument/2006/relationships/image" Target="../media/image8.png"/><Relationship Id="rId17" Type="http://schemas.openxmlformats.org/officeDocument/2006/relationships/image" Target="../media/image12.png"/><Relationship Id="rId25" Type="http://schemas.openxmlformats.org/officeDocument/2006/relationships/image" Target="../media/image17.png"/><Relationship Id="rId2" Type="http://schemas.openxmlformats.org/officeDocument/2006/relationships/slideLayout" Target="../slideLayouts/slideLayout1.xml"/><Relationship Id="rId16" Type="http://schemas.microsoft.com/office/2007/relationships/hdphoto" Target="../media/hdphoto4.wdp"/><Relationship Id="rId20" Type="http://schemas.microsoft.com/office/2007/relationships/hdphoto" Target="../media/hdphoto6.wdp"/><Relationship Id="rId29"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image" Target="../media/image4.jpg"/><Relationship Id="rId11" Type="http://schemas.openxmlformats.org/officeDocument/2006/relationships/image" Target="../media/image7.png"/><Relationship Id="rId24" Type="http://schemas.openxmlformats.org/officeDocument/2006/relationships/image" Target="../media/image16.jpg"/><Relationship Id="rId5" Type="http://schemas.microsoft.com/office/2007/relationships/hdphoto" Target="../media/hdphoto1.wdp"/><Relationship Id="rId15" Type="http://schemas.openxmlformats.org/officeDocument/2006/relationships/image" Target="../media/image11.png"/><Relationship Id="rId23" Type="http://schemas.openxmlformats.org/officeDocument/2006/relationships/image" Target="../media/image15.jpeg"/><Relationship Id="rId28" Type="http://schemas.openxmlformats.org/officeDocument/2006/relationships/image" Target="../media/image19.png"/><Relationship Id="rId10" Type="http://schemas.microsoft.com/office/2007/relationships/hdphoto" Target="../media/hdphoto3.wdp"/><Relationship Id="rId19" Type="http://schemas.openxmlformats.org/officeDocument/2006/relationships/image" Target="../media/image13.jpeg"/><Relationship Id="rId31" Type="http://schemas.openxmlformats.org/officeDocument/2006/relationships/image" Target="../media/image1.emf"/><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0.jpg"/><Relationship Id="rId22" Type="http://schemas.microsoft.com/office/2007/relationships/hdphoto" Target="../media/hdphoto7.wdp"/><Relationship Id="rId27" Type="http://schemas.openxmlformats.org/officeDocument/2006/relationships/image" Target="../media/image18.png"/><Relationship Id="rId30"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5">
                <a:lumMod val="5000"/>
                <a:lumOff val="95000"/>
              </a:schemeClr>
            </a:gs>
            <a:gs pos="46000">
              <a:srgbClr val="F7F793"/>
            </a:gs>
            <a:gs pos="65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6" name="305 CuadroTexto"/>
          <p:cNvSpPr txBox="1"/>
          <p:nvPr/>
        </p:nvSpPr>
        <p:spPr>
          <a:xfrm>
            <a:off x="9217249" y="15059844"/>
            <a:ext cx="3629097" cy="400110"/>
          </a:xfrm>
          <a:prstGeom prst="rect">
            <a:avLst/>
          </a:prstGeom>
          <a:noFill/>
          <a:ln>
            <a:noFill/>
          </a:ln>
        </p:spPr>
        <p:txBody>
          <a:bodyPr wrap="square" rtlCol="0">
            <a:spAutoFit/>
          </a:bodyPr>
          <a:lstStyle/>
          <a:p>
            <a:r>
              <a:rPr lang="es-ES" sz="2000" b="1" dirty="0" err="1">
                <a:latin typeface="Bahnschrift SemiCondensed" panose="020B0502040204020203" pitchFamily="34" charset="0"/>
              </a:rPr>
              <a:t>Luxmeter</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Gossen</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Mavolux</a:t>
            </a:r>
            <a:r>
              <a:rPr lang="es-ES" sz="2000" b="1" dirty="0">
                <a:latin typeface="Bahnschrift SemiCondensed" panose="020B0502040204020203" pitchFamily="34" charset="0"/>
              </a:rPr>
              <a:t> 5032C </a:t>
            </a:r>
          </a:p>
        </p:txBody>
      </p:sp>
      <p:sp>
        <p:nvSpPr>
          <p:cNvPr id="4" name="3 CuadroTexto"/>
          <p:cNvSpPr txBox="1"/>
          <p:nvPr/>
        </p:nvSpPr>
        <p:spPr>
          <a:xfrm>
            <a:off x="2316067" y="-143716"/>
            <a:ext cx="27855510" cy="3231654"/>
          </a:xfrm>
          <a:prstGeom prst="rect">
            <a:avLst/>
          </a:prstGeom>
          <a:noFill/>
        </p:spPr>
        <p:txBody>
          <a:bodyPr wrap="square" rtlCol="0">
            <a:spAutoFit/>
          </a:bodyPr>
          <a:lstStyle>
            <a:defPPr>
              <a:defRPr lang="es-ES"/>
            </a:defPPr>
          </a:lstStyle>
          <a:p>
            <a:pPr algn="ctr"/>
            <a:r>
              <a:rPr lang="en-US" sz="66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vitro</a:t>
            </a:r>
            <a:r>
              <a:rPr lang="en-US" sz="6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US" sz="66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vivo</a:t>
            </a:r>
            <a:r>
              <a:rPr lang="en-US" sz="6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ophthalmic </a:t>
            </a:r>
            <a:r>
              <a:rPr lang="en-US" sz="66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bioadhesion</a:t>
            </a:r>
            <a:r>
              <a:rPr lang="en-US" sz="6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ocular safety characterization of cyclodextrin based-solutions</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endParaRPr lang="es-ES" sz="7200" b="1" cap="all" dirty="0">
              <a:latin typeface="Bahnschrift SemiCondensed" panose="020B0502040204020203" pitchFamily="34" charset="0"/>
            </a:endParaRPr>
          </a:p>
        </p:txBody>
      </p:sp>
      <p:sp>
        <p:nvSpPr>
          <p:cNvPr id="5" name="4 CuadroTexto"/>
          <p:cNvSpPr txBox="1"/>
          <p:nvPr/>
        </p:nvSpPr>
        <p:spPr>
          <a:xfrm>
            <a:off x="6622842" y="2880620"/>
            <a:ext cx="19082120" cy="3046988"/>
          </a:xfrm>
          <a:prstGeom prst="rect">
            <a:avLst/>
          </a:prstGeom>
          <a:noFill/>
        </p:spPr>
        <p:txBody>
          <a:bodyPr wrap="square" rtlCol="0">
            <a:spAutoFit/>
          </a:bodyPr>
          <a:lstStyle/>
          <a:p>
            <a:pPr algn="ctr"/>
            <a:r>
              <a:rPr lang="es-ES" sz="2400" dirty="0">
                <a:latin typeface="Bahnschrift SemiCondensed" panose="020B0502040204020203" pitchFamily="34" charset="0"/>
              </a:rPr>
              <a:t>1.  </a:t>
            </a:r>
            <a:r>
              <a:rPr lang="es-ES" sz="2400" dirty="0" err="1">
                <a:latin typeface="Bahnschrift SemiCondensed" panose="020B0502040204020203" pitchFamily="34" charset="0"/>
              </a:rPr>
              <a:t>Pharmacology</a:t>
            </a:r>
            <a:r>
              <a:rPr lang="es-ES" sz="2400" dirty="0">
                <a:latin typeface="Bahnschrift SemiCondensed" panose="020B0502040204020203" pitchFamily="34" charset="0"/>
              </a:rPr>
              <a:t>, </a:t>
            </a:r>
            <a:r>
              <a:rPr lang="es-ES" sz="2400" dirty="0" err="1">
                <a:latin typeface="Bahnschrift SemiCondensed" panose="020B0502040204020203" pitchFamily="34" charset="0"/>
              </a:rPr>
              <a:t>Pharmacy</a:t>
            </a:r>
            <a:r>
              <a:rPr lang="es-ES" sz="2400" dirty="0">
                <a:latin typeface="Bahnschrift SemiCondensed" panose="020B0502040204020203" pitchFamily="34" charset="0"/>
              </a:rPr>
              <a:t> and </a:t>
            </a:r>
            <a:r>
              <a:rPr lang="es-ES" sz="2400" dirty="0" err="1">
                <a:latin typeface="Bahnschrift SemiCondensed" panose="020B0502040204020203" pitchFamily="34" charset="0"/>
              </a:rPr>
              <a:t>Pharmaceutical</a:t>
            </a:r>
            <a:r>
              <a:rPr lang="es-ES" sz="2400" dirty="0">
                <a:latin typeface="Bahnschrift SemiCondensed" panose="020B0502040204020203" pitchFamily="34" charset="0"/>
              </a:rPr>
              <a:t> </a:t>
            </a:r>
            <a:r>
              <a:rPr lang="es-ES" sz="2400" dirty="0" err="1">
                <a:latin typeface="Bahnschrift SemiCondensed" panose="020B0502040204020203" pitchFamily="34" charset="0"/>
              </a:rPr>
              <a:t>Technology</a:t>
            </a:r>
            <a:r>
              <a:rPr lang="es-ES" sz="2400" dirty="0">
                <a:latin typeface="Bahnschrift SemiCondensed" panose="020B0502040204020203" pitchFamily="34" charset="0"/>
              </a:rPr>
              <a:t>. </a:t>
            </a:r>
            <a:r>
              <a:rPr lang="es-ES" sz="2400" dirty="0" err="1">
                <a:latin typeface="Bahnschrift SemiCondensed" panose="020B0502040204020203" pitchFamily="34" charset="0"/>
              </a:rPr>
              <a:t>University</a:t>
            </a:r>
            <a:r>
              <a:rPr lang="es-ES" sz="2400" dirty="0">
                <a:latin typeface="Bahnschrift SemiCondensed" panose="020B0502040204020203" pitchFamily="34" charset="0"/>
              </a:rPr>
              <a:t> of Santiago de Compostela (</a:t>
            </a:r>
            <a:r>
              <a:rPr lang="es-ES" sz="2400" dirty="0" err="1">
                <a:latin typeface="Bahnschrift SemiCondensed" panose="020B0502040204020203" pitchFamily="34" charset="0"/>
              </a:rPr>
              <a:t>USC</a:t>
            </a:r>
            <a:r>
              <a:rPr lang="es-ES" sz="2400" dirty="0">
                <a:latin typeface="Bahnschrift SemiCondensed" panose="020B0502040204020203" pitchFamily="34" charset="0"/>
              </a:rPr>
              <a:t>). </a:t>
            </a:r>
            <a:r>
              <a:rPr lang="es-ES" sz="2400" dirty="0" err="1">
                <a:latin typeface="Bahnschrift SemiCondensed" panose="020B0502040204020203" pitchFamily="34" charset="0"/>
              </a:rPr>
              <a:t>Spain</a:t>
            </a:r>
            <a:r>
              <a:rPr lang="es-ES" sz="2400" dirty="0">
                <a:latin typeface="Bahnschrift SemiCondensed" panose="020B0502040204020203" pitchFamily="34" charset="0"/>
              </a:rPr>
              <a:t>. </a:t>
            </a:r>
            <a:r>
              <a:rPr lang="es-ES" sz="2400" u="sng" dirty="0">
                <a:latin typeface="Bahnschrift SemiCondensed" panose="020B0502040204020203" pitchFamily="34" charset="0"/>
              </a:rPr>
              <a:t>victoriadiaztome@gmail.com</a:t>
            </a:r>
            <a:r>
              <a:rPr lang="es-ES" sz="2400" dirty="0">
                <a:latin typeface="Bahnschrift SemiCondensed" panose="020B0502040204020203" pitchFamily="34" charset="0"/>
              </a:rPr>
              <a:t> </a:t>
            </a:r>
          </a:p>
          <a:p>
            <a:pPr lvl="0" algn="ctr"/>
            <a:r>
              <a:rPr lang="es-ES" sz="2400" dirty="0">
                <a:latin typeface="Bahnschrift SemiCondensed" panose="020B0502040204020203" pitchFamily="34" charset="0"/>
              </a:rPr>
              <a:t>2. </a:t>
            </a:r>
            <a:r>
              <a:rPr lang="es-ES" sz="2400" dirty="0" err="1">
                <a:latin typeface="Bahnschrift SemiCondensed" panose="020B0502040204020203" pitchFamily="34" charset="0"/>
              </a:rPr>
              <a:t>Clinical</a:t>
            </a:r>
            <a:r>
              <a:rPr lang="es-ES" sz="2400" dirty="0">
                <a:latin typeface="Bahnschrift SemiCondensed" panose="020B0502040204020203" pitchFamily="34" charset="0"/>
              </a:rPr>
              <a:t> </a:t>
            </a:r>
            <a:r>
              <a:rPr lang="es-ES" sz="2400" dirty="0" err="1">
                <a:latin typeface="Bahnschrift SemiCondensed" panose="020B0502040204020203" pitchFamily="34" charset="0"/>
              </a:rPr>
              <a:t>Pharmacology</a:t>
            </a:r>
            <a:r>
              <a:rPr lang="es-ES" sz="2400" dirty="0">
                <a:latin typeface="Bahnschrift SemiCondensed" panose="020B0502040204020203" pitchFamily="34" charset="0"/>
              </a:rPr>
              <a:t> </a:t>
            </a:r>
            <a:r>
              <a:rPr lang="es-ES" sz="2400" dirty="0" err="1">
                <a:latin typeface="Bahnschrift SemiCondensed" panose="020B0502040204020203" pitchFamily="34" charset="0"/>
              </a:rPr>
              <a:t>Group</a:t>
            </a:r>
            <a:r>
              <a:rPr lang="es-ES" sz="2400" dirty="0">
                <a:latin typeface="Bahnschrift SemiCondensed" panose="020B0502040204020203" pitchFamily="34" charset="0"/>
              </a:rPr>
              <a:t>. </a:t>
            </a:r>
            <a:r>
              <a:rPr lang="es-ES" sz="2400" dirty="0" err="1">
                <a:latin typeface="Bahnschrift SemiCondensed" panose="020B0502040204020203" pitchFamily="34" charset="0"/>
              </a:rPr>
              <a:t>Health</a:t>
            </a:r>
            <a:r>
              <a:rPr lang="es-ES" sz="2400" dirty="0">
                <a:latin typeface="Bahnschrift SemiCondensed" panose="020B0502040204020203" pitchFamily="34" charset="0"/>
              </a:rPr>
              <a:t> </a:t>
            </a:r>
            <a:r>
              <a:rPr lang="es-ES" sz="2400" dirty="0" err="1">
                <a:latin typeface="Bahnschrift SemiCondensed" panose="020B0502040204020203" pitchFamily="34" charset="0"/>
              </a:rPr>
              <a:t>Research</a:t>
            </a:r>
            <a:r>
              <a:rPr lang="es-ES" sz="2400" dirty="0">
                <a:latin typeface="Bahnschrift SemiCondensed" panose="020B0502040204020203" pitchFamily="34" charset="0"/>
              </a:rPr>
              <a:t> </a:t>
            </a:r>
            <a:r>
              <a:rPr lang="es-ES" sz="2400" dirty="0" err="1">
                <a:latin typeface="Bahnschrift SemiCondensed" panose="020B0502040204020203" pitchFamily="34" charset="0"/>
              </a:rPr>
              <a:t>Institute</a:t>
            </a:r>
            <a:r>
              <a:rPr lang="es-ES" sz="2400" dirty="0">
                <a:latin typeface="Bahnschrift SemiCondensed" panose="020B0502040204020203" pitchFamily="34" charset="0"/>
              </a:rPr>
              <a:t> of Santiago de Compostela (IDIS). </a:t>
            </a:r>
            <a:r>
              <a:rPr lang="es-ES" sz="2400" dirty="0" err="1">
                <a:latin typeface="Bahnschrift SemiCondensed" panose="020B0502040204020203" pitchFamily="34" charset="0"/>
              </a:rPr>
              <a:t>Spain</a:t>
            </a:r>
            <a:r>
              <a:rPr lang="es-ES" sz="2400" dirty="0">
                <a:latin typeface="Bahnschrift SemiCondensed" panose="020B0502040204020203" pitchFamily="34" charset="0"/>
              </a:rPr>
              <a:t>. </a:t>
            </a:r>
          </a:p>
          <a:p>
            <a:pPr lvl="0" algn="ctr"/>
            <a:r>
              <a:rPr lang="es-ES" sz="2400" dirty="0">
                <a:latin typeface="Bahnschrift SemiCondensed" panose="020B0502040204020203" pitchFamily="34" charset="0"/>
              </a:rPr>
              <a:t>3. Molecular </a:t>
            </a:r>
            <a:r>
              <a:rPr lang="es-ES" sz="2400" dirty="0" err="1">
                <a:latin typeface="Bahnschrift SemiCondensed" panose="020B0502040204020203" pitchFamily="34" charset="0"/>
              </a:rPr>
              <a:t>Imaging</a:t>
            </a:r>
            <a:r>
              <a:rPr lang="es-ES" sz="2400" dirty="0">
                <a:latin typeface="Bahnschrift SemiCondensed" panose="020B0502040204020203" pitchFamily="34" charset="0"/>
              </a:rPr>
              <a:t> </a:t>
            </a:r>
            <a:r>
              <a:rPr lang="es-ES" sz="2400" dirty="0" err="1">
                <a:latin typeface="Bahnschrift SemiCondensed" panose="020B0502040204020203" pitchFamily="34" charset="0"/>
              </a:rPr>
              <a:t>Group</a:t>
            </a:r>
            <a:r>
              <a:rPr lang="es-ES" sz="2400" dirty="0">
                <a:latin typeface="Bahnschrift SemiCondensed" panose="020B0502040204020203" pitchFamily="34" charset="0"/>
              </a:rPr>
              <a:t>. </a:t>
            </a:r>
            <a:r>
              <a:rPr lang="es-ES" sz="2400" dirty="0" err="1">
                <a:latin typeface="Bahnschrift SemiCondensed" panose="020B0502040204020203" pitchFamily="34" charset="0"/>
              </a:rPr>
              <a:t>Health</a:t>
            </a:r>
            <a:r>
              <a:rPr lang="es-ES" sz="2400" dirty="0">
                <a:latin typeface="Bahnschrift SemiCondensed" panose="020B0502040204020203" pitchFamily="34" charset="0"/>
              </a:rPr>
              <a:t> </a:t>
            </a:r>
            <a:r>
              <a:rPr lang="es-ES" sz="2400" dirty="0" err="1">
                <a:latin typeface="Bahnschrift SemiCondensed" panose="020B0502040204020203" pitchFamily="34" charset="0"/>
              </a:rPr>
              <a:t>Research</a:t>
            </a:r>
            <a:r>
              <a:rPr lang="es-ES" sz="2400" dirty="0">
                <a:latin typeface="Bahnschrift SemiCondensed" panose="020B0502040204020203" pitchFamily="34" charset="0"/>
              </a:rPr>
              <a:t> </a:t>
            </a:r>
            <a:r>
              <a:rPr lang="es-ES" sz="2400" dirty="0" err="1">
                <a:latin typeface="Bahnschrift SemiCondensed" panose="020B0502040204020203" pitchFamily="34" charset="0"/>
              </a:rPr>
              <a:t>Institute</a:t>
            </a:r>
            <a:r>
              <a:rPr lang="es-ES" sz="2400" dirty="0">
                <a:latin typeface="Bahnschrift SemiCondensed" panose="020B0502040204020203" pitchFamily="34" charset="0"/>
              </a:rPr>
              <a:t> of Santiago de Compostela (IDIS). </a:t>
            </a:r>
            <a:r>
              <a:rPr lang="es-ES" sz="2400" dirty="0" err="1">
                <a:latin typeface="Bahnschrift SemiCondensed" panose="020B0502040204020203" pitchFamily="34" charset="0"/>
              </a:rPr>
              <a:t>Spain</a:t>
            </a:r>
            <a:r>
              <a:rPr lang="es-ES" sz="2400" dirty="0">
                <a:latin typeface="Bahnschrift SemiCondensed" panose="020B0502040204020203" pitchFamily="34" charset="0"/>
              </a:rPr>
              <a:t>.</a:t>
            </a:r>
          </a:p>
          <a:p>
            <a:pPr lvl="0" algn="ctr"/>
            <a:r>
              <a:rPr lang="es-ES" sz="2400" dirty="0">
                <a:latin typeface="Bahnschrift SemiCondensed" panose="020B0502040204020203" pitchFamily="34" charset="0"/>
              </a:rPr>
              <a:t>4. </a:t>
            </a:r>
            <a:r>
              <a:rPr lang="es-ES" sz="2400" dirty="0" err="1">
                <a:latin typeface="Bahnschrift SemiCondensed" panose="020B0502040204020203" pitchFamily="34" charset="0"/>
              </a:rPr>
              <a:t>Clinical</a:t>
            </a:r>
            <a:r>
              <a:rPr lang="es-ES" sz="2400" dirty="0">
                <a:latin typeface="Bahnschrift SemiCondensed" panose="020B0502040204020203" pitchFamily="34" charset="0"/>
              </a:rPr>
              <a:t> </a:t>
            </a:r>
            <a:r>
              <a:rPr lang="es-ES" sz="2400" dirty="0" err="1">
                <a:latin typeface="Bahnschrift SemiCondensed" panose="020B0502040204020203" pitchFamily="34" charset="0"/>
              </a:rPr>
              <a:t>Neurosciences</a:t>
            </a:r>
            <a:r>
              <a:rPr lang="es-ES" sz="2400" dirty="0">
                <a:latin typeface="Bahnschrift SemiCondensed" panose="020B0502040204020203" pitchFamily="34" charset="0"/>
              </a:rPr>
              <a:t> </a:t>
            </a:r>
            <a:r>
              <a:rPr lang="es-ES" sz="2400" dirty="0" err="1">
                <a:latin typeface="Bahnschrift SemiCondensed" panose="020B0502040204020203" pitchFamily="34" charset="0"/>
              </a:rPr>
              <a:t>Group</a:t>
            </a:r>
            <a:r>
              <a:rPr lang="es-ES" sz="2400" dirty="0">
                <a:latin typeface="Bahnschrift SemiCondensed" panose="020B0502040204020203" pitchFamily="34" charset="0"/>
              </a:rPr>
              <a:t>. </a:t>
            </a:r>
            <a:r>
              <a:rPr lang="es-ES" sz="2400" dirty="0" err="1">
                <a:latin typeface="Bahnschrift SemiCondensed" panose="020B0502040204020203" pitchFamily="34" charset="0"/>
              </a:rPr>
              <a:t>University</a:t>
            </a:r>
            <a:r>
              <a:rPr lang="es-ES" sz="2400" dirty="0">
                <a:latin typeface="Bahnschrift SemiCondensed" panose="020B0502040204020203" pitchFamily="34" charset="0"/>
              </a:rPr>
              <a:t> </a:t>
            </a:r>
            <a:r>
              <a:rPr lang="es-ES" sz="2400" dirty="0" err="1">
                <a:latin typeface="Bahnschrift SemiCondensed" panose="020B0502040204020203" pitchFamily="34" charset="0"/>
              </a:rPr>
              <a:t>Clinical</a:t>
            </a:r>
            <a:r>
              <a:rPr lang="es-ES" sz="2400" dirty="0">
                <a:latin typeface="Bahnschrift SemiCondensed" panose="020B0502040204020203" pitchFamily="34" charset="0"/>
              </a:rPr>
              <a:t> Hospital, </a:t>
            </a:r>
            <a:r>
              <a:rPr lang="es-ES" sz="2400" dirty="0" err="1">
                <a:latin typeface="Bahnschrift SemiCondensed" panose="020B0502040204020203" pitchFamily="34" charset="0"/>
              </a:rPr>
              <a:t>Health</a:t>
            </a:r>
            <a:r>
              <a:rPr lang="es-ES" sz="2400" dirty="0">
                <a:latin typeface="Bahnschrift SemiCondensed" panose="020B0502040204020203" pitchFamily="34" charset="0"/>
              </a:rPr>
              <a:t> </a:t>
            </a:r>
            <a:r>
              <a:rPr lang="es-ES" sz="2400" dirty="0" err="1">
                <a:latin typeface="Bahnschrift SemiCondensed" panose="020B0502040204020203" pitchFamily="34" charset="0"/>
              </a:rPr>
              <a:t>Research</a:t>
            </a:r>
            <a:r>
              <a:rPr lang="es-ES" sz="2400" dirty="0">
                <a:latin typeface="Bahnschrift SemiCondensed" panose="020B0502040204020203" pitchFamily="34" charset="0"/>
              </a:rPr>
              <a:t> </a:t>
            </a:r>
            <a:r>
              <a:rPr lang="es-ES" sz="2400" dirty="0" err="1">
                <a:latin typeface="Bahnschrift SemiCondensed" panose="020B0502040204020203" pitchFamily="34" charset="0"/>
              </a:rPr>
              <a:t>Institute</a:t>
            </a:r>
            <a:r>
              <a:rPr lang="es-ES" sz="2400" dirty="0">
                <a:latin typeface="Bahnschrift SemiCondensed" panose="020B0502040204020203" pitchFamily="34" charset="0"/>
              </a:rPr>
              <a:t> </a:t>
            </a:r>
            <a:r>
              <a:rPr lang="es-ES" sz="2400" dirty="0" err="1">
                <a:latin typeface="Bahnschrift SemiCondensed" panose="020B0502040204020203" pitchFamily="34" charset="0"/>
              </a:rPr>
              <a:t>of</a:t>
            </a:r>
            <a:r>
              <a:rPr lang="es-ES" sz="2400" dirty="0">
                <a:latin typeface="Bahnschrift SemiCondensed" panose="020B0502040204020203" pitchFamily="34" charset="0"/>
              </a:rPr>
              <a:t> Santiago de Compostela (IDIS). </a:t>
            </a:r>
            <a:r>
              <a:rPr lang="es-ES" sz="2400" dirty="0" err="1">
                <a:latin typeface="Bahnschrift SemiCondensed" panose="020B0502040204020203" pitchFamily="34" charset="0"/>
              </a:rPr>
              <a:t>Spain</a:t>
            </a:r>
            <a:r>
              <a:rPr lang="es-ES" sz="2400" dirty="0">
                <a:latin typeface="Bahnschrift SemiCondensed" panose="020B0502040204020203" pitchFamily="34" charset="0"/>
              </a:rPr>
              <a:t>.</a:t>
            </a:r>
          </a:p>
          <a:p>
            <a:pPr algn="ctr"/>
            <a:r>
              <a:rPr lang="es-ES" sz="2400" dirty="0">
                <a:latin typeface="Bahnschrift SemiCondensed" panose="020B0502040204020203" pitchFamily="34" charset="0"/>
              </a:rPr>
              <a:t>5. </a:t>
            </a:r>
            <a:r>
              <a:rPr lang="en-US" sz="2400" dirty="0" err="1">
                <a:latin typeface="Bahnschrift SemiCondensed" panose="020B0502040204020203" pitchFamily="34" charset="0"/>
              </a:rPr>
              <a:t>Paraquasil</a:t>
            </a:r>
            <a:r>
              <a:rPr lang="en-US" sz="2400" dirty="0">
                <a:latin typeface="Bahnschrift SemiCondensed" panose="020B0502040204020203" pitchFamily="34" charset="0"/>
              </a:rPr>
              <a:t> Group. University Clinical Hospital, Health Research Institute of Santiago de Compostela (IDIS). Santiago de Compostela. Spain. </a:t>
            </a:r>
          </a:p>
          <a:p>
            <a:pPr algn="ctr"/>
            <a:r>
              <a:rPr lang="en-US" sz="2400" dirty="0">
                <a:latin typeface="Bahnschrift SemiCondensed" panose="020B0502040204020203" pitchFamily="34" charset="0"/>
              </a:rPr>
              <a:t>† The authors contributed equally: Victoria Díaz-Tomé and </a:t>
            </a:r>
            <a:r>
              <a:rPr lang="en-US" sz="2400" dirty="0" err="1">
                <a:latin typeface="Bahnschrift SemiCondensed" panose="020B0502040204020203" pitchFamily="34" charset="0"/>
              </a:rPr>
              <a:t>Xurxo</a:t>
            </a:r>
            <a:r>
              <a:rPr lang="en-US" sz="2400" dirty="0">
                <a:latin typeface="Bahnschrift SemiCondensed" panose="020B0502040204020203" pitchFamily="34" charset="0"/>
              </a:rPr>
              <a:t> García-Otero</a:t>
            </a:r>
            <a:endParaRPr lang="es-ES" sz="2400" dirty="0">
              <a:latin typeface="Bahnschrift SemiCondensed" panose="020B0502040204020203" pitchFamily="34" charset="0"/>
            </a:endParaRPr>
          </a:p>
          <a:p>
            <a:pPr algn="ctr"/>
            <a:r>
              <a:rPr lang="en-US" sz="2400" dirty="0">
                <a:latin typeface="Bahnschrift SemiCondensed" panose="020B0502040204020203" pitchFamily="34" charset="0"/>
              </a:rPr>
              <a:t>   </a:t>
            </a:r>
            <a:endParaRPr lang="es-ES" sz="2400" dirty="0">
              <a:latin typeface="Bahnschrift SemiCondensed" panose="020B0502040204020203" pitchFamily="34" charset="0"/>
            </a:endParaRPr>
          </a:p>
          <a:p>
            <a:pPr lvl="0" algn="ctr"/>
            <a:endParaRPr lang="es-ES" sz="2400" u="sng" dirty="0">
              <a:latin typeface="Bahnschrift SemiCondensed" panose="020B0502040204020203" pitchFamily="34" charset="0"/>
            </a:endParaRPr>
          </a:p>
        </p:txBody>
      </p:sp>
      <p:grpSp>
        <p:nvGrpSpPr>
          <p:cNvPr id="7" name="6 Grupo"/>
          <p:cNvGrpSpPr/>
          <p:nvPr/>
        </p:nvGrpSpPr>
        <p:grpSpPr>
          <a:xfrm>
            <a:off x="25926287" y="3571130"/>
            <a:ext cx="5901512" cy="1469730"/>
            <a:chOff x="23971042" y="5371330"/>
            <a:chExt cx="5573643" cy="1469730"/>
          </a:xfrm>
        </p:grpSpPr>
        <p:pic>
          <p:nvPicPr>
            <p:cNvPr id="8" name="Picture 2" descr="http://www.29enfermeriatraumatologia.com/images/logos/organiza2_cab.png"/>
            <p:cNvPicPr>
              <a:picLocks noChangeAspect="1" noChangeArrowheads="1"/>
            </p:cNvPicPr>
            <p:nvPr/>
          </p:nvPicPr>
          <p:blipFill rotWithShape="1">
            <a:blip r:embed="rId3" cstate="print"/>
            <a:srcRect r="61454"/>
            <a:stretch/>
          </p:blipFill>
          <p:spPr bwMode="auto">
            <a:xfrm>
              <a:off x="23971042" y="5371330"/>
              <a:ext cx="2785299" cy="1469730"/>
            </a:xfrm>
            <a:prstGeom prst="rect">
              <a:avLst/>
            </a:prstGeom>
            <a:noFill/>
            <a:ln>
              <a:noFill/>
            </a:ln>
          </p:spPr>
        </p:pic>
        <p:pic>
          <p:nvPicPr>
            <p:cNvPr id="9" name="Picture 2" descr="http://www.usc.es/astro/imagenes%20index/logo_ux.jpg"/>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66000"/>
                      </a14:imgEffect>
                    </a14:imgLayer>
                  </a14:imgProps>
                </a:ext>
              </a:extLst>
            </a:blip>
            <a:srcRect/>
            <a:stretch>
              <a:fillRect/>
            </a:stretch>
          </p:blipFill>
          <p:spPr>
            <a:xfrm>
              <a:off x="27160140" y="5434905"/>
              <a:ext cx="2384545" cy="1334147"/>
            </a:xfrm>
            <a:prstGeom prst="rect">
              <a:avLst/>
            </a:prstGeom>
            <a:noFill/>
            <a:ln>
              <a:noFill/>
            </a:ln>
          </p:spPr>
        </p:pic>
      </p:grpSp>
      <p:sp>
        <p:nvSpPr>
          <p:cNvPr id="11" name="10 CuadroTexto"/>
          <p:cNvSpPr txBox="1"/>
          <p:nvPr/>
        </p:nvSpPr>
        <p:spPr>
          <a:xfrm>
            <a:off x="360265" y="5184876"/>
            <a:ext cx="31683520" cy="792088"/>
          </a:xfrm>
          <a:prstGeom prst="rect">
            <a:avLst/>
          </a:prstGeom>
          <a:solidFill>
            <a:srgbClr val="FFFF00"/>
          </a:solidFill>
          <a:ln w="38100">
            <a:noFill/>
          </a:ln>
        </p:spPr>
        <p:txBody>
          <a:bodyPr wrap="square" rtlCol="0">
            <a:spAutoFit/>
          </a:bodyPr>
          <a:lstStyle/>
          <a:p>
            <a:pPr algn="ctr"/>
            <a:r>
              <a:rPr lang="es-ES" sz="4400" b="1" cap="all" dirty="0" err="1">
                <a:latin typeface="Bahnschrift SemiCondensed" panose="020B0502040204020203" pitchFamily="34" charset="0"/>
              </a:rPr>
              <a:t>Introduction</a:t>
            </a:r>
            <a:r>
              <a:rPr lang="es-ES" sz="4400" b="1" cap="all" dirty="0">
                <a:latin typeface="Bahnschrift SemiCondensed" panose="020B0502040204020203" pitchFamily="34" charset="0"/>
              </a:rPr>
              <a:t> and </a:t>
            </a:r>
            <a:r>
              <a:rPr lang="es-ES" sz="4400" b="1" cap="all" dirty="0" err="1">
                <a:latin typeface="Bahnschrift SemiCondensed" panose="020B0502040204020203" pitchFamily="34" charset="0"/>
              </a:rPr>
              <a:t>Objectives</a:t>
            </a:r>
            <a:endParaRPr lang="es-ES" sz="4400" b="1" cap="all" dirty="0">
              <a:latin typeface="Bahnschrift SemiCondensed" panose="020B0502040204020203" pitchFamily="34" charset="0"/>
            </a:endParaRPr>
          </a:p>
        </p:txBody>
      </p:sp>
      <p:sp>
        <p:nvSpPr>
          <p:cNvPr id="12" name="11 CuadroTexto"/>
          <p:cNvSpPr txBox="1"/>
          <p:nvPr/>
        </p:nvSpPr>
        <p:spPr>
          <a:xfrm>
            <a:off x="360265" y="5976964"/>
            <a:ext cx="31776706" cy="2554545"/>
          </a:xfrm>
          <a:prstGeom prst="rect">
            <a:avLst/>
          </a:prstGeom>
          <a:noFill/>
        </p:spPr>
        <p:txBody>
          <a:bodyPr wrap="square" rtlCol="0">
            <a:spAutoFit/>
          </a:bodyPr>
          <a:lstStyle/>
          <a:p>
            <a:pPr algn="just"/>
            <a:r>
              <a:rPr lang="en-GB" sz="3200" dirty="0">
                <a:latin typeface="Bahnschrift SemiCondensed" panose="020B0502040204020203" pitchFamily="34" charset="0"/>
              </a:rPr>
              <a:t>The use of cyclodextrins in ophthalmic formulations is highly expanded due to their ability to improve the drug solubility by forming inclusion complexes, increasing the drug bioavailability and stability. Different safety levels have been described for ophthalmic route in some types of cyclodextrins [1]. The aim of this work was to compare the corneal alterations as a consequence of the aqueous solutions contact of different cyclodextrins (</a:t>
            </a:r>
            <a:r>
              <a:rPr lang="el-GR" sz="3200" dirty="0">
                <a:latin typeface="Bahnschrift SemiCondensed" panose="020B0502040204020203" pitchFamily="34" charset="0"/>
              </a:rPr>
              <a:t>α</a:t>
            </a:r>
            <a:r>
              <a:rPr lang="es-ES" sz="3200" dirty="0">
                <a:latin typeface="Bahnschrift SemiCondensed" panose="020B0502040204020203" pitchFamily="34" charset="0"/>
              </a:rPr>
              <a:t>CD 15%, HP</a:t>
            </a:r>
            <a:r>
              <a:rPr lang="el-GR" sz="3200" dirty="0">
                <a:latin typeface="Bahnschrift SemiCondensed" panose="020B0502040204020203" pitchFamily="34" charset="0"/>
              </a:rPr>
              <a:t>α</a:t>
            </a:r>
            <a:r>
              <a:rPr lang="es-ES" sz="3200" dirty="0">
                <a:latin typeface="Bahnschrift SemiCondensed" panose="020B0502040204020203" pitchFamily="34" charset="0"/>
              </a:rPr>
              <a:t>CD 20%, </a:t>
            </a:r>
            <a:r>
              <a:rPr lang="el-GR" sz="3200" dirty="0">
                <a:latin typeface="Bahnschrift SemiCondensed" panose="020B0502040204020203" pitchFamily="34" charset="0"/>
              </a:rPr>
              <a:t>β</a:t>
            </a:r>
            <a:r>
              <a:rPr lang="es-ES" sz="3200" dirty="0">
                <a:latin typeface="Bahnschrift SemiCondensed" panose="020B0502040204020203" pitchFamily="34" charset="0"/>
              </a:rPr>
              <a:t>CD 2%, HP</a:t>
            </a:r>
            <a:r>
              <a:rPr lang="el-GR" sz="3200" dirty="0">
                <a:latin typeface="Bahnschrift SemiCondensed" panose="020B0502040204020203" pitchFamily="34" charset="0"/>
              </a:rPr>
              <a:t>β</a:t>
            </a:r>
            <a:r>
              <a:rPr lang="es-ES" sz="3200" dirty="0">
                <a:latin typeface="Bahnschrift SemiCondensed" panose="020B0502040204020203" pitchFamily="34" charset="0"/>
              </a:rPr>
              <a:t>CD 20%, </a:t>
            </a:r>
            <a:r>
              <a:rPr lang="es-ES" sz="3200" dirty="0" err="1">
                <a:latin typeface="Bahnschrift SemiCondensed" panose="020B0502040204020203" pitchFamily="34" charset="0"/>
                <a:cs typeface="Calibri"/>
              </a:rPr>
              <a:t>ɣCD</a:t>
            </a:r>
            <a:r>
              <a:rPr lang="en-GB" sz="3200" dirty="0">
                <a:latin typeface="Bahnschrift SemiCondensed" panose="020B0502040204020203" pitchFamily="34" charset="0"/>
              </a:rPr>
              <a:t> 20%, HP</a:t>
            </a:r>
            <a:r>
              <a:rPr lang="es-ES" sz="3200" dirty="0" err="1">
                <a:latin typeface="Bahnschrift SemiCondensed" panose="020B0502040204020203" pitchFamily="34" charset="0"/>
              </a:rPr>
              <a:t>ɣCD</a:t>
            </a:r>
            <a:r>
              <a:rPr lang="es-ES" sz="3200" dirty="0">
                <a:latin typeface="Bahnschrift SemiCondensed" panose="020B0502040204020203" pitchFamily="34" charset="0"/>
              </a:rPr>
              <a:t> 20%, </a:t>
            </a:r>
            <a:r>
              <a:rPr lang="es-ES" sz="3200" dirty="0" err="1">
                <a:latin typeface="Bahnschrift SemiCondensed" panose="020B0502040204020203" pitchFamily="34" charset="0"/>
              </a:rPr>
              <a:t>SBECD</a:t>
            </a:r>
            <a:r>
              <a:rPr lang="es-ES" sz="3200" dirty="0">
                <a:latin typeface="Bahnschrift SemiCondensed" panose="020B0502040204020203" pitchFamily="34" charset="0"/>
              </a:rPr>
              <a:t> 20%, M</a:t>
            </a:r>
            <a:r>
              <a:rPr lang="el-GR" sz="3200" dirty="0">
                <a:latin typeface="Bahnschrift SemiCondensed" panose="020B0502040204020203" pitchFamily="34" charset="0"/>
              </a:rPr>
              <a:t>β</a:t>
            </a:r>
            <a:r>
              <a:rPr lang="es-ES" sz="3200" dirty="0">
                <a:latin typeface="Bahnschrift SemiCondensed" panose="020B0502040204020203" pitchFamily="34" charset="0"/>
              </a:rPr>
              <a:t>CD 20%)</a:t>
            </a:r>
            <a:r>
              <a:rPr lang="el-GR" sz="3200" dirty="0">
                <a:latin typeface="Bahnschrift SemiCondensed" panose="020B0502040204020203" pitchFamily="34" charset="0"/>
              </a:rPr>
              <a:t> </a:t>
            </a:r>
            <a:r>
              <a:rPr lang="en-GB" sz="3200" dirty="0">
                <a:latin typeface="Bahnschrift SemiCondensed" panose="020B0502040204020203" pitchFamily="34" charset="0"/>
              </a:rPr>
              <a:t>by Bovine Corneal Opacity and Permeability (</a:t>
            </a:r>
            <a:r>
              <a:rPr lang="en-GB" sz="3200" dirty="0" err="1">
                <a:latin typeface="Bahnschrift SemiCondensed" panose="020B0502040204020203" pitchFamily="34" charset="0"/>
              </a:rPr>
              <a:t>BCOP</a:t>
            </a:r>
            <a:r>
              <a:rPr lang="en-GB" sz="3200" dirty="0">
                <a:latin typeface="Bahnschrift SemiCondensed" panose="020B0502040204020203" pitchFamily="34" charset="0"/>
              </a:rPr>
              <a:t>) and Hen´s Egg Test </a:t>
            </a:r>
            <a:r>
              <a:rPr lang="en-GB" sz="3200" dirty="0" err="1">
                <a:latin typeface="Bahnschrift SemiCondensed" panose="020B0502040204020203" pitchFamily="34" charset="0"/>
              </a:rPr>
              <a:t>Chorioallantoic</a:t>
            </a:r>
            <a:r>
              <a:rPr lang="en-GB" sz="3200" dirty="0">
                <a:latin typeface="Bahnschrift SemiCondensed" panose="020B0502040204020203" pitchFamily="34" charset="0"/>
              </a:rPr>
              <a:t> Membrane (HET-CAM) assays. In addition, as the </a:t>
            </a:r>
            <a:r>
              <a:rPr lang="en-GB" sz="3200" dirty="0" err="1">
                <a:latin typeface="Bahnschrift SemiCondensed" panose="020B0502040204020203" pitchFamily="34" charset="0"/>
              </a:rPr>
              <a:t>bioadhesive</a:t>
            </a:r>
            <a:r>
              <a:rPr lang="en-GB" sz="3200" dirty="0">
                <a:latin typeface="Bahnschrift SemiCondensed" panose="020B0502040204020203" pitchFamily="34" charset="0"/>
              </a:rPr>
              <a:t> ability of some cyclodextrins has already been described [2], their ocular mucoadhesive ability was also compared by</a:t>
            </a:r>
            <a:r>
              <a:rPr lang="es-ES" sz="3200" dirty="0">
                <a:latin typeface="Bahnschrift SemiCondensed" panose="020B0502040204020203" pitchFamily="34" charset="0"/>
              </a:rPr>
              <a:t> </a:t>
            </a:r>
            <a:r>
              <a:rPr lang="es-ES" sz="3200" i="1" dirty="0">
                <a:latin typeface="Bahnschrift SemiCondensed" panose="020B0502040204020203" pitchFamily="34" charset="0"/>
              </a:rPr>
              <a:t>ex vivo </a:t>
            </a:r>
            <a:r>
              <a:rPr lang="es-ES" sz="3200" dirty="0" err="1">
                <a:latin typeface="Bahnschrift SemiCondensed" panose="020B0502040204020203" pitchFamily="34" charset="0"/>
              </a:rPr>
              <a:t>assays</a:t>
            </a:r>
            <a:r>
              <a:rPr lang="es-ES" sz="3200" dirty="0">
                <a:latin typeface="Bahnschrift SemiCondensed" panose="020B0502040204020203" pitchFamily="34" charset="0"/>
              </a:rPr>
              <a:t> (</a:t>
            </a:r>
            <a:r>
              <a:rPr lang="es-ES" sz="3200" dirty="0" err="1">
                <a:latin typeface="Bahnschrift SemiCondensed" panose="020B0502040204020203" pitchFamily="34" charset="0"/>
              </a:rPr>
              <a:t>fresh</a:t>
            </a:r>
            <a:r>
              <a:rPr lang="es-ES" sz="3200" dirty="0">
                <a:latin typeface="Bahnschrift SemiCondensed" panose="020B0502040204020203" pitchFamily="34" charset="0"/>
              </a:rPr>
              <a:t> </a:t>
            </a:r>
            <a:r>
              <a:rPr lang="es-ES" sz="3200" dirty="0" err="1">
                <a:latin typeface="Bahnschrift SemiCondensed" panose="020B0502040204020203" pitchFamily="34" charset="0"/>
              </a:rPr>
              <a:t>bovine</a:t>
            </a:r>
            <a:r>
              <a:rPr lang="es-ES" sz="3200" dirty="0">
                <a:latin typeface="Bahnschrift SemiCondensed" panose="020B0502040204020203" pitchFamily="34" charset="0"/>
              </a:rPr>
              <a:t> cornea) and </a:t>
            </a:r>
            <a:r>
              <a:rPr lang="es-ES" sz="3200" i="1" dirty="0">
                <a:latin typeface="Bahnschrift SemiCondensed" panose="020B0502040204020203" pitchFamily="34" charset="0"/>
              </a:rPr>
              <a:t>in vivo </a:t>
            </a:r>
            <a:r>
              <a:rPr lang="es-ES" sz="3200" dirty="0">
                <a:latin typeface="Bahnschrift SemiCondensed" panose="020B0502040204020203" pitchFamily="34" charset="0"/>
              </a:rPr>
              <a:t> </a:t>
            </a:r>
            <a:r>
              <a:rPr lang="es-ES" sz="3200" dirty="0" err="1">
                <a:latin typeface="Bahnschrift SemiCondensed" panose="020B0502040204020203" pitchFamily="34" charset="0"/>
              </a:rPr>
              <a:t>assays</a:t>
            </a:r>
            <a:r>
              <a:rPr lang="es-ES" sz="3200" dirty="0">
                <a:latin typeface="Bahnschrift SemiCondensed" panose="020B0502040204020203" pitchFamily="34" charset="0"/>
              </a:rPr>
              <a:t> (</a:t>
            </a:r>
            <a:r>
              <a:rPr lang="es-ES" sz="3200" dirty="0" err="1">
                <a:latin typeface="Bahnschrift SemiCondensed" panose="020B0502040204020203" pitchFamily="34" charset="0"/>
              </a:rPr>
              <a:t>instillation</a:t>
            </a:r>
            <a:r>
              <a:rPr lang="es-ES" sz="3200" dirty="0">
                <a:latin typeface="Bahnschrift SemiCondensed" panose="020B0502040204020203" pitchFamily="34" charset="0"/>
              </a:rPr>
              <a:t> in </a:t>
            </a:r>
            <a:r>
              <a:rPr lang="es-ES" sz="3200" dirty="0" err="1">
                <a:latin typeface="Bahnschrift SemiCondensed" panose="020B0502040204020203" pitchFamily="34" charset="0"/>
              </a:rPr>
              <a:t>rats</a:t>
            </a:r>
            <a:r>
              <a:rPr lang="es-ES" sz="3200" dirty="0">
                <a:latin typeface="Bahnschrift SemiCondensed" panose="020B0502040204020203" pitchFamily="34" charset="0"/>
              </a:rPr>
              <a:t> </a:t>
            </a:r>
            <a:r>
              <a:rPr lang="es-ES" sz="3200" dirty="0" err="1">
                <a:latin typeface="Bahnschrift SemiCondensed" panose="020B0502040204020203" pitchFamily="34" charset="0"/>
              </a:rPr>
              <a:t>eyes</a:t>
            </a:r>
            <a:r>
              <a:rPr lang="es-ES" sz="3200" dirty="0">
                <a:latin typeface="Bahnschrift SemiCondensed" panose="020B0502040204020203" pitchFamily="34" charset="0"/>
              </a:rPr>
              <a:t> in </a:t>
            </a:r>
            <a:r>
              <a:rPr lang="es-ES" sz="3200" dirty="0" err="1">
                <a:latin typeface="Bahnschrift SemiCondensed" panose="020B0502040204020203" pitchFamily="34" charset="0"/>
              </a:rPr>
              <a:t>order</a:t>
            </a:r>
            <a:r>
              <a:rPr lang="es-ES" sz="3200" dirty="0">
                <a:latin typeface="Bahnschrift SemiCondensed" panose="020B0502040204020203" pitchFamily="34" charset="0"/>
              </a:rPr>
              <a:t> to </a:t>
            </a:r>
            <a:r>
              <a:rPr lang="es-ES" sz="3200" dirty="0" err="1">
                <a:latin typeface="Bahnschrift SemiCondensed" panose="020B0502040204020203" pitchFamily="34" charset="0"/>
              </a:rPr>
              <a:t>obtain</a:t>
            </a:r>
            <a:r>
              <a:rPr lang="es-ES" sz="3200" dirty="0">
                <a:latin typeface="Bahnschrift SemiCondensed" panose="020B0502040204020203" pitchFamily="34" charset="0"/>
              </a:rPr>
              <a:t> </a:t>
            </a:r>
            <a:r>
              <a:rPr lang="en-US" sz="3200" dirty="0">
                <a:latin typeface="Bahnschrift SemiCondensed" panose="020B0502040204020203" pitchFamily="34" charset="0"/>
              </a:rPr>
              <a:t>Positron Emission Tomography </a:t>
            </a:r>
            <a:r>
              <a:rPr lang="es-ES" sz="3200" dirty="0">
                <a:latin typeface="Bahnschrift SemiCondensed" panose="020B0502040204020203" pitchFamily="34" charset="0"/>
              </a:rPr>
              <a:t>(</a:t>
            </a:r>
            <a:r>
              <a:rPr lang="en-US" sz="3200" dirty="0">
                <a:latin typeface="Bahnschrift SemiCondensed" panose="020B0502040204020203" pitchFamily="34" charset="0"/>
              </a:rPr>
              <a:t>PET) images</a:t>
            </a:r>
            <a:r>
              <a:rPr lang="es-ES" sz="3200" dirty="0">
                <a:latin typeface="Bahnschrift SemiCondensed" panose="020B0502040204020203" pitchFamily="34" charset="0"/>
              </a:rPr>
              <a:t>).</a:t>
            </a:r>
          </a:p>
        </p:txBody>
      </p:sp>
      <p:sp>
        <p:nvSpPr>
          <p:cNvPr id="13" name="12 CuadroTexto"/>
          <p:cNvSpPr txBox="1"/>
          <p:nvPr/>
        </p:nvSpPr>
        <p:spPr>
          <a:xfrm>
            <a:off x="360265" y="8550911"/>
            <a:ext cx="31630993" cy="830997"/>
          </a:xfrm>
          <a:prstGeom prst="rect">
            <a:avLst/>
          </a:prstGeom>
          <a:solidFill>
            <a:srgbClr val="FFFF00"/>
          </a:solidFill>
          <a:ln w="38100">
            <a:noFill/>
          </a:ln>
        </p:spPr>
        <p:txBody>
          <a:bodyPr wrap="square" rtlCol="0">
            <a:spAutoFit/>
          </a:bodyPr>
          <a:lstStyle/>
          <a:p>
            <a:pPr algn="ctr"/>
            <a:r>
              <a:rPr lang="es-ES" sz="4800" b="1" dirty="0" err="1">
                <a:latin typeface="Bahnschrift SemiCondensed" panose="020B0502040204020203" pitchFamily="34" charset="0"/>
              </a:rPr>
              <a:t>METHODS</a:t>
            </a:r>
            <a:endParaRPr lang="es-ES" b="1" dirty="0">
              <a:latin typeface="Bahnschrift SemiCondensed" panose="020B0502040204020203" pitchFamily="34" charset="0"/>
            </a:endParaRPr>
          </a:p>
        </p:txBody>
      </p:sp>
      <p:sp>
        <p:nvSpPr>
          <p:cNvPr id="129"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latin typeface="Bahnschrift SemiCondensed" panose="020B0502040204020203" pitchFamily="34" charset="0"/>
            </a:endParaRPr>
          </a:p>
        </p:txBody>
      </p:sp>
      <p:sp>
        <p:nvSpPr>
          <p:cNvPr id="148" name="Rectangle 6"/>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latin typeface="Bahnschrift SemiCondensed" panose="020B0502040204020203" pitchFamily="34" charset="0"/>
            </a:endParaRPr>
          </a:p>
        </p:txBody>
      </p:sp>
      <p:pic>
        <p:nvPicPr>
          <p:cNvPr id="21" name="2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2553" y="3647014"/>
            <a:ext cx="2170350" cy="1393846"/>
          </a:xfrm>
          <a:prstGeom prst="rect">
            <a:avLst/>
          </a:prstGeom>
        </p:spPr>
      </p:pic>
      <p:sp>
        <p:nvSpPr>
          <p:cNvPr id="146" name="145 CuadroTexto"/>
          <p:cNvSpPr txBox="1"/>
          <p:nvPr/>
        </p:nvSpPr>
        <p:spPr>
          <a:xfrm>
            <a:off x="21962665" y="16564114"/>
            <a:ext cx="4911198" cy="646331"/>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i="1" dirty="0"/>
              <a:t>In vivo</a:t>
            </a:r>
          </a:p>
        </p:txBody>
      </p:sp>
      <p:pic>
        <p:nvPicPr>
          <p:cNvPr id="73" name="72 Imagen"/>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6096"/>
          <a:stretch/>
        </p:blipFill>
        <p:spPr>
          <a:xfrm>
            <a:off x="3096569" y="18044327"/>
            <a:ext cx="9616992" cy="3672000"/>
          </a:xfrm>
          <a:prstGeom prst="rect">
            <a:avLst/>
          </a:prstGeom>
          <a:ln>
            <a:noFill/>
          </a:ln>
        </p:spPr>
      </p:pic>
      <p:sp>
        <p:nvSpPr>
          <p:cNvPr id="75" name="74 CuadroTexto"/>
          <p:cNvSpPr txBox="1"/>
          <p:nvPr/>
        </p:nvSpPr>
        <p:spPr>
          <a:xfrm>
            <a:off x="5549952" y="17356202"/>
            <a:ext cx="4710226" cy="584775"/>
          </a:xfrm>
          <a:prstGeom prst="rect">
            <a:avLst/>
          </a:prstGeom>
          <a:noFill/>
        </p:spPr>
        <p:txBody>
          <a:bodyPr wrap="square" rtlCol="0">
            <a:spAutoFit/>
          </a:bodyPr>
          <a:lstStyle/>
          <a:p>
            <a:pPr algn="just"/>
            <a:r>
              <a:rPr lang="en-GB" sz="3200" dirty="0">
                <a:latin typeface="Bahnschrift SemiCondensed" panose="020B0502040204020203" pitchFamily="34" charset="0"/>
              </a:rPr>
              <a:t>A SHIMADZU® </a:t>
            </a:r>
            <a:r>
              <a:rPr lang="en-GB" sz="3200" dirty="0" err="1">
                <a:latin typeface="Bahnschrift SemiCondensed" panose="020B0502040204020203" pitchFamily="34" charset="0"/>
              </a:rPr>
              <a:t>texturometer</a:t>
            </a:r>
            <a:endParaRPr lang="es-ES" sz="3200" dirty="0">
              <a:latin typeface="Bahnschrift SemiCondensed" panose="020B0502040204020203" pitchFamily="34" charset="0"/>
            </a:endParaRPr>
          </a:p>
        </p:txBody>
      </p:sp>
      <p:pic>
        <p:nvPicPr>
          <p:cNvPr id="224" name="desconocido.jpg" descr="desconocido.jpg">
            <a:extLst>
              <a:ext uri="{FF2B5EF4-FFF2-40B4-BE49-F238E27FC236}">
                <a16:creationId xmlns:a16="http://schemas.microsoft.com/office/drawing/2014/main" id="{DC58C38E-D7B4-4A4F-8CBA-B1A40E7362D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256" b="93023" l="9402" r="94444">
                        <a14:foregroundMark x1="41026" y1="18140" x2="51282" y2="27907"/>
                        <a14:foregroundMark x1="11111" y1="26047" x2="9829" y2="83721"/>
                        <a14:foregroundMark x1="86325" y1="33488" x2="90171" y2="34884"/>
                        <a14:foregroundMark x1="44017" y1="93488" x2="44017" y2="93488"/>
                        <a14:foregroundMark x1="52137" y1="23256" x2="38889" y2="14419"/>
                        <a14:foregroundMark x1="43162" y1="15814" x2="43162" y2="15814"/>
                        <a14:foregroundMark x1="44017" y1="15814" x2="53419" y2="22791"/>
                        <a14:backgroundMark x1="86325" y1="33023" x2="90598" y2="34884"/>
                      </a14:backgroundRemoval>
                    </a14:imgEffect>
                  </a14:imgLayer>
                </a14:imgProps>
              </a:ext>
            </a:extLst>
          </a:blip>
          <a:stretch>
            <a:fillRect/>
          </a:stretch>
        </p:blipFill>
        <p:spPr>
          <a:xfrm>
            <a:off x="17930217" y="18126673"/>
            <a:ext cx="4029475" cy="3702295"/>
          </a:xfrm>
          <a:prstGeom prst="rect">
            <a:avLst/>
          </a:prstGeom>
          <a:ln w="12700">
            <a:noFill/>
            <a:miter lim="400000"/>
          </a:ln>
        </p:spPr>
      </p:pic>
      <p:pic>
        <p:nvPicPr>
          <p:cNvPr id="225" name="Imagen 2">
            <a:extLst>
              <a:ext uri="{FF2B5EF4-FFF2-40B4-BE49-F238E27FC236}">
                <a16:creationId xmlns:a16="http://schemas.microsoft.com/office/drawing/2014/main" id="{6C55E6E1-5C5E-4C4B-9F55-F2246AE298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32081" y="18907402"/>
            <a:ext cx="5184576" cy="2912888"/>
          </a:xfrm>
          <a:prstGeom prst="rect">
            <a:avLst/>
          </a:prstGeom>
          <a:ln>
            <a:noFill/>
          </a:ln>
          <a:effectLst>
            <a:outerShdw blurRad="292100" dist="139700" dir="2700000" algn="tl" rotWithShape="0">
              <a:srgbClr val="333333">
                <a:alpha val="65000"/>
              </a:srgbClr>
            </a:outerShdw>
          </a:effectLst>
        </p:spPr>
      </p:pic>
      <p:cxnSp>
        <p:nvCxnSpPr>
          <p:cNvPr id="86" name="85 Conector recto"/>
          <p:cNvCxnSpPr/>
          <p:nvPr/>
        </p:nvCxnSpPr>
        <p:spPr>
          <a:xfrm flipV="1">
            <a:off x="20271079" y="18907402"/>
            <a:ext cx="3161002" cy="4646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227 Conector recto"/>
          <p:cNvCxnSpPr/>
          <p:nvPr/>
        </p:nvCxnSpPr>
        <p:spPr>
          <a:xfrm>
            <a:off x="20271079" y="19528060"/>
            <a:ext cx="3161002" cy="2292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CuadroTexto 30">
            <a:extLst>
              <a:ext uri="{FF2B5EF4-FFF2-40B4-BE49-F238E27FC236}">
                <a16:creationId xmlns:a16="http://schemas.microsoft.com/office/drawing/2014/main" id="{DD15E5FB-5500-B24B-8F71-FB1F2513F9D6}"/>
              </a:ext>
            </a:extLst>
          </p:cNvPr>
          <p:cNvSpPr txBox="1"/>
          <p:nvPr/>
        </p:nvSpPr>
        <p:spPr>
          <a:xfrm>
            <a:off x="25167623" y="18094704"/>
            <a:ext cx="5694318" cy="461665"/>
          </a:xfrm>
          <a:prstGeom prst="rect">
            <a:avLst/>
          </a:prstGeom>
          <a:noFill/>
          <a:ln>
            <a:noFill/>
          </a:ln>
        </p:spPr>
        <p:txBody>
          <a:bodyPr wrap="square" rtlCol="0">
            <a:spAutoFit/>
          </a:bodyPr>
          <a:lstStyle/>
          <a:p>
            <a:pPr algn="ctr"/>
            <a:r>
              <a:rPr lang="en-GB" sz="2400" b="1" dirty="0">
                <a:latin typeface="Bahnschrift SemiCondensed" panose="020B0502040204020203" pitchFamily="34" charset="0"/>
              </a:rPr>
              <a:t>7.5 µL formulations + </a:t>
            </a:r>
            <a:r>
              <a:rPr lang="en-GB" sz="2400" b="1" baseline="30000" dirty="0">
                <a:latin typeface="Bahnschrift SemiCondensed" panose="020B0502040204020203" pitchFamily="34" charset="0"/>
              </a:rPr>
              <a:t>18</a:t>
            </a:r>
            <a:r>
              <a:rPr lang="en-GB" sz="2400" b="1" dirty="0">
                <a:latin typeface="Bahnschrift SemiCondensed" panose="020B0502040204020203" pitchFamily="34" charset="0"/>
              </a:rPr>
              <a:t>F-FDG</a:t>
            </a:r>
          </a:p>
        </p:txBody>
      </p:sp>
      <p:cxnSp>
        <p:nvCxnSpPr>
          <p:cNvPr id="237" name="236 Conector recto de flecha"/>
          <p:cNvCxnSpPr/>
          <p:nvPr/>
        </p:nvCxnSpPr>
        <p:spPr>
          <a:xfrm flipH="1">
            <a:off x="27687903" y="18550043"/>
            <a:ext cx="358441" cy="3899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8" name="CuadroTexto 53">
            <a:extLst>
              <a:ext uri="{FF2B5EF4-FFF2-40B4-BE49-F238E27FC236}">
                <a16:creationId xmlns:a16="http://schemas.microsoft.com/office/drawing/2014/main" id="{296D0888-A5DF-6C4D-8743-3B53A0728AF7}"/>
              </a:ext>
            </a:extLst>
          </p:cNvPr>
          <p:cNvSpPr txBox="1"/>
          <p:nvPr/>
        </p:nvSpPr>
        <p:spPr>
          <a:xfrm>
            <a:off x="20882545" y="17356202"/>
            <a:ext cx="6912768" cy="584775"/>
          </a:xfrm>
          <a:prstGeom prst="rect">
            <a:avLst/>
          </a:prstGeom>
          <a:noFill/>
          <a:ln>
            <a:noFill/>
          </a:ln>
        </p:spPr>
        <p:txBody>
          <a:bodyPr wrap="square" rtlCol="0">
            <a:spAutoFit/>
          </a:bodyPr>
          <a:lstStyle/>
          <a:p>
            <a:r>
              <a:rPr lang="en-GB" sz="3200" dirty="0">
                <a:latin typeface="Bahnschrift SemiCondensed" panose="020B0502040204020203" pitchFamily="34" charset="0"/>
              </a:rPr>
              <a:t>Albira PET/CT Preclinical Imaging System</a:t>
            </a:r>
          </a:p>
        </p:txBody>
      </p:sp>
      <p:sp>
        <p:nvSpPr>
          <p:cNvPr id="14" name="13 CuadroTexto"/>
          <p:cNvSpPr txBox="1"/>
          <p:nvPr/>
        </p:nvSpPr>
        <p:spPr>
          <a:xfrm>
            <a:off x="5449466" y="10373167"/>
            <a:ext cx="4911198" cy="646331"/>
          </a:xfrm>
          <a:prstGeom prst="rect">
            <a:avLst/>
          </a:prstGeom>
          <a:solidFill>
            <a:schemeClr val="tx2">
              <a:lumMod val="40000"/>
              <a:lumOff val="60000"/>
            </a:schemeClr>
          </a:solidFill>
          <a:ln w="38100">
            <a:noFill/>
          </a:ln>
        </p:spPr>
        <p:txBody>
          <a:bodyPr wrap="square" rtlCol="0">
            <a:spAutoFit/>
          </a:bodyPr>
          <a:lstStyle/>
          <a:p>
            <a:pPr algn="ctr"/>
            <a:r>
              <a:rPr lang="es-ES" sz="3600" b="1" dirty="0" err="1">
                <a:latin typeface="Bahnschrift SemiCondensed" panose="020B0502040204020203" pitchFamily="34" charset="0"/>
              </a:rPr>
              <a:t>BCOP</a:t>
            </a:r>
            <a:r>
              <a:rPr lang="es-ES" sz="3600" b="1" dirty="0">
                <a:latin typeface="Bahnschrift SemiCondensed" panose="020B0502040204020203" pitchFamily="34" charset="0"/>
              </a:rPr>
              <a:t> </a:t>
            </a:r>
            <a:endParaRPr lang="es-ES" b="1" dirty="0">
              <a:latin typeface="Bahnschrift SemiCondensed" panose="020B0502040204020203" pitchFamily="34" charset="0"/>
            </a:endParaRPr>
          </a:p>
        </p:txBody>
      </p:sp>
      <p:sp>
        <p:nvSpPr>
          <p:cNvPr id="59" name="58 CuadroTexto"/>
          <p:cNvSpPr txBox="1"/>
          <p:nvPr/>
        </p:nvSpPr>
        <p:spPr>
          <a:xfrm>
            <a:off x="704403" y="11019497"/>
            <a:ext cx="5560518" cy="1077218"/>
          </a:xfrm>
          <a:prstGeom prst="rect">
            <a:avLst/>
          </a:prstGeom>
          <a:noFill/>
        </p:spPr>
        <p:txBody>
          <a:bodyPr wrap="square" rtlCol="0">
            <a:spAutoFit/>
          </a:bodyPr>
          <a:lstStyle/>
          <a:p>
            <a:pPr marL="514350" indent="-514350" algn="just">
              <a:buAutoNum type="alphaUcPeriod"/>
            </a:pPr>
            <a:r>
              <a:rPr lang="es-ES" sz="3200" dirty="0" err="1">
                <a:latin typeface="Bahnschrift SemiCondensed" panose="020B0502040204020203" pitchFamily="34" charset="0"/>
              </a:rPr>
              <a:t>Excised</a:t>
            </a:r>
            <a:r>
              <a:rPr lang="es-ES" sz="3200" dirty="0">
                <a:latin typeface="Bahnschrift SemiCondensed" panose="020B0502040204020203" pitchFamily="34" charset="0"/>
              </a:rPr>
              <a:t> corneas </a:t>
            </a:r>
            <a:r>
              <a:rPr lang="es-ES" sz="3200" dirty="0" err="1">
                <a:latin typeface="Bahnschrift SemiCondensed" panose="020B0502040204020203" pitchFamily="34" charset="0"/>
              </a:rPr>
              <a:t>were</a:t>
            </a:r>
            <a:r>
              <a:rPr lang="es-ES" sz="3200" dirty="0">
                <a:latin typeface="Bahnschrift SemiCondensed" panose="020B0502040204020203" pitchFamily="34" charset="0"/>
              </a:rPr>
              <a:t> placed </a:t>
            </a:r>
          </a:p>
          <a:p>
            <a:pPr algn="just"/>
            <a:r>
              <a:rPr lang="es-ES" sz="3200" dirty="0" err="1">
                <a:latin typeface="Bahnschrift SemiCondensed" panose="020B0502040204020203" pitchFamily="34" charset="0"/>
              </a:rPr>
              <a:t>on</a:t>
            </a:r>
            <a:r>
              <a:rPr lang="es-ES" sz="3200" dirty="0">
                <a:latin typeface="Bahnschrift SemiCondensed" panose="020B0502040204020203" pitchFamily="34" charset="0"/>
              </a:rPr>
              <a:t> Franz </a:t>
            </a:r>
            <a:r>
              <a:rPr lang="es-ES" sz="3200" dirty="0" err="1">
                <a:latin typeface="Bahnschrift SemiCondensed" panose="020B0502040204020203" pitchFamily="34" charset="0"/>
              </a:rPr>
              <a:t>Cells</a:t>
            </a:r>
            <a:r>
              <a:rPr lang="es-ES" sz="3200" dirty="0">
                <a:latin typeface="Bahnschrift SemiCondensed" panose="020B0502040204020203" pitchFamily="34" charset="0"/>
              </a:rPr>
              <a:t>.</a:t>
            </a:r>
          </a:p>
        </p:txBody>
      </p:sp>
      <p:sp>
        <p:nvSpPr>
          <p:cNvPr id="143" name="142 CuadroTexto"/>
          <p:cNvSpPr txBox="1"/>
          <p:nvPr/>
        </p:nvSpPr>
        <p:spPr>
          <a:xfrm>
            <a:off x="360265" y="9556278"/>
            <a:ext cx="31630993" cy="646331"/>
          </a:xfrm>
          <a:prstGeom prst="rect">
            <a:avLst/>
          </a:prstGeom>
          <a:solidFill>
            <a:schemeClr val="accent5">
              <a:lumMod val="20000"/>
              <a:lumOff val="80000"/>
            </a:schemeClr>
          </a:solidFill>
          <a:ln w="38100">
            <a:noFill/>
          </a:ln>
        </p:spPr>
        <p:txBody>
          <a:bodyPr wrap="square" rtlCol="0">
            <a:spAutoFit/>
          </a:bodyPr>
          <a:lstStyle/>
          <a:p>
            <a:pPr algn="ctr"/>
            <a:r>
              <a:rPr lang="es-ES" sz="3600" b="1" dirty="0" err="1">
                <a:latin typeface="Bahnschrift SemiCondensed" panose="020B0502040204020203" pitchFamily="34" charset="0"/>
              </a:rPr>
              <a:t>IRRITATION</a:t>
            </a:r>
            <a:r>
              <a:rPr lang="es-ES" sz="3600" b="1" dirty="0">
                <a:latin typeface="Bahnschrift SemiCondensed" panose="020B0502040204020203" pitchFamily="34" charset="0"/>
              </a:rPr>
              <a:t> </a:t>
            </a:r>
            <a:r>
              <a:rPr lang="es-ES" sz="3600" b="1" dirty="0" err="1">
                <a:latin typeface="Bahnschrift SemiCondensed" panose="020B0502040204020203" pitchFamily="34" charset="0"/>
              </a:rPr>
              <a:t>STUDIES</a:t>
            </a:r>
            <a:r>
              <a:rPr lang="es-ES" sz="3600" b="1" dirty="0">
                <a:latin typeface="Bahnschrift SemiCondensed" panose="020B0502040204020203" pitchFamily="34" charset="0"/>
              </a:rPr>
              <a:t> </a:t>
            </a:r>
            <a:endParaRPr lang="es-ES" b="1" dirty="0">
              <a:latin typeface="Bahnschrift SemiCondensed" panose="020B0502040204020203" pitchFamily="34" charset="0"/>
            </a:endParaRPr>
          </a:p>
        </p:txBody>
      </p:sp>
      <p:sp>
        <p:nvSpPr>
          <p:cNvPr id="121" name="120 CuadroTexto"/>
          <p:cNvSpPr txBox="1"/>
          <p:nvPr/>
        </p:nvSpPr>
        <p:spPr>
          <a:xfrm>
            <a:off x="22740099" y="10346626"/>
            <a:ext cx="4911198" cy="646332"/>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HET-CAM</a:t>
            </a:r>
            <a:endParaRPr lang="es-ES" dirty="0"/>
          </a:p>
        </p:txBody>
      </p:sp>
      <p:sp>
        <p:nvSpPr>
          <p:cNvPr id="122" name="121 CuadroTexto"/>
          <p:cNvSpPr txBox="1"/>
          <p:nvPr/>
        </p:nvSpPr>
        <p:spPr>
          <a:xfrm>
            <a:off x="20271080" y="10947490"/>
            <a:ext cx="11556720" cy="1569660"/>
          </a:xfrm>
          <a:prstGeom prst="rect">
            <a:avLst/>
          </a:prstGeom>
          <a:noFill/>
        </p:spPr>
        <p:txBody>
          <a:bodyPr wrap="square" rtlCol="0">
            <a:spAutoFit/>
          </a:bodyPr>
          <a:lstStyle/>
          <a:p>
            <a:pPr algn="just"/>
            <a:r>
              <a:rPr lang="en-US" sz="3200" dirty="0">
                <a:latin typeface="Bahnschrift SemiCondensed" panose="020B0502040204020203" pitchFamily="34" charset="0"/>
              </a:rPr>
              <a:t>Lysis, hemorrhage and coagulation processes were assessed in the </a:t>
            </a:r>
            <a:r>
              <a:rPr lang="en-US" sz="3200" dirty="0" err="1">
                <a:latin typeface="Bahnschrift SemiCondensed" panose="020B0502040204020203" pitchFamily="34" charset="0"/>
              </a:rPr>
              <a:t>chorioallantoideal</a:t>
            </a:r>
            <a:r>
              <a:rPr lang="en-US" sz="3200" dirty="0">
                <a:latin typeface="Bahnschrift SemiCondensed" panose="020B0502040204020203" pitchFamily="34" charset="0"/>
              </a:rPr>
              <a:t> membrane (CAM) of fertilized chicken eggs after 5 minutes application of each formulation.</a:t>
            </a:r>
            <a:r>
              <a:rPr lang="es-ES" sz="3200" dirty="0">
                <a:latin typeface="Bahnschrift SemiCondensed" panose="020B0502040204020203" pitchFamily="34" charset="0"/>
              </a:rPr>
              <a:t> </a:t>
            </a:r>
            <a:endParaRPr lang="es-ES" sz="2800" dirty="0">
              <a:latin typeface="Bahnschrift SemiCondensed" panose="020B0502040204020203" pitchFamily="34" charset="0"/>
            </a:endParaRPr>
          </a:p>
        </p:txBody>
      </p:sp>
      <p:sp>
        <p:nvSpPr>
          <p:cNvPr id="248" name="247 CuadroTexto"/>
          <p:cNvSpPr txBox="1"/>
          <p:nvPr/>
        </p:nvSpPr>
        <p:spPr>
          <a:xfrm>
            <a:off x="360265" y="15700018"/>
            <a:ext cx="31630993" cy="646331"/>
          </a:xfrm>
          <a:prstGeom prst="rect">
            <a:avLst/>
          </a:prstGeom>
          <a:solidFill>
            <a:schemeClr val="accent5">
              <a:lumMod val="20000"/>
              <a:lumOff val="8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MUCOADHESION</a:t>
            </a:r>
            <a:r>
              <a:rPr lang="es-ES" dirty="0"/>
              <a:t> </a:t>
            </a:r>
            <a:r>
              <a:rPr lang="es-ES" dirty="0" err="1"/>
              <a:t>STUDIES</a:t>
            </a:r>
            <a:r>
              <a:rPr lang="es-ES" dirty="0"/>
              <a:t> </a:t>
            </a:r>
          </a:p>
        </p:txBody>
      </p:sp>
      <p:sp>
        <p:nvSpPr>
          <p:cNvPr id="249" name="248 CuadroTexto"/>
          <p:cNvSpPr txBox="1"/>
          <p:nvPr/>
        </p:nvSpPr>
        <p:spPr>
          <a:xfrm>
            <a:off x="5458179" y="16564114"/>
            <a:ext cx="4911198" cy="646331"/>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i="1" dirty="0"/>
              <a:t>Ex vivo  </a:t>
            </a:r>
          </a:p>
        </p:txBody>
      </p:sp>
      <p:sp>
        <p:nvSpPr>
          <p:cNvPr id="259" name="258 CuadroTexto"/>
          <p:cNvSpPr txBox="1"/>
          <p:nvPr/>
        </p:nvSpPr>
        <p:spPr>
          <a:xfrm>
            <a:off x="265514" y="21896734"/>
            <a:ext cx="31701054" cy="830997"/>
          </a:xfrm>
          <a:prstGeom prst="rect">
            <a:avLst/>
          </a:prstGeom>
          <a:solidFill>
            <a:srgbClr val="FFFF00"/>
          </a:solidFill>
          <a:ln w="38100">
            <a:noFill/>
          </a:ln>
        </p:spPr>
        <p:txBody>
          <a:bodyPr wrap="square" rtlCol="0">
            <a:spAutoFit/>
          </a:bodyPr>
          <a:lstStyle/>
          <a:p>
            <a:pPr algn="ctr"/>
            <a:r>
              <a:rPr lang="es-ES" sz="4800" b="1" dirty="0" err="1">
                <a:latin typeface="Bahnschrift SemiCondensed" panose="020B0502040204020203" pitchFamily="34" charset="0"/>
              </a:rPr>
              <a:t>RESULTS</a:t>
            </a:r>
            <a:endParaRPr lang="es-ES" b="1" dirty="0">
              <a:latin typeface="Bahnschrift SemiCondensed" panose="020B0502040204020203" pitchFamily="34" charset="0"/>
            </a:endParaRPr>
          </a:p>
        </p:txBody>
      </p:sp>
      <p:sp>
        <p:nvSpPr>
          <p:cNvPr id="264" name="263 CuadroTexto"/>
          <p:cNvSpPr txBox="1"/>
          <p:nvPr/>
        </p:nvSpPr>
        <p:spPr>
          <a:xfrm>
            <a:off x="14934795" y="23126227"/>
            <a:ext cx="17126524" cy="646331"/>
          </a:xfrm>
          <a:prstGeom prst="rect">
            <a:avLst/>
          </a:prstGeom>
          <a:solidFill>
            <a:schemeClr val="accent5">
              <a:lumMod val="20000"/>
              <a:lumOff val="8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MUCOADHESION</a:t>
            </a:r>
            <a:r>
              <a:rPr lang="es-ES" dirty="0"/>
              <a:t> </a:t>
            </a:r>
            <a:r>
              <a:rPr lang="es-ES" dirty="0" err="1"/>
              <a:t>STUDIES</a:t>
            </a:r>
            <a:r>
              <a:rPr lang="es-ES" dirty="0"/>
              <a:t> </a:t>
            </a:r>
          </a:p>
        </p:txBody>
      </p:sp>
      <p:sp>
        <p:nvSpPr>
          <p:cNvPr id="265" name="264 CuadroTexto"/>
          <p:cNvSpPr txBox="1"/>
          <p:nvPr/>
        </p:nvSpPr>
        <p:spPr>
          <a:xfrm>
            <a:off x="21170427" y="34708156"/>
            <a:ext cx="4911198" cy="646331"/>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i="1" dirty="0"/>
              <a:t>Ex vivo  </a:t>
            </a:r>
          </a:p>
        </p:txBody>
      </p:sp>
      <p:pic>
        <p:nvPicPr>
          <p:cNvPr id="109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80534" y="35572252"/>
            <a:ext cx="7854739" cy="44629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14" name="113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20144" y="24771052"/>
            <a:ext cx="9271114" cy="5562667"/>
          </a:xfrm>
          <a:prstGeom prst="rect">
            <a:avLst/>
          </a:prstGeom>
          <a:ln>
            <a:solidFill>
              <a:schemeClr val="tx1"/>
            </a:solidFill>
          </a:ln>
        </p:spPr>
      </p:pic>
      <p:sp>
        <p:nvSpPr>
          <p:cNvPr id="125" name="124 CuadroTexto"/>
          <p:cNvSpPr txBox="1"/>
          <p:nvPr/>
        </p:nvSpPr>
        <p:spPr>
          <a:xfrm>
            <a:off x="22764267" y="30315668"/>
            <a:ext cx="9297052" cy="1015663"/>
          </a:xfrm>
          <a:prstGeom prst="rect">
            <a:avLst/>
          </a:prstGeom>
          <a:noFill/>
        </p:spPr>
        <p:txBody>
          <a:bodyPr wrap="square" rtlCol="0">
            <a:spAutoFit/>
          </a:bodyPr>
          <a:lstStyle/>
          <a:p>
            <a:pPr algn="just"/>
            <a:r>
              <a:rPr lang="en-US" sz="2000" b="1" dirty="0">
                <a:latin typeface="Bahnschrift SemiCondensed" panose="020B0502040204020203" pitchFamily="34" charset="0"/>
              </a:rPr>
              <a:t>Figure 5. Fused </a:t>
            </a:r>
            <a:r>
              <a:rPr lang="en-US" sz="2000" b="1" dirty="0" err="1">
                <a:latin typeface="Bahnschrift SemiCondensed" panose="020B0502040204020203" pitchFamily="34" charset="0"/>
              </a:rPr>
              <a:t>FDG</a:t>
            </a:r>
            <a:r>
              <a:rPr lang="en-US" sz="2000" b="1" dirty="0">
                <a:latin typeface="Bahnschrift SemiCondensed" panose="020B0502040204020203" pitchFamily="34" charset="0"/>
              </a:rPr>
              <a:t> PET/CT images at 0, 30 and 75 minutes post-administration, centered in the eyes (at the top) and in the nasal cavity (at the bottom) of the rat. Realize the </a:t>
            </a:r>
            <a:r>
              <a:rPr lang="en-US" sz="2000" b="1" dirty="0" err="1">
                <a:latin typeface="Bahnschrift SemiCondensed" panose="020B0502040204020203" pitchFamily="34" charset="0"/>
              </a:rPr>
              <a:t>FDG</a:t>
            </a:r>
            <a:r>
              <a:rPr lang="en-US" sz="2000" b="1" dirty="0">
                <a:latin typeface="Bahnschrift SemiCondensed" panose="020B0502040204020203" pitchFamily="34" charset="0"/>
              </a:rPr>
              <a:t> goes from the eyes to the nasal cavity and pharynx with time.</a:t>
            </a:r>
            <a:endParaRPr lang="es-ES" sz="2000" b="1" dirty="0">
              <a:latin typeface="Bahnschrift SemiCondensed" panose="020B0502040204020203" pitchFamily="34" charset="0"/>
            </a:endParaRPr>
          </a:p>
        </p:txBody>
      </p:sp>
      <p:pic>
        <p:nvPicPr>
          <p:cNvPr id="287" name="286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9682838" y="11962219"/>
            <a:ext cx="2540744" cy="3387659"/>
          </a:xfrm>
          <a:prstGeom prst="rect">
            <a:avLst/>
          </a:prstGeom>
          <a:ln>
            <a:noFill/>
          </a:ln>
          <a:effectLst>
            <a:outerShdw blurRad="292100" dist="139700" dir="2700000" algn="tl" rotWithShape="0">
              <a:srgbClr val="333333">
                <a:alpha val="65000"/>
              </a:srgbClr>
            </a:outerShdw>
          </a:effectLst>
        </p:spPr>
      </p:pic>
      <p:pic>
        <p:nvPicPr>
          <p:cNvPr id="289" name="288 Imagen"/>
          <p:cNvPicPr>
            <a:picLocks noChangeAspect="1"/>
          </p:cNvPicPr>
          <p:nvPr/>
        </p:nvPicPr>
        <p:blipFill>
          <a:blip r:embed="rId15" cstate="print">
            <a:extLst>
              <a:ext uri="{BEBA8EAE-BF5A-486C-A8C5-ECC9F3942E4B}">
                <a14:imgProps xmlns:a14="http://schemas.microsoft.com/office/drawing/2010/main">
                  <a14:imgLayer r:embed="rId16">
                    <a14:imgEffect>
                      <a14:backgroundRemoval t="7718" b="92558" l="9967" r="89992"/>
                    </a14:imgEffect>
                  </a14:imgLayer>
                </a14:imgProps>
              </a:ext>
              <a:ext uri="{28A0092B-C50C-407E-A947-70E740481C1C}">
                <a14:useLocalDpi xmlns:a14="http://schemas.microsoft.com/office/drawing/2010/main" val="0"/>
              </a:ext>
            </a:extLst>
          </a:blip>
          <a:stretch>
            <a:fillRect/>
          </a:stretch>
        </p:blipFill>
        <p:spPr>
          <a:xfrm>
            <a:off x="2681261" y="12590863"/>
            <a:ext cx="3820966" cy="2695073"/>
          </a:xfrm>
          <a:prstGeom prst="rect">
            <a:avLst/>
          </a:prstGeom>
        </p:spPr>
      </p:pic>
      <p:grpSp>
        <p:nvGrpSpPr>
          <p:cNvPr id="272" name="271 Grupo"/>
          <p:cNvGrpSpPr/>
          <p:nvPr/>
        </p:nvGrpSpPr>
        <p:grpSpPr>
          <a:xfrm>
            <a:off x="225" y="12270610"/>
            <a:ext cx="3152268" cy="3096344"/>
            <a:chOff x="317199" y="12342619"/>
            <a:chExt cx="3152268" cy="3096344"/>
          </a:xfrm>
        </p:grpSpPr>
        <p:sp>
          <p:nvSpPr>
            <p:cNvPr id="270" name="269 Elipse"/>
            <p:cNvSpPr/>
            <p:nvPr/>
          </p:nvSpPr>
          <p:spPr>
            <a:xfrm>
              <a:off x="360265" y="12484226"/>
              <a:ext cx="2736304" cy="263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85" name="284 Imagen"/>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8769" b="77657" l="10000" r="90000">
                          <a14:backgroundMark x1="71875" y1="21719" x2="88021" y2="37031"/>
                          <a14:backgroundMark x1="84688" y1="34453" x2="89792" y2="54922"/>
                          <a14:backgroundMark x1="88854" y1="52344" x2="68438" y2="77266"/>
                          <a14:backgroundMark x1="72708" y1="70234" x2="53958" y2="79844"/>
                          <a14:backgroundMark x1="58229" y1="75391" x2="38542" y2="79844"/>
                          <a14:backgroundMark x1="43646" y1="78594" x2="6979" y2="70234"/>
                          <a14:backgroundMark x1="26667" y1="74766" x2="7813" y2="63906"/>
                          <a14:backgroundMark x1="11250" y1="65781" x2="1042" y2="50469"/>
                          <a14:backgroundMark x1="1042" y1="52344" x2="5313" y2="29375"/>
                          <a14:backgroundMark x1="4479" y1="32578" x2="20625" y2="18516"/>
                          <a14:backgroundMark x1="18958" y1="18516" x2="41146" y2="13359"/>
                          <a14:backgroundMark x1="40313" y1="12734" x2="58229" y2="14609"/>
                          <a14:backgroundMark x1="56458" y1="14609" x2="72708" y2="20391"/>
                        </a14:backgroundRemoval>
                      </a14:imgEffect>
                      <a14:imgEffect>
                        <a14:brightnessContrast bright="20000"/>
                      </a14:imgEffect>
                    </a14:imgLayer>
                  </a14:imgProps>
                </a:ext>
                <a:ext uri="{28A0092B-C50C-407E-A947-70E740481C1C}">
                  <a14:useLocalDpi xmlns:a14="http://schemas.microsoft.com/office/drawing/2010/main" val="0"/>
                </a:ext>
              </a:extLst>
            </a:blip>
            <a:srcRect t="11408" b="14982"/>
            <a:stretch/>
          </p:blipFill>
          <p:spPr>
            <a:xfrm>
              <a:off x="317199" y="12342619"/>
              <a:ext cx="3152268" cy="3096344"/>
            </a:xfrm>
            <a:prstGeom prst="rect">
              <a:avLst/>
            </a:prstGeom>
            <a:ln>
              <a:noFill/>
            </a:ln>
          </p:spPr>
        </p:pic>
        <p:sp useBgFill="1">
          <p:nvSpPr>
            <p:cNvPr id="271" name="270 Anillo"/>
            <p:cNvSpPr/>
            <p:nvPr/>
          </p:nvSpPr>
          <p:spPr>
            <a:xfrm>
              <a:off x="317199" y="12395703"/>
              <a:ext cx="2995394" cy="2942301"/>
            </a:xfrm>
            <a:prstGeom prst="donut">
              <a:avLst>
                <a:gd name="adj" fmla="val 181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cxnSp>
        <p:nvCxnSpPr>
          <p:cNvPr id="274" name="273 Conector recto de flecha"/>
          <p:cNvCxnSpPr/>
          <p:nvPr/>
        </p:nvCxnSpPr>
        <p:spPr>
          <a:xfrm>
            <a:off x="2592513" y="13755801"/>
            <a:ext cx="10633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5" name="294 Conector recto de flecha"/>
          <p:cNvCxnSpPr/>
          <p:nvPr/>
        </p:nvCxnSpPr>
        <p:spPr>
          <a:xfrm>
            <a:off x="3024561" y="12891705"/>
            <a:ext cx="829541"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8" name="297 Conector recto de flecha"/>
          <p:cNvCxnSpPr/>
          <p:nvPr/>
        </p:nvCxnSpPr>
        <p:spPr>
          <a:xfrm flipV="1">
            <a:off x="3024561" y="14475881"/>
            <a:ext cx="816683"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0" name="279 CuadroTexto"/>
          <p:cNvSpPr txBox="1"/>
          <p:nvPr/>
        </p:nvSpPr>
        <p:spPr>
          <a:xfrm>
            <a:off x="2437541" y="14475881"/>
            <a:ext cx="587020" cy="400110"/>
          </a:xfrm>
          <a:prstGeom prst="rect">
            <a:avLst/>
          </a:prstGeom>
          <a:noFill/>
        </p:spPr>
        <p:txBody>
          <a:bodyPr wrap="none" rtlCol="0">
            <a:spAutoFit/>
          </a:bodyPr>
          <a:lstStyle/>
          <a:p>
            <a:r>
              <a:rPr lang="es-ES" sz="2000" b="1" dirty="0" err="1">
                <a:latin typeface="Bahnschrift SemiCondensed" panose="020B0502040204020203" pitchFamily="34" charset="0"/>
              </a:rPr>
              <a:t>PBS</a:t>
            </a:r>
            <a:endParaRPr lang="es-ES" b="1" dirty="0">
              <a:latin typeface="Bahnschrift SemiCondensed" panose="020B0502040204020203" pitchFamily="34" charset="0"/>
            </a:endParaRPr>
          </a:p>
        </p:txBody>
      </p:sp>
      <p:sp>
        <p:nvSpPr>
          <p:cNvPr id="302" name="301 CuadroTexto"/>
          <p:cNvSpPr txBox="1"/>
          <p:nvPr/>
        </p:nvSpPr>
        <p:spPr>
          <a:xfrm>
            <a:off x="1340151" y="12099617"/>
            <a:ext cx="1900434" cy="707886"/>
          </a:xfrm>
          <a:prstGeom prst="rect">
            <a:avLst/>
          </a:prstGeom>
          <a:noFill/>
        </p:spPr>
        <p:txBody>
          <a:bodyPr wrap="square" rtlCol="0">
            <a:spAutoFit/>
          </a:bodyPr>
          <a:lstStyle/>
          <a:p>
            <a:pPr algn="ctr"/>
            <a:r>
              <a:rPr lang="es-ES" sz="2000" b="1" dirty="0" err="1">
                <a:latin typeface="Bahnschrift SemiCondensed" panose="020B0502040204020203" pitchFamily="34" charset="0"/>
              </a:rPr>
              <a:t>PBS</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OR</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FORMULATION</a:t>
            </a:r>
            <a:endParaRPr lang="es-ES" b="1" dirty="0">
              <a:latin typeface="Bahnschrift SemiCondensed" panose="020B0502040204020203" pitchFamily="34" charset="0"/>
            </a:endParaRPr>
          </a:p>
        </p:txBody>
      </p:sp>
      <p:sp>
        <p:nvSpPr>
          <p:cNvPr id="281" name="280 CuadroTexto"/>
          <p:cNvSpPr txBox="1"/>
          <p:nvPr/>
        </p:nvSpPr>
        <p:spPr>
          <a:xfrm>
            <a:off x="6120905" y="11015722"/>
            <a:ext cx="7704856" cy="1384995"/>
          </a:xfrm>
          <a:prstGeom prst="rect">
            <a:avLst/>
          </a:prstGeom>
          <a:noFill/>
        </p:spPr>
        <p:txBody>
          <a:bodyPr wrap="square" rtlCol="0">
            <a:spAutoFit/>
          </a:bodyPr>
          <a:lstStyle/>
          <a:p>
            <a:r>
              <a:rPr lang="es-ES" sz="3200" dirty="0">
                <a:latin typeface="Bahnschrift SemiCondensed" panose="020B0502040204020203" pitchFamily="34" charset="0"/>
              </a:rPr>
              <a:t>B. </a:t>
            </a:r>
            <a:r>
              <a:rPr lang="es-ES" sz="3200" dirty="0" err="1">
                <a:latin typeface="Bahnschrift SemiCondensed" panose="020B0502040204020203" pitchFamily="34" charset="0"/>
              </a:rPr>
              <a:t>Transmitance</a:t>
            </a:r>
            <a:r>
              <a:rPr lang="es-ES" sz="3200" dirty="0">
                <a:latin typeface="Bahnschrift SemiCondensed" panose="020B0502040204020203" pitchFamily="34" charset="0"/>
              </a:rPr>
              <a:t> and </a:t>
            </a:r>
            <a:r>
              <a:rPr lang="es-ES" sz="3200" dirty="0" err="1">
                <a:latin typeface="Bahnschrift SemiCondensed" panose="020B0502040204020203" pitchFamily="34" charset="0"/>
              </a:rPr>
              <a:t>Opacity</a:t>
            </a:r>
            <a:r>
              <a:rPr lang="es-ES" sz="3200" dirty="0">
                <a:latin typeface="Bahnschrift SemiCondensed" panose="020B0502040204020203" pitchFamily="34" charset="0"/>
              </a:rPr>
              <a:t> </a:t>
            </a:r>
            <a:r>
              <a:rPr lang="es-ES" sz="3200" dirty="0" err="1">
                <a:latin typeface="Bahnschrift SemiCondensed" panose="020B0502040204020203" pitchFamily="34" charset="0"/>
              </a:rPr>
              <a:t>were</a:t>
            </a:r>
            <a:r>
              <a:rPr lang="es-ES" sz="3200" dirty="0">
                <a:latin typeface="Bahnschrift SemiCondensed" panose="020B0502040204020203" pitchFamily="34" charset="0"/>
              </a:rPr>
              <a:t> </a:t>
            </a:r>
            <a:r>
              <a:rPr lang="es-ES" sz="3200" dirty="0" err="1">
                <a:latin typeface="Bahnschrift SemiCondensed" panose="020B0502040204020203" pitchFamily="34" charset="0"/>
              </a:rPr>
              <a:t>measured</a:t>
            </a:r>
            <a:endParaRPr lang="es-ES" sz="3200" dirty="0">
              <a:latin typeface="Bahnschrift SemiCondensed" panose="020B0502040204020203" pitchFamily="34" charset="0"/>
            </a:endParaRPr>
          </a:p>
          <a:p>
            <a:r>
              <a:rPr lang="es-ES" sz="3200" dirty="0">
                <a:latin typeface="Bahnschrift SemiCondensed" panose="020B0502040204020203" pitchFamily="34" charset="0"/>
              </a:rPr>
              <a:t> </a:t>
            </a:r>
            <a:r>
              <a:rPr lang="es-ES" sz="3200" dirty="0" err="1">
                <a:latin typeface="Bahnschrift SemiCondensed" panose="020B0502040204020203" pitchFamily="34" charset="0"/>
              </a:rPr>
              <a:t>before</a:t>
            </a:r>
            <a:r>
              <a:rPr lang="es-ES" sz="3200" dirty="0">
                <a:latin typeface="Bahnschrift SemiCondensed" panose="020B0502040204020203" pitchFamily="34" charset="0"/>
              </a:rPr>
              <a:t> and </a:t>
            </a:r>
            <a:r>
              <a:rPr lang="es-ES" sz="3200" dirty="0" err="1">
                <a:latin typeface="Bahnschrift SemiCondensed" panose="020B0502040204020203" pitchFamily="34" charset="0"/>
              </a:rPr>
              <a:t>after</a:t>
            </a:r>
            <a:r>
              <a:rPr lang="es-ES" sz="3200" dirty="0">
                <a:latin typeface="Bahnschrift SemiCondensed" panose="020B0502040204020203" pitchFamily="34" charset="0"/>
              </a:rPr>
              <a:t> corneal </a:t>
            </a:r>
            <a:r>
              <a:rPr lang="es-ES" sz="3200" dirty="0" err="1">
                <a:latin typeface="Bahnschrift SemiCondensed" panose="020B0502040204020203" pitchFamily="34" charset="0"/>
              </a:rPr>
              <a:t>formulation</a:t>
            </a:r>
            <a:r>
              <a:rPr lang="es-ES" sz="3200" dirty="0">
                <a:latin typeface="Bahnschrift SemiCondensed" panose="020B0502040204020203" pitchFamily="34" charset="0"/>
              </a:rPr>
              <a:t> </a:t>
            </a:r>
            <a:r>
              <a:rPr lang="es-ES" sz="3200" dirty="0" err="1">
                <a:latin typeface="Bahnschrift SemiCondensed" panose="020B0502040204020203" pitchFamily="34" charset="0"/>
              </a:rPr>
              <a:t>contact</a:t>
            </a:r>
            <a:r>
              <a:rPr lang="es-ES" sz="3200" dirty="0">
                <a:latin typeface="Bahnschrift SemiCondensed" panose="020B0502040204020203" pitchFamily="34" charset="0"/>
              </a:rPr>
              <a:t>.</a:t>
            </a:r>
          </a:p>
          <a:p>
            <a:endParaRPr lang="es-ES" sz="2000" b="1" dirty="0"/>
          </a:p>
        </p:txBody>
      </p:sp>
      <p:pic>
        <p:nvPicPr>
          <p:cNvPr id="282" name="281 Imagen"/>
          <p:cNvPicPr>
            <a:picLocks noChangeAspect="1"/>
          </p:cNvPicPr>
          <p:nvPr/>
        </p:nvPicPr>
        <p:blipFill rotWithShape="1">
          <a:blip r:embed="rId19" cstate="print">
            <a:extLst>
              <a:ext uri="{BEBA8EAE-BF5A-486C-A8C5-ECC9F3942E4B}">
                <a14:imgProps xmlns:a14="http://schemas.microsoft.com/office/drawing/2010/main">
                  <a14:imgLayer r:embed="rId20">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t="3978" r="58560" b="22633"/>
          <a:stretch/>
        </p:blipFill>
        <p:spPr>
          <a:xfrm>
            <a:off x="6823595" y="12393331"/>
            <a:ext cx="1907105" cy="2533090"/>
          </a:xfrm>
          <a:prstGeom prst="rect">
            <a:avLst/>
          </a:prstGeom>
          <a:ln>
            <a:noFill/>
          </a:ln>
          <a:effectLst>
            <a:outerShdw blurRad="292100" dist="139700" dir="2700000" algn="tl" rotWithShape="0">
              <a:srgbClr val="333333">
                <a:alpha val="65000"/>
              </a:srgbClr>
            </a:outerShdw>
          </a:effectLst>
        </p:spPr>
      </p:pic>
      <p:sp>
        <p:nvSpPr>
          <p:cNvPr id="307" name="306 CuadroTexto"/>
          <p:cNvSpPr txBox="1"/>
          <p:nvPr/>
        </p:nvSpPr>
        <p:spPr>
          <a:xfrm>
            <a:off x="6624961" y="14905956"/>
            <a:ext cx="2328366" cy="707886"/>
          </a:xfrm>
          <a:prstGeom prst="rect">
            <a:avLst/>
          </a:prstGeom>
          <a:noFill/>
          <a:ln>
            <a:noFill/>
          </a:ln>
        </p:spPr>
        <p:txBody>
          <a:bodyPr wrap="square" rtlCol="0">
            <a:spAutoFit/>
          </a:bodyPr>
          <a:lstStyle/>
          <a:p>
            <a:pPr algn="ctr"/>
            <a:r>
              <a:rPr lang="es-ES" sz="2000" b="1" dirty="0" err="1">
                <a:latin typeface="Bahnschrift SemiCondensed" panose="020B0502040204020203" pitchFamily="34" charset="0"/>
              </a:rPr>
              <a:t>Spectrophotometer</a:t>
            </a:r>
            <a:r>
              <a:rPr lang="es-ES" sz="2000" b="1" dirty="0">
                <a:latin typeface="Bahnschrift SemiCondensed" panose="020B0502040204020203" pitchFamily="34" charset="0"/>
              </a:rPr>
              <a:t> </a:t>
            </a:r>
          </a:p>
          <a:p>
            <a:pPr algn="ctr"/>
            <a:r>
              <a:rPr lang="es-ES" sz="2000" b="1" dirty="0" err="1">
                <a:latin typeface="Bahnschrift SemiCondensed" panose="020B0502040204020203" pitchFamily="34" charset="0"/>
              </a:rPr>
              <a:t>Agilent</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Cary</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UV</a:t>
            </a:r>
            <a:r>
              <a:rPr lang="es-ES" sz="2000" b="1" dirty="0">
                <a:latin typeface="Bahnschrift SemiCondensed" panose="020B0502040204020203" pitchFamily="34" charset="0"/>
              </a:rPr>
              <a:t> Vis </a:t>
            </a:r>
          </a:p>
        </p:txBody>
      </p:sp>
      <p:sp>
        <p:nvSpPr>
          <p:cNvPr id="308" name="307 CuadroTexto"/>
          <p:cNvSpPr txBox="1"/>
          <p:nvPr/>
        </p:nvSpPr>
        <p:spPr>
          <a:xfrm>
            <a:off x="13737851" y="11019497"/>
            <a:ext cx="5560518" cy="584775"/>
          </a:xfrm>
          <a:prstGeom prst="rect">
            <a:avLst/>
          </a:prstGeom>
          <a:noFill/>
        </p:spPr>
        <p:txBody>
          <a:bodyPr wrap="square" rtlCol="0">
            <a:spAutoFit/>
          </a:bodyPr>
          <a:lstStyle/>
          <a:p>
            <a:pPr marL="514350" indent="-514350" algn="just">
              <a:buAutoNum type="alphaUcPeriod"/>
            </a:pPr>
            <a:endParaRPr lang="es-ES" sz="3200" dirty="0">
              <a:latin typeface="Bahnschrift SemiCondensed" panose="020B0502040204020203" pitchFamily="34" charset="0"/>
            </a:endParaRPr>
          </a:p>
        </p:txBody>
      </p:sp>
      <p:sp>
        <p:nvSpPr>
          <p:cNvPr id="309" name="308 CuadroTexto"/>
          <p:cNvSpPr txBox="1"/>
          <p:nvPr/>
        </p:nvSpPr>
        <p:spPr>
          <a:xfrm>
            <a:off x="13737851" y="11019497"/>
            <a:ext cx="5560518" cy="2062103"/>
          </a:xfrm>
          <a:prstGeom prst="rect">
            <a:avLst/>
          </a:prstGeom>
          <a:noFill/>
        </p:spPr>
        <p:txBody>
          <a:bodyPr wrap="square" rtlCol="0">
            <a:spAutoFit/>
          </a:bodyPr>
          <a:lstStyle/>
          <a:p>
            <a:pPr algn="just"/>
            <a:r>
              <a:rPr lang="en-US" sz="3200" dirty="0">
                <a:latin typeface="Bahnschrift SemiCondensed" panose="020B0502040204020203" pitchFamily="34" charset="0"/>
              </a:rPr>
              <a:t>C. Fluorescein permeability was measured at 90 min. by UV-Vis spectrophotometry.</a:t>
            </a:r>
            <a:r>
              <a:rPr lang="es-ES" sz="3200" dirty="0">
                <a:latin typeface="Bahnschrift SemiCondensed" panose="020B0502040204020203" pitchFamily="34" charset="0"/>
              </a:rPr>
              <a:t>  </a:t>
            </a:r>
            <a:endParaRPr lang="es-ES" sz="2800" dirty="0">
              <a:latin typeface="Bahnschrift SemiCondensed" panose="020B0502040204020203" pitchFamily="34" charset="0"/>
            </a:endParaRPr>
          </a:p>
          <a:p>
            <a:pPr marL="514350" indent="-514350" algn="just">
              <a:buAutoNum type="alphaUcPeriod"/>
            </a:pPr>
            <a:endParaRPr lang="es-ES" sz="3200" dirty="0">
              <a:latin typeface="Bahnschrift SemiCondensed" panose="020B0502040204020203" pitchFamily="34" charset="0"/>
            </a:endParaRPr>
          </a:p>
        </p:txBody>
      </p:sp>
      <p:pic>
        <p:nvPicPr>
          <p:cNvPr id="1027" name="1026 Imagen"/>
          <p:cNvPicPr>
            <a:picLocks noChangeAspect="1"/>
          </p:cNvPicPr>
          <p:nvPr/>
        </p:nvPicPr>
        <p:blipFill>
          <a:blip r:embed="rId21" cstate="print">
            <a:extLst>
              <a:ext uri="{BEBA8EAE-BF5A-486C-A8C5-ECC9F3942E4B}">
                <a14:imgProps xmlns:a14="http://schemas.microsoft.com/office/drawing/2010/main">
                  <a14:imgLayer r:embed="rId22">
                    <a14:imgEffect>
                      <a14:backgroundRemoval t="5703" b="90000" l="10000" r="9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3053580" y="12486200"/>
            <a:ext cx="2356357" cy="3141810"/>
          </a:xfrm>
          <a:prstGeom prst="rect">
            <a:avLst/>
          </a:prstGeom>
          <a:ln>
            <a:noFill/>
          </a:ln>
          <a:effectLst>
            <a:outerShdw blurRad="292100" dist="139700" dir="2700000" algn="tl" rotWithShape="0">
              <a:srgbClr val="333333">
                <a:alpha val="65000"/>
              </a:srgbClr>
            </a:outerShdw>
          </a:effectLst>
        </p:spPr>
      </p:pic>
      <p:pic>
        <p:nvPicPr>
          <p:cNvPr id="311" name="310 Imagen"/>
          <p:cNvPicPr>
            <a:picLocks noChangeAspect="1"/>
          </p:cNvPicPr>
          <p:nvPr/>
        </p:nvPicPr>
        <p:blipFill>
          <a:blip r:embed="rId15" cstate="print">
            <a:extLst>
              <a:ext uri="{BEBA8EAE-BF5A-486C-A8C5-ECC9F3942E4B}">
                <a14:imgProps xmlns:a14="http://schemas.microsoft.com/office/drawing/2010/main">
                  <a14:imgLayer r:embed="rId16">
                    <a14:imgEffect>
                      <a14:backgroundRemoval t="7718" b="92558" l="9967" r="89992"/>
                    </a14:imgEffect>
                  </a14:imgLayer>
                </a14:imgProps>
              </a:ext>
              <a:ext uri="{28A0092B-C50C-407E-A947-70E740481C1C}">
                <a14:useLocalDpi xmlns:a14="http://schemas.microsoft.com/office/drawing/2010/main" val="0"/>
              </a:ext>
            </a:extLst>
          </a:blip>
          <a:stretch>
            <a:fillRect/>
          </a:stretch>
        </p:blipFill>
        <p:spPr>
          <a:xfrm>
            <a:off x="14397283" y="12743263"/>
            <a:ext cx="3820966" cy="2695073"/>
          </a:xfrm>
          <a:prstGeom prst="rect">
            <a:avLst/>
          </a:prstGeom>
          <a:ln>
            <a:noFill/>
          </a:ln>
          <a:effectLst>
            <a:outerShdw blurRad="292100" dist="139700" dir="2700000" algn="tl" rotWithShape="0">
              <a:srgbClr val="333333">
                <a:alpha val="65000"/>
              </a:srgbClr>
            </a:outerShdw>
          </a:effectLst>
        </p:spPr>
      </p:pic>
      <p:cxnSp>
        <p:nvCxnSpPr>
          <p:cNvPr id="313" name="312 Conector recto de flecha"/>
          <p:cNvCxnSpPr/>
          <p:nvPr/>
        </p:nvCxnSpPr>
        <p:spPr>
          <a:xfrm>
            <a:off x="14425261" y="13424712"/>
            <a:ext cx="14165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 name="313 Conector recto de flecha"/>
          <p:cNvCxnSpPr/>
          <p:nvPr/>
        </p:nvCxnSpPr>
        <p:spPr>
          <a:xfrm flipV="1">
            <a:off x="15012281" y="14720856"/>
            <a:ext cx="816683"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5" name="314 CuadroTexto"/>
          <p:cNvSpPr txBox="1"/>
          <p:nvPr/>
        </p:nvSpPr>
        <p:spPr>
          <a:xfrm>
            <a:off x="14425261" y="14720856"/>
            <a:ext cx="587020" cy="400110"/>
          </a:xfrm>
          <a:prstGeom prst="rect">
            <a:avLst/>
          </a:prstGeom>
          <a:noFill/>
        </p:spPr>
        <p:txBody>
          <a:bodyPr wrap="none" rtlCol="0">
            <a:spAutoFit/>
          </a:bodyPr>
          <a:lstStyle/>
          <a:p>
            <a:r>
              <a:rPr lang="es-ES" sz="2000" b="1" dirty="0" err="1">
                <a:latin typeface="Bahnschrift SemiCondensed" panose="020B0502040204020203" pitchFamily="34" charset="0"/>
              </a:rPr>
              <a:t>PBS</a:t>
            </a:r>
            <a:endParaRPr lang="es-ES" b="1" dirty="0">
              <a:latin typeface="Bahnschrift SemiCondensed" panose="020B0502040204020203" pitchFamily="34" charset="0"/>
            </a:endParaRPr>
          </a:p>
        </p:txBody>
      </p:sp>
      <p:sp>
        <p:nvSpPr>
          <p:cNvPr id="318" name="317 CuadroTexto"/>
          <p:cNvSpPr txBox="1"/>
          <p:nvPr/>
        </p:nvSpPr>
        <p:spPr>
          <a:xfrm>
            <a:off x="14214301" y="12954421"/>
            <a:ext cx="1900434" cy="400110"/>
          </a:xfrm>
          <a:prstGeom prst="rect">
            <a:avLst/>
          </a:prstGeom>
          <a:noFill/>
        </p:spPr>
        <p:txBody>
          <a:bodyPr wrap="square" rtlCol="0">
            <a:spAutoFit/>
          </a:bodyPr>
          <a:lstStyle/>
          <a:p>
            <a:pPr algn="ctr"/>
            <a:r>
              <a:rPr lang="es-ES" sz="2000" b="1" dirty="0">
                <a:latin typeface="Bahnschrift SemiCondensed" panose="020B0502040204020203" pitchFamily="34" charset="0"/>
              </a:rPr>
              <a:t>4mg / </a:t>
            </a:r>
            <a:r>
              <a:rPr lang="es-ES" sz="2000" b="1" dirty="0" err="1">
                <a:latin typeface="Bahnschrift SemiCondensed" panose="020B0502040204020203" pitchFamily="34" charset="0"/>
              </a:rPr>
              <a:t>mL</a:t>
            </a:r>
            <a:endParaRPr lang="es-ES" sz="2000" b="1" dirty="0">
              <a:latin typeface="Bahnschrift SemiCondensed" panose="020B0502040204020203" pitchFamily="34" charset="0"/>
            </a:endParaRPr>
          </a:p>
        </p:txBody>
      </p:sp>
      <p:sp>
        <p:nvSpPr>
          <p:cNvPr id="1037" name="1036 Forma libre"/>
          <p:cNvSpPr/>
          <p:nvPr/>
        </p:nvSpPr>
        <p:spPr>
          <a:xfrm>
            <a:off x="17632524" y="12561270"/>
            <a:ext cx="1106905" cy="1180222"/>
          </a:xfrm>
          <a:custGeom>
            <a:avLst/>
            <a:gdLst>
              <a:gd name="connsiteX0" fmla="*/ 0 w 1106905"/>
              <a:gd name="connsiteY0" fmla="*/ 1180222 h 1180222"/>
              <a:gd name="connsiteX1" fmla="*/ 649705 w 1106905"/>
              <a:gd name="connsiteY1" fmla="*/ 25190 h 1180222"/>
              <a:gd name="connsiteX2" fmla="*/ 1106905 w 1106905"/>
              <a:gd name="connsiteY2" fmla="*/ 386138 h 1180222"/>
            </a:gdLst>
            <a:ahLst/>
            <a:cxnLst>
              <a:cxn ang="0">
                <a:pos x="connsiteX0" y="connsiteY0"/>
              </a:cxn>
              <a:cxn ang="0">
                <a:pos x="connsiteX1" y="connsiteY1"/>
              </a:cxn>
              <a:cxn ang="0">
                <a:pos x="connsiteX2" y="connsiteY2"/>
              </a:cxn>
            </a:cxnLst>
            <a:rect l="l" t="t" r="r" b="b"/>
            <a:pathLst>
              <a:path w="1106905" h="1180222">
                <a:moveTo>
                  <a:pt x="0" y="1180222"/>
                </a:moveTo>
                <a:cubicBezTo>
                  <a:pt x="232610" y="668879"/>
                  <a:pt x="465221" y="157537"/>
                  <a:pt x="649705" y="25190"/>
                </a:cubicBezTo>
                <a:cubicBezTo>
                  <a:pt x="834189" y="-107157"/>
                  <a:pt x="1026695" y="321969"/>
                  <a:pt x="1106905" y="38613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5" name="324 Imagen" descr="http://www.limsalab.com/images/het_cam/galeria/1.jpg"/>
          <p:cNvPicPr>
            <a:picLocks noChangeAspect="1"/>
          </p:cNvPicPr>
          <p:nvPr/>
        </p:nvPicPr>
        <p:blipFill>
          <a:blip r:embed="rId23"/>
          <a:srcRect/>
          <a:stretch>
            <a:fillRect/>
          </a:stretch>
        </p:blipFill>
        <p:spPr bwMode="auto">
          <a:xfrm>
            <a:off x="25624472" y="13081600"/>
            <a:ext cx="2838732" cy="1908000"/>
          </a:xfrm>
          <a:prstGeom prst="rect">
            <a:avLst/>
          </a:prstGeom>
          <a:ln>
            <a:noFill/>
          </a:ln>
          <a:effectLst>
            <a:outerShdw blurRad="292100" dist="139700" dir="2700000" algn="tl" rotWithShape="0">
              <a:srgbClr val="333333">
                <a:alpha val="65000"/>
              </a:srgbClr>
            </a:outerShdw>
          </a:effectLst>
        </p:spPr>
      </p:pic>
      <p:pic>
        <p:nvPicPr>
          <p:cNvPr id="326" name="325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367888" y="13081600"/>
            <a:ext cx="2886131" cy="1917674"/>
          </a:xfrm>
          <a:prstGeom prst="rect">
            <a:avLst/>
          </a:prstGeom>
          <a:ln>
            <a:noFill/>
          </a:ln>
          <a:effectLst>
            <a:outerShdw blurRad="292100" dist="139700" dir="2700000" algn="tl" rotWithShape="0">
              <a:srgbClr val="333333">
                <a:alpha val="65000"/>
              </a:srgbClr>
            </a:outerShdw>
          </a:effectLst>
        </p:spPr>
      </p:pic>
      <p:cxnSp>
        <p:nvCxnSpPr>
          <p:cNvPr id="327" name="326 Conector recto de flecha"/>
          <p:cNvCxnSpPr/>
          <p:nvPr/>
        </p:nvCxnSpPr>
        <p:spPr>
          <a:xfrm>
            <a:off x="28683039" y="14188262"/>
            <a:ext cx="613841"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28" name="327 CuadroTexto"/>
          <p:cNvSpPr txBox="1"/>
          <p:nvPr/>
        </p:nvSpPr>
        <p:spPr>
          <a:xfrm>
            <a:off x="29476899" y="13369632"/>
            <a:ext cx="2556285" cy="1569660"/>
          </a:xfrm>
          <a:prstGeom prst="rect">
            <a:avLst/>
          </a:prstGeom>
          <a:noFill/>
          <a:ln w="9525">
            <a:noFill/>
          </a:ln>
        </p:spPr>
        <p:txBody>
          <a:bodyPr wrap="square" rtlCol="0">
            <a:spAutoFit/>
          </a:bodyPr>
          <a:lstStyle/>
          <a:p>
            <a:pPr algn="ctr"/>
            <a:r>
              <a:rPr lang="es-ES" sz="3200" b="1" dirty="0" err="1">
                <a:latin typeface="Bahnschrift SemiCondensed" panose="020B0502040204020203" pitchFamily="34" charset="0"/>
              </a:rPr>
              <a:t>Lysis</a:t>
            </a:r>
            <a:endParaRPr lang="es-ES" sz="3200" b="1" dirty="0">
              <a:latin typeface="Bahnschrift SemiCondensed" panose="020B0502040204020203" pitchFamily="34" charset="0"/>
            </a:endParaRPr>
          </a:p>
          <a:p>
            <a:pPr algn="ctr"/>
            <a:r>
              <a:rPr lang="es-ES" sz="3200" b="1" dirty="0" err="1">
                <a:latin typeface="Bahnschrift SemiCondensed" panose="020B0502040204020203" pitchFamily="34" charset="0"/>
              </a:rPr>
              <a:t>Hemorrhage</a:t>
            </a:r>
            <a:endParaRPr lang="es-ES" sz="3200" b="1" dirty="0">
              <a:latin typeface="Bahnschrift SemiCondensed" panose="020B0502040204020203" pitchFamily="34" charset="0"/>
            </a:endParaRPr>
          </a:p>
          <a:p>
            <a:pPr algn="ctr"/>
            <a:r>
              <a:rPr lang="es-ES" sz="3200" b="1" dirty="0" err="1">
                <a:latin typeface="Bahnschrift SemiCondensed" panose="020B0502040204020203" pitchFamily="34" charset="0"/>
              </a:rPr>
              <a:t>Coagulation</a:t>
            </a:r>
            <a:endParaRPr lang="es-ES" sz="3200" b="1" dirty="0">
              <a:latin typeface="Bahnschrift SemiCondensed" panose="020B0502040204020203" pitchFamily="34" charset="0"/>
            </a:endParaRPr>
          </a:p>
        </p:txBody>
      </p:sp>
      <p:cxnSp>
        <p:nvCxnSpPr>
          <p:cNvPr id="329" name="328 Conector recto de flecha"/>
          <p:cNvCxnSpPr/>
          <p:nvPr/>
        </p:nvCxnSpPr>
        <p:spPr>
          <a:xfrm>
            <a:off x="23608248" y="14188262"/>
            <a:ext cx="1701687"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30" name="329 CuadroTexto"/>
          <p:cNvSpPr txBox="1"/>
          <p:nvPr/>
        </p:nvSpPr>
        <p:spPr>
          <a:xfrm>
            <a:off x="23753996" y="13212836"/>
            <a:ext cx="1356462" cy="830997"/>
          </a:xfrm>
          <a:prstGeom prst="rect">
            <a:avLst/>
          </a:prstGeom>
          <a:noFill/>
          <a:ln>
            <a:noFill/>
          </a:ln>
        </p:spPr>
        <p:txBody>
          <a:bodyPr wrap="none" rtlCol="0">
            <a:spAutoFit/>
          </a:bodyPr>
          <a:lstStyle/>
          <a:p>
            <a:pPr algn="just"/>
            <a:r>
              <a:rPr lang="es-ES" sz="2400" b="1" dirty="0" err="1">
                <a:latin typeface="Bahnschrift SemiCondensed" panose="020B0502040204020203" pitchFamily="34" charset="0"/>
              </a:rPr>
              <a:t>Egg</a:t>
            </a:r>
            <a:r>
              <a:rPr lang="es-ES" sz="2400" b="1" dirty="0">
                <a:latin typeface="Bahnschrift SemiCondensed" panose="020B0502040204020203" pitchFamily="34" charset="0"/>
              </a:rPr>
              <a:t> </a:t>
            </a:r>
            <a:r>
              <a:rPr lang="es-ES" sz="2400" b="1" dirty="0" err="1">
                <a:latin typeface="Bahnschrift SemiCondensed" panose="020B0502040204020203" pitchFamily="34" charset="0"/>
              </a:rPr>
              <a:t>shell</a:t>
            </a:r>
            <a:r>
              <a:rPr lang="es-ES" sz="2400" b="1" dirty="0">
                <a:latin typeface="Bahnschrift SemiCondensed" panose="020B0502040204020203" pitchFamily="34" charset="0"/>
              </a:rPr>
              <a:t> </a:t>
            </a:r>
          </a:p>
          <a:p>
            <a:pPr algn="ctr"/>
            <a:r>
              <a:rPr lang="es-ES" sz="2400" b="1" dirty="0" err="1">
                <a:latin typeface="Bahnschrift SemiCondensed" panose="020B0502040204020203" pitchFamily="34" charset="0"/>
              </a:rPr>
              <a:t>removal</a:t>
            </a:r>
            <a:r>
              <a:rPr lang="es-ES" sz="2400" b="1" dirty="0">
                <a:latin typeface="Bahnschrift SemiCondensed" panose="020B0502040204020203" pitchFamily="34" charset="0"/>
              </a:rPr>
              <a:t> </a:t>
            </a:r>
          </a:p>
        </p:txBody>
      </p:sp>
      <p:sp>
        <p:nvSpPr>
          <p:cNvPr id="332" name="331 CuadroTexto"/>
          <p:cNvSpPr txBox="1"/>
          <p:nvPr/>
        </p:nvSpPr>
        <p:spPr>
          <a:xfrm>
            <a:off x="1066548" y="23874130"/>
            <a:ext cx="4911198" cy="646331"/>
          </a:xfrm>
          <a:prstGeom prst="rect">
            <a:avLst/>
          </a:prstGeom>
          <a:solidFill>
            <a:schemeClr val="tx2">
              <a:lumMod val="40000"/>
              <a:lumOff val="60000"/>
            </a:schemeClr>
          </a:solidFill>
          <a:ln w="38100">
            <a:noFill/>
          </a:ln>
        </p:spPr>
        <p:txBody>
          <a:bodyPr wrap="square" rtlCol="0">
            <a:spAutoFit/>
          </a:bodyPr>
          <a:lstStyle/>
          <a:p>
            <a:pPr algn="ctr"/>
            <a:r>
              <a:rPr lang="es-ES" sz="3600" b="1" dirty="0" err="1">
                <a:latin typeface="Bahnschrift SemiCondensed" panose="020B0502040204020203" pitchFamily="34" charset="0"/>
              </a:rPr>
              <a:t>BCOP</a:t>
            </a:r>
            <a:r>
              <a:rPr lang="es-ES" sz="3600" b="1" dirty="0">
                <a:latin typeface="Bahnschrift SemiCondensed" panose="020B0502040204020203" pitchFamily="34" charset="0"/>
              </a:rPr>
              <a:t> </a:t>
            </a:r>
            <a:endParaRPr lang="es-ES" b="1" dirty="0">
              <a:latin typeface="Bahnschrift SemiCondensed" panose="020B0502040204020203" pitchFamily="34" charset="0"/>
            </a:endParaRPr>
          </a:p>
        </p:txBody>
      </p:sp>
      <p:sp>
        <p:nvSpPr>
          <p:cNvPr id="333" name="332 CuadroTexto"/>
          <p:cNvSpPr txBox="1"/>
          <p:nvPr/>
        </p:nvSpPr>
        <p:spPr>
          <a:xfrm>
            <a:off x="8281145" y="23883514"/>
            <a:ext cx="4911198" cy="646332"/>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HET-CAM</a:t>
            </a:r>
            <a:endParaRPr lang="es-ES" dirty="0"/>
          </a:p>
        </p:txBody>
      </p:sp>
      <p:sp>
        <p:nvSpPr>
          <p:cNvPr id="1038" name="1037 CuadroTexto"/>
          <p:cNvSpPr txBox="1"/>
          <p:nvPr/>
        </p:nvSpPr>
        <p:spPr>
          <a:xfrm>
            <a:off x="184732" y="1584476"/>
            <a:ext cx="31776706" cy="1754326"/>
          </a:xfrm>
          <a:prstGeom prst="rect">
            <a:avLst/>
          </a:prstGeom>
          <a:noFill/>
        </p:spPr>
        <p:txBody>
          <a:bodyPr wrap="square" rtlCol="0">
            <a:spAutoFit/>
          </a:bodyPr>
          <a:lstStyle/>
          <a:p>
            <a:pPr algn="ctr"/>
            <a:r>
              <a:rPr lang="es-ES" sz="4400" dirty="0">
                <a:latin typeface="Bahnschrift SemiCondensed" panose="020B0502040204020203" pitchFamily="34" charset="0"/>
              </a:rPr>
              <a:t>Díaz-Tomé Victoria</a:t>
            </a:r>
            <a:r>
              <a:rPr lang="es-ES" sz="4400" baseline="30000" dirty="0">
                <a:latin typeface="Bahnschrift SemiCondensed" panose="020B0502040204020203" pitchFamily="34" charset="0"/>
              </a:rPr>
              <a:t>1,2 </a:t>
            </a:r>
            <a:r>
              <a:rPr lang="en-US" sz="4400" dirty="0">
                <a:latin typeface="Bahnschrift SemiCondensed" panose="020B0502040204020203" pitchFamily="34" charset="0"/>
              </a:rPr>
              <a:t>†</a:t>
            </a:r>
            <a:r>
              <a:rPr lang="es-ES" sz="4400" dirty="0">
                <a:latin typeface="Bahnschrift SemiCondensed" panose="020B0502040204020203" pitchFamily="34" charset="0"/>
              </a:rPr>
              <a:t>, García-Otero Xurxo</a:t>
            </a:r>
            <a:r>
              <a:rPr lang="es-ES" sz="4400" baseline="30000" dirty="0">
                <a:latin typeface="Bahnschrift SemiCondensed" panose="020B0502040204020203" pitchFamily="34" charset="0"/>
              </a:rPr>
              <a:t>1,3 </a:t>
            </a:r>
            <a:r>
              <a:rPr lang="en-US" sz="4400">
                <a:latin typeface="Bahnschrift SemiCondensed" panose="020B0502040204020203" pitchFamily="34" charset="0"/>
              </a:rPr>
              <a:t>†</a:t>
            </a:r>
            <a:r>
              <a:rPr lang="es-ES" sz="4400">
                <a:latin typeface="Bahnschrift SemiCondensed" panose="020B0502040204020203" pitchFamily="34" charset="0"/>
              </a:rPr>
              <a:t>, </a:t>
            </a:r>
            <a:r>
              <a:rPr lang="en-US" sz="4400" dirty="0">
                <a:latin typeface="Bahnschrift SemiCondensed" panose="020B0502040204020203" pitchFamily="34" charset="0"/>
              </a:rPr>
              <a:t>Varela-Fernández</a:t>
            </a:r>
            <a:r>
              <a:rPr lang="en-US" sz="4400" baseline="30000" dirty="0">
                <a:latin typeface="Bahnschrift SemiCondensed" panose="020B0502040204020203" pitchFamily="34" charset="0"/>
              </a:rPr>
              <a:t> </a:t>
            </a:r>
            <a:r>
              <a:rPr lang="en-US" sz="4400" dirty="0">
                <a:latin typeface="Bahnschrift SemiCondensed" panose="020B0502040204020203" pitchFamily="34" charset="0"/>
              </a:rPr>
              <a:t>Ruben</a:t>
            </a:r>
            <a:r>
              <a:rPr lang="en-US" sz="4400" baseline="30000" dirty="0">
                <a:latin typeface="Bahnschrift SemiCondensed" panose="020B0502040204020203" pitchFamily="34" charset="0"/>
              </a:rPr>
              <a:t>1,4</a:t>
            </a:r>
            <a:r>
              <a:rPr lang="en-US" sz="4400" dirty="0">
                <a:latin typeface="Bahnschrift SemiCondensed" panose="020B0502040204020203" pitchFamily="34" charset="0"/>
              </a:rPr>
              <a:t>, Blanco-Fernández Guillermo</a:t>
            </a:r>
            <a:r>
              <a:rPr lang="en-US" sz="4400" baseline="30000" dirty="0">
                <a:latin typeface="Bahnschrift SemiCondensed" panose="020B0502040204020203" pitchFamily="34" charset="0"/>
              </a:rPr>
              <a:t>1,5</a:t>
            </a:r>
            <a:r>
              <a:rPr lang="en-US" sz="4400" dirty="0">
                <a:latin typeface="Bahnschrift SemiCondensed" panose="020B0502040204020203" pitchFamily="34" charset="0"/>
              </a:rPr>
              <a:t>, </a:t>
            </a:r>
          </a:p>
          <a:p>
            <a:pPr algn="ctr"/>
            <a:r>
              <a:rPr lang="en-US" sz="4400" dirty="0">
                <a:latin typeface="Bahnschrift SemiCondensed" panose="020B0502040204020203" pitchFamily="34" charset="0"/>
              </a:rPr>
              <a:t>Gómez-Lado Noemí</a:t>
            </a:r>
            <a:r>
              <a:rPr lang="en-US" sz="4400" baseline="30000" dirty="0">
                <a:latin typeface="Bahnschrift SemiCondensed" panose="020B0502040204020203" pitchFamily="34" charset="0"/>
              </a:rPr>
              <a:t>3</a:t>
            </a:r>
            <a:r>
              <a:rPr lang="en-US" sz="4400" dirty="0">
                <a:latin typeface="Bahnschrift SemiCondensed" panose="020B0502040204020203" pitchFamily="34" charset="0"/>
              </a:rPr>
              <a:t>,</a:t>
            </a:r>
            <a:r>
              <a:rPr lang="en-US" sz="4400" baseline="30000" dirty="0">
                <a:latin typeface="Bahnschrift SemiCondensed" panose="020B0502040204020203" pitchFamily="34" charset="0"/>
              </a:rPr>
              <a:t> </a:t>
            </a:r>
            <a:r>
              <a:rPr lang="es-ES" sz="4400" dirty="0">
                <a:latin typeface="Bahnschrift SemiCondensed" panose="020B0502040204020203" pitchFamily="34" charset="0"/>
              </a:rPr>
              <a:t>Fernández-Ferreiro Anxo</a:t>
            </a:r>
            <a:r>
              <a:rPr lang="es-ES" sz="4400" baseline="30000" dirty="0">
                <a:latin typeface="Bahnschrift SemiCondensed" panose="020B0502040204020203" pitchFamily="34" charset="0"/>
              </a:rPr>
              <a:t>2</a:t>
            </a:r>
            <a:r>
              <a:rPr lang="es-ES" sz="4400" dirty="0">
                <a:latin typeface="Bahnschrift SemiCondensed" panose="020B0502040204020203" pitchFamily="34" charset="0"/>
              </a:rPr>
              <a:t>, Otero-Espinar Francisco J.</a:t>
            </a:r>
            <a:r>
              <a:rPr lang="es-ES" sz="4400" baseline="30000" dirty="0">
                <a:latin typeface="Bahnschrift SemiCondensed" panose="020B0502040204020203" pitchFamily="34" charset="0"/>
              </a:rPr>
              <a:t>1,5</a:t>
            </a:r>
            <a:r>
              <a:rPr lang="es-ES" sz="4400" dirty="0">
                <a:latin typeface="Bahnschrift SemiCondensed" panose="020B0502040204020203" pitchFamily="34" charset="0"/>
              </a:rPr>
              <a:t> </a:t>
            </a:r>
          </a:p>
          <a:p>
            <a:pPr algn="ctr"/>
            <a:endParaRPr lang="es-ES" dirty="0"/>
          </a:p>
        </p:txBody>
      </p:sp>
      <p:sp>
        <p:nvSpPr>
          <p:cNvPr id="335" name="334 CuadroTexto"/>
          <p:cNvSpPr txBox="1"/>
          <p:nvPr/>
        </p:nvSpPr>
        <p:spPr>
          <a:xfrm>
            <a:off x="360265" y="23126226"/>
            <a:ext cx="13969552" cy="646332"/>
          </a:xfrm>
          <a:prstGeom prst="rect">
            <a:avLst/>
          </a:prstGeom>
          <a:solidFill>
            <a:schemeClr val="accent5">
              <a:lumMod val="20000"/>
              <a:lumOff val="80000"/>
            </a:schemeClr>
          </a:solidFill>
          <a:ln w="38100">
            <a:noFill/>
          </a:ln>
        </p:spPr>
        <p:txBody>
          <a:bodyPr wrap="square" rtlCol="0">
            <a:spAutoFit/>
          </a:bodyPr>
          <a:lstStyle/>
          <a:p>
            <a:pPr algn="ctr"/>
            <a:r>
              <a:rPr lang="es-ES" sz="3600" b="1" dirty="0" err="1">
                <a:latin typeface="Bahnschrift SemiCondensed" panose="020B0502040204020203" pitchFamily="34" charset="0"/>
              </a:rPr>
              <a:t>IRRITATION</a:t>
            </a:r>
            <a:r>
              <a:rPr lang="es-ES" sz="3600" b="1" dirty="0">
                <a:latin typeface="Bahnschrift SemiCondensed" panose="020B0502040204020203" pitchFamily="34" charset="0"/>
              </a:rPr>
              <a:t> </a:t>
            </a:r>
            <a:r>
              <a:rPr lang="es-ES" sz="3600" b="1" dirty="0" err="1">
                <a:latin typeface="Bahnschrift SemiCondensed" panose="020B0502040204020203" pitchFamily="34" charset="0"/>
              </a:rPr>
              <a:t>STUDIES</a:t>
            </a:r>
            <a:r>
              <a:rPr lang="es-ES" sz="3600" b="1" dirty="0">
                <a:latin typeface="Bahnschrift SemiCondensed" panose="020B0502040204020203" pitchFamily="34" charset="0"/>
              </a:rPr>
              <a:t> </a:t>
            </a:r>
            <a:endParaRPr lang="es-ES" b="1" dirty="0">
              <a:latin typeface="Bahnschrift SemiCondensed" panose="020B0502040204020203" pitchFamily="34" charset="0"/>
            </a:endParaRPr>
          </a:p>
        </p:txBody>
      </p:sp>
      <p:sp>
        <p:nvSpPr>
          <p:cNvPr id="336" name="335 CuadroTexto"/>
          <p:cNvSpPr txBox="1"/>
          <p:nvPr/>
        </p:nvSpPr>
        <p:spPr>
          <a:xfrm>
            <a:off x="21042458" y="23908697"/>
            <a:ext cx="4911198" cy="646331"/>
          </a:xfrm>
          <a:prstGeom prst="rect">
            <a:avLst/>
          </a:prstGeom>
          <a:solidFill>
            <a:schemeClr val="tx2">
              <a:lumMod val="40000"/>
              <a:lumOff val="60000"/>
            </a:schemeClr>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i="1" dirty="0"/>
              <a:t>In vivo</a:t>
            </a:r>
          </a:p>
        </p:txBody>
      </p:sp>
      <p:pic>
        <p:nvPicPr>
          <p:cNvPr id="1040" name="1039 Imagen"/>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val="0"/>
              </a:ext>
            </a:extLst>
          </a:blip>
          <a:srcRect r="-17"/>
          <a:stretch/>
        </p:blipFill>
        <p:spPr>
          <a:xfrm>
            <a:off x="16537344" y="12561270"/>
            <a:ext cx="4129177" cy="3096345"/>
          </a:xfrm>
          <a:prstGeom prst="rect">
            <a:avLst/>
          </a:prstGeom>
          <a:ln>
            <a:noFill/>
          </a:ln>
          <a:effectLst>
            <a:outerShdw blurRad="292100" dist="139700" dir="2700000" algn="tl" rotWithShape="0">
              <a:srgbClr val="333333">
                <a:alpha val="65000"/>
              </a:srgbClr>
            </a:outerShdw>
          </a:effectLst>
        </p:spPr>
      </p:pic>
      <p:graphicFrame>
        <p:nvGraphicFramePr>
          <p:cNvPr id="1041" name="1040 Tabla"/>
          <p:cNvGraphicFramePr>
            <a:graphicFrameLocks noGrp="1"/>
          </p:cNvGraphicFramePr>
          <p:nvPr>
            <p:extLst>
              <p:ext uri="{D42A27DB-BD31-4B8C-83A1-F6EECF244321}">
                <p14:modId xmlns:p14="http://schemas.microsoft.com/office/powerpoint/2010/main" val="2316406017"/>
              </p:ext>
            </p:extLst>
          </p:nvPr>
        </p:nvGraphicFramePr>
        <p:xfrm>
          <a:off x="16225245" y="31397528"/>
          <a:ext cx="14545624" cy="2790825"/>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20000"/>
                    </a:ext>
                  </a:extLst>
                </a:gridCol>
                <a:gridCol w="914927">
                  <a:extLst>
                    <a:ext uri="{9D8B030D-6E8A-4147-A177-3AD203B41FA5}">
                      <a16:colId xmlns:a16="http://schemas.microsoft.com/office/drawing/2014/main" val="20001"/>
                    </a:ext>
                  </a:extLst>
                </a:gridCol>
                <a:gridCol w="817503">
                  <a:extLst>
                    <a:ext uri="{9D8B030D-6E8A-4147-A177-3AD203B41FA5}">
                      <a16:colId xmlns:a16="http://schemas.microsoft.com/office/drawing/2014/main" val="20002"/>
                    </a:ext>
                  </a:extLst>
                </a:gridCol>
                <a:gridCol w="817503">
                  <a:extLst>
                    <a:ext uri="{9D8B030D-6E8A-4147-A177-3AD203B41FA5}">
                      <a16:colId xmlns:a16="http://schemas.microsoft.com/office/drawing/2014/main" val="20003"/>
                    </a:ext>
                  </a:extLst>
                </a:gridCol>
                <a:gridCol w="817503">
                  <a:extLst>
                    <a:ext uri="{9D8B030D-6E8A-4147-A177-3AD203B41FA5}">
                      <a16:colId xmlns:a16="http://schemas.microsoft.com/office/drawing/2014/main" val="20004"/>
                    </a:ext>
                  </a:extLst>
                </a:gridCol>
                <a:gridCol w="817503">
                  <a:extLst>
                    <a:ext uri="{9D8B030D-6E8A-4147-A177-3AD203B41FA5}">
                      <a16:colId xmlns:a16="http://schemas.microsoft.com/office/drawing/2014/main" val="20005"/>
                    </a:ext>
                  </a:extLst>
                </a:gridCol>
                <a:gridCol w="817503">
                  <a:extLst>
                    <a:ext uri="{9D8B030D-6E8A-4147-A177-3AD203B41FA5}">
                      <a16:colId xmlns:a16="http://schemas.microsoft.com/office/drawing/2014/main" val="20006"/>
                    </a:ext>
                  </a:extLst>
                </a:gridCol>
                <a:gridCol w="817503">
                  <a:extLst>
                    <a:ext uri="{9D8B030D-6E8A-4147-A177-3AD203B41FA5}">
                      <a16:colId xmlns:a16="http://schemas.microsoft.com/office/drawing/2014/main" val="20007"/>
                    </a:ext>
                  </a:extLst>
                </a:gridCol>
                <a:gridCol w="817503">
                  <a:extLst>
                    <a:ext uri="{9D8B030D-6E8A-4147-A177-3AD203B41FA5}">
                      <a16:colId xmlns:a16="http://schemas.microsoft.com/office/drawing/2014/main" val="20008"/>
                    </a:ext>
                  </a:extLst>
                </a:gridCol>
                <a:gridCol w="817503">
                  <a:extLst>
                    <a:ext uri="{9D8B030D-6E8A-4147-A177-3AD203B41FA5}">
                      <a16:colId xmlns:a16="http://schemas.microsoft.com/office/drawing/2014/main" val="20009"/>
                    </a:ext>
                  </a:extLst>
                </a:gridCol>
                <a:gridCol w="817503">
                  <a:extLst>
                    <a:ext uri="{9D8B030D-6E8A-4147-A177-3AD203B41FA5}">
                      <a16:colId xmlns:a16="http://schemas.microsoft.com/office/drawing/2014/main" val="20010"/>
                    </a:ext>
                  </a:extLst>
                </a:gridCol>
                <a:gridCol w="817503">
                  <a:extLst>
                    <a:ext uri="{9D8B030D-6E8A-4147-A177-3AD203B41FA5}">
                      <a16:colId xmlns:a16="http://schemas.microsoft.com/office/drawing/2014/main" val="20011"/>
                    </a:ext>
                  </a:extLst>
                </a:gridCol>
                <a:gridCol w="817503">
                  <a:extLst>
                    <a:ext uri="{9D8B030D-6E8A-4147-A177-3AD203B41FA5}">
                      <a16:colId xmlns:a16="http://schemas.microsoft.com/office/drawing/2014/main" val="20012"/>
                    </a:ext>
                  </a:extLst>
                </a:gridCol>
                <a:gridCol w="817503">
                  <a:extLst>
                    <a:ext uri="{9D8B030D-6E8A-4147-A177-3AD203B41FA5}">
                      <a16:colId xmlns:a16="http://schemas.microsoft.com/office/drawing/2014/main" val="20013"/>
                    </a:ext>
                  </a:extLst>
                </a:gridCol>
                <a:gridCol w="817503">
                  <a:extLst>
                    <a:ext uri="{9D8B030D-6E8A-4147-A177-3AD203B41FA5}">
                      <a16:colId xmlns:a16="http://schemas.microsoft.com/office/drawing/2014/main" val="20014"/>
                    </a:ext>
                  </a:extLst>
                </a:gridCol>
                <a:gridCol w="817503">
                  <a:extLst>
                    <a:ext uri="{9D8B030D-6E8A-4147-A177-3AD203B41FA5}">
                      <a16:colId xmlns:a16="http://schemas.microsoft.com/office/drawing/2014/main" val="20015"/>
                    </a:ext>
                  </a:extLst>
                </a:gridCol>
                <a:gridCol w="817503">
                  <a:extLst>
                    <a:ext uri="{9D8B030D-6E8A-4147-A177-3AD203B41FA5}">
                      <a16:colId xmlns:a16="http://schemas.microsoft.com/office/drawing/2014/main" val="20016"/>
                    </a:ext>
                  </a:extLst>
                </a:gridCol>
              </a:tblGrid>
              <a:tr h="558165">
                <a:tc>
                  <a:txBody>
                    <a:bodyPr/>
                    <a:lstStyle/>
                    <a:p>
                      <a:pPr algn="l" fontAlgn="ctr"/>
                      <a:r>
                        <a:rPr lang="es-ES" sz="3600" u="none" strike="noStrike" dirty="0">
                          <a:effectLst/>
                          <a:latin typeface="Bahnschrift SemiCondensed" panose="020B0502040204020203" pitchFamily="34" charset="0"/>
                        </a:rPr>
                        <a:t> </a:t>
                      </a:r>
                      <a:endParaRPr lang="es-ES" sz="3600" b="0" i="0" u="none" strike="noStrike" dirty="0">
                        <a:solidFill>
                          <a:srgbClr val="000000"/>
                        </a:solidFill>
                        <a:effectLst/>
                        <a:latin typeface="Bahnschrift SemiCondensed" panose="020B0502040204020203"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es-ES" sz="2000" b="1" u="none" strike="noStrike" dirty="0">
                          <a:effectLst/>
                          <a:latin typeface="Bahnschrift SemiCondensed" panose="020B0502040204020203" pitchFamily="34" charset="0"/>
                        </a:rPr>
                        <a:t>HPαCD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a:effectLst/>
                          <a:latin typeface="Bahnschrift SemiCondensed" panose="020B0502040204020203" pitchFamily="34" charset="0"/>
                        </a:rPr>
                        <a:t>HPβCD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err="1">
                          <a:effectLst/>
                          <a:latin typeface="Bahnschrift SemiCondensed" panose="020B0502040204020203" pitchFamily="34" charset="0"/>
                        </a:rPr>
                        <a:t>HPϒCD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err="1">
                          <a:effectLst/>
                          <a:latin typeface="Bahnschrift SemiCondensed" panose="020B0502040204020203" pitchFamily="34" charset="0"/>
                        </a:rPr>
                        <a:t>SBECD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a:effectLst/>
                          <a:latin typeface="Bahnschrift SemiCondensed" panose="020B0502040204020203" pitchFamily="34" charset="0"/>
                        </a:rPr>
                        <a:t>MβCD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a:effectLst/>
                          <a:latin typeface="Bahnschrift SemiCondensed" panose="020B0502040204020203" pitchFamily="34" charset="0"/>
                        </a:rPr>
                        <a:t>βCD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a:effectLst/>
                          <a:latin typeface="Bahnschrift SemiCondensed" panose="020B0502040204020203" pitchFamily="34" charset="0"/>
                        </a:rPr>
                        <a:t>αCD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gridSpan="2">
                  <a:txBody>
                    <a:bodyPr/>
                    <a:lstStyle/>
                    <a:p>
                      <a:pPr algn="ctr" fontAlgn="ctr"/>
                      <a:r>
                        <a:rPr lang="es-ES" sz="2000" b="1" u="none" strike="noStrike" dirty="0" err="1">
                          <a:effectLst/>
                          <a:latin typeface="Bahnschrift SemiCondensed" panose="020B0502040204020203" pitchFamily="34" charset="0"/>
                        </a:rPr>
                        <a:t>ϒCD</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extLst>
                  <a:ext uri="{0D108BD9-81ED-4DB2-BD59-A6C34878D82A}">
                    <a16:rowId xmlns:a16="http://schemas.microsoft.com/office/drawing/2014/main" val="10000"/>
                  </a:ext>
                </a:extLst>
              </a:tr>
              <a:tr h="558165">
                <a:tc>
                  <a:txBody>
                    <a:bodyPr/>
                    <a:lstStyle/>
                    <a:p>
                      <a:pPr algn="l" fontAlgn="ctr"/>
                      <a:r>
                        <a:rPr lang="es-ES" sz="3600" u="none" strike="noStrike" dirty="0">
                          <a:effectLst/>
                          <a:latin typeface="Bahnschrift SemiCondensed" panose="020B0502040204020203" pitchFamily="34" charset="0"/>
                        </a:rPr>
                        <a:t> </a:t>
                      </a:r>
                      <a:endParaRPr lang="es-ES" sz="3600" b="0" i="0" u="none" strike="noStrike" dirty="0">
                        <a:solidFill>
                          <a:srgbClr val="000000"/>
                        </a:solidFill>
                        <a:effectLst/>
                        <a:latin typeface="Bahnschrift SemiCondensed" panose="020B0502040204020203"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800" u="none" strike="noStrike" dirty="0">
                          <a:effectLst/>
                          <a:latin typeface="Bahnschrift SemiCondensed" panose="020B0502040204020203" pitchFamily="34" charset="0"/>
                        </a:rPr>
                        <a:t>Mean</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dirty="0">
                          <a:effectLst/>
                          <a:latin typeface="Bahnschrift SemiCondensed" panose="020B0502040204020203" pitchFamily="34" charset="0"/>
                        </a:rPr>
                        <a:t>SD</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Mean</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SD</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dirty="0">
                          <a:effectLst/>
                          <a:latin typeface="Bahnschrift SemiCondensed" panose="020B0502040204020203" pitchFamily="34" charset="0"/>
                        </a:rPr>
                        <a:t>Mean</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SD</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Mean</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SD</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Mean</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SD</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Mean</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SD</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a:effectLst/>
                          <a:latin typeface="Bahnschrift SemiCondensed" panose="020B0502040204020203" pitchFamily="34" charset="0"/>
                        </a:rPr>
                        <a:t>Mean</a:t>
                      </a:r>
                      <a:endParaRPr lang="es-ES" sz="18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dirty="0">
                          <a:effectLst/>
                          <a:latin typeface="Bahnschrift SemiCondensed" panose="020B0502040204020203" pitchFamily="34" charset="0"/>
                        </a:rPr>
                        <a:t>SD</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dirty="0">
                          <a:effectLst/>
                          <a:latin typeface="Bahnschrift SemiCondensed" panose="020B0502040204020203" pitchFamily="34" charset="0"/>
                        </a:rPr>
                        <a:t>Mean</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800" u="none" strike="noStrike" dirty="0">
                          <a:effectLst/>
                          <a:latin typeface="Bahnschrift SemiCondensed" panose="020B0502040204020203" pitchFamily="34" charset="0"/>
                        </a:rPr>
                        <a:t>SD</a:t>
                      </a:r>
                      <a:endParaRPr lang="es-ES" sz="18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8165">
                <a:tc>
                  <a:txBody>
                    <a:bodyPr/>
                    <a:lstStyle/>
                    <a:p>
                      <a:pPr algn="ctr" fontAlgn="ctr"/>
                      <a:r>
                        <a:rPr lang="es-ES" sz="2000" b="1" u="none" strike="noStrike" dirty="0">
                          <a:effectLst/>
                          <a:latin typeface="Bahnschrift SemiCondensed" panose="020B0502040204020203" pitchFamily="34" charset="0"/>
                        </a:rPr>
                        <a:t>K (min</a:t>
                      </a:r>
                      <a:r>
                        <a:rPr lang="es-ES" sz="2000" b="1" u="none" strike="noStrike" baseline="30000" dirty="0">
                          <a:effectLst/>
                          <a:latin typeface="Bahnschrift SemiCondensed" panose="020B0502040204020203" pitchFamily="34" charset="0"/>
                        </a:rPr>
                        <a:t>-1</a:t>
                      </a:r>
                      <a:r>
                        <a:rPr lang="es-ES" sz="2000" b="1" u="none" strike="noStrike" dirty="0">
                          <a:effectLst/>
                          <a:latin typeface="Bahnschrift SemiCondensed" panose="020B0502040204020203" pitchFamily="34" charset="0"/>
                        </a:rPr>
                        <a:t>)</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s-ES" sz="1600" u="none" strike="noStrike" dirty="0">
                          <a:effectLst/>
                          <a:latin typeface="Bahnschrift SemiCondensed" panose="020B0502040204020203" pitchFamily="34" charset="0"/>
                        </a:rPr>
                        <a:t>0.0115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0.0063</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0.0144</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0.007</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0.0111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0.0021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0.0318</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0.022</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0.0658</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0.0078</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0.0141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0.0038</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0.0166</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0.0027</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0.0221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0.0067</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8165">
                <a:tc>
                  <a:txBody>
                    <a:bodyPr/>
                    <a:lstStyle/>
                    <a:p>
                      <a:pPr algn="ctr" fontAlgn="ctr"/>
                      <a:r>
                        <a:rPr lang="es-ES" sz="2000" b="1" u="none" strike="noStrike" dirty="0">
                          <a:effectLst/>
                          <a:latin typeface="Bahnschrift SemiCondensed" panose="020B0502040204020203" pitchFamily="34" charset="0"/>
                        </a:rPr>
                        <a:t>t</a:t>
                      </a:r>
                      <a:r>
                        <a:rPr lang="es-ES" sz="2000" b="1" u="none" strike="noStrike" baseline="-25000" dirty="0">
                          <a:effectLst/>
                          <a:latin typeface="Bahnschrift SemiCondensed" panose="020B0502040204020203" pitchFamily="34" charset="0"/>
                        </a:rPr>
                        <a:t>1/2</a:t>
                      </a:r>
                      <a:r>
                        <a:rPr lang="es-ES" sz="2000" b="1" u="none" strike="noStrike" dirty="0">
                          <a:effectLst/>
                          <a:latin typeface="Bahnschrift SemiCondensed" panose="020B0502040204020203" pitchFamily="34" charset="0"/>
                        </a:rPr>
                        <a:t> (min)</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s-ES" sz="1600" u="none" strike="noStrike" dirty="0">
                          <a:effectLst/>
                          <a:latin typeface="Bahnschrift SemiCondensed" panose="020B0502040204020203" pitchFamily="34" charset="0"/>
                        </a:rPr>
                        <a:t>72.04</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29.44</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59.85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32.39</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64.31</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11.84</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27.98</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12.07</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10.65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1.22</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51.66</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12.58</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42.64</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6.25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33.56</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9.73</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8165">
                <a:tc>
                  <a:txBody>
                    <a:bodyPr/>
                    <a:lstStyle/>
                    <a:p>
                      <a:pPr algn="ctr" fontAlgn="ctr"/>
                      <a:r>
                        <a:rPr lang="es-ES" sz="2000" b="1" u="none" strike="noStrike" dirty="0">
                          <a:effectLst/>
                          <a:latin typeface="Bahnschrift SemiCondensed" panose="020B0502040204020203" pitchFamily="34" charset="0"/>
                        </a:rPr>
                        <a:t>AUC</a:t>
                      </a:r>
                      <a:r>
                        <a:rPr lang="es-ES" sz="2000" b="1" u="none" strike="noStrike" baseline="-25000" dirty="0">
                          <a:effectLst/>
                          <a:latin typeface="Bahnschrift SemiCondensed" panose="020B0502040204020203" pitchFamily="34" charset="0"/>
                        </a:rPr>
                        <a:t>o</a:t>
                      </a:r>
                      <a:r>
                        <a:rPr lang="es-ES" sz="2000" b="1" u="none" strike="noStrike" baseline="30000" dirty="0">
                          <a:effectLst/>
                          <a:latin typeface="Bahnschrift SemiCondensed" panose="020B0502040204020203" pitchFamily="34" charset="0"/>
                        </a:rPr>
                        <a:t>300</a:t>
                      </a:r>
                      <a:endParaRPr lang="es-ES" sz="2000" b="1"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s-ES" sz="1600" u="none" strike="noStrike">
                          <a:effectLst/>
                          <a:latin typeface="Bahnschrift SemiCondensed" panose="020B0502040204020203" pitchFamily="34" charset="0"/>
                        </a:rPr>
                        <a:t>10024.75</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3052.24</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a:effectLst/>
                          <a:latin typeface="Bahnschrift SemiCondensed" panose="020B0502040204020203" pitchFamily="34" charset="0"/>
                        </a:rPr>
                        <a:t>8945.5</a:t>
                      </a:r>
                      <a:endParaRPr lang="es-ES" sz="1600" b="0" i="0" u="none" strike="noStrike">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2953.29</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9252.25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1514.83</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5323.75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1792.24</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2901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471.41</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7911.75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990.02</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7728.5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430.9</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5837.25</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u="none" strike="noStrike" dirty="0">
                          <a:effectLst/>
                          <a:latin typeface="Bahnschrift SemiCondensed" panose="020B0502040204020203" pitchFamily="34" charset="0"/>
                        </a:rPr>
                        <a:t>1153.98</a:t>
                      </a:r>
                      <a:endParaRPr lang="es-ES" sz="1600" b="0" i="0" u="none" strike="noStrike" dirty="0">
                        <a:solidFill>
                          <a:srgbClr val="3F3F3F"/>
                        </a:solidFill>
                        <a:effectLst/>
                        <a:latin typeface="Bahnschrift SemiCondensed" panose="020B0502040204020203"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43" name="1042 CuadroTexto"/>
          <p:cNvSpPr txBox="1"/>
          <p:nvPr/>
        </p:nvSpPr>
        <p:spPr>
          <a:xfrm>
            <a:off x="14934795" y="30315668"/>
            <a:ext cx="7547470" cy="1323439"/>
          </a:xfrm>
          <a:prstGeom prst="rect">
            <a:avLst/>
          </a:prstGeom>
          <a:noFill/>
        </p:spPr>
        <p:txBody>
          <a:bodyPr wrap="square" rtlCol="0">
            <a:spAutoFit/>
          </a:bodyPr>
          <a:lstStyle/>
          <a:p>
            <a:pPr algn="just"/>
            <a:r>
              <a:rPr lang="es-ES" sz="2000" b="1" dirty="0">
                <a:latin typeface="Bahnschrift SemiCondensed" panose="020B0502040204020203" pitchFamily="34" charset="0"/>
              </a:rPr>
              <a:t>Figure 4. </a:t>
            </a:r>
            <a:r>
              <a:rPr lang="en-US" sz="2000" b="1" dirty="0">
                <a:latin typeface="Bahnschrift SemiCondensed" panose="020B0502040204020203" pitchFamily="34" charset="0"/>
              </a:rPr>
              <a:t>Clearance ratio from the ocular surface determined by PET. Ct/</a:t>
            </a:r>
            <a:r>
              <a:rPr lang="en-US" sz="2000" b="1" dirty="0" err="1">
                <a:latin typeface="Bahnschrift SemiCondensed" panose="020B0502040204020203" pitchFamily="34" charset="0"/>
              </a:rPr>
              <a:t>Cinitial</a:t>
            </a:r>
            <a:r>
              <a:rPr lang="en-US" sz="2000" b="1" dirty="0">
                <a:latin typeface="Bahnschrift SemiCondensed" panose="020B0502040204020203" pitchFamily="34" charset="0"/>
              </a:rPr>
              <a:t> radioactivity ratio remaining on the ocular surface over time was calculated assuming </a:t>
            </a:r>
            <a:r>
              <a:rPr lang="en-US" sz="2000" b="1" dirty="0" err="1">
                <a:latin typeface="Bahnschrift SemiCondensed" panose="020B0502040204020203" pitchFamily="34" charset="0"/>
              </a:rPr>
              <a:t>Cinitial</a:t>
            </a:r>
            <a:r>
              <a:rPr lang="en-US" sz="2000" b="1" dirty="0">
                <a:latin typeface="Bahnschrift SemiCondensed" panose="020B0502040204020203" pitchFamily="34" charset="0"/>
              </a:rPr>
              <a:t> value recorded in the ROI (ocular globe) equaled 1.</a:t>
            </a:r>
            <a:endParaRPr lang="es-ES" sz="2000" b="1" dirty="0">
              <a:latin typeface="Bahnschrift SemiCondensed" panose="020B0502040204020203" pitchFamily="34" charset="0"/>
            </a:endParaRPr>
          </a:p>
        </p:txBody>
      </p:sp>
      <p:sp>
        <p:nvSpPr>
          <p:cNvPr id="1044" name="1043 CuadroTexto"/>
          <p:cNvSpPr txBox="1"/>
          <p:nvPr/>
        </p:nvSpPr>
        <p:spPr>
          <a:xfrm rot="10800000" flipV="1">
            <a:off x="16114735" y="34175064"/>
            <a:ext cx="15352986" cy="707886"/>
          </a:xfrm>
          <a:prstGeom prst="rect">
            <a:avLst/>
          </a:prstGeom>
          <a:noFill/>
        </p:spPr>
        <p:txBody>
          <a:bodyPr wrap="square" rtlCol="0">
            <a:spAutoFit/>
          </a:bodyPr>
          <a:lstStyle/>
          <a:p>
            <a:r>
              <a:rPr lang="en-GB" sz="2000" b="1" dirty="0">
                <a:latin typeface="Bahnschrift SemiCondensed" panose="020B0502040204020203" pitchFamily="34" charset="0"/>
              </a:rPr>
              <a:t>Table1. Parameters obtained by the fitting of the % formulation remaining on the ocular surface obtained by PET imaging to a mono-</a:t>
            </a:r>
            <a:r>
              <a:rPr lang="en-GB" sz="2000" b="1" dirty="0" err="1">
                <a:latin typeface="Bahnschrift SemiCondensed" panose="020B0502040204020203" pitchFamily="34" charset="0"/>
              </a:rPr>
              <a:t>compartimental</a:t>
            </a:r>
            <a:r>
              <a:rPr lang="en-GB" sz="2000" b="1" dirty="0">
                <a:latin typeface="Bahnschrift SemiCondensed" panose="020B0502040204020203" pitchFamily="34" charset="0"/>
              </a:rPr>
              <a:t> model.</a:t>
            </a:r>
            <a:endParaRPr lang="es-ES" sz="2000" b="1" dirty="0">
              <a:latin typeface="Bahnschrift SemiCondensed" panose="020B0502040204020203" pitchFamily="34" charset="0"/>
            </a:endParaRPr>
          </a:p>
        </p:txBody>
      </p:sp>
      <p:pic>
        <p:nvPicPr>
          <p:cNvPr id="1046" name="1045 Imagen"/>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014054" y="24627036"/>
            <a:ext cx="7315763" cy="7368065"/>
          </a:xfrm>
          <a:prstGeom prst="rect">
            <a:avLst/>
          </a:prstGeom>
          <a:ln>
            <a:noFill/>
          </a:ln>
        </p:spPr>
      </p:pic>
      <p:sp>
        <p:nvSpPr>
          <p:cNvPr id="1047" name="1046 CuadroTexto"/>
          <p:cNvSpPr txBox="1"/>
          <p:nvPr/>
        </p:nvSpPr>
        <p:spPr>
          <a:xfrm>
            <a:off x="7085575" y="32033462"/>
            <a:ext cx="7146183" cy="1015663"/>
          </a:xfrm>
          <a:prstGeom prst="rect">
            <a:avLst/>
          </a:prstGeom>
          <a:noFill/>
        </p:spPr>
        <p:txBody>
          <a:bodyPr wrap="square" rtlCol="0">
            <a:spAutoFit/>
          </a:bodyPr>
          <a:lstStyle/>
          <a:p>
            <a:pPr algn="just"/>
            <a:r>
              <a:rPr lang="es-ES" sz="2000" b="1" dirty="0">
                <a:latin typeface="Bahnschrift SemiCondensed" panose="020B0502040204020203" pitchFamily="34" charset="0"/>
              </a:rPr>
              <a:t>Figure 3. </a:t>
            </a:r>
            <a:r>
              <a:rPr lang="es-ES" sz="2000" b="1" dirty="0" err="1">
                <a:latin typeface="Bahnschrift SemiCondensed" panose="020B0502040204020203" pitchFamily="34" charset="0"/>
              </a:rPr>
              <a:t>HET-CAM</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images</a:t>
            </a:r>
            <a:r>
              <a:rPr lang="es-ES" sz="2000" b="1" dirty="0">
                <a:latin typeface="Bahnschrift SemiCondensed" panose="020B0502040204020203" pitchFamily="34" charset="0"/>
              </a:rPr>
              <a:t> 5 minutes post-</a:t>
            </a:r>
            <a:r>
              <a:rPr lang="es-ES" sz="2000" b="1" dirty="0" err="1">
                <a:latin typeface="Bahnschrift SemiCondensed" panose="020B0502040204020203" pitchFamily="34" charset="0"/>
              </a:rPr>
              <a:t>instillation</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for</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the</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differents</a:t>
            </a:r>
            <a:r>
              <a:rPr lang="es-ES" sz="2000" b="1" dirty="0">
                <a:latin typeface="Bahnschrift SemiCondensed" panose="020B0502040204020203" pitchFamily="34" charset="0"/>
              </a:rPr>
              <a:t> cyclodextrins </a:t>
            </a:r>
            <a:r>
              <a:rPr lang="es-ES" sz="2000" b="1" dirty="0" err="1">
                <a:latin typeface="Bahnschrift SemiCondensed" panose="020B0502040204020203" pitchFamily="34" charset="0"/>
              </a:rPr>
              <a:t>solutions</a:t>
            </a:r>
            <a:r>
              <a:rPr lang="es-ES" sz="2000" b="1" dirty="0">
                <a:latin typeface="Bahnschrift SemiCondensed" panose="020B0502040204020203" pitchFamily="34" charset="0"/>
              </a:rPr>
              <a:t>: A) </a:t>
            </a:r>
            <a:r>
              <a:rPr lang="el-GR" sz="2000" b="1" dirty="0">
                <a:latin typeface="Bahnschrift SemiCondensed" panose="020B0502040204020203" pitchFamily="34" charset="0"/>
              </a:rPr>
              <a:t>α</a:t>
            </a:r>
            <a:r>
              <a:rPr lang="es-ES" sz="2000" b="1" dirty="0">
                <a:latin typeface="Bahnschrift SemiCondensed" panose="020B0502040204020203" pitchFamily="34" charset="0"/>
              </a:rPr>
              <a:t>CD, B) </a:t>
            </a:r>
            <a:r>
              <a:rPr lang="el-GR" sz="2000" b="1" dirty="0">
                <a:latin typeface="Bahnschrift SemiCondensed" panose="020B0502040204020203" pitchFamily="34" charset="0"/>
              </a:rPr>
              <a:t>β</a:t>
            </a:r>
            <a:r>
              <a:rPr lang="es-ES" sz="2000" b="1" dirty="0">
                <a:latin typeface="Bahnschrift SemiCondensed" panose="020B0502040204020203" pitchFamily="34" charset="0"/>
              </a:rPr>
              <a:t>CD, C) </a:t>
            </a:r>
            <a:r>
              <a:rPr lang="es-ES" sz="2000" b="1" dirty="0" err="1">
                <a:latin typeface="Bahnschrift SemiCondensed" panose="020B0502040204020203" pitchFamily="34" charset="0"/>
              </a:rPr>
              <a:t>ɣCD</a:t>
            </a:r>
            <a:r>
              <a:rPr lang="es-ES" sz="2000" b="1" dirty="0">
                <a:latin typeface="Bahnschrift SemiCondensed" panose="020B0502040204020203" pitchFamily="34" charset="0"/>
              </a:rPr>
              <a:t>, D)</a:t>
            </a:r>
            <a:r>
              <a:rPr lang="el-GR" sz="2000" b="1" dirty="0">
                <a:latin typeface="Bahnschrift SemiCondensed" panose="020B0502040204020203" pitchFamily="34" charset="0"/>
              </a:rPr>
              <a:t> </a:t>
            </a:r>
            <a:r>
              <a:rPr lang="es-ES" sz="2000" b="1" dirty="0">
                <a:latin typeface="Bahnschrift SemiCondensed" panose="020B0502040204020203" pitchFamily="34" charset="0"/>
              </a:rPr>
              <a:t>HP</a:t>
            </a:r>
            <a:r>
              <a:rPr lang="el-GR" sz="2000" b="1" dirty="0">
                <a:latin typeface="Bahnschrift SemiCondensed" panose="020B0502040204020203" pitchFamily="34" charset="0"/>
              </a:rPr>
              <a:t>α</a:t>
            </a:r>
            <a:r>
              <a:rPr lang="es-ES" sz="2000" b="1" dirty="0">
                <a:latin typeface="Bahnschrift SemiCondensed" panose="020B0502040204020203" pitchFamily="34" charset="0"/>
              </a:rPr>
              <a:t>CD, E) HP</a:t>
            </a:r>
            <a:r>
              <a:rPr lang="el-GR" sz="2000" b="1" dirty="0">
                <a:latin typeface="Bahnschrift SemiCondensed" panose="020B0502040204020203" pitchFamily="34" charset="0"/>
              </a:rPr>
              <a:t>β</a:t>
            </a:r>
            <a:r>
              <a:rPr lang="es-ES" sz="2000" b="1" dirty="0">
                <a:latin typeface="Bahnschrift SemiCondensed" panose="020B0502040204020203" pitchFamily="34" charset="0"/>
              </a:rPr>
              <a:t>CD, F) HPɣCD, G) </a:t>
            </a:r>
            <a:r>
              <a:rPr lang="es-ES" sz="2000" b="1" dirty="0" err="1">
                <a:latin typeface="Bahnschrift SemiCondensed" panose="020B0502040204020203" pitchFamily="34" charset="0"/>
              </a:rPr>
              <a:t>SBECD</a:t>
            </a:r>
            <a:r>
              <a:rPr lang="es-ES" sz="2000" b="1" dirty="0">
                <a:latin typeface="Bahnschrift SemiCondensed" panose="020B0502040204020203" pitchFamily="34" charset="0"/>
              </a:rPr>
              <a:t>, H) M</a:t>
            </a:r>
            <a:r>
              <a:rPr lang="el-GR" sz="2000" b="1" dirty="0">
                <a:latin typeface="Bahnschrift SemiCondensed" panose="020B0502040204020203" pitchFamily="34" charset="0"/>
              </a:rPr>
              <a:t>β</a:t>
            </a:r>
            <a:r>
              <a:rPr lang="es-ES" sz="2000" b="1" dirty="0">
                <a:latin typeface="Bahnschrift SemiCondensed" panose="020B0502040204020203" pitchFamily="34" charset="0"/>
              </a:rPr>
              <a:t>CD, I) </a:t>
            </a:r>
            <a:r>
              <a:rPr lang="es-ES" sz="2000" b="1" dirty="0" err="1">
                <a:latin typeface="Bahnschrift SemiCondensed" panose="020B0502040204020203" pitchFamily="34" charset="0"/>
              </a:rPr>
              <a:t>Ethanol</a:t>
            </a:r>
            <a:r>
              <a:rPr lang="es-ES" sz="2000" b="1" dirty="0">
                <a:latin typeface="Bahnschrift SemiCondensed" panose="020B0502040204020203" pitchFamily="34" charset="0"/>
              </a:rPr>
              <a:t> (positive control).</a:t>
            </a:r>
          </a:p>
        </p:txBody>
      </p:sp>
      <p:sp>
        <p:nvSpPr>
          <p:cNvPr id="1051" name="1050 CuadroTexto"/>
          <p:cNvSpPr txBox="1"/>
          <p:nvPr/>
        </p:nvSpPr>
        <p:spPr>
          <a:xfrm>
            <a:off x="342731" y="28191429"/>
            <a:ext cx="6498254" cy="1938992"/>
          </a:xfrm>
          <a:prstGeom prst="rect">
            <a:avLst/>
          </a:prstGeom>
          <a:noFill/>
        </p:spPr>
        <p:txBody>
          <a:bodyPr wrap="square" rtlCol="0">
            <a:spAutoFit/>
          </a:bodyPr>
          <a:lstStyle/>
          <a:p>
            <a:pPr algn="just"/>
            <a:r>
              <a:rPr lang="es-ES" sz="2000" b="1" dirty="0">
                <a:latin typeface="Bahnschrift SemiCondensed" panose="020B0502040204020203" pitchFamily="34" charset="0"/>
              </a:rPr>
              <a:t>Figure 1. </a:t>
            </a:r>
            <a:r>
              <a:rPr lang="en-US" sz="2000" b="1" dirty="0">
                <a:latin typeface="Bahnschrift SemiCondensed" panose="020B0502040204020203" pitchFamily="34" charset="0"/>
              </a:rPr>
              <a:t>Transmitted light  (TL %) values of bovine corneas treated with cyclodextrin solutions and ethanol after 10 min drug treatment and 120 min PBS treatment. 100% corresponds to the total light transmitted through bovine corneas incubated in PBS. *ETOH (C+): Ethanol (positive control).</a:t>
            </a:r>
            <a:endParaRPr lang="es-ES" sz="2000" b="1" dirty="0">
              <a:latin typeface="Bahnschrift SemiCondensed" panose="020B0502040204020203" pitchFamily="34" charset="0"/>
            </a:endParaRPr>
          </a:p>
          <a:p>
            <a:pPr algn="just"/>
            <a:endParaRPr lang="es-ES" sz="2000" b="1" dirty="0">
              <a:latin typeface="Bahnschrift SemiCondensed" panose="020B0502040204020203" pitchFamily="34" charset="0"/>
            </a:endParaRPr>
          </a:p>
        </p:txBody>
      </p:sp>
      <p:sp>
        <p:nvSpPr>
          <p:cNvPr id="346" name="345 CuadroTexto"/>
          <p:cNvSpPr txBox="1"/>
          <p:nvPr/>
        </p:nvSpPr>
        <p:spPr>
          <a:xfrm>
            <a:off x="504281" y="32848142"/>
            <a:ext cx="5934190" cy="707886"/>
          </a:xfrm>
          <a:prstGeom prst="rect">
            <a:avLst/>
          </a:prstGeom>
          <a:noFill/>
        </p:spPr>
        <p:txBody>
          <a:bodyPr wrap="square" rtlCol="0">
            <a:spAutoFit/>
          </a:bodyPr>
          <a:lstStyle/>
          <a:p>
            <a:pPr algn="just"/>
            <a:r>
              <a:rPr lang="es-ES" sz="2000" b="1" dirty="0">
                <a:latin typeface="Bahnschrift SemiCondensed" panose="020B0502040204020203" pitchFamily="34" charset="0"/>
              </a:rPr>
              <a:t>Figure 2. </a:t>
            </a:r>
            <a:r>
              <a:rPr lang="es-ES" sz="2000" b="1" dirty="0" err="1">
                <a:latin typeface="Bahnschrift SemiCondensed" panose="020B0502040204020203" pitchFamily="34" charset="0"/>
              </a:rPr>
              <a:t>Transmittance</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representation</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obtained</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after</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the</a:t>
            </a:r>
            <a:r>
              <a:rPr lang="es-ES" sz="2000" b="1" dirty="0">
                <a:latin typeface="Bahnschrift SemiCondensed" panose="020B0502040204020203" pitchFamily="34" charset="0"/>
              </a:rPr>
              <a:t> </a:t>
            </a:r>
            <a:r>
              <a:rPr lang="es-ES" sz="2000" b="1" dirty="0" err="1">
                <a:latin typeface="Bahnschrift SemiCondensed" panose="020B0502040204020203" pitchFamily="34" charset="0"/>
              </a:rPr>
              <a:t>instillation</a:t>
            </a:r>
            <a:r>
              <a:rPr lang="es-ES" sz="2000" b="1" dirty="0">
                <a:latin typeface="Bahnschrift SemiCondensed" panose="020B0502040204020203" pitchFamily="34" charset="0"/>
              </a:rPr>
              <a:t> of </a:t>
            </a:r>
            <a:r>
              <a:rPr lang="es-ES" sz="2000" b="1" dirty="0" err="1">
                <a:latin typeface="Bahnschrift SemiCondensed" panose="020B0502040204020203" pitchFamily="34" charset="0"/>
              </a:rPr>
              <a:t>differents</a:t>
            </a:r>
            <a:r>
              <a:rPr lang="es-ES" sz="2000" b="1" dirty="0">
                <a:latin typeface="Bahnschrift SemiCondensed" panose="020B0502040204020203" pitchFamily="34" charset="0"/>
              </a:rPr>
              <a:t> cyclodextrins </a:t>
            </a:r>
            <a:r>
              <a:rPr lang="es-ES" sz="2000" b="1" dirty="0" err="1">
                <a:latin typeface="Bahnschrift SemiCondensed" panose="020B0502040204020203" pitchFamily="34" charset="0"/>
              </a:rPr>
              <a:t>solutions</a:t>
            </a:r>
            <a:r>
              <a:rPr lang="es-ES" sz="2000" b="1" dirty="0">
                <a:latin typeface="Bahnschrift SemiCondensed" panose="020B0502040204020203" pitchFamily="34" charset="0"/>
              </a:rPr>
              <a:t>. </a:t>
            </a:r>
          </a:p>
        </p:txBody>
      </p:sp>
      <p:sp>
        <p:nvSpPr>
          <p:cNvPr id="1054" name="1053 CuadroTexto"/>
          <p:cNvSpPr txBox="1"/>
          <p:nvPr/>
        </p:nvSpPr>
        <p:spPr>
          <a:xfrm>
            <a:off x="19549337" y="40108756"/>
            <a:ext cx="8678024" cy="984885"/>
          </a:xfrm>
          <a:prstGeom prst="rect">
            <a:avLst/>
          </a:prstGeom>
          <a:noFill/>
        </p:spPr>
        <p:txBody>
          <a:bodyPr wrap="square" rtlCol="0">
            <a:spAutoFit/>
          </a:bodyPr>
          <a:lstStyle/>
          <a:p>
            <a:r>
              <a:rPr lang="en-GB" sz="2000" b="1" dirty="0">
                <a:latin typeface="Bahnschrift SemiCondensed" panose="020B0502040204020203" pitchFamily="34" charset="0"/>
              </a:rPr>
              <a:t>Figure 6. Maximum breaking strength and </a:t>
            </a:r>
            <a:r>
              <a:rPr lang="en-GB" sz="2000" b="1" dirty="0" err="1">
                <a:latin typeface="Bahnschrift SemiCondensed" panose="020B0502040204020203" pitchFamily="34" charset="0"/>
              </a:rPr>
              <a:t>bioadhesion</a:t>
            </a:r>
            <a:r>
              <a:rPr lang="en-GB" sz="2000" b="1" dirty="0">
                <a:latin typeface="Bahnschrift SemiCondensed" panose="020B0502040204020203" pitchFamily="34" charset="0"/>
              </a:rPr>
              <a:t> work obtained using </a:t>
            </a:r>
          </a:p>
          <a:p>
            <a:r>
              <a:rPr lang="en-GB" sz="2000" b="1" dirty="0">
                <a:latin typeface="Bahnschrift SemiCondensed" panose="020B0502040204020203" pitchFamily="34" charset="0"/>
              </a:rPr>
              <a:t>bovine cornea as a substrate.</a:t>
            </a:r>
            <a:endParaRPr lang="es-ES" sz="2000" b="1" dirty="0">
              <a:latin typeface="Bahnschrift SemiCondensed" panose="020B0502040204020203" pitchFamily="34" charset="0"/>
            </a:endParaRPr>
          </a:p>
          <a:p>
            <a:endParaRPr lang="es-ES" dirty="0"/>
          </a:p>
        </p:txBody>
      </p:sp>
      <p:sp>
        <p:nvSpPr>
          <p:cNvPr id="355" name="354 CuadroTexto"/>
          <p:cNvSpPr txBox="1"/>
          <p:nvPr/>
        </p:nvSpPr>
        <p:spPr>
          <a:xfrm rot="10800000" flipV="1">
            <a:off x="265514" y="33988076"/>
            <a:ext cx="14037020" cy="646331"/>
          </a:xfrm>
          <a:prstGeom prst="rect">
            <a:avLst/>
          </a:prstGeom>
          <a:solidFill>
            <a:srgbClr val="FFFF00"/>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CONCLUSIONS</a:t>
            </a:r>
            <a:endParaRPr lang="es-ES" dirty="0"/>
          </a:p>
        </p:txBody>
      </p:sp>
      <p:cxnSp>
        <p:nvCxnSpPr>
          <p:cNvPr id="142" name="141 Conector recto"/>
          <p:cNvCxnSpPr/>
          <p:nvPr/>
        </p:nvCxnSpPr>
        <p:spPr>
          <a:xfrm>
            <a:off x="19730417" y="10669792"/>
            <a:ext cx="72008" cy="47685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8" name="357 Conector recto"/>
          <p:cNvCxnSpPr/>
          <p:nvPr/>
        </p:nvCxnSpPr>
        <p:spPr>
          <a:xfrm>
            <a:off x="16175761" y="16755438"/>
            <a:ext cx="26265" cy="476854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56" name="1055 CuadroTexto"/>
          <p:cNvSpPr txBox="1"/>
          <p:nvPr/>
        </p:nvSpPr>
        <p:spPr>
          <a:xfrm>
            <a:off x="1623261" y="33515958"/>
            <a:ext cx="10556095" cy="400110"/>
          </a:xfrm>
          <a:prstGeom prst="rect">
            <a:avLst/>
          </a:prstGeom>
          <a:noFill/>
        </p:spPr>
        <p:txBody>
          <a:bodyPr wrap="none" rtlCol="0">
            <a:spAutoFit/>
          </a:bodyPr>
          <a:lstStyle/>
          <a:p>
            <a:r>
              <a:rPr lang="en-GB" b="1" dirty="0">
                <a:sym typeface="Wingdings" panose="05000000000000000000" pitchFamily="2" charset="2"/>
              </a:rPr>
              <a:t> </a:t>
            </a:r>
            <a:r>
              <a:rPr lang="en-GB" sz="2000" b="1" dirty="0">
                <a:latin typeface="Bahnschrift SemiCondensed" panose="020B0502040204020203" pitchFamily="34" charset="0"/>
              </a:rPr>
              <a:t>The fluorescein permeability has been affected to a greater extent by the solution of αCD and HPɣCD.</a:t>
            </a:r>
            <a:endParaRPr lang="es-ES" sz="2000" b="1" dirty="0">
              <a:latin typeface="Bahnschrift SemiCondensed" panose="020B0502040204020203" pitchFamily="34" charset="0"/>
            </a:endParaRPr>
          </a:p>
        </p:txBody>
      </p:sp>
      <p:sp>
        <p:nvSpPr>
          <p:cNvPr id="1057" name="1056 CuadroTexto"/>
          <p:cNvSpPr txBox="1"/>
          <p:nvPr/>
        </p:nvSpPr>
        <p:spPr>
          <a:xfrm>
            <a:off x="360264" y="34700020"/>
            <a:ext cx="14064997" cy="8402300"/>
          </a:xfrm>
          <a:prstGeom prst="rect">
            <a:avLst/>
          </a:prstGeom>
          <a:noFill/>
        </p:spPr>
        <p:txBody>
          <a:bodyPr wrap="square" rtlCol="0">
            <a:spAutoFit/>
          </a:bodyPr>
          <a:lstStyle/>
          <a:p>
            <a:pPr marL="266700" indent="-266700"/>
            <a:r>
              <a:rPr lang="es-ES" sz="3600" dirty="0" err="1">
                <a:latin typeface="Bahnschrift SemiCondensed" panose="020B0502040204020203" pitchFamily="34" charset="0"/>
              </a:rPr>
              <a:t>All</a:t>
            </a:r>
            <a:r>
              <a:rPr lang="es-ES" sz="3600" dirty="0">
                <a:latin typeface="Bahnschrift SemiCondensed" panose="020B0502040204020203" pitchFamily="34" charset="0"/>
              </a:rPr>
              <a:t> </a:t>
            </a:r>
            <a:r>
              <a:rPr lang="es-ES" sz="3600" dirty="0" err="1">
                <a:latin typeface="Bahnschrift SemiCondensed" panose="020B0502040204020203" pitchFamily="34" charset="0"/>
              </a:rPr>
              <a:t>tested</a:t>
            </a:r>
            <a:r>
              <a:rPr lang="es-ES" sz="3600" dirty="0">
                <a:latin typeface="Bahnschrift SemiCondensed" panose="020B0502040204020203" pitchFamily="34" charset="0"/>
              </a:rPr>
              <a:t> </a:t>
            </a:r>
            <a:r>
              <a:rPr lang="en-US" sz="3600" dirty="0">
                <a:latin typeface="Bahnschrift SemiCondensed" panose="020B0502040204020203" pitchFamily="34" charset="0"/>
              </a:rPr>
              <a:t>cyclodextrins are safe for ophthalmic administration with the exception of:</a:t>
            </a:r>
          </a:p>
          <a:p>
            <a:pPr marL="266700" indent="-266700"/>
            <a:r>
              <a:rPr lang="en-US" sz="3600" dirty="0">
                <a:latin typeface="Bahnschrift SemiCondensed" panose="020B0502040204020203" pitchFamily="34" charset="0"/>
                <a:sym typeface="Wingdings" panose="05000000000000000000" pitchFamily="2" charset="2"/>
              </a:rPr>
              <a:t></a:t>
            </a:r>
            <a:r>
              <a:rPr lang="en-US" sz="3600" dirty="0">
                <a:latin typeface="Bahnschrift SemiCondensed" panose="020B0502040204020203" pitchFamily="34" charset="0"/>
              </a:rPr>
              <a:t>M</a:t>
            </a:r>
            <a:r>
              <a:rPr lang="el-GR" sz="3600" dirty="0">
                <a:latin typeface="Bahnschrift SemiCondensed" panose="020B0502040204020203" pitchFamily="34" charset="0"/>
              </a:rPr>
              <a:t>β</a:t>
            </a:r>
            <a:r>
              <a:rPr lang="es-ES" sz="3600" dirty="0">
                <a:latin typeface="Bahnschrift SemiCondensed" panose="020B0502040204020203" pitchFamily="34" charset="0"/>
              </a:rPr>
              <a:t>CD,  </a:t>
            </a:r>
            <a:r>
              <a:rPr lang="en-US" sz="3600" dirty="0">
                <a:latin typeface="Bahnschrift SemiCondensed" panose="020B0502040204020203" pitchFamily="34" charset="0"/>
              </a:rPr>
              <a:t>due to the fact that significantly modifies corneal transparence . This fact is supported by transmittance and opacity values (Figures 1 and 2).</a:t>
            </a:r>
          </a:p>
          <a:p>
            <a:pPr marL="285750" indent="-285750">
              <a:buFont typeface="Wingdings" pitchFamily="2" charset="2"/>
              <a:buChar char="à"/>
            </a:pPr>
            <a:r>
              <a:rPr lang="en-US" sz="3600" dirty="0">
                <a:latin typeface="Bahnschrift SemiCondensed" panose="020B0502040204020203" pitchFamily="34" charset="0"/>
              </a:rPr>
              <a:t>HPɣCD and αCD, because of the alterations on corneal permeability.</a:t>
            </a:r>
          </a:p>
          <a:p>
            <a:pPr marL="285750" indent="-285750">
              <a:buFont typeface="Wingdings" pitchFamily="2" charset="2"/>
              <a:buChar char="à"/>
            </a:pPr>
            <a:r>
              <a:rPr lang="en-US" sz="3600" dirty="0">
                <a:latin typeface="Bahnschrift SemiCondensed" panose="020B0502040204020203" pitchFamily="34" charset="0"/>
              </a:rPr>
              <a:t>αCD modified the </a:t>
            </a:r>
            <a:r>
              <a:rPr lang="en-US" sz="3600" dirty="0" err="1">
                <a:latin typeface="Bahnschrift SemiCondensed" panose="020B0502040204020203" pitchFamily="34" charset="0"/>
              </a:rPr>
              <a:t>vessels’s</a:t>
            </a:r>
            <a:r>
              <a:rPr lang="en-US" sz="3600" dirty="0">
                <a:latin typeface="Bahnschrift SemiCondensed" panose="020B0502040204020203" pitchFamily="34" charset="0"/>
              </a:rPr>
              <a:t> appearance and color as presented on HET-CAM assay.</a:t>
            </a:r>
          </a:p>
          <a:p>
            <a:r>
              <a:rPr lang="en-US" sz="3600" dirty="0">
                <a:latin typeface="Bahnschrift SemiCondensed" panose="020B0502040204020203" pitchFamily="34" charset="0"/>
              </a:rPr>
              <a:t>Additional studies are required for the determination of their toxicity.</a:t>
            </a:r>
          </a:p>
          <a:p>
            <a:r>
              <a:rPr lang="en-US" sz="3600" i="1" dirty="0">
                <a:latin typeface="Bahnschrift SemiCondensed" panose="020B0502040204020203" pitchFamily="34" charset="0"/>
                <a:sym typeface="Wingdings" panose="05000000000000000000" pitchFamily="2" charset="2"/>
              </a:rPr>
              <a:t>Ex vivo </a:t>
            </a:r>
            <a:r>
              <a:rPr lang="en-GB" sz="3600" dirty="0">
                <a:latin typeface="Bahnschrift SemiCondensed" panose="020B0502040204020203" pitchFamily="34" charset="0"/>
                <a:sym typeface="Wingdings" panose="05000000000000000000" pitchFamily="2" charset="2"/>
              </a:rPr>
              <a:t>m</a:t>
            </a:r>
            <a:r>
              <a:rPr lang="en-GB" sz="3600" dirty="0">
                <a:latin typeface="Bahnschrift SemiCondensed" panose="020B0502040204020203" pitchFamily="34" charset="0"/>
              </a:rPr>
              <a:t>ucoadhesive assay shows that all cyclodextrin solutions have similar </a:t>
            </a:r>
            <a:r>
              <a:rPr lang="en-GB" sz="3600" dirty="0" err="1">
                <a:latin typeface="Bahnschrift SemiCondensed" panose="020B0502040204020203" pitchFamily="34" charset="0"/>
              </a:rPr>
              <a:t>bioadhesive</a:t>
            </a:r>
            <a:r>
              <a:rPr lang="en-GB" sz="3600" dirty="0">
                <a:latin typeface="Bahnschrift SemiCondensed" panose="020B0502040204020203" pitchFamily="34" charset="0"/>
              </a:rPr>
              <a:t> properties, except for </a:t>
            </a:r>
            <a:r>
              <a:rPr lang="en-GB" sz="3600" dirty="0" err="1">
                <a:latin typeface="Bahnschrift SemiCondensed" panose="020B0502040204020203" pitchFamily="34" charset="0"/>
              </a:rPr>
              <a:t>SBECD</a:t>
            </a:r>
            <a:r>
              <a:rPr lang="en-GB" sz="3600" dirty="0">
                <a:latin typeface="Bahnschrift SemiCondensed" panose="020B0502040204020203" pitchFamily="34" charset="0"/>
              </a:rPr>
              <a:t> that presents a significantly lower </a:t>
            </a:r>
            <a:r>
              <a:rPr lang="en-GB" sz="3600" dirty="0" err="1">
                <a:latin typeface="Bahnschrift SemiCondensed" panose="020B0502040204020203" pitchFamily="34" charset="0"/>
              </a:rPr>
              <a:t>bioadhesion</a:t>
            </a:r>
            <a:r>
              <a:rPr lang="en-GB" sz="3600" dirty="0">
                <a:latin typeface="Bahnschrift SemiCondensed" panose="020B0502040204020203" pitchFamily="34" charset="0"/>
              </a:rPr>
              <a:t> work-value than the rest of cyclodextrins. </a:t>
            </a:r>
          </a:p>
          <a:p>
            <a:r>
              <a:rPr lang="en-GB" sz="3600" i="1" dirty="0">
                <a:latin typeface="Bahnschrift SemiCondensed" panose="020B0502040204020203" pitchFamily="34" charset="0"/>
              </a:rPr>
              <a:t>In vivo </a:t>
            </a:r>
            <a:r>
              <a:rPr lang="en-GB" sz="3600" dirty="0">
                <a:latin typeface="Bahnschrift SemiCondensed" panose="020B0502040204020203" pitchFamily="34" charset="0"/>
              </a:rPr>
              <a:t>mucoadhesive results show </a:t>
            </a:r>
            <a:r>
              <a:rPr lang="en-GB" sz="3600" dirty="0" err="1">
                <a:latin typeface="Bahnschrift SemiCondensed" panose="020B0502040204020203" pitchFamily="34" charset="0"/>
              </a:rPr>
              <a:t>hydroxypropylic</a:t>
            </a:r>
            <a:r>
              <a:rPr lang="en-GB" sz="3600" dirty="0">
                <a:latin typeface="Bahnschrift SemiCondensed" panose="020B0502040204020203" pitchFamily="34" charset="0"/>
              </a:rPr>
              <a:t> cyclodextrins have a better t</a:t>
            </a:r>
            <a:r>
              <a:rPr lang="en-GB" sz="3600" baseline="-25000" dirty="0">
                <a:latin typeface="Bahnschrift SemiCondensed" panose="020B0502040204020203" pitchFamily="34" charset="0"/>
              </a:rPr>
              <a:t>1/2</a:t>
            </a:r>
            <a:r>
              <a:rPr lang="en-GB" sz="3600" dirty="0">
                <a:latin typeface="Bahnschrift SemiCondensed" panose="020B0502040204020203" pitchFamily="34" charset="0"/>
              </a:rPr>
              <a:t> on the ocular surface than the rest of tested cyclodextrins. M</a:t>
            </a:r>
            <a:r>
              <a:rPr lang="el-GR" sz="3600" dirty="0">
                <a:latin typeface="Bahnschrift SemiCondensed" panose="020B0502040204020203" pitchFamily="34" charset="0"/>
              </a:rPr>
              <a:t>β</a:t>
            </a:r>
            <a:r>
              <a:rPr lang="en-GB" sz="3600" dirty="0">
                <a:latin typeface="Bahnschrift SemiCondensed" panose="020B0502040204020203" pitchFamily="34" charset="0"/>
              </a:rPr>
              <a:t>CD is associated with a lower  t</a:t>
            </a:r>
            <a:r>
              <a:rPr lang="en-GB" sz="3600" baseline="-25000" dirty="0">
                <a:latin typeface="Bahnschrift SemiCondensed" panose="020B0502040204020203" pitchFamily="34" charset="0"/>
              </a:rPr>
              <a:t>1/2</a:t>
            </a:r>
            <a:r>
              <a:rPr lang="en-GB" sz="3600" dirty="0">
                <a:latin typeface="Bahnschrift SemiCondensed" panose="020B0502040204020203" pitchFamily="34" charset="0"/>
              </a:rPr>
              <a:t>, probably due to an increase on animal´s blinking observed during the study.</a:t>
            </a:r>
            <a:endParaRPr lang="en-GB" sz="3200" dirty="0"/>
          </a:p>
        </p:txBody>
      </p:sp>
      <p:sp>
        <p:nvSpPr>
          <p:cNvPr id="1058" name="1057 CuadroTexto"/>
          <p:cNvSpPr txBox="1"/>
          <p:nvPr/>
        </p:nvSpPr>
        <p:spPr>
          <a:xfrm>
            <a:off x="15553953" y="41836948"/>
            <a:ext cx="9865096" cy="1754326"/>
          </a:xfrm>
          <a:prstGeom prst="rect">
            <a:avLst/>
          </a:prstGeom>
          <a:noFill/>
        </p:spPr>
        <p:txBody>
          <a:bodyPr wrap="square" rtlCol="0">
            <a:spAutoFit/>
          </a:bodyPr>
          <a:lstStyle/>
          <a:p>
            <a:pPr algn="just"/>
            <a:r>
              <a:rPr lang="en-US" dirty="0"/>
              <a:t>[1]  </a:t>
            </a:r>
            <a:r>
              <a:rPr lang="en-US" dirty="0" err="1"/>
              <a:t>EMA</a:t>
            </a:r>
            <a:r>
              <a:rPr lang="en-US" dirty="0"/>
              <a:t>, Background Review for Cyclodextrins Used as Excipients, pp. 1–17, 2014.</a:t>
            </a:r>
            <a:endParaRPr lang="es-ES" dirty="0"/>
          </a:p>
          <a:p>
            <a:pPr algn="just"/>
            <a:r>
              <a:rPr lang="en-US" dirty="0"/>
              <a:t>[2] Marc Francois, Eric </a:t>
            </a:r>
            <a:r>
              <a:rPr lang="en-US" dirty="0" err="1"/>
              <a:t>Snoeckx</a:t>
            </a:r>
            <a:r>
              <a:rPr lang="en-US" dirty="0"/>
              <a:t>, Peter </a:t>
            </a:r>
            <a:r>
              <a:rPr lang="en-US" dirty="0" err="1"/>
              <a:t>Putteman</a:t>
            </a:r>
            <a:r>
              <a:rPr lang="en-US" dirty="0"/>
              <a:t>, </a:t>
            </a:r>
            <a:r>
              <a:rPr lang="en-US" dirty="0" err="1"/>
              <a:t>Fons</a:t>
            </a:r>
            <a:r>
              <a:rPr lang="en-US" dirty="0"/>
              <a:t> </a:t>
            </a:r>
            <a:r>
              <a:rPr lang="en-US" dirty="0" err="1"/>
              <a:t>Wouters</a:t>
            </a:r>
            <a:r>
              <a:rPr lang="en-US" dirty="0"/>
              <a:t>, Eddy De </a:t>
            </a:r>
            <a:r>
              <a:rPr lang="en-US" dirty="0" err="1"/>
              <a:t>Proost</a:t>
            </a:r>
            <a:r>
              <a:rPr lang="en-US" dirty="0"/>
              <a:t>, </a:t>
            </a:r>
            <a:r>
              <a:rPr lang="en-US" dirty="0" err="1"/>
              <a:t>Urbain</a:t>
            </a:r>
            <a:r>
              <a:rPr lang="en-US" dirty="0"/>
              <a:t> </a:t>
            </a:r>
            <a:r>
              <a:rPr lang="en-US" dirty="0" err="1"/>
              <a:t>Delaet</a:t>
            </a:r>
            <a:r>
              <a:rPr lang="en-US" dirty="0"/>
              <a:t>, </a:t>
            </a:r>
            <a:r>
              <a:rPr lang="en-US" dirty="0" err="1"/>
              <a:t>Jef</a:t>
            </a:r>
            <a:r>
              <a:rPr lang="en-US" dirty="0"/>
              <a:t> </a:t>
            </a:r>
            <a:r>
              <a:rPr lang="en-US" dirty="0" err="1"/>
              <a:t>Peeters</a:t>
            </a:r>
            <a:r>
              <a:rPr lang="en-US" dirty="0"/>
              <a:t>, and Marcus E. Brewster. A mucoadhesive, cyclodextrin-based vaginal cream formulation of </a:t>
            </a:r>
            <a:r>
              <a:rPr lang="en-US" dirty="0" err="1"/>
              <a:t>itraconazole</a:t>
            </a:r>
            <a:r>
              <a:rPr lang="en-US" dirty="0"/>
              <a:t>. AAPS </a:t>
            </a:r>
            <a:r>
              <a:rPr lang="en-US" dirty="0" err="1"/>
              <a:t>PharmSci</a:t>
            </a:r>
            <a:r>
              <a:rPr lang="en-US" dirty="0"/>
              <a:t>. 2003;5(1):E5.</a:t>
            </a:r>
            <a:endParaRPr lang="es-ES" dirty="0"/>
          </a:p>
          <a:p>
            <a:pPr algn="just"/>
            <a:r>
              <a:rPr lang="en-US" dirty="0"/>
              <a:t> </a:t>
            </a:r>
            <a:endParaRPr lang="es-ES" dirty="0"/>
          </a:p>
          <a:p>
            <a:pPr algn="just"/>
            <a:endParaRPr lang="es-ES" dirty="0"/>
          </a:p>
        </p:txBody>
      </p:sp>
      <p:sp>
        <p:nvSpPr>
          <p:cNvPr id="364" name="363 CuadroTexto"/>
          <p:cNvSpPr txBox="1"/>
          <p:nvPr/>
        </p:nvSpPr>
        <p:spPr>
          <a:xfrm>
            <a:off x="25908451" y="40972852"/>
            <a:ext cx="4911198" cy="646331"/>
          </a:xfrm>
          <a:prstGeom prst="rect">
            <a:avLst/>
          </a:prstGeom>
          <a:solidFill>
            <a:srgbClr val="FFFF00"/>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a:t>ACKNOWLEDGEMENTS  </a:t>
            </a:r>
          </a:p>
        </p:txBody>
      </p:sp>
      <p:sp>
        <p:nvSpPr>
          <p:cNvPr id="1059" name="1058 CuadroTexto"/>
          <p:cNvSpPr txBox="1"/>
          <p:nvPr/>
        </p:nvSpPr>
        <p:spPr>
          <a:xfrm>
            <a:off x="25908451" y="41692932"/>
            <a:ext cx="4957689" cy="1477328"/>
          </a:xfrm>
          <a:prstGeom prst="rect">
            <a:avLst/>
          </a:prstGeom>
          <a:noFill/>
        </p:spPr>
        <p:txBody>
          <a:bodyPr wrap="square" rtlCol="0">
            <a:spAutoFit/>
          </a:bodyPr>
          <a:lstStyle/>
          <a:p>
            <a:pPr algn="just"/>
            <a:r>
              <a:rPr lang="es-ES" dirty="0"/>
              <a:t>García-Otero Xurxo and Varela-Fernández Rubén </a:t>
            </a:r>
            <a:r>
              <a:rPr lang="es-ES" dirty="0" err="1"/>
              <a:t>acknowledges</a:t>
            </a:r>
            <a:r>
              <a:rPr lang="es-ES" dirty="0"/>
              <a:t> </a:t>
            </a:r>
            <a:r>
              <a:rPr lang="es-ES" dirty="0" err="1"/>
              <a:t>the</a:t>
            </a:r>
            <a:r>
              <a:rPr lang="es-ES" dirty="0"/>
              <a:t> </a:t>
            </a:r>
            <a:r>
              <a:rPr lang="es-ES" dirty="0" err="1"/>
              <a:t>financial</a:t>
            </a:r>
            <a:r>
              <a:rPr lang="es-ES" dirty="0"/>
              <a:t> </a:t>
            </a:r>
            <a:r>
              <a:rPr lang="es-ES" dirty="0" err="1"/>
              <a:t>support</a:t>
            </a:r>
            <a:r>
              <a:rPr lang="es-ES" dirty="0"/>
              <a:t> of </a:t>
            </a:r>
            <a:r>
              <a:rPr lang="es-ES" dirty="0" err="1"/>
              <a:t>the</a:t>
            </a:r>
            <a:r>
              <a:rPr lang="es-ES" dirty="0"/>
              <a:t> </a:t>
            </a:r>
            <a:r>
              <a:rPr lang="es-ES" dirty="0" err="1"/>
              <a:t>Health</a:t>
            </a:r>
            <a:r>
              <a:rPr lang="es-ES" dirty="0"/>
              <a:t> </a:t>
            </a:r>
            <a:r>
              <a:rPr lang="es-ES" dirty="0" err="1"/>
              <a:t>Research</a:t>
            </a:r>
            <a:r>
              <a:rPr lang="es-ES" dirty="0"/>
              <a:t> </a:t>
            </a:r>
            <a:r>
              <a:rPr lang="es-ES" dirty="0" err="1"/>
              <a:t>Institute</a:t>
            </a:r>
            <a:r>
              <a:rPr lang="es-ES" dirty="0"/>
              <a:t> </a:t>
            </a:r>
            <a:r>
              <a:rPr lang="es-ES" dirty="0" err="1"/>
              <a:t>Foundation</a:t>
            </a:r>
            <a:r>
              <a:rPr lang="es-ES" dirty="0"/>
              <a:t> of Santiago de Compostela (FIDIS) (Predoctoral </a:t>
            </a:r>
            <a:r>
              <a:rPr lang="es-ES" dirty="0" err="1"/>
              <a:t>research</a:t>
            </a:r>
            <a:r>
              <a:rPr lang="es-ES" dirty="0"/>
              <a:t> </a:t>
            </a:r>
            <a:r>
              <a:rPr lang="es-ES" dirty="0" err="1"/>
              <a:t>fellowship</a:t>
            </a:r>
            <a:r>
              <a:rPr lang="es-ES" dirty="0"/>
              <a:t>).</a:t>
            </a:r>
          </a:p>
        </p:txBody>
      </p:sp>
      <p:sp>
        <p:nvSpPr>
          <p:cNvPr id="367" name="366 CuadroTexto"/>
          <p:cNvSpPr txBox="1"/>
          <p:nvPr/>
        </p:nvSpPr>
        <p:spPr>
          <a:xfrm>
            <a:off x="15769977" y="40972852"/>
            <a:ext cx="9649072" cy="646331"/>
          </a:xfrm>
          <a:prstGeom prst="rect">
            <a:avLst/>
          </a:prstGeom>
          <a:solidFill>
            <a:srgbClr val="FFFF00"/>
          </a:solidFill>
          <a:ln w="38100">
            <a:noFill/>
          </a:ln>
        </p:spPr>
        <p:txBody>
          <a:bodyPr wrap="square" rtlCol="0">
            <a:spAutoFit/>
          </a:bodyPr>
          <a:lstStyle>
            <a:defPPr>
              <a:defRPr lang="es-ES"/>
            </a:defPPr>
            <a:lvl1pPr algn="ctr">
              <a:defRPr sz="3600" b="1">
                <a:latin typeface="Bahnschrift SemiCondensed" panose="020B0502040204020203" pitchFamily="34" charset="0"/>
              </a:defRPr>
            </a:lvl1pPr>
          </a:lstStyle>
          <a:p>
            <a:r>
              <a:rPr lang="es-ES" dirty="0" err="1"/>
              <a:t>REFERENCES</a:t>
            </a:r>
            <a:r>
              <a:rPr lang="es-ES" dirty="0"/>
              <a:t>  </a:t>
            </a:r>
          </a:p>
        </p:txBody>
      </p:sp>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2012" y="29739604"/>
            <a:ext cx="58769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n 14" descr="Diagrama&#10;&#10;Descripción generada automáticamente">
            <a:extLst>
              <a:ext uri="{FF2B5EF4-FFF2-40B4-BE49-F238E27FC236}">
                <a16:creationId xmlns:a16="http://schemas.microsoft.com/office/drawing/2014/main" id="{4767D0C8-3BF6-4CF6-A31C-827A37C49F2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977889" y="24987076"/>
            <a:ext cx="7886146" cy="5460371"/>
          </a:xfrm>
          <a:prstGeom prst="rect">
            <a:avLst/>
          </a:prstGeom>
        </p:spPr>
      </p:pic>
      <p:sp>
        <p:nvSpPr>
          <p:cNvPr id="2" name="Rectangle 2">
            <a:extLst>
              <a:ext uri="{FF2B5EF4-FFF2-40B4-BE49-F238E27FC236}">
                <a16:creationId xmlns:a16="http://schemas.microsoft.com/office/drawing/2014/main" id="{D85976FA-52F2-4ECD-83AC-C625C8E2345A}"/>
              </a:ext>
            </a:extLst>
          </p:cNvPr>
          <p:cNvSpPr>
            <a:spLocks noChangeArrowheads="1"/>
          </p:cNvSpPr>
          <p:nvPr/>
        </p:nvSpPr>
        <p:spPr bwMode="auto">
          <a:xfrm>
            <a:off x="1461805" y="25065143"/>
            <a:ext cx="32404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to 2">
            <a:extLst>
              <a:ext uri="{FF2B5EF4-FFF2-40B4-BE49-F238E27FC236}">
                <a16:creationId xmlns:a16="http://schemas.microsoft.com/office/drawing/2014/main" id="{8D8B63CD-0638-4A37-BECC-20B7E3DB589C}"/>
              </a:ext>
            </a:extLst>
          </p:cNvPr>
          <p:cNvGraphicFramePr>
            <a:graphicFrameLocks noChangeAspect="1"/>
          </p:cNvGraphicFramePr>
          <p:nvPr>
            <p:extLst>
              <p:ext uri="{D42A27DB-BD31-4B8C-83A1-F6EECF244321}">
                <p14:modId xmlns:p14="http://schemas.microsoft.com/office/powerpoint/2010/main" val="1108542053"/>
              </p:ext>
            </p:extLst>
          </p:nvPr>
        </p:nvGraphicFramePr>
        <p:xfrm>
          <a:off x="936329" y="24266996"/>
          <a:ext cx="4903812" cy="4289110"/>
        </p:xfrm>
        <a:graphic>
          <a:graphicData uri="http://schemas.openxmlformats.org/presentationml/2006/ole">
            <mc:AlternateContent xmlns:mc="http://schemas.openxmlformats.org/markup-compatibility/2006">
              <mc:Choice xmlns:v="urn:schemas-microsoft-com:vml" Requires="v">
                <p:oleObj spid="_x0000_s1033" name="Prism 6" r:id="rId30" imgW="3385996" imgH="2965508" progId="Prism6.Document">
                  <p:embed/>
                </p:oleObj>
              </mc:Choice>
              <mc:Fallback>
                <p:oleObj name="Prism 6" r:id="rId30" imgW="3385996" imgH="2965508" progId="Prism6.Document">
                  <p:embed/>
                  <p:pic>
                    <p:nvPicPr>
                      <p:cNvPr id="0" name="Object 1"/>
                      <p:cNvPicPr>
                        <a:picLocks noChangeAspect="1" noChangeArrowheads="1"/>
                      </p:cNvPicPr>
                      <p:nvPr/>
                    </p:nvPicPr>
                    <p:blipFill>
                      <a:blip r:embed="rId31"/>
                      <a:srcRect/>
                      <a:stretch>
                        <a:fillRect/>
                      </a:stretch>
                    </p:blipFill>
                    <p:spPr bwMode="auto">
                      <a:xfrm>
                        <a:off x="936329" y="24266996"/>
                        <a:ext cx="4903812" cy="4289110"/>
                      </a:xfrm>
                      <a:prstGeom prst="rect">
                        <a:avLst/>
                      </a:prstGeom>
                      <a:noFill/>
                    </p:spPr>
                  </p:pic>
                </p:oleObj>
              </mc:Fallback>
            </mc:AlternateContent>
          </a:graphicData>
        </a:graphic>
      </p:graphicFrame>
    </p:spTree>
    <p:extLst>
      <p:ext uri="{BB962C8B-B14F-4D97-AF65-F5344CB8AC3E}">
        <p14:creationId xmlns:p14="http://schemas.microsoft.com/office/powerpoint/2010/main" val="4834603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8987</TotalTime>
  <Words>1092</Words>
  <Application>Microsoft Office PowerPoint</Application>
  <PresentationFormat>Personalizado</PresentationFormat>
  <Paragraphs>147</Paragraphs>
  <Slides>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8" baseType="lpstr">
      <vt:lpstr>Arial</vt:lpstr>
      <vt:lpstr>Bahnschrift SemiCondensed</vt:lpstr>
      <vt:lpstr>Calibri</vt:lpstr>
      <vt:lpstr>Palatino Linotype</vt:lpstr>
      <vt:lpstr>Wingdings</vt:lpstr>
      <vt:lpstr>Tema de Office</vt:lpstr>
      <vt:lpstr>GraphPad Prism 6 Project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Díaz</dc:creator>
  <cp:lastModifiedBy>Díaz Tomé Victoria</cp:lastModifiedBy>
  <cp:revision>180</cp:revision>
  <dcterms:created xsi:type="dcterms:W3CDTF">2019-01-06T21:24:05Z</dcterms:created>
  <dcterms:modified xsi:type="dcterms:W3CDTF">2020-11-16T17:24:03Z</dcterms:modified>
</cp:coreProperties>
</file>