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A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19"/>
    <p:restoredTop sz="94646"/>
  </p:normalViewPr>
  <p:slideViewPr>
    <p:cSldViewPr snapToGrid="0" snapToObjects="1">
      <p:cViewPr>
        <p:scale>
          <a:sx n="68" d="100"/>
          <a:sy n="68" d="100"/>
        </p:scale>
        <p:origin x="144" y="-11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0A7A545-F9B0-B747-B5CD-015A39B732FB}" type="datetimeFigureOut">
              <a:rPr lang="es-ES" smtClean="0"/>
              <a:t>19/11/20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FFA0585-352F-374D-BC5E-3B3879B693DE}" type="slidenum">
              <a:rPr lang="es-ES" smtClean="0"/>
              <a:t>‹Nº›</a:t>
            </a:fld>
            <a:endParaRPr lang="es-ES"/>
          </a:p>
        </p:txBody>
      </p:sp>
    </p:spTree>
    <p:extLst>
      <p:ext uri="{BB962C8B-B14F-4D97-AF65-F5344CB8AC3E}">
        <p14:creationId xmlns:p14="http://schemas.microsoft.com/office/powerpoint/2010/main" val="3062446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A7A545-F9B0-B747-B5CD-015A39B732FB}" type="datetimeFigureOut">
              <a:rPr lang="es-ES" smtClean="0"/>
              <a:t>19/11/20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FFA0585-352F-374D-BC5E-3B3879B693DE}" type="slidenum">
              <a:rPr lang="es-ES" smtClean="0"/>
              <a:t>‹Nº›</a:t>
            </a:fld>
            <a:endParaRPr lang="es-ES"/>
          </a:p>
        </p:txBody>
      </p:sp>
    </p:spTree>
    <p:extLst>
      <p:ext uri="{BB962C8B-B14F-4D97-AF65-F5344CB8AC3E}">
        <p14:creationId xmlns:p14="http://schemas.microsoft.com/office/powerpoint/2010/main" val="63333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A7A545-F9B0-B747-B5CD-015A39B732FB}" type="datetimeFigureOut">
              <a:rPr lang="es-ES" smtClean="0"/>
              <a:t>19/11/20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FFA0585-352F-374D-BC5E-3B3879B693DE}" type="slidenum">
              <a:rPr lang="es-ES" smtClean="0"/>
              <a:t>‹Nº›</a:t>
            </a:fld>
            <a:endParaRPr lang="es-ES"/>
          </a:p>
        </p:txBody>
      </p:sp>
    </p:spTree>
    <p:extLst>
      <p:ext uri="{BB962C8B-B14F-4D97-AF65-F5344CB8AC3E}">
        <p14:creationId xmlns:p14="http://schemas.microsoft.com/office/powerpoint/2010/main" val="61096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A7A545-F9B0-B747-B5CD-015A39B732FB}" type="datetimeFigureOut">
              <a:rPr lang="es-ES" smtClean="0"/>
              <a:t>19/11/20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FFA0585-352F-374D-BC5E-3B3879B693DE}" type="slidenum">
              <a:rPr lang="es-ES" smtClean="0"/>
              <a:t>‹Nº›</a:t>
            </a:fld>
            <a:endParaRPr lang="es-ES"/>
          </a:p>
        </p:txBody>
      </p:sp>
    </p:spTree>
    <p:extLst>
      <p:ext uri="{BB962C8B-B14F-4D97-AF65-F5344CB8AC3E}">
        <p14:creationId xmlns:p14="http://schemas.microsoft.com/office/powerpoint/2010/main" val="314122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0A7A545-F9B0-B747-B5CD-015A39B732FB}" type="datetimeFigureOut">
              <a:rPr lang="es-ES" smtClean="0"/>
              <a:t>19/11/20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FFA0585-352F-374D-BC5E-3B3879B693DE}" type="slidenum">
              <a:rPr lang="es-ES" smtClean="0"/>
              <a:t>‹Nº›</a:t>
            </a:fld>
            <a:endParaRPr lang="es-ES"/>
          </a:p>
        </p:txBody>
      </p:sp>
    </p:spTree>
    <p:extLst>
      <p:ext uri="{BB962C8B-B14F-4D97-AF65-F5344CB8AC3E}">
        <p14:creationId xmlns:p14="http://schemas.microsoft.com/office/powerpoint/2010/main" val="2678474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A7A545-F9B0-B747-B5CD-015A39B732FB}" type="datetimeFigureOut">
              <a:rPr lang="es-ES" smtClean="0"/>
              <a:t>19/11/20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FFA0585-352F-374D-BC5E-3B3879B693DE}" type="slidenum">
              <a:rPr lang="es-ES" smtClean="0"/>
              <a:t>‹Nº›</a:t>
            </a:fld>
            <a:endParaRPr lang="es-ES"/>
          </a:p>
        </p:txBody>
      </p:sp>
    </p:spTree>
    <p:extLst>
      <p:ext uri="{BB962C8B-B14F-4D97-AF65-F5344CB8AC3E}">
        <p14:creationId xmlns:p14="http://schemas.microsoft.com/office/powerpoint/2010/main" val="108224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s-ES"/>
              <a:t>Haga clic para modificar los estilos de texto del patrón</a:t>
            </a:r>
          </a:p>
        </p:txBody>
      </p:sp>
      <p:sp>
        <p:nvSpPr>
          <p:cNvPr id="4" name="Content Placeholder 3"/>
          <p:cNvSpPr>
            <a:spLocks noGrp="1"/>
          </p:cNvSpPr>
          <p:nvPr>
            <p:ph sz="half" idx="2"/>
          </p:nvPr>
        </p:nvSpPr>
        <p:spPr>
          <a:xfrm>
            <a:off x="2085368" y="15635264"/>
            <a:ext cx="12807832" cy="2299711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s-ES"/>
              <a:t>Haga clic para modificar los estilos de texto del patrón</a:t>
            </a:r>
          </a:p>
        </p:txBody>
      </p:sp>
      <p:sp>
        <p:nvSpPr>
          <p:cNvPr id="6" name="Content Placeholder 5"/>
          <p:cNvSpPr>
            <a:spLocks noGrp="1"/>
          </p:cNvSpPr>
          <p:nvPr>
            <p:ph sz="quarter" idx="4"/>
          </p:nvPr>
        </p:nvSpPr>
        <p:spPr>
          <a:xfrm>
            <a:off x="15326828" y="15635264"/>
            <a:ext cx="12870909" cy="2299711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0A7A545-F9B0-B747-B5CD-015A39B732FB}" type="datetimeFigureOut">
              <a:rPr lang="es-ES" smtClean="0"/>
              <a:t>19/11/20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FFA0585-352F-374D-BC5E-3B3879B693DE}" type="slidenum">
              <a:rPr lang="es-ES" smtClean="0"/>
              <a:t>‹Nº›</a:t>
            </a:fld>
            <a:endParaRPr lang="es-ES"/>
          </a:p>
        </p:txBody>
      </p:sp>
    </p:spTree>
    <p:extLst>
      <p:ext uri="{BB962C8B-B14F-4D97-AF65-F5344CB8AC3E}">
        <p14:creationId xmlns:p14="http://schemas.microsoft.com/office/powerpoint/2010/main" val="58756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0A7A545-F9B0-B747-B5CD-015A39B732FB}" type="datetimeFigureOut">
              <a:rPr lang="es-ES" smtClean="0"/>
              <a:t>19/11/20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FFA0585-352F-374D-BC5E-3B3879B693DE}" type="slidenum">
              <a:rPr lang="es-ES" smtClean="0"/>
              <a:t>‹Nº›</a:t>
            </a:fld>
            <a:endParaRPr lang="es-ES"/>
          </a:p>
        </p:txBody>
      </p:sp>
    </p:spTree>
    <p:extLst>
      <p:ext uri="{BB962C8B-B14F-4D97-AF65-F5344CB8AC3E}">
        <p14:creationId xmlns:p14="http://schemas.microsoft.com/office/powerpoint/2010/main" val="333740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7A545-F9B0-B747-B5CD-015A39B732FB}" type="datetimeFigureOut">
              <a:rPr lang="es-ES" smtClean="0"/>
              <a:t>19/11/20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FFA0585-352F-374D-BC5E-3B3879B693DE}" type="slidenum">
              <a:rPr lang="es-ES" smtClean="0"/>
              <a:t>‹Nº›</a:t>
            </a:fld>
            <a:endParaRPr lang="es-ES"/>
          </a:p>
        </p:txBody>
      </p:sp>
    </p:spTree>
    <p:extLst>
      <p:ext uri="{BB962C8B-B14F-4D97-AF65-F5344CB8AC3E}">
        <p14:creationId xmlns:p14="http://schemas.microsoft.com/office/powerpoint/2010/main" val="287446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s-ES"/>
              <a:t>Haga clic para modificar el estilo de título del patrón</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A7A545-F9B0-B747-B5CD-015A39B732FB}" type="datetimeFigureOut">
              <a:rPr lang="es-ES" smtClean="0"/>
              <a:t>19/11/20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FFA0585-352F-374D-BC5E-3B3879B693DE}" type="slidenum">
              <a:rPr lang="es-ES" smtClean="0"/>
              <a:t>‹Nº›</a:t>
            </a:fld>
            <a:endParaRPr lang="es-ES"/>
          </a:p>
        </p:txBody>
      </p:sp>
    </p:spTree>
    <p:extLst>
      <p:ext uri="{BB962C8B-B14F-4D97-AF65-F5344CB8AC3E}">
        <p14:creationId xmlns:p14="http://schemas.microsoft.com/office/powerpoint/2010/main" val="8057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A7A545-F9B0-B747-B5CD-015A39B732FB}" type="datetimeFigureOut">
              <a:rPr lang="es-ES" smtClean="0"/>
              <a:t>19/11/20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FFA0585-352F-374D-BC5E-3B3879B693DE}" type="slidenum">
              <a:rPr lang="es-ES" smtClean="0"/>
              <a:t>‹Nº›</a:t>
            </a:fld>
            <a:endParaRPr lang="es-ES"/>
          </a:p>
        </p:txBody>
      </p:sp>
    </p:spTree>
    <p:extLst>
      <p:ext uri="{BB962C8B-B14F-4D97-AF65-F5344CB8AC3E}">
        <p14:creationId xmlns:p14="http://schemas.microsoft.com/office/powerpoint/2010/main" val="32231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90A7A545-F9B0-B747-B5CD-015A39B732FB}" type="datetimeFigureOut">
              <a:rPr lang="es-ES" smtClean="0"/>
              <a:t>19/11/20</a:t>
            </a:fld>
            <a:endParaRPr lang="es-E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FFA0585-352F-374D-BC5E-3B3879B693DE}" type="slidenum">
              <a:rPr lang="es-ES" smtClean="0"/>
              <a:t>‹Nº›</a:t>
            </a:fld>
            <a:endParaRPr lang="es-ES"/>
          </a:p>
        </p:txBody>
      </p:sp>
    </p:spTree>
    <p:extLst>
      <p:ext uri="{BB962C8B-B14F-4D97-AF65-F5344CB8AC3E}">
        <p14:creationId xmlns:p14="http://schemas.microsoft.com/office/powerpoint/2010/main" val="26291753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5.png"/><Relationship Id="rId26" Type="http://schemas.openxmlformats.org/officeDocument/2006/relationships/image" Target="../media/image23.emf"/><Relationship Id="rId3" Type="http://schemas.openxmlformats.org/officeDocument/2006/relationships/image" Target="../media/image2.png"/><Relationship Id="rId21" Type="http://schemas.openxmlformats.org/officeDocument/2006/relationships/image" Target="../media/image18.emf"/><Relationship Id="rId7" Type="http://schemas.openxmlformats.org/officeDocument/2006/relationships/image" Target="../media/image6.tiff"/><Relationship Id="rId12" Type="http://schemas.openxmlformats.org/officeDocument/2006/relationships/image" Target="../media/image11.jpeg"/><Relationship Id="rId17" Type="http://schemas.openxmlformats.org/officeDocument/2006/relationships/image" Target="../media/image14.png"/><Relationship Id="rId25" Type="http://schemas.openxmlformats.org/officeDocument/2006/relationships/image" Target="../media/image22.gif"/><Relationship Id="rId2" Type="http://schemas.openxmlformats.org/officeDocument/2006/relationships/image" Target="../media/image1.emf"/><Relationship Id="rId16" Type="http://schemas.microsoft.com/office/2007/relationships/hdphoto" Target="../media/hdphoto2.wdp"/><Relationship Id="rId20" Type="http://schemas.openxmlformats.org/officeDocument/2006/relationships/image" Target="../media/image17.emf"/><Relationship Id="rId29" Type="http://schemas.openxmlformats.org/officeDocument/2006/relationships/image" Target="../media/image26.emf"/><Relationship Id="rId1" Type="http://schemas.openxmlformats.org/officeDocument/2006/relationships/slideLayout" Target="../slideLayouts/slideLayout1.xml"/><Relationship Id="rId6" Type="http://schemas.openxmlformats.org/officeDocument/2006/relationships/image" Target="../media/image5.tiff"/><Relationship Id="rId11" Type="http://schemas.openxmlformats.org/officeDocument/2006/relationships/image" Target="../media/image10.jpeg"/><Relationship Id="rId24" Type="http://schemas.openxmlformats.org/officeDocument/2006/relationships/image" Target="../media/image21.emf"/><Relationship Id="rId5" Type="http://schemas.openxmlformats.org/officeDocument/2006/relationships/image" Target="../media/image4.gif"/><Relationship Id="rId15" Type="http://schemas.openxmlformats.org/officeDocument/2006/relationships/image" Target="../media/image13.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9.jpeg"/><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jpeg"/><Relationship Id="rId14" Type="http://schemas.microsoft.com/office/2007/relationships/hdphoto" Target="../media/hdphoto1.wdp"/><Relationship Id="rId22" Type="http://schemas.openxmlformats.org/officeDocument/2006/relationships/image" Target="../media/image19.jpeg"/><Relationship Id="rId2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D7129B2-328D-9043-910E-8B32715978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30"/>
          <a:stretch/>
        </p:blipFill>
        <p:spPr>
          <a:xfrm>
            <a:off x="24012459" y="30959998"/>
            <a:ext cx="5716133" cy="5210533"/>
          </a:xfrm>
          <a:prstGeom prst="rect">
            <a:avLst/>
          </a:prstGeom>
        </p:spPr>
      </p:pic>
      <p:sp>
        <p:nvSpPr>
          <p:cNvPr id="166" name="CuadroTexto 165">
            <a:extLst>
              <a:ext uri="{FF2B5EF4-FFF2-40B4-BE49-F238E27FC236}">
                <a16:creationId xmlns:a16="http://schemas.microsoft.com/office/drawing/2014/main" id="{867B220F-5FA8-0D45-A7F4-75D9A8591CB0}"/>
              </a:ext>
            </a:extLst>
          </p:cNvPr>
          <p:cNvSpPr txBox="1"/>
          <p:nvPr/>
        </p:nvSpPr>
        <p:spPr>
          <a:xfrm>
            <a:off x="14246177" y="11778745"/>
            <a:ext cx="6025044" cy="1041375"/>
          </a:xfrm>
          <a:prstGeom prst="rect">
            <a:avLst/>
          </a:prstGeom>
          <a:solidFill>
            <a:schemeClr val="accent6">
              <a:lumMod val="20000"/>
              <a:lumOff val="80000"/>
            </a:schemeClr>
          </a:solidFill>
          <a:ln w="19050">
            <a:no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5936" dirty="0">
                <a:solidFill>
                  <a:schemeClr val="tx1"/>
                </a:solidFill>
                <a:latin typeface="Copperplate Light" panose="02000604030000020004" pitchFamily="2" charset="77"/>
              </a:rPr>
              <a:t>HETCAM</a:t>
            </a:r>
          </a:p>
        </p:txBody>
      </p:sp>
      <p:sp>
        <p:nvSpPr>
          <p:cNvPr id="4" name="CuadroTexto 3">
            <a:extLst>
              <a:ext uri="{FF2B5EF4-FFF2-40B4-BE49-F238E27FC236}">
                <a16:creationId xmlns:a16="http://schemas.microsoft.com/office/drawing/2014/main" id="{5905DCB3-8280-4B4B-8C6D-6CE39262F762}"/>
              </a:ext>
            </a:extLst>
          </p:cNvPr>
          <p:cNvSpPr txBox="1"/>
          <p:nvPr/>
        </p:nvSpPr>
        <p:spPr>
          <a:xfrm>
            <a:off x="489502" y="493587"/>
            <a:ext cx="29294006" cy="2554545"/>
          </a:xfrm>
          <a:prstGeom prst="rect">
            <a:avLst/>
          </a:prstGeom>
          <a:solidFill>
            <a:schemeClr val="accent6">
              <a:lumMod val="40000"/>
              <a:lumOff val="60000"/>
            </a:schemeClr>
          </a:solidFill>
          <a:ln/>
          <a:scene3d>
            <a:camera prst="orthographicFront"/>
            <a:lightRig rig="threePt" dir="t"/>
          </a:scene3d>
          <a:sp3d contourW="25400">
            <a:bevelT w="0"/>
          </a:sp3d>
        </p:spPr>
        <p:style>
          <a:lnRef idx="1">
            <a:schemeClr val="accent4"/>
          </a:lnRef>
          <a:fillRef idx="2">
            <a:schemeClr val="accent4"/>
          </a:fillRef>
          <a:effectRef idx="1">
            <a:schemeClr val="accent4"/>
          </a:effectRef>
          <a:fontRef idx="minor">
            <a:schemeClr val="dk1"/>
          </a:fontRef>
        </p:style>
        <p:txBody>
          <a:bodyPr wrap="square" rtlCol="0">
            <a:spAutoFit/>
            <a:sp3d prstMaterial="matte">
              <a:contourClr>
                <a:schemeClr val="bg1"/>
              </a:contourClr>
            </a:sp3d>
          </a:bodyPr>
          <a:lstStyle/>
          <a:p>
            <a:pPr algn="ctr"/>
            <a:r>
              <a:rPr lang="en-US" sz="8000" b="1" dirty="0">
                <a:latin typeface="Copperplate" panose="02000504000000020004" pitchFamily="2" charset="77"/>
                <a:cs typeface="Times New Roman" panose="02020603050405020304" pitchFamily="18" charset="0"/>
              </a:rPr>
              <a:t>Ocular surface permanence and toxicity studies of Tacrolimus-(Hydroxypropyl-𝛽-cyclodextrin) eyedrops   </a:t>
            </a:r>
            <a:endParaRPr lang="es-ES" sz="8000" b="1" dirty="0">
              <a:latin typeface="Copperplate" panose="02000504000000020004" pitchFamily="2" charset="77"/>
              <a:cs typeface="Times New Roman" panose="02020603050405020304" pitchFamily="18" charset="0"/>
            </a:endParaRPr>
          </a:p>
        </p:txBody>
      </p:sp>
      <p:sp>
        <p:nvSpPr>
          <p:cNvPr id="5" name="CuadroTexto 4">
            <a:extLst>
              <a:ext uri="{FF2B5EF4-FFF2-40B4-BE49-F238E27FC236}">
                <a16:creationId xmlns:a16="http://schemas.microsoft.com/office/drawing/2014/main" id="{271F019B-D5A5-AA43-BCC6-03217F72182F}"/>
              </a:ext>
            </a:extLst>
          </p:cNvPr>
          <p:cNvSpPr txBox="1"/>
          <p:nvPr/>
        </p:nvSpPr>
        <p:spPr>
          <a:xfrm>
            <a:off x="479275" y="3139857"/>
            <a:ext cx="29316660" cy="3573542"/>
          </a:xfrm>
          <a:prstGeom prst="rect">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4400" u="sng" dirty="0">
                <a:latin typeface="Gill Sans MT" panose="020B0502020104020203" pitchFamily="34" charset="77"/>
                <a:cs typeface="Times New Roman" panose="02020603050405020304" pitchFamily="18" charset="0"/>
              </a:rPr>
              <a:t>X. García-Otero</a:t>
            </a:r>
            <a:r>
              <a:rPr lang="es-ES" sz="4400" baseline="30000" dirty="0">
                <a:latin typeface="Gill Sans MT" panose="020B0502020104020203" pitchFamily="34" charset="77"/>
                <a:cs typeface="Times New Roman" panose="02020603050405020304" pitchFamily="18" charset="0"/>
              </a:rPr>
              <a:t>1,2</a:t>
            </a:r>
            <a:r>
              <a:rPr lang="es-ES" sz="4400" dirty="0">
                <a:latin typeface="Gill Sans MT" panose="020B0502020104020203" pitchFamily="34" charset="77"/>
                <a:cs typeface="Times New Roman" panose="02020603050405020304" pitchFamily="18" charset="0"/>
              </a:rPr>
              <a:t>, R. Varela-Fernández</a:t>
            </a:r>
            <a:r>
              <a:rPr lang="es-ES" sz="4400" baseline="30000" dirty="0">
                <a:latin typeface="Gill Sans MT" panose="020B0502020104020203" pitchFamily="34" charset="77"/>
                <a:cs typeface="Times New Roman" panose="02020603050405020304" pitchFamily="18" charset="0"/>
              </a:rPr>
              <a:t>1</a:t>
            </a:r>
            <a:r>
              <a:rPr lang="es-ES" sz="4400" dirty="0">
                <a:latin typeface="Gill Sans MT" panose="020B0502020104020203" pitchFamily="34" charset="77"/>
                <a:cs typeface="Times New Roman" panose="02020603050405020304" pitchFamily="18" charset="0"/>
              </a:rPr>
              <a:t>, V. Díaz-Tomé</a:t>
            </a:r>
            <a:r>
              <a:rPr lang="es-ES" sz="4400" baseline="30000" dirty="0">
                <a:latin typeface="Gill Sans MT" panose="020B0502020104020203" pitchFamily="34" charset="77"/>
                <a:cs typeface="Times New Roman" panose="02020603050405020304" pitchFamily="18" charset="0"/>
              </a:rPr>
              <a:t>1,3</a:t>
            </a:r>
            <a:r>
              <a:rPr lang="es-ES" sz="4400" dirty="0">
                <a:latin typeface="Gill Sans MT" panose="020B0502020104020203" pitchFamily="34" charset="77"/>
                <a:cs typeface="Times New Roman" panose="02020603050405020304" pitchFamily="18" charset="0"/>
              </a:rPr>
              <a:t>, C. Bendicho-Lavilla</a:t>
            </a:r>
            <a:r>
              <a:rPr lang="es-ES" sz="4400" baseline="30000" dirty="0">
                <a:latin typeface="Gill Sans MT" panose="020B0502020104020203" pitchFamily="34" charset="77"/>
                <a:cs typeface="Times New Roman" panose="02020603050405020304" pitchFamily="18" charset="0"/>
              </a:rPr>
              <a:t>1,4</a:t>
            </a:r>
            <a:r>
              <a:rPr lang="es-ES" sz="4400" dirty="0">
                <a:latin typeface="Gill Sans MT" panose="020B0502020104020203" pitchFamily="34" charset="77"/>
                <a:cs typeface="Times New Roman" panose="02020603050405020304" pitchFamily="18" charset="0"/>
              </a:rPr>
              <a:t>, M. González-Barcia</a:t>
            </a:r>
            <a:r>
              <a:rPr lang="es-ES" sz="4400" baseline="30000" dirty="0">
                <a:latin typeface="Gill Sans MT" panose="020B0502020104020203" pitchFamily="34" charset="77"/>
                <a:cs typeface="Times New Roman" panose="02020603050405020304" pitchFamily="18" charset="0"/>
              </a:rPr>
              <a:t>3</a:t>
            </a:r>
            <a:r>
              <a:rPr lang="es-ES" sz="4400" dirty="0">
                <a:latin typeface="Gill Sans MT" panose="020B0502020104020203" pitchFamily="34" charset="77"/>
                <a:cs typeface="Times New Roman" panose="02020603050405020304" pitchFamily="18" charset="0"/>
              </a:rPr>
              <a:t>, J. Blanco-Méndez</a:t>
            </a:r>
            <a:r>
              <a:rPr lang="es-ES" sz="4400" baseline="30000" dirty="0">
                <a:latin typeface="Gill Sans MT" panose="020B0502020104020203" pitchFamily="34" charset="77"/>
                <a:cs typeface="Times New Roman" panose="02020603050405020304" pitchFamily="18" charset="0"/>
              </a:rPr>
              <a:t>1,4</a:t>
            </a:r>
            <a:r>
              <a:rPr lang="es-ES" sz="4400" dirty="0">
                <a:latin typeface="Gill Sans MT" panose="020B0502020104020203" pitchFamily="34" charset="77"/>
                <a:cs typeface="Times New Roman" panose="02020603050405020304" pitchFamily="18" charset="0"/>
              </a:rPr>
              <a:t>, P.  Aguiar</a:t>
            </a:r>
            <a:r>
              <a:rPr lang="es-ES" sz="4400" baseline="30000" dirty="0">
                <a:latin typeface="Gill Sans MT" panose="020B0502020104020203" pitchFamily="34" charset="77"/>
                <a:cs typeface="Times New Roman" panose="02020603050405020304" pitchFamily="18" charset="0"/>
              </a:rPr>
              <a:t>2</a:t>
            </a:r>
            <a:r>
              <a:rPr lang="es-ES" sz="4400" dirty="0">
                <a:latin typeface="Gill Sans MT" panose="020B0502020104020203" pitchFamily="34" charset="77"/>
                <a:cs typeface="Times New Roman" panose="02020603050405020304" pitchFamily="18" charset="0"/>
              </a:rPr>
              <a:t>,  A. Fernández-Ferreiro</a:t>
            </a:r>
            <a:r>
              <a:rPr lang="es-ES" sz="4400" baseline="30000" dirty="0">
                <a:latin typeface="Gill Sans MT" panose="020B0502020104020203" pitchFamily="34" charset="77"/>
                <a:cs typeface="Times New Roman" panose="02020603050405020304" pitchFamily="18" charset="0"/>
              </a:rPr>
              <a:t>3</a:t>
            </a:r>
            <a:r>
              <a:rPr lang="es-ES" sz="4400" dirty="0">
                <a:latin typeface="Gill Sans MT" panose="020B0502020104020203" pitchFamily="34" charset="77"/>
                <a:cs typeface="Times New Roman" panose="02020603050405020304" pitchFamily="18" charset="0"/>
              </a:rPr>
              <a:t> and F. J. Otero-Espinar</a:t>
            </a:r>
            <a:r>
              <a:rPr lang="es-ES" sz="4400" baseline="30000" dirty="0">
                <a:latin typeface="Gill Sans MT" panose="020B0502020104020203" pitchFamily="34" charset="77"/>
                <a:cs typeface="Times New Roman" panose="02020603050405020304" pitchFamily="18" charset="0"/>
              </a:rPr>
              <a:t>1,4</a:t>
            </a:r>
            <a:endParaRPr lang="es-ES" sz="4400" dirty="0">
              <a:latin typeface="Gill Sans MT" panose="020B0502020104020203" pitchFamily="34" charset="77"/>
              <a:cs typeface="Times New Roman" panose="02020603050405020304" pitchFamily="18" charset="0"/>
            </a:endParaRPr>
          </a:p>
          <a:p>
            <a:pPr algn="ctr"/>
            <a:endParaRPr lang="en-GB" sz="4111" dirty="0"/>
          </a:p>
          <a:p>
            <a:pPr algn="ctr"/>
            <a:endParaRPr lang="en-GB" sz="4111" dirty="0"/>
          </a:p>
          <a:p>
            <a:pPr algn="ctr"/>
            <a:endParaRPr lang="en-GB" sz="4800" dirty="0"/>
          </a:p>
        </p:txBody>
      </p:sp>
      <p:sp>
        <p:nvSpPr>
          <p:cNvPr id="7" name="CuadroTexto 6">
            <a:extLst>
              <a:ext uri="{FF2B5EF4-FFF2-40B4-BE49-F238E27FC236}">
                <a16:creationId xmlns:a16="http://schemas.microsoft.com/office/drawing/2014/main" id="{48673A86-F7E6-C746-B927-ED5135704149}"/>
              </a:ext>
            </a:extLst>
          </p:cNvPr>
          <p:cNvSpPr txBox="1"/>
          <p:nvPr/>
        </p:nvSpPr>
        <p:spPr>
          <a:xfrm>
            <a:off x="479286" y="6800641"/>
            <a:ext cx="29285345"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lgn="ctr">
              <a:defRPr sz="5936">
                <a:solidFill>
                  <a:schemeClr val="lt1"/>
                </a:solidFill>
                <a:latin typeface="Copperplate Light" panose="02000604030000020004" pitchFamily="2"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6000" dirty="0">
                <a:solidFill>
                  <a:schemeClr val="tx1"/>
                </a:solidFill>
              </a:rPr>
              <a:t>INTRODUCTION</a:t>
            </a:r>
          </a:p>
        </p:txBody>
      </p:sp>
      <p:sp>
        <p:nvSpPr>
          <p:cNvPr id="12" name="CuadroTexto 11">
            <a:extLst>
              <a:ext uri="{FF2B5EF4-FFF2-40B4-BE49-F238E27FC236}">
                <a16:creationId xmlns:a16="http://schemas.microsoft.com/office/drawing/2014/main" id="{F6956A38-CA31-F847-8B87-F035C3331B86}"/>
              </a:ext>
            </a:extLst>
          </p:cNvPr>
          <p:cNvSpPr txBox="1"/>
          <p:nvPr/>
        </p:nvSpPr>
        <p:spPr>
          <a:xfrm>
            <a:off x="487318" y="10615071"/>
            <a:ext cx="29285345"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lgn="ctr">
              <a:defRPr sz="5936">
                <a:solidFill>
                  <a:schemeClr val="lt1"/>
                </a:solidFill>
                <a:latin typeface="Copperplate Light" panose="02000604030000020004" pitchFamily="2"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6000" dirty="0"/>
              <a:t>MATERIALS AND METHODS</a:t>
            </a:r>
          </a:p>
        </p:txBody>
      </p:sp>
      <p:sp>
        <p:nvSpPr>
          <p:cNvPr id="15" name="CuadroTexto 14">
            <a:extLst>
              <a:ext uri="{FF2B5EF4-FFF2-40B4-BE49-F238E27FC236}">
                <a16:creationId xmlns:a16="http://schemas.microsoft.com/office/drawing/2014/main" id="{14431345-316F-2A47-B87E-CAD1DE8360C0}"/>
              </a:ext>
            </a:extLst>
          </p:cNvPr>
          <p:cNvSpPr txBox="1"/>
          <p:nvPr/>
        </p:nvSpPr>
        <p:spPr>
          <a:xfrm>
            <a:off x="479286" y="7904118"/>
            <a:ext cx="29285345" cy="3716274"/>
          </a:xfrm>
          <a:prstGeom prst="rect">
            <a:avLst/>
          </a:prstGeom>
          <a:solidFill>
            <a:schemeClr val="accent3">
              <a:lumMod val="20000"/>
              <a:lumOff val="80000"/>
            </a:schemeClr>
          </a:solidFill>
          <a:ln>
            <a:solidFill>
              <a:schemeClr val="accent6">
                <a:lumMod val="60000"/>
                <a:lumOff val="40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GB" sz="3364" dirty="0" err="1">
                <a:latin typeface="Gill Sans MT" panose="020B0502020104020203" pitchFamily="34" charset="77"/>
              </a:rPr>
              <a:t>Noninfectious</a:t>
            </a:r>
            <a:r>
              <a:rPr lang="en-GB" sz="3364" dirty="0">
                <a:latin typeface="Gill Sans MT" panose="020B0502020104020203" pitchFamily="34" charset="77"/>
              </a:rPr>
              <a:t> uveitis is a disease often caused by an autoimmune response, inflammatory cytokines promote the activation of T-cells and trigger recruitment of large numbers of circulation inflammatory leukocytes into the eye. This process may cause irreversible tissue damage and visual impairment. Since tacrolimus inhibits T-cell proliferation and suppresses the release of inflammatory cytokines, it can theoretically be used to reduce inflammatory activity in uveitis patients [1]. </a:t>
            </a:r>
          </a:p>
          <a:p>
            <a:pPr algn="just"/>
            <a:r>
              <a:rPr lang="en-GB" sz="3364" dirty="0">
                <a:latin typeface="Gill Sans MT" panose="020B0502020104020203" pitchFamily="34" charset="77"/>
              </a:rPr>
              <a:t>Hospital pharmacy prepares tacrolimus eye drops reformulating from parenteral drugs (</a:t>
            </a:r>
            <a:r>
              <a:rPr lang="en-GB" sz="3364" dirty="0" err="1">
                <a:latin typeface="Gill Sans MT" panose="020B0502020104020203" pitchFamily="34" charset="77"/>
              </a:rPr>
              <a:t>Prograf</a:t>
            </a:r>
            <a:r>
              <a:rPr lang="en-GB" sz="3364" baseline="30000" dirty="0">
                <a:latin typeface="Gill Sans MT" panose="020B0502020104020203" pitchFamily="34" charset="77"/>
              </a:rPr>
              <a:t>®</a:t>
            </a:r>
            <a:r>
              <a:rPr lang="en-GB" sz="3364" dirty="0">
                <a:latin typeface="Gill Sans MT" panose="020B0502020104020203" pitchFamily="34" charset="77"/>
              </a:rPr>
              <a:t>) as magistral formulations because there is not any commercial alternative. However, </a:t>
            </a:r>
            <a:r>
              <a:rPr lang="en-GB" sz="3364" dirty="0" err="1">
                <a:latin typeface="Gill Sans MT" panose="020B0502020104020203" pitchFamily="34" charset="77"/>
              </a:rPr>
              <a:t>Prograf</a:t>
            </a:r>
            <a:r>
              <a:rPr lang="en-GB" sz="3364" baseline="30000" dirty="0">
                <a:latin typeface="Gill Sans MT" panose="020B0502020104020203" pitchFamily="34" charset="77"/>
              </a:rPr>
              <a:t>®</a:t>
            </a:r>
            <a:r>
              <a:rPr lang="en-GB" sz="3364" dirty="0">
                <a:latin typeface="Gill Sans MT" panose="020B0502020104020203" pitchFamily="34" charset="77"/>
              </a:rPr>
              <a:t> (tacrolimus solubilized in ethanol) has some irritating compounds that cause discomfort and unpleasantness to the patient, so these excipients had to be removed. Due to tacrolimus poorly solubility, the purpose of this work was to improve the drug solubility complexing tacrolimus with </a:t>
            </a:r>
            <a:r>
              <a:rPr lang="en-GB" sz="3364" dirty="0" err="1">
                <a:latin typeface="Gill Sans MT" panose="020B0502020104020203" pitchFamily="34" charset="77"/>
              </a:rPr>
              <a:t>HPßCD</a:t>
            </a:r>
            <a:r>
              <a:rPr lang="en-GB" sz="3364" dirty="0">
                <a:latin typeface="Gill Sans MT" panose="020B0502020104020203" pitchFamily="34" charset="77"/>
              </a:rPr>
              <a:t>, evaluate the safety, and study the ocular permanence of the eye drops.</a:t>
            </a:r>
          </a:p>
        </p:txBody>
      </p:sp>
      <p:sp>
        <p:nvSpPr>
          <p:cNvPr id="23" name="CuadroTexto 22">
            <a:extLst>
              <a:ext uri="{FF2B5EF4-FFF2-40B4-BE49-F238E27FC236}">
                <a16:creationId xmlns:a16="http://schemas.microsoft.com/office/drawing/2014/main" id="{5D107BB2-2FF8-C843-83CB-6EE6D5C15CD8}"/>
              </a:ext>
            </a:extLst>
          </p:cNvPr>
          <p:cNvSpPr txBox="1"/>
          <p:nvPr/>
        </p:nvSpPr>
        <p:spPr>
          <a:xfrm>
            <a:off x="479275" y="11772711"/>
            <a:ext cx="5146797" cy="1041375"/>
          </a:xfrm>
          <a:prstGeom prst="rect">
            <a:avLst/>
          </a:prstGeom>
          <a:solidFill>
            <a:schemeClr val="accent6">
              <a:lumMod val="20000"/>
              <a:lumOff val="80000"/>
            </a:schemeClr>
          </a:solidFill>
          <a:ln w="19050">
            <a:noFill/>
          </a:ln>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sz="5936">
                <a:latin typeface="Copperplate Light" panose="02000604030000020004" pitchFamily="2" charset="77"/>
              </a:defRPr>
            </a:lvl1pPr>
          </a:lstStyle>
          <a:p>
            <a:r>
              <a:rPr lang="en-GB" dirty="0">
                <a:solidFill>
                  <a:schemeClr val="tx1"/>
                </a:solidFill>
              </a:rPr>
              <a:t>Solubility</a:t>
            </a:r>
          </a:p>
        </p:txBody>
      </p:sp>
      <p:sp>
        <p:nvSpPr>
          <p:cNvPr id="24" name="CuadroTexto 23">
            <a:extLst>
              <a:ext uri="{FF2B5EF4-FFF2-40B4-BE49-F238E27FC236}">
                <a16:creationId xmlns:a16="http://schemas.microsoft.com/office/drawing/2014/main" id="{17CE5D0E-231A-5844-B3E7-27D6C1632BF7}"/>
              </a:ext>
            </a:extLst>
          </p:cNvPr>
          <p:cNvSpPr txBox="1"/>
          <p:nvPr/>
        </p:nvSpPr>
        <p:spPr>
          <a:xfrm>
            <a:off x="20271221" y="11776840"/>
            <a:ext cx="9512286" cy="1041375"/>
          </a:xfrm>
          <a:prstGeom prst="rect">
            <a:avLst/>
          </a:prstGeom>
          <a:solidFill>
            <a:schemeClr val="accent6">
              <a:lumMod val="20000"/>
              <a:lumOff val="80000"/>
            </a:schemeClr>
          </a:solidFill>
          <a:ln>
            <a:no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5936" dirty="0">
                <a:solidFill>
                  <a:schemeClr val="tx1"/>
                </a:solidFill>
                <a:latin typeface="Copperplate Light" panose="02000604030000020004" pitchFamily="2" charset="77"/>
              </a:rPr>
              <a:t>BCOP</a:t>
            </a:r>
          </a:p>
        </p:txBody>
      </p:sp>
      <p:sp>
        <p:nvSpPr>
          <p:cNvPr id="40" name="CuadroTexto 39">
            <a:extLst>
              <a:ext uri="{FF2B5EF4-FFF2-40B4-BE49-F238E27FC236}">
                <a16:creationId xmlns:a16="http://schemas.microsoft.com/office/drawing/2014/main" id="{3C489856-8F5B-4743-9A3B-A1A15861CBE7}"/>
              </a:ext>
            </a:extLst>
          </p:cNvPr>
          <p:cNvSpPr txBox="1"/>
          <p:nvPr/>
        </p:nvSpPr>
        <p:spPr>
          <a:xfrm>
            <a:off x="479278" y="21048677"/>
            <a:ext cx="29309749"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_tradnl"/>
            </a:defPPr>
            <a:lvl1pPr algn="ctr">
              <a:defRPr sz="60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latin typeface="Copperplate Light" panose="02000604030000020004" pitchFamily="2" charset="77"/>
              </a:rPr>
              <a:t>RESULTS</a:t>
            </a:r>
          </a:p>
        </p:txBody>
      </p:sp>
      <p:sp>
        <p:nvSpPr>
          <p:cNvPr id="41" name="Marco 40">
            <a:extLst>
              <a:ext uri="{FF2B5EF4-FFF2-40B4-BE49-F238E27FC236}">
                <a16:creationId xmlns:a16="http://schemas.microsoft.com/office/drawing/2014/main" id="{62A09B73-3173-1E46-860F-68F620D9BE99}"/>
              </a:ext>
            </a:extLst>
          </p:cNvPr>
          <p:cNvSpPr/>
          <p:nvPr/>
        </p:nvSpPr>
        <p:spPr>
          <a:xfrm flipH="1" flipV="1">
            <a:off x="479277" y="11768710"/>
            <a:ext cx="5146795" cy="9095709"/>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899">
              <a:solidFill>
                <a:schemeClr val="tx1"/>
              </a:solidFill>
            </a:endParaRPr>
          </a:p>
        </p:txBody>
      </p:sp>
      <p:sp>
        <p:nvSpPr>
          <p:cNvPr id="42" name="Marco 41">
            <a:extLst>
              <a:ext uri="{FF2B5EF4-FFF2-40B4-BE49-F238E27FC236}">
                <a16:creationId xmlns:a16="http://schemas.microsoft.com/office/drawing/2014/main" id="{B7E411CC-A752-2140-87FB-140D5C943C83}"/>
              </a:ext>
            </a:extLst>
          </p:cNvPr>
          <p:cNvSpPr/>
          <p:nvPr/>
        </p:nvSpPr>
        <p:spPr>
          <a:xfrm flipH="1" flipV="1">
            <a:off x="20271229" y="11768708"/>
            <a:ext cx="9505806" cy="9095703"/>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899">
              <a:solidFill>
                <a:schemeClr val="tx1"/>
              </a:solidFill>
            </a:endParaRPr>
          </a:p>
        </p:txBody>
      </p:sp>
      <p:pic>
        <p:nvPicPr>
          <p:cNvPr id="91" name="Imagen 90">
            <a:extLst>
              <a:ext uri="{FF2B5EF4-FFF2-40B4-BE49-F238E27FC236}">
                <a16:creationId xmlns:a16="http://schemas.microsoft.com/office/drawing/2014/main" id="{DABAB91B-1352-FE49-8179-9AD1B84243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43098" y="16860081"/>
            <a:ext cx="509086" cy="1281229"/>
          </a:xfrm>
          <a:prstGeom prst="rect">
            <a:avLst/>
          </a:prstGeom>
        </p:spPr>
      </p:pic>
      <p:sp>
        <p:nvSpPr>
          <p:cNvPr id="57" name="Marco 56">
            <a:extLst>
              <a:ext uri="{FF2B5EF4-FFF2-40B4-BE49-F238E27FC236}">
                <a16:creationId xmlns:a16="http://schemas.microsoft.com/office/drawing/2014/main" id="{D4997288-A049-8049-8A00-48D32D7DA05C}"/>
              </a:ext>
            </a:extLst>
          </p:cNvPr>
          <p:cNvSpPr/>
          <p:nvPr/>
        </p:nvSpPr>
        <p:spPr>
          <a:xfrm flipH="1" flipV="1">
            <a:off x="479275" y="22136196"/>
            <a:ext cx="14641200" cy="7734512"/>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899">
              <a:solidFill>
                <a:schemeClr val="tx1"/>
              </a:solidFill>
            </a:endParaRPr>
          </a:p>
        </p:txBody>
      </p:sp>
      <p:sp>
        <p:nvSpPr>
          <p:cNvPr id="58" name="CuadroTexto 57">
            <a:extLst>
              <a:ext uri="{FF2B5EF4-FFF2-40B4-BE49-F238E27FC236}">
                <a16:creationId xmlns:a16="http://schemas.microsoft.com/office/drawing/2014/main" id="{27F59769-B61B-EC42-9C82-8933D6E2C150}"/>
              </a:ext>
            </a:extLst>
          </p:cNvPr>
          <p:cNvSpPr txBox="1"/>
          <p:nvPr/>
        </p:nvSpPr>
        <p:spPr>
          <a:xfrm>
            <a:off x="485072" y="22143834"/>
            <a:ext cx="14627889" cy="1041375"/>
          </a:xfrm>
          <a:prstGeom prst="rect">
            <a:avLst/>
          </a:prstGeom>
          <a:solidFill>
            <a:schemeClr val="accent6">
              <a:lumMod val="20000"/>
              <a:lumOff val="80000"/>
            </a:schemeClr>
          </a:solidFill>
          <a:ln w="19050">
            <a:no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5936" dirty="0">
                <a:solidFill>
                  <a:schemeClr val="tx1"/>
                </a:solidFill>
                <a:latin typeface="Copperplate Light" panose="02000604030000020004" pitchFamily="2" charset="77"/>
              </a:rPr>
              <a:t>Solubility</a:t>
            </a:r>
          </a:p>
        </p:txBody>
      </p:sp>
      <p:sp>
        <p:nvSpPr>
          <p:cNvPr id="62" name="Marco 61">
            <a:extLst>
              <a:ext uri="{FF2B5EF4-FFF2-40B4-BE49-F238E27FC236}">
                <a16:creationId xmlns:a16="http://schemas.microsoft.com/office/drawing/2014/main" id="{A43CD9D4-0D54-9A47-B53C-552C38F53A73}"/>
              </a:ext>
            </a:extLst>
          </p:cNvPr>
          <p:cNvSpPr/>
          <p:nvPr/>
        </p:nvSpPr>
        <p:spPr>
          <a:xfrm flipH="1" flipV="1">
            <a:off x="15120475" y="22136186"/>
            <a:ext cx="14658330" cy="7734511"/>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899">
              <a:solidFill>
                <a:schemeClr val="tx1"/>
              </a:solidFill>
            </a:endParaRPr>
          </a:p>
        </p:txBody>
      </p:sp>
      <p:sp>
        <p:nvSpPr>
          <p:cNvPr id="63" name="CuadroTexto 62">
            <a:extLst>
              <a:ext uri="{FF2B5EF4-FFF2-40B4-BE49-F238E27FC236}">
                <a16:creationId xmlns:a16="http://schemas.microsoft.com/office/drawing/2014/main" id="{805E9C43-FCEC-7C42-A36A-0E732489BE1D}"/>
              </a:ext>
            </a:extLst>
          </p:cNvPr>
          <p:cNvSpPr txBox="1"/>
          <p:nvPr/>
        </p:nvSpPr>
        <p:spPr>
          <a:xfrm>
            <a:off x="15128202" y="22139592"/>
            <a:ext cx="14650601" cy="1041375"/>
          </a:xfrm>
          <a:prstGeom prst="rect">
            <a:avLst/>
          </a:prstGeom>
          <a:solidFill>
            <a:schemeClr val="accent6">
              <a:lumMod val="20000"/>
              <a:lumOff val="80000"/>
            </a:schemeClr>
          </a:solidFill>
          <a:ln w="19050">
            <a:no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5936" dirty="0">
                <a:solidFill>
                  <a:schemeClr val="tx1"/>
                </a:solidFill>
                <a:latin typeface="Copperplate Light" panose="02000604030000020004" pitchFamily="2" charset="77"/>
              </a:rPr>
              <a:t>Ocular permanence</a:t>
            </a:r>
          </a:p>
        </p:txBody>
      </p:sp>
      <p:sp>
        <p:nvSpPr>
          <p:cNvPr id="102" name="Rectángulo 101">
            <a:extLst>
              <a:ext uri="{FF2B5EF4-FFF2-40B4-BE49-F238E27FC236}">
                <a16:creationId xmlns:a16="http://schemas.microsoft.com/office/drawing/2014/main" id="{53DB6F57-D3B8-F946-A70C-01C40CF30D35}"/>
              </a:ext>
            </a:extLst>
          </p:cNvPr>
          <p:cNvSpPr/>
          <p:nvPr/>
        </p:nvSpPr>
        <p:spPr>
          <a:xfrm>
            <a:off x="22698333" y="28612731"/>
            <a:ext cx="6790944" cy="728405"/>
          </a:xfrm>
          <a:prstGeom prst="rect">
            <a:avLst/>
          </a:prstGeom>
          <a:solidFill>
            <a:schemeClr val="bg1">
              <a:lumMod val="95000"/>
            </a:schemeClr>
          </a:solidFill>
          <a:ln>
            <a:solidFill>
              <a:schemeClr val="accent5"/>
            </a:solidFill>
          </a:ln>
        </p:spPr>
        <p:txBody>
          <a:bodyPr wrap="square">
            <a:spAutoFit/>
          </a:bodyPr>
          <a:lstStyle/>
          <a:p>
            <a:pPr algn="just">
              <a:lnSpc>
                <a:spcPct val="115000"/>
              </a:lnSpc>
              <a:spcAft>
                <a:spcPts val="934"/>
              </a:spcAft>
            </a:pPr>
            <a:r>
              <a:rPr lang="en-GB" sz="1869" b="1" dirty="0">
                <a:latin typeface="Gill Sans MT" panose="020B0502020104020203" pitchFamily="34" charset="77"/>
              </a:rPr>
              <a:t>Figure 4. </a:t>
            </a:r>
            <a:r>
              <a:rPr lang="en-GB" sz="1869" dirty="0">
                <a:latin typeface="Gill Sans MT" panose="020B0502020104020203" pitchFamily="34" charset="77"/>
              </a:rPr>
              <a:t>Clearance rate of the formulations (LIQ 20, LIQ 40, BSS 20 and BSS 40) from the ocular surface determined by PET/CT. </a:t>
            </a:r>
          </a:p>
        </p:txBody>
      </p:sp>
      <p:sp>
        <p:nvSpPr>
          <p:cNvPr id="103" name="CuadroTexto 102">
            <a:extLst>
              <a:ext uri="{FF2B5EF4-FFF2-40B4-BE49-F238E27FC236}">
                <a16:creationId xmlns:a16="http://schemas.microsoft.com/office/drawing/2014/main" id="{26A211A3-42D0-C04F-BC1F-054C851E0E47}"/>
              </a:ext>
            </a:extLst>
          </p:cNvPr>
          <p:cNvSpPr txBox="1"/>
          <p:nvPr/>
        </p:nvSpPr>
        <p:spPr>
          <a:xfrm>
            <a:off x="479279" y="37733717"/>
            <a:ext cx="29309748"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_tradnl"/>
            </a:defPPr>
            <a:lvl1pPr algn="ctr">
              <a:defRPr sz="60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latin typeface="Copperplate Light" panose="02000604030000020004" pitchFamily="2" charset="77"/>
              </a:rPr>
              <a:t>CONCLUSIONS</a:t>
            </a:r>
          </a:p>
        </p:txBody>
      </p:sp>
      <p:sp>
        <p:nvSpPr>
          <p:cNvPr id="107" name="CuadroTexto 106">
            <a:extLst>
              <a:ext uri="{FF2B5EF4-FFF2-40B4-BE49-F238E27FC236}">
                <a16:creationId xmlns:a16="http://schemas.microsoft.com/office/drawing/2014/main" id="{6FC4A9DF-7058-FE48-9B90-AF97B59E7A9D}"/>
              </a:ext>
            </a:extLst>
          </p:cNvPr>
          <p:cNvSpPr txBox="1"/>
          <p:nvPr/>
        </p:nvSpPr>
        <p:spPr>
          <a:xfrm>
            <a:off x="479278" y="39991016"/>
            <a:ext cx="14658328"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_tradnl"/>
            </a:defPPr>
            <a:lvl1pPr algn="ctr">
              <a:defRPr sz="60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latin typeface="Copperplate Light" panose="02000604030000020004" pitchFamily="2" charset="77"/>
              </a:rPr>
              <a:t>REFERENCES</a:t>
            </a:r>
          </a:p>
        </p:txBody>
      </p:sp>
      <p:sp>
        <p:nvSpPr>
          <p:cNvPr id="108" name="CuadroTexto 107">
            <a:extLst>
              <a:ext uri="{FF2B5EF4-FFF2-40B4-BE49-F238E27FC236}">
                <a16:creationId xmlns:a16="http://schemas.microsoft.com/office/drawing/2014/main" id="{439C6923-16A7-E241-9AE8-43E7D3A138A4}"/>
              </a:ext>
            </a:extLst>
          </p:cNvPr>
          <p:cNvSpPr txBox="1"/>
          <p:nvPr/>
        </p:nvSpPr>
        <p:spPr>
          <a:xfrm>
            <a:off x="479277" y="41095807"/>
            <a:ext cx="14658328" cy="1299971"/>
          </a:xfrm>
          <a:prstGeom prst="rect">
            <a:avLst/>
          </a:prstGeom>
          <a:solidFill>
            <a:schemeClr val="accent3">
              <a:lumMod val="20000"/>
              <a:lumOff val="80000"/>
            </a:schemeClr>
          </a:solidFill>
          <a:ln>
            <a:solidFill>
              <a:schemeClr val="accent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480607" indent="-480607" algn="just">
              <a:buAutoNum type="arabicPeriod"/>
            </a:pPr>
            <a:r>
              <a:rPr lang="en-GB" sz="2616" dirty="0" err="1">
                <a:latin typeface="Gill Sans MT" panose="020B0502020104020203" pitchFamily="34" charset="77"/>
              </a:rPr>
              <a:t>Zhai</a:t>
            </a:r>
            <a:r>
              <a:rPr lang="en-GB" sz="2616" dirty="0">
                <a:latin typeface="Gill Sans MT" panose="020B0502020104020203" pitchFamily="34" charset="77"/>
              </a:rPr>
              <a:t> J, Gu J, Yuan J, Chen J. Tacrolimus in the treatment of ocular diseases. </a:t>
            </a:r>
            <a:r>
              <a:rPr lang="en-GB" sz="2616" dirty="0" err="1">
                <a:latin typeface="Gill Sans MT" panose="020B0502020104020203" pitchFamily="34" charset="77"/>
              </a:rPr>
              <a:t>BioDrugs</a:t>
            </a:r>
            <a:r>
              <a:rPr lang="en-GB" sz="2616" dirty="0">
                <a:latin typeface="Gill Sans MT" panose="020B0502020104020203" pitchFamily="34" charset="77"/>
              </a:rPr>
              <a:t>. 2011;25:89–103.</a:t>
            </a:r>
          </a:p>
          <a:p>
            <a:pPr marL="480607" indent="-480607" algn="just">
              <a:buAutoNum type="arabicPeriod"/>
            </a:pPr>
            <a:r>
              <a:rPr lang="en-GB" sz="2616" dirty="0">
                <a:latin typeface="Gill Sans MT" panose="020B0502020104020203" pitchFamily="34" charset="77"/>
              </a:rPr>
              <a:t>A. Fernández-</a:t>
            </a:r>
            <a:r>
              <a:rPr lang="en-GB" sz="2616" dirty="0" err="1">
                <a:latin typeface="Gill Sans MT" panose="020B0502020104020203" pitchFamily="34" charset="77"/>
              </a:rPr>
              <a:t>Ferreiro</a:t>
            </a:r>
            <a:r>
              <a:rPr lang="en-GB" sz="2616" dirty="0">
                <a:latin typeface="Gill Sans MT" panose="020B0502020104020203" pitchFamily="34" charset="77"/>
              </a:rPr>
              <a:t>, M. González-Barcia et al. Evaluation of the in vitro ocular toxicity of the fortified antibiotic eye drops prepared at the Hospital Pharmacy Departments. Farm Hosp. 2016;40(5):352-70.</a:t>
            </a:r>
          </a:p>
        </p:txBody>
      </p:sp>
      <p:sp>
        <p:nvSpPr>
          <p:cNvPr id="111" name="CuadroTexto 110">
            <a:extLst>
              <a:ext uri="{FF2B5EF4-FFF2-40B4-BE49-F238E27FC236}">
                <a16:creationId xmlns:a16="http://schemas.microsoft.com/office/drawing/2014/main" id="{265E33B5-6235-C247-AADD-D4273B46C80F}"/>
              </a:ext>
            </a:extLst>
          </p:cNvPr>
          <p:cNvSpPr txBox="1"/>
          <p:nvPr/>
        </p:nvSpPr>
        <p:spPr>
          <a:xfrm>
            <a:off x="5365231" y="4616934"/>
            <a:ext cx="19978572" cy="1569660"/>
          </a:xfrm>
          <a:prstGeom prst="rect">
            <a:avLst/>
          </a:prstGeom>
          <a:solidFill>
            <a:schemeClr val="bg1"/>
          </a:solidFill>
          <a:ln>
            <a:solidFill>
              <a:schemeClr val="accent5">
                <a:lumMod val="60000"/>
                <a:lumOff val="40000"/>
              </a:schemeClr>
            </a:solidFill>
          </a:ln>
        </p:spPr>
        <p:txBody>
          <a:bodyPr wrap="square" rtlCol="0">
            <a:spAutoFit/>
          </a:bodyPr>
          <a:lstStyle/>
          <a:p>
            <a:pPr algn="ctr"/>
            <a:r>
              <a:rPr lang="en-US" sz="2400" i="1" baseline="30000" dirty="0">
                <a:latin typeface="Gill Sans MT" panose="020B0502020104020203" pitchFamily="34" charset="77"/>
              </a:rPr>
              <a:t>1</a:t>
            </a:r>
            <a:r>
              <a:rPr lang="en-US" sz="2400" i="1" dirty="0">
                <a:latin typeface="Gill Sans MT" panose="020B0502020104020203" pitchFamily="34" charset="77"/>
              </a:rPr>
              <a:t>Pharmacology, Pharmacy and Pharmaceutical Technology Department. Faculty of Pharmacy. University of Santiago de Compostela (USC). Santiago de Compostela. Spain.</a:t>
            </a:r>
            <a:endParaRPr lang="es-ES" sz="2400" dirty="0">
              <a:latin typeface="Gill Sans MT" panose="020B0502020104020203" pitchFamily="34" charset="77"/>
            </a:endParaRPr>
          </a:p>
          <a:p>
            <a:pPr algn="ctr"/>
            <a:r>
              <a:rPr lang="en-US" sz="2400" i="1" baseline="30000" dirty="0">
                <a:latin typeface="Gill Sans MT" panose="020B0502020104020203" pitchFamily="34" charset="77"/>
              </a:rPr>
              <a:t>2</a:t>
            </a:r>
            <a:r>
              <a:rPr lang="en-US" sz="2400" i="1" dirty="0">
                <a:latin typeface="Gill Sans MT" panose="020B0502020104020203" pitchFamily="34" charset="77"/>
              </a:rPr>
              <a:t>Molecular Imaging Group. University Clinical Hospital, Health Research Institute Foundation of Santiago de Compostela (FIDIS). Santiago de Compostela. Spain.</a:t>
            </a:r>
            <a:endParaRPr lang="es-ES" sz="2400" dirty="0">
              <a:latin typeface="Gill Sans MT" panose="020B0502020104020203" pitchFamily="34" charset="77"/>
            </a:endParaRPr>
          </a:p>
          <a:p>
            <a:pPr algn="ctr"/>
            <a:r>
              <a:rPr lang="en-US" sz="2400" i="1" baseline="30000" dirty="0">
                <a:latin typeface="Gill Sans MT" panose="020B0502020104020203" pitchFamily="34" charset="77"/>
              </a:rPr>
              <a:t>3</a:t>
            </a:r>
            <a:r>
              <a:rPr lang="en-US" sz="2400" i="1" dirty="0">
                <a:latin typeface="Gill Sans MT" panose="020B0502020104020203" pitchFamily="34" charset="77"/>
              </a:rPr>
              <a:t>Clinical Pharmacology Group. University Clinical Hospital, Health Research Institute Foundation of Santiago de Compostela (FIDIS). </a:t>
            </a:r>
            <a:r>
              <a:rPr lang="es-ES" sz="2400" i="1" dirty="0">
                <a:latin typeface="Gill Sans MT" panose="020B0502020104020203" pitchFamily="34" charset="77"/>
              </a:rPr>
              <a:t>Santiago de Compostela. </a:t>
            </a:r>
            <a:r>
              <a:rPr lang="es-ES" sz="2400" i="1" dirty="0" err="1">
                <a:latin typeface="Gill Sans MT" panose="020B0502020104020203" pitchFamily="34" charset="77"/>
              </a:rPr>
              <a:t>Spain</a:t>
            </a:r>
            <a:r>
              <a:rPr lang="es-ES" sz="2400" i="1" dirty="0">
                <a:latin typeface="Gill Sans MT" panose="020B0502020104020203" pitchFamily="34" charset="77"/>
              </a:rPr>
              <a:t>.</a:t>
            </a:r>
          </a:p>
          <a:p>
            <a:pPr algn="ctr"/>
            <a:r>
              <a:rPr lang="en-US" sz="2400" i="1" baseline="30000" dirty="0">
                <a:latin typeface="Gill Sans MT" panose="020B0502020104020203" pitchFamily="34" charset="77"/>
              </a:rPr>
              <a:t>4</a:t>
            </a:r>
            <a:r>
              <a:rPr lang="en-US" sz="2400" i="1" dirty="0">
                <a:latin typeface="Gill Sans MT" panose="020B0502020104020203" pitchFamily="34" charset="77"/>
              </a:rPr>
              <a:t>Paraquasil Group. University Clinical Hospital, Health Research Institute Foundation of Santiago de Compostela (FIDIS). </a:t>
            </a:r>
            <a:r>
              <a:rPr lang="es-ES" sz="2400" i="1" dirty="0">
                <a:latin typeface="Gill Sans MT" panose="020B0502020104020203" pitchFamily="34" charset="77"/>
              </a:rPr>
              <a:t>Santiago de Compostela. </a:t>
            </a:r>
            <a:r>
              <a:rPr lang="es-ES" sz="2400" i="1" dirty="0" err="1">
                <a:latin typeface="Gill Sans MT" panose="020B0502020104020203" pitchFamily="34" charset="77"/>
              </a:rPr>
              <a:t>Spain</a:t>
            </a:r>
            <a:r>
              <a:rPr lang="es-ES" sz="2400" i="1" dirty="0">
                <a:latin typeface="Gill Sans MT" panose="020B0502020104020203" pitchFamily="34" charset="77"/>
              </a:rPr>
              <a:t>.</a:t>
            </a:r>
            <a:endParaRPr lang="es-ES" sz="2400" dirty="0">
              <a:latin typeface="Gill Sans MT" panose="020B0502020104020203" pitchFamily="34" charset="77"/>
            </a:endParaRPr>
          </a:p>
        </p:txBody>
      </p:sp>
      <p:sp>
        <p:nvSpPr>
          <p:cNvPr id="86" name="Rectángulo 85">
            <a:extLst>
              <a:ext uri="{FF2B5EF4-FFF2-40B4-BE49-F238E27FC236}">
                <a16:creationId xmlns:a16="http://schemas.microsoft.com/office/drawing/2014/main" id="{0330D043-8707-394F-8FBF-8B0A814A94BD}"/>
              </a:ext>
            </a:extLst>
          </p:cNvPr>
          <p:cNvSpPr/>
          <p:nvPr/>
        </p:nvSpPr>
        <p:spPr>
          <a:xfrm>
            <a:off x="15454069" y="27948584"/>
            <a:ext cx="6580694" cy="1389996"/>
          </a:xfrm>
          <a:prstGeom prst="rect">
            <a:avLst/>
          </a:prstGeom>
          <a:solidFill>
            <a:schemeClr val="bg1">
              <a:lumMod val="95000"/>
            </a:schemeClr>
          </a:solidFill>
          <a:ln>
            <a:solidFill>
              <a:schemeClr val="accent5"/>
            </a:solidFill>
          </a:ln>
        </p:spPr>
        <p:txBody>
          <a:bodyPr wrap="square">
            <a:spAutoFit/>
          </a:bodyPr>
          <a:lstStyle/>
          <a:p>
            <a:pPr algn="just">
              <a:lnSpc>
                <a:spcPct val="115000"/>
              </a:lnSpc>
              <a:spcAft>
                <a:spcPts val="934"/>
              </a:spcAft>
            </a:pPr>
            <a:r>
              <a:rPr lang="en-GB" sz="1869" b="1" dirty="0">
                <a:latin typeface="Gill Sans MT" panose="020B0502020104020203" pitchFamily="34" charset="77"/>
                <a:ea typeface="Cambria" panose="02040503050406030204" pitchFamily="18" charset="0"/>
                <a:cs typeface="Times" pitchFamily="2" charset="0"/>
              </a:rPr>
              <a:t>Figure 3. </a:t>
            </a:r>
            <a:r>
              <a:rPr lang="en-GB" sz="1869" dirty="0">
                <a:latin typeface="Gill Sans MT" panose="020B0502020104020203" pitchFamily="34" charset="77"/>
                <a:ea typeface="Cambria" panose="02040503050406030204" pitchFamily="18" charset="0"/>
                <a:cs typeface="Times" pitchFamily="2" charset="0"/>
              </a:rPr>
              <a:t>Fusion PET/CT images of the rat's head in which the formulation remains on the ocular surface after instillation (A) and subsequently it is eliminated by the nasolacrimal ducts (B) at 0, 30, 75 min post-administration.</a:t>
            </a:r>
          </a:p>
        </p:txBody>
      </p:sp>
      <p:sp>
        <p:nvSpPr>
          <p:cNvPr id="89" name="CuadroTexto 88">
            <a:extLst>
              <a:ext uri="{FF2B5EF4-FFF2-40B4-BE49-F238E27FC236}">
                <a16:creationId xmlns:a16="http://schemas.microsoft.com/office/drawing/2014/main" id="{E4C5F3FD-03A9-0C4C-B703-ADDF8FADC5D6}"/>
              </a:ext>
            </a:extLst>
          </p:cNvPr>
          <p:cNvSpPr txBox="1"/>
          <p:nvPr/>
        </p:nvSpPr>
        <p:spPr>
          <a:xfrm>
            <a:off x="15150449" y="39991016"/>
            <a:ext cx="14638577"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_tradnl"/>
            </a:defPPr>
            <a:lvl1pPr algn="ctr">
              <a:defRPr sz="60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latin typeface="Copperplate Light" panose="02000604030000020004" pitchFamily="2" charset="77"/>
              </a:rPr>
              <a:t>ACKNOWLEDGEMENTS</a:t>
            </a:r>
          </a:p>
        </p:txBody>
      </p:sp>
      <p:sp>
        <p:nvSpPr>
          <p:cNvPr id="90" name="CuadroTexto 89">
            <a:extLst>
              <a:ext uri="{FF2B5EF4-FFF2-40B4-BE49-F238E27FC236}">
                <a16:creationId xmlns:a16="http://schemas.microsoft.com/office/drawing/2014/main" id="{56CF9B03-43E3-C842-ACBA-322ECD111A38}"/>
              </a:ext>
            </a:extLst>
          </p:cNvPr>
          <p:cNvSpPr txBox="1"/>
          <p:nvPr/>
        </p:nvSpPr>
        <p:spPr>
          <a:xfrm>
            <a:off x="15137607" y="41096973"/>
            <a:ext cx="14658328" cy="1299971"/>
          </a:xfrm>
          <a:prstGeom prst="rect">
            <a:avLst/>
          </a:prstGeom>
          <a:solidFill>
            <a:schemeClr val="accent3">
              <a:lumMod val="20000"/>
              <a:lumOff val="80000"/>
            </a:schemeClr>
          </a:solidFill>
          <a:ln>
            <a:solidFill>
              <a:schemeClr val="accent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GB" sz="2616" dirty="0">
                <a:latin typeface="Gill Sans MT" panose="020B0502020104020203" pitchFamily="34" charset="77"/>
              </a:rPr>
              <a:t>X.G-O and R.V-F acknowledges the financial support of the Health Research Institute Foundation of Santiago de Compostela (FIDIS) (Predoctoral research fellowship).</a:t>
            </a:r>
            <a:r>
              <a:rPr lang="es-ES" sz="2616" dirty="0">
                <a:latin typeface="Gill Sans MT" panose="020B0502020104020203" pitchFamily="34" charset="77"/>
              </a:rPr>
              <a:t> </a:t>
            </a:r>
            <a:endParaRPr lang="en-GB" sz="2616" dirty="0">
              <a:latin typeface="Gill Sans MT" panose="020B0502020104020203" pitchFamily="34" charset="77"/>
            </a:endParaRPr>
          </a:p>
          <a:p>
            <a:pPr algn="just"/>
            <a:endParaRPr lang="en-GB" sz="2616" dirty="0">
              <a:latin typeface="Gill Sans MT" panose="020B0502020104020203" pitchFamily="34" charset="77"/>
            </a:endParaRPr>
          </a:p>
        </p:txBody>
      </p:sp>
      <p:sp>
        <p:nvSpPr>
          <p:cNvPr id="94" name="CuadroTexto 93">
            <a:extLst>
              <a:ext uri="{FF2B5EF4-FFF2-40B4-BE49-F238E27FC236}">
                <a16:creationId xmlns:a16="http://schemas.microsoft.com/office/drawing/2014/main" id="{136F6B81-5D4A-BC42-BF7C-92CEB48131A0}"/>
              </a:ext>
            </a:extLst>
          </p:cNvPr>
          <p:cNvSpPr txBox="1"/>
          <p:nvPr/>
        </p:nvSpPr>
        <p:spPr>
          <a:xfrm>
            <a:off x="1528805" y="18848585"/>
            <a:ext cx="1227089" cy="437492"/>
          </a:xfrm>
          <a:prstGeom prst="rect">
            <a:avLst/>
          </a:prstGeom>
          <a:solidFill>
            <a:schemeClr val="bg1">
              <a:lumMod val="95000"/>
            </a:schemeClr>
          </a:solidFill>
          <a:ln>
            <a:solidFill>
              <a:schemeClr val="accent5">
                <a:lumMod val="40000"/>
                <a:lumOff val="60000"/>
              </a:schemeClr>
            </a:solidFill>
          </a:ln>
        </p:spPr>
        <p:txBody>
          <a:bodyPr wrap="square" rtlCol="0">
            <a:spAutoFit/>
          </a:bodyPr>
          <a:lstStyle>
            <a:defPPr>
              <a:defRPr lang="es-ES"/>
            </a:defPPr>
            <a:lvl1pPr>
              <a:defRPr sz="2400" b="1">
                <a:solidFill>
                  <a:schemeClr val="accent5">
                    <a:lumMod val="50000"/>
                  </a:schemeClr>
                </a:solidFill>
                <a:latin typeface="Gill Sans MT" panose="020B0502020104020203" pitchFamily="34" charset="77"/>
              </a:defRPr>
            </a:lvl1pPr>
          </a:lstStyle>
          <a:p>
            <a:r>
              <a:rPr lang="en-GB" sz="2243"/>
              <a:t>HPßCD</a:t>
            </a:r>
            <a:endParaRPr lang="en-GB" sz="2243" dirty="0"/>
          </a:p>
        </p:txBody>
      </p:sp>
      <p:pic>
        <p:nvPicPr>
          <p:cNvPr id="95" name="Imagen 94">
            <a:extLst>
              <a:ext uri="{FF2B5EF4-FFF2-40B4-BE49-F238E27FC236}">
                <a16:creationId xmlns:a16="http://schemas.microsoft.com/office/drawing/2014/main" id="{4C311B0E-EF38-014A-9A04-18E20468C5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452" y="13127933"/>
            <a:ext cx="2585795" cy="1926627"/>
          </a:xfrm>
          <a:prstGeom prst="rect">
            <a:avLst/>
          </a:prstGeom>
        </p:spPr>
      </p:pic>
      <p:pic>
        <p:nvPicPr>
          <p:cNvPr id="96" name="Imagen 95" descr="Imagen que contiene texto, mapa&#10;&#10;&#10;&#10;Descripción generada automáticamente">
            <a:extLst>
              <a:ext uri="{FF2B5EF4-FFF2-40B4-BE49-F238E27FC236}">
                <a16:creationId xmlns:a16="http://schemas.microsoft.com/office/drawing/2014/main" id="{F6C30F7C-F0A4-1E4D-B1A6-76B734612A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075" y="16162953"/>
            <a:ext cx="2954551" cy="2640113"/>
          </a:xfrm>
          <a:prstGeom prst="rect">
            <a:avLst/>
          </a:prstGeom>
        </p:spPr>
      </p:pic>
      <p:sp>
        <p:nvSpPr>
          <p:cNvPr id="105" name="CuadroTexto 104">
            <a:extLst>
              <a:ext uri="{FF2B5EF4-FFF2-40B4-BE49-F238E27FC236}">
                <a16:creationId xmlns:a16="http://schemas.microsoft.com/office/drawing/2014/main" id="{9A42E225-71F3-2A4C-A600-7227B8C28DAB}"/>
              </a:ext>
            </a:extLst>
          </p:cNvPr>
          <p:cNvSpPr txBox="1"/>
          <p:nvPr/>
        </p:nvSpPr>
        <p:spPr>
          <a:xfrm>
            <a:off x="680499" y="19841067"/>
            <a:ext cx="2923703" cy="782650"/>
          </a:xfrm>
          <a:prstGeom prst="rect">
            <a:avLst/>
          </a:prstGeom>
          <a:solidFill>
            <a:schemeClr val="bg1">
              <a:lumMod val="95000"/>
            </a:schemeClr>
          </a:solidFill>
          <a:ln>
            <a:solidFill>
              <a:schemeClr val="accent5">
                <a:lumMod val="40000"/>
                <a:lumOff val="60000"/>
              </a:schemeClr>
            </a:solidFill>
          </a:ln>
        </p:spPr>
        <p:txBody>
          <a:bodyPr wrap="square" rtlCol="0">
            <a:spAutoFit/>
          </a:bodyPr>
          <a:lstStyle>
            <a:defPPr>
              <a:defRPr lang="es-ES"/>
            </a:defPPr>
            <a:lvl1pPr>
              <a:defRPr sz="2400" b="1">
                <a:solidFill>
                  <a:schemeClr val="accent5">
                    <a:lumMod val="50000"/>
                  </a:schemeClr>
                </a:solidFill>
                <a:latin typeface="Gill Sans MT" panose="020B0502020104020203"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GB" sz="2243" dirty="0"/>
              <a:t>Tacrolimus-</a:t>
            </a:r>
            <a:r>
              <a:rPr lang="en-GB" sz="2243" dirty="0" err="1"/>
              <a:t>HPßCD</a:t>
            </a:r>
            <a:r>
              <a:rPr lang="en-GB" sz="2243" dirty="0"/>
              <a:t> Complex</a:t>
            </a:r>
          </a:p>
        </p:txBody>
      </p:sp>
      <p:sp>
        <p:nvSpPr>
          <p:cNvPr id="109" name="CuadroTexto 108">
            <a:extLst>
              <a:ext uri="{FF2B5EF4-FFF2-40B4-BE49-F238E27FC236}">
                <a16:creationId xmlns:a16="http://schemas.microsoft.com/office/drawing/2014/main" id="{4816D4C1-74F8-024D-A02C-3D3929A5E99C}"/>
              </a:ext>
            </a:extLst>
          </p:cNvPr>
          <p:cNvSpPr txBox="1"/>
          <p:nvPr/>
        </p:nvSpPr>
        <p:spPr>
          <a:xfrm rot="5400000">
            <a:off x="1910579" y="19390552"/>
            <a:ext cx="463539" cy="437492"/>
          </a:xfrm>
          <a:prstGeom prst="rect">
            <a:avLst/>
          </a:prstGeom>
          <a:noFill/>
        </p:spPr>
        <p:txBody>
          <a:bodyPr wrap="square" rtlCol="0">
            <a:spAutoFit/>
          </a:bodyPr>
          <a:lstStyle/>
          <a:p>
            <a:r>
              <a:rPr lang="en-GB" sz="2243" b="1" dirty="0">
                <a:solidFill>
                  <a:schemeClr val="accent5">
                    <a:lumMod val="50000"/>
                  </a:schemeClr>
                </a:solidFill>
                <a:latin typeface="Gill Sans MT" panose="020B0502020104020203" pitchFamily="34" charset="77"/>
              </a:rPr>
              <a:t>=</a:t>
            </a:r>
          </a:p>
        </p:txBody>
      </p:sp>
      <p:sp>
        <p:nvSpPr>
          <p:cNvPr id="113" name="CuadroTexto 112">
            <a:extLst>
              <a:ext uri="{FF2B5EF4-FFF2-40B4-BE49-F238E27FC236}">
                <a16:creationId xmlns:a16="http://schemas.microsoft.com/office/drawing/2014/main" id="{CFC757EE-8F65-B64F-B4ED-6FD1A9E324C0}"/>
              </a:ext>
            </a:extLst>
          </p:cNvPr>
          <p:cNvSpPr txBox="1"/>
          <p:nvPr/>
        </p:nvSpPr>
        <p:spPr>
          <a:xfrm>
            <a:off x="1318798" y="15169606"/>
            <a:ext cx="1647103" cy="437492"/>
          </a:xfrm>
          <a:prstGeom prst="rect">
            <a:avLst/>
          </a:prstGeom>
          <a:solidFill>
            <a:schemeClr val="bg1">
              <a:lumMod val="95000"/>
            </a:schemeClr>
          </a:solidFill>
          <a:ln>
            <a:solidFill>
              <a:schemeClr val="accent5">
                <a:lumMod val="40000"/>
                <a:lumOff val="60000"/>
              </a:schemeClr>
            </a:solidFill>
          </a:ln>
        </p:spPr>
        <p:txBody>
          <a:bodyPr wrap="square" rtlCol="0">
            <a:spAutoFit/>
          </a:bodyPr>
          <a:lstStyle/>
          <a:p>
            <a:r>
              <a:rPr lang="en-GB" sz="2243" b="1" dirty="0">
                <a:solidFill>
                  <a:schemeClr val="accent5">
                    <a:lumMod val="50000"/>
                  </a:schemeClr>
                </a:solidFill>
                <a:latin typeface="Gill Sans MT" panose="020B0502020104020203" pitchFamily="34" charset="77"/>
              </a:rPr>
              <a:t>Tacrolimus</a:t>
            </a:r>
          </a:p>
        </p:txBody>
      </p:sp>
      <p:sp>
        <p:nvSpPr>
          <p:cNvPr id="116" name="CuadroTexto 115">
            <a:extLst>
              <a:ext uri="{FF2B5EF4-FFF2-40B4-BE49-F238E27FC236}">
                <a16:creationId xmlns:a16="http://schemas.microsoft.com/office/drawing/2014/main" id="{929B8D0E-AD5C-8C46-8B93-2C9EF5C3A476}"/>
              </a:ext>
            </a:extLst>
          </p:cNvPr>
          <p:cNvSpPr txBox="1"/>
          <p:nvPr/>
        </p:nvSpPr>
        <p:spPr>
          <a:xfrm rot="5400000">
            <a:off x="1977684" y="15810910"/>
            <a:ext cx="329331" cy="437492"/>
          </a:xfrm>
          <a:prstGeom prst="rect">
            <a:avLst/>
          </a:prstGeom>
          <a:noFill/>
        </p:spPr>
        <p:txBody>
          <a:bodyPr wrap="square" rtlCol="0">
            <a:spAutoFit/>
          </a:bodyPr>
          <a:lstStyle/>
          <a:p>
            <a:r>
              <a:rPr lang="en-GB" sz="2243" b="1" dirty="0">
                <a:solidFill>
                  <a:schemeClr val="accent5">
                    <a:lumMod val="50000"/>
                  </a:schemeClr>
                </a:solidFill>
                <a:latin typeface="Gill Sans MT" panose="020B0502020104020203" pitchFamily="34" charset="77"/>
              </a:rPr>
              <a:t>+</a:t>
            </a:r>
          </a:p>
        </p:txBody>
      </p:sp>
      <p:pic>
        <p:nvPicPr>
          <p:cNvPr id="2" name="Imagen 1">
            <a:extLst>
              <a:ext uri="{FF2B5EF4-FFF2-40B4-BE49-F238E27FC236}">
                <a16:creationId xmlns:a16="http://schemas.microsoft.com/office/drawing/2014/main" id="{6AFD481A-ECFD-C349-891D-34C1CCCDC9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44863" y="18417035"/>
            <a:ext cx="643422" cy="1415687"/>
          </a:xfrm>
          <a:prstGeom prst="rect">
            <a:avLst/>
          </a:prstGeom>
        </p:spPr>
      </p:pic>
      <p:pic>
        <p:nvPicPr>
          <p:cNvPr id="8" name="Imagen 7">
            <a:extLst>
              <a:ext uri="{FF2B5EF4-FFF2-40B4-BE49-F238E27FC236}">
                <a16:creationId xmlns:a16="http://schemas.microsoft.com/office/drawing/2014/main" id="{BAB3C65F-E61E-CF46-81EA-2FED9DD7DC9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062222" y="15026726"/>
            <a:ext cx="1463308" cy="1662344"/>
          </a:xfrm>
          <a:prstGeom prst="rect">
            <a:avLst/>
          </a:prstGeom>
        </p:spPr>
      </p:pic>
      <p:cxnSp>
        <p:nvCxnSpPr>
          <p:cNvPr id="16" name="Conector recto de flecha 15">
            <a:extLst>
              <a:ext uri="{FF2B5EF4-FFF2-40B4-BE49-F238E27FC236}">
                <a16:creationId xmlns:a16="http://schemas.microsoft.com/office/drawing/2014/main" id="{FDA3AFF2-DF32-D84F-9659-0B73F194CCC6}"/>
              </a:ext>
            </a:extLst>
          </p:cNvPr>
          <p:cNvCxnSpPr>
            <a:cxnSpLocks/>
          </p:cNvCxnSpPr>
          <p:nvPr/>
        </p:nvCxnSpPr>
        <p:spPr>
          <a:xfrm flipV="1">
            <a:off x="3303767" y="15908382"/>
            <a:ext cx="626975" cy="61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C9E0298C-E909-8746-ADD0-1F3EB46043B2}"/>
              </a:ext>
            </a:extLst>
          </p:cNvPr>
          <p:cNvCxnSpPr>
            <a:cxnSpLocks/>
            <a:stCxn id="96" idx="3"/>
          </p:cNvCxnSpPr>
          <p:nvPr/>
        </p:nvCxnSpPr>
        <p:spPr>
          <a:xfrm>
            <a:off x="3619626" y="17483010"/>
            <a:ext cx="573224"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FB99314F-7632-A443-A22D-2451FADDB2FF}"/>
              </a:ext>
            </a:extLst>
          </p:cNvPr>
          <p:cNvCxnSpPr>
            <a:cxnSpLocks/>
          </p:cNvCxnSpPr>
          <p:nvPr/>
        </p:nvCxnSpPr>
        <p:spPr>
          <a:xfrm>
            <a:off x="3301579" y="18225904"/>
            <a:ext cx="626400" cy="61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7" name="Picture 2" descr="C:\Users\Visvujias\AppData\Local\Microsoft\Windows\INetCache\IE\AFE7EH7G\raemi-Drop[1].png">
            <a:extLst>
              <a:ext uri="{FF2B5EF4-FFF2-40B4-BE49-F238E27FC236}">
                <a16:creationId xmlns:a16="http://schemas.microsoft.com/office/drawing/2014/main" id="{1FCBB55B-4003-CD4A-A4AA-65FAB894680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486448" y="19473946"/>
            <a:ext cx="209516" cy="418335"/>
          </a:xfrm>
          <a:prstGeom prst="rect">
            <a:avLst/>
          </a:prstGeom>
          <a:noFill/>
          <a:extLst>
            <a:ext uri="{909E8E84-426E-40DD-AFC4-6F175D3DCCD1}">
              <a14:hiddenFill xmlns:a14="http://schemas.microsoft.com/office/drawing/2010/main">
                <a:solidFill>
                  <a:srgbClr val="FFFFFF"/>
                </a:solidFill>
              </a14:hiddenFill>
            </a:ext>
          </a:extLst>
        </p:spPr>
      </p:pic>
      <p:grpSp>
        <p:nvGrpSpPr>
          <p:cNvPr id="119" name="102 Grupo">
            <a:extLst>
              <a:ext uri="{FF2B5EF4-FFF2-40B4-BE49-F238E27FC236}">
                <a16:creationId xmlns:a16="http://schemas.microsoft.com/office/drawing/2014/main" id="{604FA2ED-038A-6F46-B00B-AA74F7F3B799}"/>
              </a:ext>
            </a:extLst>
          </p:cNvPr>
          <p:cNvGrpSpPr/>
          <p:nvPr/>
        </p:nvGrpSpPr>
        <p:grpSpPr>
          <a:xfrm>
            <a:off x="17070398" y="17564430"/>
            <a:ext cx="3013413" cy="3142470"/>
            <a:chOff x="25508341" y="18938404"/>
            <a:chExt cx="4870131" cy="5328592"/>
          </a:xfrm>
        </p:grpSpPr>
        <p:grpSp>
          <p:nvGrpSpPr>
            <p:cNvPr id="120" name="78 Grupo">
              <a:extLst>
                <a:ext uri="{FF2B5EF4-FFF2-40B4-BE49-F238E27FC236}">
                  <a16:creationId xmlns:a16="http://schemas.microsoft.com/office/drawing/2014/main" id="{1E4553D3-1C9A-AF42-89D7-7AF5F32AEAC8}"/>
                </a:ext>
              </a:extLst>
            </p:cNvPr>
            <p:cNvGrpSpPr/>
            <p:nvPr/>
          </p:nvGrpSpPr>
          <p:grpSpPr>
            <a:xfrm>
              <a:off x="25508341" y="18938404"/>
              <a:ext cx="4870131" cy="3651226"/>
              <a:chOff x="25508341" y="19175610"/>
              <a:chExt cx="4870131" cy="3651226"/>
            </a:xfrm>
          </p:grpSpPr>
          <p:pic>
            <p:nvPicPr>
              <p:cNvPr id="133" name="1 Imagen">
                <a:extLst>
                  <a:ext uri="{FF2B5EF4-FFF2-40B4-BE49-F238E27FC236}">
                    <a16:creationId xmlns:a16="http://schemas.microsoft.com/office/drawing/2014/main" id="{697D5C14-2B92-AB4A-BA47-0DF5B2A3420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508341" y="19175610"/>
                <a:ext cx="4870131" cy="3651226"/>
              </a:xfrm>
              <a:prstGeom prst="rect">
                <a:avLst/>
              </a:prstGeom>
              <a:ln w="12700">
                <a:noFill/>
              </a:ln>
            </p:spPr>
          </p:pic>
          <p:sp>
            <p:nvSpPr>
              <p:cNvPr id="134" name="77 CuadroTexto">
                <a:extLst>
                  <a:ext uri="{FF2B5EF4-FFF2-40B4-BE49-F238E27FC236}">
                    <a16:creationId xmlns:a16="http://schemas.microsoft.com/office/drawing/2014/main" id="{5C4B7FD6-DA48-1D48-A084-E1A698BF5EA3}"/>
                  </a:ext>
                </a:extLst>
              </p:cNvPr>
              <p:cNvSpPr txBox="1"/>
              <p:nvPr/>
            </p:nvSpPr>
            <p:spPr>
              <a:xfrm>
                <a:off x="26547636" y="19363054"/>
                <a:ext cx="3156129" cy="577533"/>
              </a:xfrm>
              <a:prstGeom prst="rect">
                <a:avLst/>
              </a:prstGeom>
              <a:solidFill>
                <a:schemeClr val="bg1"/>
              </a:solidFill>
              <a:ln>
                <a:noFill/>
              </a:ln>
            </p:spPr>
            <p:txBody>
              <a:bodyPr wrap="square" rtlCol="0">
                <a:spAutoFit/>
              </a:bodyPr>
              <a:lstStyle/>
              <a:p>
                <a:r>
                  <a:rPr lang="en-GB" sz="1400" dirty="0">
                    <a:solidFill>
                      <a:srgbClr val="002060"/>
                    </a:solidFill>
                    <a:latin typeface="Gill Sans MT" panose="020B0502020104020203" pitchFamily="34" charset="77"/>
                  </a:rPr>
                  <a:t>Olympus SZ60 Lens</a:t>
                </a:r>
              </a:p>
            </p:txBody>
          </p:sp>
        </p:grpSp>
        <p:grpSp>
          <p:nvGrpSpPr>
            <p:cNvPr id="121" name="89 Grupo">
              <a:extLst>
                <a:ext uri="{FF2B5EF4-FFF2-40B4-BE49-F238E27FC236}">
                  <a16:creationId xmlns:a16="http://schemas.microsoft.com/office/drawing/2014/main" id="{2A55D73D-5E90-EA45-A8E1-7A1FDFFAFFC0}"/>
                </a:ext>
              </a:extLst>
            </p:cNvPr>
            <p:cNvGrpSpPr/>
            <p:nvPr/>
          </p:nvGrpSpPr>
          <p:grpSpPr>
            <a:xfrm>
              <a:off x="26055395" y="22970852"/>
              <a:ext cx="911813" cy="939736"/>
              <a:chOff x="21078459" y="23354352"/>
              <a:chExt cx="911813" cy="939736"/>
            </a:xfrm>
          </p:grpSpPr>
          <p:sp>
            <p:nvSpPr>
              <p:cNvPr id="128" name="86 Arco">
                <a:extLst>
                  <a:ext uri="{FF2B5EF4-FFF2-40B4-BE49-F238E27FC236}">
                    <a16:creationId xmlns:a16="http://schemas.microsoft.com/office/drawing/2014/main" id="{E69EDF2C-650D-CA4F-916F-7FBD571EAE5B}"/>
                  </a:ext>
                </a:extLst>
              </p:cNvPr>
              <p:cNvSpPr/>
              <p:nvPr/>
            </p:nvSpPr>
            <p:spPr>
              <a:xfrm rot="3033395">
                <a:off x="21040639" y="23392172"/>
                <a:ext cx="939736" cy="864096"/>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dirty="0">
                  <a:latin typeface="Gill Sans MT" panose="020B0502020104020203" pitchFamily="34" charset="77"/>
                </a:endParaRPr>
              </a:p>
            </p:txBody>
          </p:sp>
          <p:grpSp>
            <p:nvGrpSpPr>
              <p:cNvPr id="129" name="88 Grupo">
                <a:extLst>
                  <a:ext uri="{FF2B5EF4-FFF2-40B4-BE49-F238E27FC236}">
                    <a16:creationId xmlns:a16="http://schemas.microsoft.com/office/drawing/2014/main" id="{1A99E4C3-7989-6B43-8773-949585A2FB51}"/>
                  </a:ext>
                </a:extLst>
              </p:cNvPr>
              <p:cNvGrpSpPr/>
              <p:nvPr/>
            </p:nvGrpSpPr>
            <p:grpSpPr>
              <a:xfrm>
                <a:off x="21206568" y="23474908"/>
                <a:ext cx="783704" cy="783704"/>
                <a:chOff x="21206568" y="23474908"/>
                <a:chExt cx="783704" cy="783704"/>
              </a:xfrm>
            </p:grpSpPr>
            <p:cxnSp>
              <p:nvCxnSpPr>
                <p:cNvPr id="130" name="81 Conector recto">
                  <a:extLst>
                    <a:ext uri="{FF2B5EF4-FFF2-40B4-BE49-F238E27FC236}">
                      <a16:creationId xmlns:a16="http://schemas.microsoft.com/office/drawing/2014/main" id="{8835661B-715E-D548-A42D-500F6C0F0E62}"/>
                    </a:ext>
                  </a:extLst>
                </p:cNvPr>
                <p:cNvCxnSpPr/>
                <p:nvPr/>
              </p:nvCxnSpPr>
              <p:spPr>
                <a:xfrm flipV="1">
                  <a:off x="21206568" y="23474908"/>
                  <a:ext cx="783704" cy="3684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83 Conector recto">
                  <a:extLst>
                    <a:ext uri="{FF2B5EF4-FFF2-40B4-BE49-F238E27FC236}">
                      <a16:creationId xmlns:a16="http://schemas.microsoft.com/office/drawing/2014/main" id="{05409FDD-085D-6B45-922D-065DBDC2A1C5}"/>
                    </a:ext>
                  </a:extLst>
                </p:cNvPr>
                <p:cNvCxnSpPr/>
                <p:nvPr/>
              </p:nvCxnSpPr>
              <p:spPr>
                <a:xfrm>
                  <a:off x="21206568" y="23834948"/>
                  <a:ext cx="783704" cy="4236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87 Elipse">
                  <a:extLst>
                    <a:ext uri="{FF2B5EF4-FFF2-40B4-BE49-F238E27FC236}">
                      <a16:creationId xmlns:a16="http://schemas.microsoft.com/office/drawing/2014/main" id="{CF9B961B-26CD-9444-958E-27907125FEB9}"/>
                    </a:ext>
                  </a:extLst>
                </p:cNvPr>
                <p:cNvSpPr/>
                <p:nvPr/>
              </p:nvSpPr>
              <p:spPr>
                <a:xfrm>
                  <a:off x="21782632" y="23659120"/>
                  <a:ext cx="144016" cy="3876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Gill Sans MT" panose="020B0502020104020203" pitchFamily="34" charset="77"/>
                  </a:endParaRPr>
                </a:p>
              </p:txBody>
            </p:sp>
          </p:grpSp>
        </p:grpSp>
        <p:sp>
          <p:nvSpPr>
            <p:cNvPr id="122" name="90 CuadroTexto">
              <a:extLst>
                <a:ext uri="{FF2B5EF4-FFF2-40B4-BE49-F238E27FC236}">
                  <a16:creationId xmlns:a16="http://schemas.microsoft.com/office/drawing/2014/main" id="{BF71921C-150C-5C42-AC5C-CCE424E22777}"/>
                </a:ext>
              </a:extLst>
            </p:cNvPr>
            <p:cNvSpPr txBox="1"/>
            <p:nvPr/>
          </p:nvSpPr>
          <p:spPr>
            <a:xfrm>
              <a:off x="27874463" y="22754127"/>
              <a:ext cx="2322254" cy="1386078"/>
            </a:xfrm>
            <a:prstGeom prst="rect">
              <a:avLst/>
            </a:prstGeom>
            <a:noFill/>
            <a:ln w="12700">
              <a:solidFill>
                <a:schemeClr val="tx1"/>
              </a:solidFill>
            </a:ln>
          </p:spPr>
          <p:txBody>
            <a:bodyPr wrap="square" rtlCol="0">
              <a:spAutoFit/>
            </a:bodyPr>
            <a:lstStyle/>
            <a:p>
              <a:pPr algn="ctr"/>
              <a:r>
                <a:rPr lang="en-GB" sz="1400" dirty="0">
                  <a:solidFill>
                    <a:srgbClr val="002060"/>
                  </a:solidFill>
                  <a:latin typeface="Gill Sans MT" panose="020B0502020104020203" pitchFamily="34" charset="77"/>
                </a:rPr>
                <a:t>Lysis</a:t>
              </a:r>
            </a:p>
            <a:p>
              <a:pPr algn="ctr"/>
              <a:r>
                <a:rPr lang="en-GB" sz="1400" dirty="0">
                  <a:solidFill>
                    <a:srgbClr val="002060"/>
                  </a:solidFill>
                  <a:latin typeface="Gill Sans MT" panose="020B0502020104020203" pitchFamily="34" charset="77"/>
                </a:rPr>
                <a:t>Haemorrhage</a:t>
              </a:r>
            </a:p>
            <a:p>
              <a:pPr algn="ctr"/>
              <a:r>
                <a:rPr lang="en-GB" sz="1400" dirty="0">
                  <a:solidFill>
                    <a:srgbClr val="002060"/>
                  </a:solidFill>
                  <a:latin typeface="Gill Sans MT" panose="020B0502020104020203" pitchFamily="34" charset="77"/>
                </a:rPr>
                <a:t>Coagulation</a:t>
              </a:r>
            </a:p>
          </p:txBody>
        </p:sp>
        <p:grpSp>
          <p:nvGrpSpPr>
            <p:cNvPr id="123" name="100 Grupo">
              <a:extLst>
                <a:ext uri="{FF2B5EF4-FFF2-40B4-BE49-F238E27FC236}">
                  <a16:creationId xmlns:a16="http://schemas.microsoft.com/office/drawing/2014/main" id="{3A5A2D93-0797-E644-BF26-4E369C52AED6}"/>
                </a:ext>
              </a:extLst>
            </p:cNvPr>
            <p:cNvGrpSpPr/>
            <p:nvPr/>
          </p:nvGrpSpPr>
          <p:grpSpPr>
            <a:xfrm>
              <a:off x="27111205" y="23043041"/>
              <a:ext cx="582594" cy="780001"/>
              <a:chOff x="27111202" y="23051393"/>
              <a:chExt cx="664801" cy="780001"/>
            </a:xfrm>
          </p:grpSpPr>
          <p:cxnSp>
            <p:nvCxnSpPr>
              <p:cNvPr id="125" name="92 Conector recto de flecha">
                <a:extLst>
                  <a:ext uri="{FF2B5EF4-FFF2-40B4-BE49-F238E27FC236}">
                    <a16:creationId xmlns:a16="http://schemas.microsoft.com/office/drawing/2014/main" id="{2386BFD0-257C-1A47-BE88-257A47C75D8E}"/>
                  </a:ext>
                </a:extLst>
              </p:cNvPr>
              <p:cNvCxnSpPr>
                <a:cxnSpLocks/>
              </p:cNvCxnSpPr>
              <p:nvPr/>
            </p:nvCxnSpPr>
            <p:spPr>
              <a:xfrm>
                <a:off x="27111202" y="23474908"/>
                <a:ext cx="664801"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94 Conector recto de flecha">
                <a:extLst>
                  <a:ext uri="{FF2B5EF4-FFF2-40B4-BE49-F238E27FC236}">
                    <a16:creationId xmlns:a16="http://schemas.microsoft.com/office/drawing/2014/main" id="{FCA1AC6A-4983-6647-8290-808B83251BE5}"/>
                  </a:ext>
                </a:extLst>
              </p:cNvPr>
              <p:cNvCxnSpPr>
                <a:cxnSpLocks/>
              </p:cNvCxnSpPr>
              <p:nvPr/>
            </p:nvCxnSpPr>
            <p:spPr>
              <a:xfrm flipV="1">
                <a:off x="27111224" y="23051393"/>
                <a:ext cx="638441" cy="42351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95 Conector recto de flecha">
                <a:extLst>
                  <a:ext uri="{FF2B5EF4-FFF2-40B4-BE49-F238E27FC236}">
                    <a16:creationId xmlns:a16="http://schemas.microsoft.com/office/drawing/2014/main" id="{2BF3C4CE-6532-094A-8971-17B5FECD0950}"/>
                  </a:ext>
                </a:extLst>
              </p:cNvPr>
              <p:cNvCxnSpPr>
                <a:cxnSpLocks/>
              </p:cNvCxnSpPr>
              <p:nvPr/>
            </p:nvCxnSpPr>
            <p:spPr>
              <a:xfrm>
                <a:off x="27111224" y="23474908"/>
                <a:ext cx="638441" cy="35648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4" name="101 Rectángulo">
              <a:extLst>
                <a:ext uri="{FF2B5EF4-FFF2-40B4-BE49-F238E27FC236}">
                  <a16:creationId xmlns:a16="http://schemas.microsoft.com/office/drawing/2014/main" id="{FE97335A-D21A-7C44-AAEA-09A5B2400159}"/>
                </a:ext>
              </a:extLst>
            </p:cNvPr>
            <p:cNvSpPr/>
            <p:nvPr/>
          </p:nvSpPr>
          <p:spPr>
            <a:xfrm>
              <a:off x="25508341" y="18951382"/>
              <a:ext cx="4843243" cy="53156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Gill Sans MT" panose="020B0502020104020203" pitchFamily="34" charset="77"/>
              </a:endParaRPr>
            </a:p>
          </p:txBody>
        </p:sp>
      </p:grpSp>
      <p:sp>
        <p:nvSpPr>
          <p:cNvPr id="135" name="178 CuadroTexto">
            <a:extLst>
              <a:ext uri="{FF2B5EF4-FFF2-40B4-BE49-F238E27FC236}">
                <a16:creationId xmlns:a16="http://schemas.microsoft.com/office/drawing/2014/main" id="{D4BD9662-4452-C44B-BAB9-B54F66B4E0ED}"/>
              </a:ext>
            </a:extLst>
          </p:cNvPr>
          <p:cNvSpPr txBox="1"/>
          <p:nvPr/>
        </p:nvSpPr>
        <p:spPr>
          <a:xfrm>
            <a:off x="16174273" y="13442494"/>
            <a:ext cx="997662" cy="307777"/>
          </a:xfrm>
          <a:prstGeom prst="rect">
            <a:avLst/>
          </a:prstGeom>
          <a:solidFill>
            <a:schemeClr val="bg1"/>
          </a:solidFill>
          <a:ln w="12700">
            <a:solidFill>
              <a:schemeClr val="tx1"/>
            </a:solidFill>
          </a:ln>
        </p:spPr>
        <p:txBody>
          <a:bodyPr wrap="square" rtlCol="0">
            <a:spAutoFit/>
          </a:bodyPr>
          <a:lstStyle/>
          <a:p>
            <a:pPr algn="ctr"/>
            <a:r>
              <a:rPr lang="en-GB" sz="1400" dirty="0">
                <a:solidFill>
                  <a:srgbClr val="002060"/>
                </a:solidFill>
                <a:latin typeface="Gill Sans MT" panose="020B0502020104020203" pitchFamily="34" charset="77"/>
              </a:rPr>
              <a:t>Incubation</a:t>
            </a:r>
          </a:p>
        </p:txBody>
      </p:sp>
      <p:pic>
        <p:nvPicPr>
          <p:cNvPr id="136" name="2 Imagen">
            <a:extLst>
              <a:ext uri="{FF2B5EF4-FFF2-40B4-BE49-F238E27FC236}">
                <a16:creationId xmlns:a16="http://schemas.microsoft.com/office/drawing/2014/main" id="{C8F8D691-389B-A944-B628-94552768026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4634301" y="13231010"/>
            <a:ext cx="1440434" cy="1299244"/>
          </a:xfrm>
          <a:prstGeom prst="rect">
            <a:avLst/>
          </a:prstGeom>
        </p:spPr>
      </p:pic>
      <p:cxnSp>
        <p:nvCxnSpPr>
          <p:cNvPr id="137" name="30 Conector recto de flecha">
            <a:extLst>
              <a:ext uri="{FF2B5EF4-FFF2-40B4-BE49-F238E27FC236}">
                <a16:creationId xmlns:a16="http://schemas.microsoft.com/office/drawing/2014/main" id="{D95DD21D-EA83-474A-8BE8-449C0C298089}"/>
              </a:ext>
            </a:extLst>
          </p:cNvPr>
          <p:cNvCxnSpPr>
            <a:cxnSpLocks/>
          </p:cNvCxnSpPr>
          <p:nvPr/>
        </p:nvCxnSpPr>
        <p:spPr>
          <a:xfrm>
            <a:off x="16134693" y="14004749"/>
            <a:ext cx="127346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8" name="31 Imagen">
            <a:extLst>
              <a:ext uri="{FF2B5EF4-FFF2-40B4-BE49-F238E27FC236}">
                <a16:creationId xmlns:a16="http://schemas.microsoft.com/office/drawing/2014/main" id="{ACC0AB13-7C62-DD4B-9566-09E1F301CB7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7468116" y="13100096"/>
            <a:ext cx="2132658" cy="1581829"/>
          </a:xfrm>
          <a:prstGeom prst="rect">
            <a:avLst/>
          </a:prstGeom>
        </p:spPr>
      </p:pic>
      <p:sp>
        <p:nvSpPr>
          <p:cNvPr id="139" name="34 CuadroTexto">
            <a:extLst>
              <a:ext uri="{FF2B5EF4-FFF2-40B4-BE49-F238E27FC236}">
                <a16:creationId xmlns:a16="http://schemas.microsoft.com/office/drawing/2014/main" id="{D0C4C219-EF9F-DC47-A7A9-028576CD805B}"/>
              </a:ext>
            </a:extLst>
          </p:cNvPr>
          <p:cNvSpPr txBox="1"/>
          <p:nvPr/>
        </p:nvSpPr>
        <p:spPr>
          <a:xfrm>
            <a:off x="17851093" y="12896632"/>
            <a:ext cx="1366703" cy="523220"/>
          </a:xfrm>
          <a:prstGeom prst="rect">
            <a:avLst/>
          </a:prstGeom>
          <a:solidFill>
            <a:schemeClr val="bg1">
              <a:lumMod val="95000"/>
            </a:schemeClr>
          </a:solidFill>
          <a:ln w="12700">
            <a:solidFill>
              <a:schemeClr val="tx1"/>
            </a:solidFill>
          </a:ln>
        </p:spPr>
        <p:txBody>
          <a:bodyPr wrap="square" rtlCol="0">
            <a:spAutoFit/>
          </a:bodyPr>
          <a:lstStyle/>
          <a:p>
            <a:pPr algn="ctr"/>
            <a:r>
              <a:rPr lang="en-GB" sz="1400" dirty="0">
                <a:latin typeface="Gill Sans MT" panose="020B0502020104020203" pitchFamily="34" charset="77"/>
              </a:rPr>
              <a:t>9 days </a:t>
            </a:r>
          </a:p>
          <a:p>
            <a:pPr algn="ctr"/>
            <a:r>
              <a:rPr lang="en-GB" sz="1400" dirty="0">
                <a:latin typeface="Gill Sans MT" panose="020B0502020104020203" pitchFamily="34" charset="77"/>
              </a:rPr>
              <a:t>35,5°C 65% RH</a:t>
            </a:r>
          </a:p>
        </p:txBody>
      </p:sp>
      <p:pic>
        <p:nvPicPr>
          <p:cNvPr id="140" name="38 Imagen">
            <a:extLst>
              <a:ext uri="{FF2B5EF4-FFF2-40B4-BE49-F238E27FC236}">
                <a16:creationId xmlns:a16="http://schemas.microsoft.com/office/drawing/2014/main" id="{BD8548E3-7C61-F545-8ADA-5FF26B9DA20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7624364" y="15314482"/>
            <a:ext cx="1888663" cy="1224663"/>
          </a:xfrm>
          <a:prstGeom prst="rect">
            <a:avLst/>
          </a:prstGeom>
        </p:spPr>
      </p:pic>
      <p:pic>
        <p:nvPicPr>
          <p:cNvPr id="141" name="39 Imagen">
            <a:extLst>
              <a:ext uri="{FF2B5EF4-FFF2-40B4-BE49-F238E27FC236}">
                <a16:creationId xmlns:a16="http://schemas.microsoft.com/office/drawing/2014/main" id="{E31454B8-20A0-6C44-84A5-3FEC394924B8}"/>
              </a:ext>
            </a:extLst>
          </p:cNvPr>
          <p:cNvPicPr>
            <a:picLocks noChangeAspect="1"/>
          </p:cNvPicPr>
          <p:nvPr/>
        </p:nvPicPr>
        <p:blipFill rotWithShape="1">
          <a:blip r:embed="rId13" cstate="email">
            <a:extLst>
              <a:ext uri="{BEBA8EAE-BF5A-486C-A8C5-ECC9F3942E4B}">
                <a14:imgProps xmlns:a14="http://schemas.microsoft.com/office/drawing/2010/main">
                  <a14:imgLayer r:embed="rId14">
                    <a14:imgEffect>
                      <a14:backgroundRemoval t="4167" b="100000" l="2077" r="98516"/>
                    </a14:imgEffect>
                  </a14:imgLayer>
                </a14:imgProps>
              </a:ext>
              <a:ext uri="{28A0092B-C50C-407E-A947-70E740481C1C}">
                <a14:useLocalDpi xmlns:a14="http://schemas.microsoft.com/office/drawing/2010/main"/>
              </a:ext>
            </a:extLst>
          </a:blip>
          <a:srcRect/>
          <a:stretch/>
        </p:blipFill>
        <p:spPr>
          <a:xfrm>
            <a:off x="14754099" y="15304217"/>
            <a:ext cx="1263708" cy="1171229"/>
          </a:xfrm>
          <a:prstGeom prst="rect">
            <a:avLst/>
          </a:prstGeom>
        </p:spPr>
      </p:pic>
      <p:sp>
        <p:nvSpPr>
          <p:cNvPr id="142" name="40 CuadroTexto">
            <a:extLst>
              <a:ext uri="{FF2B5EF4-FFF2-40B4-BE49-F238E27FC236}">
                <a16:creationId xmlns:a16="http://schemas.microsoft.com/office/drawing/2014/main" id="{5AEBD2CB-7034-BF49-8486-529029E4A555}"/>
              </a:ext>
            </a:extLst>
          </p:cNvPr>
          <p:cNvSpPr txBox="1"/>
          <p:nvPr/>
        </p:nvSpPr>
        <p:spPr>
          <a:xfrm>
            <a:off x="17916230" y="16507839"/>
            <a:ext cx="1321748" cy="584775"/>
          </a:xfrm>
          <a:prstGeom prst="rect">
            <a:avLst/>
          </a:prstGeom>
          <a:noFill/>
        </p:spPr>
        <p:txBody>
          <a:bodyPr wrap="square" rtlCol="0">
            <a:spAutoFit/>
          </a:bodyPr>
          <a:lstStyle/>
          <a:p>
            <a:pPr algn="ctr"/>
            <a:r>
              <a:rPr lang="en-GB" sz="1600" dirty="0">
                <a:solidFill>
                  <a:srgbClr val="002060"/>
                </a:solidFill>
                <a:latin typeface="Gill Sans MT" panose="020B0502020104020203" pitchFamily="34" charset="77"/>
              </a:rPr>
              <a:t>Dremel</a:t>
            </a:r>
            <a:r>
              <a:rPr lang="en-GB" sz="1600" baseline="30000" dirty="0">
                <a:solidFill>
                  <a:srgbClr val="002060"/>
                </a:solidFill>
                <a:latin typeface="Gill Sans MT" panose="020B0502020104020203" pitchFamily="34" charset="77"/>
              </a:rPr>
              <a:t>®</a:t>
            </a:r>
            <a:r>
              <a:rPr lang="en-GB" sz="1600" dirty="0">
                <a:solidFill>
                  <a:srgbClr val="002060"/>
                </a:solidFill>
                <a:latin typeface="Gill Sans MT" panose="020B0502020104020203" pitchFamily="34" charset="77"/>
              </a:rPr>
              <a:t> Drill</a:t>
            </a:r>
          </a:p>
        </p:txBody>
      </p:sp>
      <p:pic>
        <p:nvPicPr>
          <p:cNvPr id="143" name="49 Imagen">
            <a:extLst>
              <a:ext uri="{FF2B5EF4-FFF2-40B4-BE49-F238E27FC236}">
                <a16:creationId xmlns:a16="http://schemas.microsoft.com/office/drawing/2014/main" id="{4C67465B-D973-954D-A511-00C66EF2B2CC}"/>
              </a:ext>
            </a:extLst>
          </p:cNvPr>
          <p:cNvPicPr>
            <a:picLocks noChangeAspect="1"/>
          </p:cNvPicPr>
          <p:nvPr/>
        </p:nvPicPr>
        <p:blipFill rotWithShape="1">
          <a:blip r:embed="rId15" cstate="email">
            <a:extLst>
              <a:ext uri="{BEBA8EAE-BF5A-486C-A8C5-ECC9F3942E4B}">
                <a14:imgProps xmlns:a14="http://schemas.microsoft.com/office/drawing/2010/main">
                  <a14:imgLayer r:embed="rId16">
                    <a14:imgEffect>
                      <a14:sharpenSoften amount="50000"/>
                    </a14:imgEffect>
                    <a14:imgEffect>
                      <a14:saturation sat="200000"/>
                    </a14:imgEffect>
                  </a14:imgLayer>
                </a14:imgProps>
              </a:ext>
              <a:ext uri="{28A0092B-C50C-407E-A947-70E740481C1C}">
                <a14:useLocalDpi xmlns:a14="http://schemas.microsoft.com/office/drawing/2010/main"/>
              </a:ext>
            </a:extLst>
          </a:blip>
          <a:srcRect/>
          <a:stretch/>
        </p:blipFill>
        <p:spPr>
          <a:xfrm rot="20578245">
            <a:off x="14941814" y="17242525"/>
            <a:ext cx="375071" cy="1841138"/>
          </a:xfrm>
          <a:prstGeom prst="rect">
            <a:avLst/>
          </a:prstGeom>
        </p:spPr>
      </p:pic>
      <p:sp>
        <p:nvSpPr>
          <p:cNvPr id="144" name="69 CuadroTexto">
            <a:extLst>
              <a:ext uri="{FF2B5EF4-FFF2-40B4-BE49-F238E27FC236}">
                <a16:creationId xmlns:a16="http://schemas.microsoft.com/office/drawing/2014/main" id="{85178F84-DF16-8E4B-B8DD-FE010A8E5B14}"/>
              </a:ext>
            </a:extLst>
          </p:cNvPr>
          <p:cNvSpPr txBox="1"/>
          <p:nvPr/>
        </p:nvSpPr>
        <p:spPr>
          <a:xfrm>
            <a:off x="14498116" y="16540205"/>
            <a:ext cx="1712802" cy="584775"/>
          </a:xfrm>
          <a:prstGeom prst="rect">
            <a:avLst/>
          </a:prstGeom>
          <a:noFill/>
        </p:spPr>
        <p:txBody>
          <a:bodyPr wrap="square" rtlCol="0">
            <a:spAutoFit/>
          </a:bodyPr>
          <a:lstStyle/>
          <a:p>
            <a:pPr algn="ctr"/>
            <a:r>
              <a:rPr lang="en-GB" sz="1600" dirty="0" err="1">
                <a:solidFill>
                  <a:srgbClr val="002060"/>
                </a:solidFill>
                <a:latin typeface="Gill Sans MT" panose="020B0502020104020203" pitchFamily="34" charset="77"/>
              </a:rPr>
              <a:t>Chorioallantoic</a:t>
            </a:r>
            <a:r>
              <a:rPr lang="en-GB" sz="1600" dirty="0">
                <a:solidFill>
                  <a:srgbClr val="002060"/>
                </a:solidFill>
                <a:latin typeface="Gill Sans MT" panose="020B0502020104020203" pitchFamily="34" charset="77"/>
              </a:rPr>
              <a:t> membrane (CAM)</a:t>
            </a:r>
          </a:p>
        </p:txBody>
      </p:sp>
      <p:pic>
        <p:nvPicPr>
          <p:cNvPr id="145" name="43 Imagen">
            <a:extLst>
              <a:ext uri="{FF2B5EF4-FFF2-40B4-BE49-F238E27FC236}">
                <a16:creationId xmlns:a16="http://schemas.microsoft.com/office/drawing/2014/main" id="{5B1673CE-E96A-1146-8327-496ADB5EB009}"/>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14782539" y="19005613"/>
            <a:ext cx="1311726" cy="1854862"/>
          </a:xfrm>
          <a:prstGeom prst="rect">
            <a:avLst/>
          </a:prstGeom>
        </p:spPr>
      </p:pic>
      <p:cxnSp>
        <p:nvCxnSpPr>
          <p:cNvPr id="146" name="71 Conector recto de flecha">
            <a:extLst>
              <a:ext uri="{FF2B5EF4-FFF2-40B4-BE49-F238E27FC236}">
                <a16:creationId xmlns:a16="http://schemas.microsoft.com/office/drawing/2014/main" id="{5A769E75-C317-1440-AF85-4E91607B1D6B}"/>
              </a:ext>
            </a:extLst>
          </p:cNvPr>
          <p:cNvCxnSpPr>
            <a:cxnSpLocks/>
          </p:cNvCxnSpPr>
          <p:nvPr/>
        </p:nvCxnSpPr>
        <p:spPr>
          <a:xfrm flipH="1">
            <a:off x="15518521" y="17225029"/>
            <a:ext cx="4501" cy="177750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73 CuadroTexto">
            <a:extLst>
              <a:ext uri="{FF2B5EF4-FFF2-40B4-BE49-F238E27FC236}">
                <a16:creationId xmlns:a16="http://schemas.microsoft.com/office/drawing/2014/main" id="{27585A06-F739-5140-BB9E-FD7824712FCE}"/>
              </a:ext>
            </a:extLst>
          </p:cNvPr>
          <p:cNvSpPr txBox="1"/>
          <p:nvPr/>
        </p:nvSpPr>
        <p:spPr>
          <a:xfrm>
            <a:off x="15867068" y="17880841"/>
            <a:ext cx="1062423" cy="523220"/>
          </a:xfrm>
          <a:prstGeom prst="rect">
            <a:avLst/>
          </a:prstGeom>
          <a:noFill/>
          <a:ln w="12700">
            <a:solidFill>
              <a:schemeClr val="tx1"/>
            </a:solidFill>
          </a:ln>
        </p:spPr>
        <p:txBody>
          <a:bodyPr wrap="square" rtlCol="0">
            <a:spAutoFit/>
          </a:bodyPr>
          <a:lstStyle/>
          <a:p>
            <a:pPr algn="ctr"/>
            <a:r>
              <a:rPr lang="en-GB" sz="1400" dirty="0">
                <a:solidFill>
                  <a:srgbClr val="002060"/>
                </a:solidFill>
                <a:latin typeface="Gill Sans MT" panose="020B0502020104020203" pitchFamily="34" charset="77"/>
              </a:rPr>
              <a:t>300 µL</a:t>
            </a:r>
          </a:p>
          <a:p>
            <a:pPr algn="ctr"/>
            <a:r>
              <a:rPr lang="en-GB" sz="1400" dirty="0">
                <a:solidFill>
                  <a:srgbClr val="002060"/>
                </a:solidFill>
                <a:latin typeface="Gill Sans MT" panose="020B0502020104020203" pitchFamily="34" charset="77"/>
              </a:rPr>
              <a:t>formulation</a:t>
            </a:r>
            <a:endParaRPr lang="en-GB" sz="1100" dirty="0">
              <a:solidFill>
                <a:srgbClr val="002060"/>
              </a:solidFill>
              <a:latin typeface="Gill Sans MT" panose="020B0502020104020203" pitchFamily="34" charset="77"/>
            </a:endParaRPr>
          </a:p>
        </p:txBody>
      </p:sp>
      <p:cxnSp>
        <p:nvCxnSpPr>
          <p:cNvPr id="148" name="75 Conector recto de flecha">
            <a:extLst>
              <a:ext uri="{FF2B5EF4-FFF2-40B4-BE49-F238E27FC236}">
                <a16:creationId xmlns:a16="http://schemas.microsoft.com/office/drawing/2014/main" id="{D9494759-A87B-314B-A831-291497673D3B}"/>
              </a:ext>
            </a:extLst>
          </p:cNvPr>
          <p:cNvCxnSpPr>
            <a:cxnSpLocks/>
          </p:cNvCxnSpPr>
          <p:nvPr/>
        </p:nvCxnSpPr>
        <p:spPr>
          <a:xfrm>
            <a:off x="16117203" y="20013611"/>
            <a:ext cx="5610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9" name="80 CuadroTexto">
            <a:extLst>
              <a:ext uri="{FF2B5EF4-FFF2-40B4-BE49-F238E27FC236}">
                <a16:creationId xmlns:a16="http://schemas.microsoft.com/office/drawing/2014/main" id="{3871B768-2417-744E-9DE8-BB2D90E092D3}"/>
              </a:ext>
            </a:extLst>
          </p:cNvPr>
          <p:cNvSpPr txBox="1"/>
          <p:nvPr/>
        </p:nvSpPr>
        <p:spPr>
          <a:xfrm>
            <a:off x="17768219" y="17205015"/>
            <a:ext cx="1843360" cy="307777"/>
          </a:xfrm>
          <a:prstGeom prst="rect">
            <a:avLst/>
          </a:prstGeom>
          <a:noFill/>
          <a:ln w="12700">
            <a:solidFill>
              <a:schemeClr val="tx1"/>
            </a:solidFill>
          </a:ln>
        </p:spPr>
        <p:txBody>
          <a:bodyPr wrap="square" rtlCol="0">
            <a:spAutoFit/>
          </a:bodyPr>
          <a:lstStyle/>
          <a:p>
            <a:pPr algn="ctr"/>
            <a:r>
              <a:rPr lang="en-GB" sz="1400" dirty="0">
                <a:solidFill>
                  <a:srgbClr val="002060"/>
                </a:solidFill>
                <a:latin typeface="Gill Sans MT" panose="020B0502020104020203" pitchFamily="34" charset="77"/>
              </a:rPr>
              <a:t>5 minutes monitoring</a:t>
            </a:r>
          </a:p>
        </p:txBody>
      </p:sp>
      <p:sp>
        <p:nvSpPr>
          <p:cNvPr id="150" name="179 CuadroTexto">
            <a:extLst>
              <a:ext uri="{FF2B5EF4-FFF2-40B4-BE49-F238E27FC236}">
                <a16:creationId xmlns:a16="http://schemas.microsoft.com/office/drawing/2014/main" id="{79AB0B84-CE32-D040-A7F7-1D22BF88C01E}"/>
              </a:ext>
            </a:extLst>
          </p:cNvPr>
          <p:cNvSpPr txBox="1"/>
          <p:nvPr/>
        </p:nvSpPr>
        <p:spPr>
          <a:xfrm>
            <a:off x="17554676" y="14579650"/>
            <a:ext cx="1944003" cy="338554"/>
          </a:xfrm>
          <a:prstGeom prst="rect">
            <a:avLst/>
          </a:prstGeom>
          <a:noFill/>
        </p:spPr>
        <p:txBody>
          <a:bodyPr wrap="square" rtlCol="0">
            <a:spAutoFit/>
          </a:bodyPr>
          <a:lstStyle/>
          <a:p>
            <a:pPr algn="ctr"/>
            <a:r>
              <a:rPr lang="en-GB" sz="1600" dirty="0">
                <a:solidFill>
                  <a:srgbClr val="002060"/>
                </a:solidFill>
                <a:latin typeface="Gill Sans MT" panose="020B0502020104020203" pitchFamily="34" charset="77"/>
              </a:rPr>
              <a:t>Automatic incubator</a:t>
            </a:r>
          </a:p>
        </p:txBody>
      </p:sp>
      <p:pic>
        <p:nvPicPr>
          <p:cNvPr id="151" name="Picture 26" descr="C:\Users\Visvujias\AppData\Local\Microsoft\Windows\INetCache\IE\AFE7EH7G\raemi-Drop[1].png">
            <a:extLst>
              <a:ext uri="{FF2B5EF4-FFF2-40B4-BE49-F238E27FC236}">
                <a16:creationId xmlns:a16="http://schemas.microsoft.com/office/drawing/2014/main" id="{B30F1748-6872-864F-9EB0-526266CACC8E}"/>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flipH="1">
            <a:off x="15360350" y="19105093"/>
            <a:ext cx="144997" cy="289511"/>
          </a:xfrm>
          <a:prstGeom prst="rect">
            <a:avLst/>
          </a:prstGeom>
          <a:noFill/>
          <a:extLst>
            <a:ext uri="{909E8E84-426E-40DD-AFC4-6F175D3DCCD1}">
              <a14:hiddenFill xmlns:a14="http://schemas.microsoft.com/office/drawing/2010/main">
                <a:solidFill>
                  <a:srgbClr val="FFFFFF"/>
                </a:solidFill>
              </a14:hiddenFill>
            </a:ext>
          </a:extLst>
        </p:spPr>
      </p:pic>
      <p:sp>
        <p:nvSpPr>
          <p:cNvPr id="153" name="26 CuadroTexto">
            <a:extLst>
              <a:ext uri="{FF2B5EF4-FFF2-40B4-BE49-F238E27FC236}">
                <a16:creationId xmlns:a16="http://schemas.microsoft.com/office/drawing/2014/main" id="{D205E205-9D16-BF4D-BA39-89877AB40319}"/>
              </a:ext>
            </a:extLst>
          </p:cNvPr>
          <p:cNvSpPr txBox="1"/>
          <p:nvPr/>
        </p:nvSpPr>
        <p:spPr>
          <a:xfrm>
            <a:off x="14729716" y="14537593"/>
            <a:ext cx="1249603" cy="584775"/>
          </a:xfrm>
          <a:prstGeom prst="rect">
            <a:avLst/>
          </a:prstGeom>
          <a:noFill/>
        </p:spPr>
        <p:txBody>
          <a:bodyPr wrap="square" rtlCol="0">
            <a:spAutoFit/>
          </a:bodyPr>
          <a:lstStyle/>
          <a:p>
            <a:pPr algn="ctr"/>
            <a:r>
              <a:rPr lang="en-GB" sz="1600" dirty="0">
                <a:solidFill>
                  <a:srgbClr val="002060"/>
                </a:solidFill>
                <a:latin typeface="Gill Sans MT" panose="020B0502020104020203" pitchFamily="34" charset="77"/>
              </a:rPr>
              <a:t>Fertilized Broiler Eggs</a:t>
            </a:r>
          </a:p>
        </p:txBody>
      </p:sp>
      <p:cxnSp>
        <p:nvCxnSpPr>
          <p:cNvPr id="154" name="68 Conector recto de flecha">
            <a:extLst>
              <a:ext uri="{FF2B5EF4-FFF2-40B4-BE49-F238E27FC236}">
                <a16:creationId xmlns:a16="http://schemas.microsoft.com/office/drawing/2014/main" id="{DF201176-48A5-0D49-B676-5B98D31E1196}"/>
              </a:ext>
            </a:extLst>
          </p:cNvPr>
          <p:cNvCxnSpPr>
            <a:cxnSpLocks/>
          </p:cNvCxnSpPr>
          <p:nvPr/>
        </p:nvCxnSpPr>
        <p:spPr>
          <a:xfrm flipH="1">
            <a:off x="16146657" y="16068801"/>
            <a:ext cx="147770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67 Conector recto de flecha">
            <a:extLst>
              <a:ext uri="{FF2B5EF4-FFF2-40B4-BE49-F238E27FC236}">
                <a16:creationId xmlns:a16="http://schemas.microsoft.com/office/drawing/2014/main" id="{F78B618D-557A-DE42-8461-938E149B4FDB}"/>
              </a:ext>
            </a:extLst>
          </p:cNvPr>
          <p:cNvCxnSpPr/>
          <p:nvPr/>
        </p:nvCxnSpPr>
        <p:spPr>
          <a:xfrm>
            <a:off x="18526678" y="14918762"/>
            <a:ext cx="0" cy="5867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Imagen 8" descr="Captura de pantalla de un celular&#10;&#10;Descripción generada automáticamente">
            <a:extLst>
              <a:ext uri="{FF2B5EF4-FFF2-40B4-BE49-F238E27FC236}">
                <a16:creationId xmlns:a16="http://schemas.microsoft.com/office/drawing/2014/main" id="{682E7C3F-12A9-3040-BC45-DA859C17F1E9}"/>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20328685" y="13155218"/>
            <a:ext cx="9417424" cy="7148686"/>
          </a:xfrm>
          <a:prstGeom prst="rect">
            <a:avLst/>
          </a:prstGeom>
        </p:spPr>
      </p:pic>
      <p:sp>
        <p:nvSpPr>
          <p:cNvPr id="156" name="Marco 155">
            <a:extLst>
              <a:ext uri="{FF2B5EF4-FFF2-40B4-BE49-F238E27FC236}">
                <a16:creationId xmlns:a16="http://schemas.microsoft.com/office/drawing/2014/main" id="{9607E9F1-0ADC-B54B-BD72-3CC81DCC6C9D}"/>
              </a:ext>
            </a:extLst>
          </p:cNvPr>
          <p:cNvSpPr/>
          <p:nvPr/>
        </p:nvSpPr>
        <p:spPr>
          <a:xfrm flipH="1" flipV="1">
            <a:off x="479275" y="29870052"/>
            <a:ext cx="14643086" cy="7734512"/>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899">
              <a:solidFill>
                <a:schemeClr val="tx1"/>
              </a:solidFill>
            </a:endParaRPr>
          </a:p>
        </p:txBody>
      </p:sp>
      <p:sp>
        <p:nvSpPr>
          <p:cNvPr id="157" name="Marco 156">
            <a:extLst>
              <a:ext uri="{FF2B5EF4-FFF2-40B4-BE49-F238E27FC236}">
                <a16:creationId xmlns:a16="http://schemas.microsoft.com/office/drawing/2014/main" id="{3BEDF6E2-AD48-8B4F-882F-6449D4B54826}"/>
              </a:ext>
            </a:extLst>
          </p:cNvPr>
          <p:cNvSpPr/>
          <p:nvPr/>
        </p:nvSpPr>
        <p:spPr>
          <a:xfrm flipH="1" flipV="1">
            <a:off x="15122363" y="29870038"/>
            <a:ext cx="14656442" cy="7734511"/>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899">
              <a:solidFill>
                <a:schemeClr val="tx1"/>
              </a:solidFill>
            </a:endParaRPr>
          </a:p>
        </p:txBody>
      </p:sp>
      <p:sp>
        <p:nvSpPr>
          <p:cNvPr id="158" name="CuadroTexto 157">
            <a:extLst>
              <a:ext uri="{FF2B5EF4-FFF2-40B4-BE49-F238E27FC236}">
                <a16:creationId xmlns:a16="http://schemas.microsoft.com/office/drawing/2014/main" id="{4421F982-CAD1-E149-AB58-955834A895C0}"/>
              </a:ext>
            </a:extLst>
          </p:cNvPr>
          <p:cNvSpPr txBox="1"/>
          <p:nvPr/>
        </p:nvSpPr>
        <p:spPr>
          <a:xfrm>
            <a:off x="489502" y="29876747"/>
            <a:ext cx="14623460" cy="1041375"/>
          </a:xfrm>
          <a:prstGeom prst="rect">
            <a:avLst/>
          </a:prstGeom>
          <a:solidFill>
            <a:schemeClr val="accent6">
              <a:lumMod val="20000"/>
              <a:lumOff val="80000"/>
            </a:schemeClr>
          </a:solidFill>
          <a:ln w="19050">
            <a:no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5936" dirty="0">
                <a:solidFill>
                  <a:schemeClr val="tx1"/>
                </a:solidFill>
                <a:latin typeface="Copperplate Light" panose="02000604030000020004" pitchFamily="2" charset="77"/>
              </a:rPr>
              <a:t>HETCAM</a:t>
            </a:r>
          </a:p>
        </p:txBody>
      </p:sp>
      <p:sp>
        <p:nvSpPr>
          <p:cNvPr id="159" name="CuadroTexto 158">
            <a:extLst>
              <a:ext uri="{FF2B5EF4-FFF2-40B4-BE49-F238E27FC236}">
                <a16:creationId xmlns:a16="http://schemas.microsoft.com/office/drawing/2014/main" id="{9C776169-D92F-2D47-8857-275EE62CB020}"/>
              </a:ext>
            </a:extLst>
          </p:cNvPr>
          <p:cNvSpPr txBox="1"/>
          <p:nvPr/>
        </p:nvSpPr>
        <p:spPr>
          <a:xfrm>
            <a:off x="15127988" y="29876748"/>
            <a:ext cx="14650816" cy="1041375"/>
          </a:xfrm>
          <a:prstGeom prst="rect">
            <a:avLst/>
          </a:prstGeom>
          <a:solidFill>
            <a:schemeClr val="accent6">
              <a:lumMod val="20000"/>
              <a:lumOff val="80000"/>
            </a:schemeClr>
          </a:solidFill>
          <a:ln w="19050">
            <a:no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5936" dirty="0">
                <a:solidFill>
                  <a:schemeClr val="tx1"/>
                </a:solidFill>
                <a:latin typeface="Copperplate Light" panose="02000604030000020004" pitchFamily="2" charset="77"/>
              </a:rPr>
              <a:t>BCOP</a:t>
            </a:r>
          </a:p>
        </p:txBody>
      </p:sp>
      <p:pic>
        <p:nvPicPr>
          <p:cNvPr id="10" name="Imagen 9">
            <a:extLst>
              <a:ext uri="{FF2B5EF4-FFF2-40B4-BE49-F238E27FC236}">
                <a16:creationId xmlns:a16="http://schemas.microsoft.com/office/drawing/2014/main" id="{44ACF52F-10C1-CC49-858F-38D1F5C38A0D}"/>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t="9320"/>
          <a:stretch/>
        </p:blipFill>
        <p:spPr>
          <a:xfrm>
            <a:off x="8414155" y="23561991"/>
            <a:ext cx="5872088" cy="5110241"/>
          </a:xfrm>
          <a:prstGeom prst="rect">
            <a:avLst/>
          </a:prstGeom>
        </p:spPr>
      </p:pic>
      <p:pic>
        <p:nvPicPr>
          <p:cNvPr id="11" name="Imagen 10">
            <a:extLst>
              <a:ext uri="{FF2B5EF4-FFF2-40B4-BE49-F238E27FC236}">
                <a16:creationId xmlns:a16="http://schemas.microsoft.com/office/drawing/2014/main" id="{89093ED2-E46D-404F-81AC-31720FBCD727}"/>
              </a:ext>
            </a:extLst>
          </p:cNvPr>
          <p:cNvPicPr>
            <a:picLocks noChangeAspect="1"/>
          </p:cNvPicPr>
          <p:nvPr/>
        </p:nvPicPr>
        <p:blipFill>
          <a:blip r:embed="rId21"/>
          <a:stretch>
            <a:fillRect/>
          </a:stretch>
        </p:blipFill>
        <p:spPr>
          <a:xfrm>
            <a:off x="820117" y="23790509"/>
            <a:ext cx="7436167" cy="4644596"/>
          </a:xfrm>
          <a:prstGeom prst="rect">
            <a:avLst/>
          </a:prstGeom>
        </p:spPr>
      </p:pic>
      <p:sp>
        <p:nvSpPr>
          <p:cNvPr id="97" name="CuadroTexto 96">
            <a:extLst>
              <a:ext uri="{FF2B5EF4-FFF2-40B4-BE49-F238E27FC236}">
                <a16:creationId xmlns:a16="http://schemas.microsoft.com/office/drawing/2014/main" id="{20AEDF66-1703-3D49-B536-A83F4733F048}"/>
              </a:ext>
            </a:extLst>
          </p:cNvPr>
          <p:cNvSpPr txBox="1"/>
          <p:nvPr/>
        </p:nvSpPr>
        <p:spPr>
          <a:xfrm>
            <a:off x="11075350" y="31047382"/>
            <a:ext cx="3480672" cy="6413743"/>
          </a:xfrm>
          <a:prstGeom prst="rect">
            <a:avLst/>
          </a:prstGeom>
          <a:solidFill>
            <a:schemeClr val="accent3">
              <a:lumMod val="20000"/>
              <a:lumOff val="80000"/>
            </a:schemeClr>
          </a:solidFill>
          <a:ln>
            <a:solidFill>
              <a:schemeClr val="accent5"/>
            </a:solidFill>
          </a:ln>
        </p:spPr>
        <p:txBody>
          <a:bodyPr wrap="square">
            <a:spAutoFit/>
          </a:bodyPr>
          <a:lstStyle>
            <a:defPPr>
              <a:defRPr lang="en-US"/>
            </a:defPPr>
            <a:lvl1pPr algn="just">
              <a:lnSpc>
                <a:spcPct val="115000"/>
              </a:lnSpc>
              <a:spcAft>
                <a:spcPts val="934"/>
              </a:spcAft>
              <a:defRPr sz="1869" b="1">
                <a:latin typeface="Gill Sans MT" panose="020B0502020104020203" pitchFamily="34" charset="77"/>
                <a:ea typeface="Cambria" panose="02040503050406030204" pitchFamily="18" charset="0"/>
                <a:cs typeface="Times" pitchFamily="2" charset="0"/>
              </a:defRPr>
            </a:lvl1pPr>
          </a:lstStyle>
          <a:p>
            <a:r>
              <a:rPr lang="en-GB" dirty="0"/>
              <a:t>Figure 5. </a:t>
            </a:r>
            <a:r>
              <a:rPr lang="en-GB" b="0" dirty="0"/>
              <a:t>HETCAM images 5 minutes post-instillation for the different formulations.</a:t>
            </a:r>
          </a:p>
          <a:p>
            <a:r>
              <a:rPr lang="en-GB" b="0" dirty="0"/>
              <a:t>A: PBS (Control -), </a:t>
            </a:r>
          </a:p>
          <a:p>
            <a:r>
              <a:rPr lang="en-GB" b="0" dirty="0"/>
              <a:t>B: 20% </a:t>
            </a:r>
            <a:r>
              <a:rPr lang="en-GB" b="0" dirty="0" err="1"/>
              <a:t>HPßCD</a:t>
            </a:r>
            <a:r>
              <a:rPr lang="en-GB" b="0" dirty="0"/>
              <a:t> (H</a:t>
            </a:r>
            <a:r>
              <a:rPr lang="en-GB" b="0" baseline="-25000" dirty="0"/>
              <a:t>2</a:t>
            </a:r>
            <a:r>
              <a:rPr lang="en-GB" b="0" dirty="0"/>
              <a:t>O) (w/v) </a:t>
            </a:r>
          </a:p>
          <a:p>
            <a:r>
              <a:rPr lang="en-GB" b="0" dirty="0"/>
              <a:t>C: 20% </a:t>
            </a:r>
            <a:r>
              <a:rPr lang="en-GB" b="0" dirty="0" err="1"/>
              <a:t>HPßCD</a:t>
            </a:r>
            <a:r>
              <a:rPr lang="en-GB" b="0" dirty="0"/>
              <a:t> (BSS) (w/v) </a:t>
            </a:r>
          </a:p>
          <a:p>
            <a:r>
              <a:rPr lang="en-GB" b="0" dirty="0"/>
              <a:t>D: 20% </a:t>
            </a:r>
            <a:r>
              <a:rPr lang="en-GB" b="0" dirty="0" err="1"/>
              <a:t>HPßCD</a:t>
            </a:r>
            <a:r>
              <a:rPr lang="en-GB" b="0" dirty="0"/>
              <a:t> (LIQ) (w/v) </a:t>
            </a:r>
          </a:p>
          <a:p>
            <a:r>
              <a:rPr lang="en-GB" b="0" dirty="0"/>
              <a:t>E: 30% </a:t>
            </a:r>
            <a:r>
              <a:rPr lang="en-GB" b="0" dirty="0" err="1"/>
              <a:t>HPßCD</a:t>
            </a:r>
            <a:r>
              <a:rPr lang="en-GB" b="0" dirty="0"/>
              <a:t> (H</a:t>
            </a:r>
            <a:r>
              <a:rPr lang="en-GB" b="0" baseline="-25000" dirty="0"/>
              <a:t>2</a:t>
            </a:r>
            <a:r>
              <a:rPr lang="en-GB" b="0" dirty="0"/>
              <a:t>O) (w/v) </a:t>
            </a:r>
          </a:p>
          <a:p>
            <a:r>
              <a:rPr lang="en-GB" b="0" dirty="0"/>
              <a:t>F: 30% </a:t>
            </a:r>
            <a:r>
              <a:rPr lang="en-GB" b="0" dirty="0" err="1"/>
              <a:t>HPßCD</a:t>
            </a:r>
            <a:r>
              <a:rPr lang="en-GB" b="0" dirty="0"/>
              <a:t> (BSS) (w/v) </a:t>
            </a:r>
          </a:p>
          <a:p>
            <a:r>
              <a:rPr lang="en-GB" b="0" dirty="0"/>
              <a:t>G: 30% </a:t>
            </a:r>
            <a:r>
              <a:rPr lang="en-GB" b="0" dirty="0" err="1"/>
              <a:t>HPßCD</a:t>
            </a:r>
            <a:r>
              <a:rPr lang="en-GB" b="0" dirty="0"/>
              <a:t> (LIQ) (w/v) </a:t>
            </a:r>
          </a:p>
          <a:p>
            <a:r>
              <a:rPr lang="en-GB" b="0" dirty="0"/>
              <a:t>H: 40% </a:t>
            </a:r>
            <a:r>
              <a:rPr lang="en-GB" b="0" dirty="0" err="1"/>
              <a:t>HPßCD</a:t>
            </a:r>
            <a:r>
              <a:rPr lang="en-GB" b="0" dirty="0"/>
              <a:t> (H</a:t>
            </a:r>
            <a:r>
              <a:rPr lang="en-GB" b="0" baseline="-25000" dirty="0"/>
              <a:t>2</a:t>
            </a:r>
            <a:r>
              <a:rPr lang="en-GB" b="0" dirty="0"/>
              <a:t>O) (w/v) </a:t>
            </a:r>
          </a:p>
          <a:p>
            <a:r>
              <a:rPr lang="en-GB" b="0" dirty="0"/>
              <a:t>I: 40% </a:t>
            </a:r>
            <a:r>
              <a:rPr lang="en-GB" b="0" dirty="0" err="1"/>
              <a:t>HPßCD</a:t>
            </a:r>
            <a:r>
              <a:rPr lang="en-GB" b="0" dirty="0"/>
              <a:t> (BSS) (w/v) </a:t>
            </a:r>
          </a:p>
          <a:p>
            <a:r>
              <a:rPr lang="en-GB" b="0" dirty="0"/>
              <a:t>J: 40% </a:t>
            </a:r>
            <a:r>
              <a:rPr lang="en-GB" b="0" dirty="0" err="1"/>
              <a:t>HPßCD</a:t>
            </a:r>
            <a:r>
              <a:rPr lang="en-GB" b="0" dirty="0"/>
              <a:t> (LIQ) (w/v) </a:t>
            </a:r>
          </a:p>
          <a:p>
            <a:r>
              <a:rPr lang="en-GB" b="0" dirty="0"/>
              <a:t>K: F</a:t>
            </a:r>
            <a:r>
              <a:rPr lang="en-GB" b="0" baseline="-25000" dirty="0"/>
              <a:t>REF</a:t>
            </a:r>
            <a:r>
              <a:rPr lang="en-GB" b="0" dirty="0"/>
              <a:t> (0,03%)</a:t>
            </a:r>
          </a:p>
          <a:p>
            <a:r>
              <a:rPr lang="en-GB" b="0" dirty="0"/>
              <a:t>L: Ethanol (Control +)</a:t>
            </a:r>
          </a:p>
        </p:txBody>
      </p:sp>
      <p:grpSp>
        <p:nvGrpSpPr>
          <p:cNvPr id="104" name="Grupo 103">
            <a:extLst>
              <a:ext uri="{FF2B5EF4-FFF2-40B4-BE49-F238E27FC236}">
                <a16:creationId xmlns:a16="http://schemas.microsoft.com/office/drawing/2014/main" id="{0BD13B10-CB54-4246-9A3C-6AB4BE2DC176}"/>
              </a:ext>
            </a:extLst>
          </p:cNvPr>
          <p:cNvGrpSpPr/>
          <p:nvPr/>
        </p:nvGrpSpPr>
        <p:grpSpPr>
          <a:xfrm>
            <a:off x="15617233" y="23352697"/>
            <a:ext cx="360000" cy="374288"/>
            <a:chOff x="1292539" y="208145"/>
            <a:chExt cx="360000" cy="374288"/>
          </a:xfrm>
        </p:grpSpPr>
        <p:sp>
          <p:nvSpPr>
            <p:cNvPr id="110" name="Elipse 109">
              <a:extLst>
                <a:ext uri="{FF2B5EF4-FFF2-40B4-BE49-F238E27FC236}">
                  <a16:creationId xmlns:a16="http://schemas.microsoft.com/office/drawing/2014/main" id="{91893B87-1CAA-B640-988A-7BD9725DA40F}"/>
                </a:ext>
              </a:extLst>
            </p:cNvPr>
            <p:cNvSpPr/>
            <p:nvPr/>
          </p:nvSpPr>
          <p:spPr>
            <a:xfrm>
              <a:off x="1292539" y="222433"/>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2" name="CuadroTexto 111">
              <a:extLst>
                <a:ext uri="{FF2B5EF4-FFF2-40B4-BE49-F238E27FC236}">
                  <a16:creationId xmlns:a16="http://schemas.microsoft.com/office/drawing/2014/main" id="{649F2551-5C7C-4D47-B684-C8027CD9F5BA}"/>
                </a:ext>
              </a:extLst>
            </p:cNvPr>
            <p:cNvSpPr txBox="1"/>
            <p:nvPr/>
          </p:nvSpPr>
          <p:spPr>
            <a:xfrm>
              <a:off x="1322587" y="208145"/>
              <a:ext cx="242752" cy="360000"/>
            </a:xfrm>
            <a:prstGeom prst="rect">
              <a:avLst/>
            </a:prstGeom>
            <a:noFill/>
          </p:spPr>
          <p:txBody>
            <a:bodyPr wrap="square" rtlCol="0">
              <a:noAutofit/>
            </a:bodyPr>
            <a:lstStyle/>
            <a:p>
              <a:r>
                <a:rPr lang="es-ES" dirty="0">
                  <a:solidFill>
                    <a:schemeClr val="accent1">
                      <a:lumMod val="50000"/>
                    </a:schemeClr>
                  </a:solidFill>
                  <a:latin typeface="Franklin Gothic Book" panose="020B0503020102020204" pitchFamily="34" charset="0"/>
                </a:rPr>
                <a:t>A</a:t>
              </a:r>
            </a:p>
          </p:txBody>
        </p:sp>
      </p:grpSp>
      <p:grpSp>
        <p:nvGrpSpPr>
          <p:cNvPr id="114" name="Grupo 113">
            <a:extLst>
              <a:ext uri="{FF2B5EF4-FFF2-40B4-BE49-F238E27FC236}">
                <a16:creationId xmlns:a16="http://schemas.microsoft.com/office/drawing/2014/main" id="{DC65C7BC-D411-4248-A326-7B756A900F95}"/>
              </a:ext>
            </a:extLst>
          </p:cNvPr>
          <p:cNvGrpSpPr/>
          <p:nvPr/>
        </p:nvGrpSpPr>
        <p:grpSpPr>
          <a:xfrm>
            <a:off x="15617233" y="26288548"/>
            <a:ext cx="360000" cy="374288"/>
            <a:chOff x="3549623" y="208145"/>
            <a:chExt cx="360000" cy="374288"/>
          </a:xfrm>
        </p:grpSpPr>
        <p:sp>
          <p:nvSpPr>
            <p:cNvPr id="115" name="Elipse 114">
              <a:extLst>
                <a:ext uri="{FF2B5EF4-FFF2-40B4-BE49-F238E27FC236}">
                  <a16:creationId xmlns:a16="http://schemas.microsoft.com/office/drawing/2014/main" id="{8C5B2292-21E6-ED47-96BE-77FFD3A9CD17}"/>
                </a:ext>
              </a:extLst>
            </p:cNvPr>
            <p:cNvSpPr/>
            <p:nvPr/>
          </p:nvSpPr>
          <p:spPr>
            <a:xfrm>
              <a:off x="3549623" y="222433"/>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0" name="CuadroTexto 159">
              <a:extLst>
                <a:ext uri="{FF2B5EF4-FFF2-40B4-BE49-F238E27FC236}">
                  <a16:creationId xmlns:a16="http://schemas.microsoft.com/office/drawing/2014/main" id="{8E2E5143-20C4-9F40-85CA-4920A042130B}"/>
                </a:ext>
              </a:extLst>
            </p:cNvPr>
            <p:cNvSpPr txBox="1"/>
            <p:nvPr/>
          </p:nvSpPr>
          <p:spPr>
            <a:xfrm>
              <a:off x="3579671" y="208145"/>
              <a:ext cx="242752" cy="360000"/>
            </a:xfrm>
            <a:prstGeom prst="rect">
              <a:avLst/>
            </a:prstGeom>
            <a:noFill/>
          </p:spPr>
          <p:txBody>
            <a:bodyPr wrap="square" rtlCol="0">
              <a:noAutofit/>
            </a:bodyPr>
            <a:lstStyle/>
            <a:p>
              <a:r>
                <a:rPr lang="es-ES" dirty="0">
                  <a:solidFill>
                    <a:schemeClr val="accent1">
                      <a:lumMod val="50000"/>
                    </a:schemeClr>
                  </a:solidFill>
                  <a:latin typeface="Franklin Gothic Book" panose="020B0503020102020204" pitchFamily="34" charset="0"/>
                </a:rPr>
                <a:t>B</a:t>
              </a:r>
            </a:p>
          </p:txBody>
        </p:sp>
      </p:grpSp>
      <p:sp>
        <p:nvSpPr>
          <p:cNvPr id="161" name="CuadroTexto 160">
            <a:extLst>
              <a:ext uri="{FF2B5EF4-FFF2-40B4-BE49-F238E27FC236}">
                <a16:creationId xmlns:a16="http://schemas.microsoft.com/office/drawing/2014/main" id="{9C983DDA-8A7C-F84F-85D2-62C247CA7C3D}"/>
              </a:ext>
            </a:extLst>
          </p:cNvPr>
          <p:cNvSpPr txBox="1"/>
          <p:nvPr/>
        </p:nvSpPr>
        <p:spPr>
          <a:xfrm>
            <a:off x="1007614" y="28879935"/>
            <a:ext cx="6748249" cy="728405"/>
          </a:xfrm>
          <a:prstGeom prst="rect">
            <a:avLst/>
          </a:prstGeom>
          <a:solidFill>
            <a:schemeClr val="bg1">
              <a:lumMod val="95000"/>
            </a:schemeClr>
          </a:solidFill>
          <a:ln>
            <a:solidFill>
              <a:schemeClr val="accent5"/>
            </a:solidFill>
          </a:ln>
        </p:spPr>
        <p:txBody>
          <a:bodyPr wrap="square">
            <a:spAutoFit/>
          </a:bodyPr>
          <a:lstStyle>
            <a:defPPr>
              <a:defRPr lang="en-US"/>
            </a:defPPr>
            <a:lvl1pPr algn="just">
              <a:lnSpc>
                <a:spcPct val="115000"/>
              </a:lnSpc>
              <a:spcAft>
                <a:spcPts val="934"/>
              </a:spcAft>
              <a:defRPr sz="1869" b="1">
                <a:solidFill>
                  <a:schemeClr val="tx1"/>
                </a:solidFill>
                <a:latin typeface="Gill Sans MT" panose="020B0502020104020203"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Figure 1. </a:t>
            </a:r>
            <a:r>
              <a:rPr lang="en-GB" b="0" dirty="0"/>
              <a:t>Tacrolimus solubility diagram at different [</a:t>
            </a:r>
            <a:r>
              <a:rPr lang="en-GB" b="0" dirty="0" err="1"/>
              <a:t>HPßCD</a:t>
            </a:r>
            <a:r>
              <a:rPr lang="en-GB" b="0" dirty="0"/>
              <a:t>] in water.</a:t>
            </a:r>
          </a:p>
        </p:txBody>
      </p:sp>
      <p:sp>
        <p:nvSpPr>
          <p:cNvPr id="162" name="CuadroTexto 161">
            <a:extLst>
              <a:ext uri="{FF2B5EF4-FFF2-40B4-BE49-F238E27FC236}">
                <a16:creationId xmlns:a16="http://schemas.microsoft.com/office/drawing/2014/main" id="{C3DB4DDF-B1FE-E841-AA2B-8F0B2B67A49B}"/>
              </a:ext>
            </a:extLst>
          </p:cNvPr>
          <p:cNvSpPr txBox="1"/>
          <p:nvPr/>
        </p:nvSpPr>
        <p:spPr>
          <a:xfrm>
            <a:off x="8057133" y="28888249"/>
            <a:ext cx="6841121" cy="728405"/>
          </a:xfrm>
          <a:prstGeom prst="rect">
            <a:avLst/>
          </a:prstGeom>
          <a:solidFill>
            <a:schemeClr val="bg1">
              <a:lumMod val="95000"/>
            </a:schemeClr>
          </a:solidFill>
          <a:ln>
            <a:solidFill>
              <a:schemeClr val="accent5"/>
            </a:solidFill>
          </a:ln>
        </p:spPr>
        <p:txBody>
          <a:bodyPr wrap="square">
            <a:spAutoFit/>
          </a:bodyPr>
          <a:lstStyle>
            <a:defPPr>
              <a:defRPr lang="en-US"/>
            </a:defPPr>
            <a:lvl1pPr algn="just">
              <a:lnSpc>
                <a:spcPct val="115000"/>
              </a:lnSpc>
              <a:spcAft>
                <a:spcPts val="934"/>
              </a:spcAft>
              <a:defRPr sz="1869" b="1">
                <a:solidFill>
                  <a:schemeClr val="tx1"/>
                </a:solidFill>
                <a:latin typeface="Gill Sans MT" panose="020B0502020104020203"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Figure 2. </a:t>
            </a:r>
            <a:r>
              <a:rPr lang="en-GB" b="0" dirty="0"/>
              <a:t>Tacrolimus solubility with 20, 30 and 40% (w/v) of </a:t>
            </a:r>
            <a:r>
              <a:rPr lang="en-GB" b="0" dirty="0" err="1"/>
              <a:t>HPßCD</a:t>
            </a:r>
            <a:r>
              <a:rPr lang="en-GB" b="0" dirty="0"/>
              <a:t> in water (H</a:t>
            </a:r>
            <a:r>
              <a:rPr lang="en-GB" b="0" baseline="-25000" dirty="0"/>
              <a:t>2</a:t>
            </a:r>
            <a:r>
              <a:rPr lang="en-GB" b="0" dirty="0"/>
              <a:t>O), Balanced Salt Solution</a:t>
            </a:r>
            <a:r>
              <a:rPr lang="en-GB" b="0" baseline="30000" dirty="0"/>
              <a:t>®</a:t>
            </a:r>
            <a:r>
              <a:rPr lang="en-GB" b="0" dirty="0"/>
              <a:t> (BSS) and </a:t>
            </a:r>
            <a:r>
              <a:rPr lang="en-GB" b="0" dirty="0" err="1"/>
              <a:t>Liquifilm</a:t>
            </a:r>
            <a:r>
              <a:rPr lang="en-GB" b="0" baseline="30000" dirty="0"/>
              <a:t>®</a:t>
            </a:r>
            <a:r>
              <a:rPr lang="en-GB" b="0" dirty="0"/>
              <a:t> (LIQ).</a:t>
            </a:r>
          </a:p>
        </p:txBody>
      </p:sp>
      <p:sp>
        <p:nvSpPr>
          <p:cNvPr id="163" name="CuadroTexto 162">
            <a:extLst>
              <a:ext uri="{FF2B5EF4-FFF2-40B4-BE49-F238E27FC236}">
                <a16:creationId xmlns:a16="http://schemas.microsoft.com/office/drawing/2014/main" id="{14694D4D-CEDA-2F45-ACB6-EE4742195E21}"/>
              </a:ext>
            </a:extLst>
          </p:cNvPr>
          <p:cNvSpPr txBox="1"/>
          <p:nvPr/>
        </p:nvSpPr>
        <p:spPr>
          <a:xfrm>
            <a:off x="15359617" y="36299356"/>
            <a:ext cx="8415589" cy="728405"/>
          </a:xfrm>
          <a:prstGeom prst="rect">
            <a:avLst/>
          </a:prstGeom>
          <a:solidFill>
            <a:schemeClr val="accent3">
              <a:lumMod val="20000"/>
              <a:lumOff val="80000"/>
            </a:schemeClr>
          </a:solidFill>
          <a:ln>
            <a:solidFill>
              <a:schemeClr val="accent5"/>
            </a:solidFill>
          </a:ln>
        </p:spPr>
        <p:txBody>
          <a:bodyPr wrap="square">
            <a:spAutoFit/>
          </a:bodyPr>
          <a:lstStyle>
            <a:defPPr>
              <a:defRPr lang="en-US"/>
            </a:defPPr>
            <a:lvl1pPr algn="just">
              <a:lnSpc>
                <a:spcPct val="115000"/>
              </a:lnSpc>
              <a:spcAft>
                <a:spcPts val="934"/>
              </a:spcAft>
              <a:defRPr sz="1869" b="1">
                <a:solidFill>
                  <a:schemeClr val="tx1"/>
                </a:solidFill>
                <a:latin typeface="Gill Sans MT" panose="020B0502020104020203"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Figure 6. </a:t>
            </a:r>
            <a:r>
              <a:rPr lang="en-GB" b="0" dirty="0"/>
              <a:t>Transmittance (%) representation obtained after the instillation of different formulations on Franz diffusion cells using corneas.</a:t>
            </a:r>
          </a:p>
        </p:txBody>
      </p:sp>
      <p:sp>
        <p:nvSpPr>
          <p:cNvPr id="165" name="CuadroTexto 164">
            <a:extLst>
              <a:ext uri="{FF2B5EF4-FFF2-40B4-BE49-F238E27FC236}">
                <a16:creationId xmlns:a16="http://schemas.microsoft.com/office/drawing/2014/main" id="{53CAA366-F3ED-194F-BC93-7F945E471D4E}"/>
              </a:ext>
            </a:extLst>
          </p:cNvPr>
          <p:cNvSpPr txBox="1"/>
          <p:nvPr/>
        </p:nvSpPr>
        <p:spPr>
          <a:xfrm>
            <a:off x="23979801" y="36290325"/>
            <a:ext cx="5746596" cy="1059201"/>
          </a:xfrm>
          <a:prstGeom prst="rect">
            <a:avLst/>
          </a:prstGeom>
          <a:solidFill>
            <a:schemeClr val="accent3">
              <a:lumMod val="20000"/>
              <a:lumOff val="80000"/>
            </a:schemeClr>
          </a:solidFill>
          <a:ln>
            <a:solidFill>
              <a:schemeClr val="accent5"/>
            </a:solidFill>
          </a:ln>
        </p:spPr>
        <p:txBody>
          <a:bodyPr wrap="square">
            <a:spAutoFit/>
          </a:bodyPr>
          <a:lstStyle>
            <a:defPPr>
              <a:defRPr lang="en-US"/>
            </a:defPPr>
            <a:lvl1pPr algn="just">
              <a:lnSpc>
                <a:spcPct val="115000"/>
              </a:lnSpc>
              <a:spcAft>
                <a:spcPts val="934"/>
              </a:spcAft>
              <a:defRPr sz="1869" b="1">
                <a:solidFill>
                  <a:schemeClr val="tx1"/>
                </a:solidFill>
                <a:latin typeface="Gill Sans MT" panose="020B0502020104020203"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Figure 7. </a:t>
            </a:r>
            <a:r>
              <a:rPr lang="en-GB" b="0" dirty="0"/>
              <a:t>Cornea’s opacity (%) after 10 minutes formulation and 120 minutes PBS incubation on Franz diffusion cells.</a:t>
            </a:r>
          </a:p>
        </p:txBody>
      </p:sp>
      <p:sp>
        <p:nvSpPr>
          <p:cNvPr id="43" name="Marco 42">
            <a:extLst>
              <a:ext uri="{FF2B5EF4-FFF2-40B4-BE49-F238E27FC236}">
                <a16:creationId xmlns:a16="http://schemas.microsoft.com/office/drawing/2014/main" id="{EA5E846E-F4E9-7440-AAE4-3A06387FA4D3}"/>
              </a:ext>
            </a:extLst>
          </p:cNvPr>
          <p:cNvSpPr/>
          <p:nvPr/>
        </p:nvSpPr>
        <p:spPr>
          <a:xfrm flipH="1" flipV="1">
            <a:off x="5626072" y="11766672"/>
            <a:ext cx="8619726" cy="9099315"/>
          </a:xfrm>
          <a:prstGeom prst="frame">
            <a:avLst>
              <a:gd name="adj1" fmla="val 0"/>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6899">
              <a:solidFill>
                <a:schemeClr val="tx1"/>
              </a:solidFill>
            </a:endParaRPr>
          </a:p>
        </p:txBody>
      </p:sp>
      <p:pic>
        <p:nvPicPr>
          <p:cNvPr id="26" name="desconocido.jpg" descr="desconocido.jpg">
            <a:extLst>
              <a:ext uri="{FF2B5EF4-FFF2-40B4-BE49-F238E27FC236}">
                <a16:creationId xmlns:a16="http://schemas.microsoft.com/office/drawing/2014/main" id="{DC58C38E-D7B4-4A4F-8CBA-B1A40E7362DB}"/>
              </a:ext>
            </a:extLst>
          </p:cNvPr>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6977061" y="17192810"/>
            <a:ext cx="3478269" cy="3459575"/>
          </a:xfrm>
          <a:prstGeom prst="rect">
            <a:avLst/>
          </a:prstGeom>
          <a:ln w="12700">
            <a:miter lim="400000"/>
          </a:ln>
        </p:spPr>
      </p:pic>
      <p:pic>
        <p:nvPicPr>
          <p:cNvPr id="3" name="Imagen 2">
            <a:extLst>
              <a:ext uri="{FF2B5EF4-FFF2-40B4-BE49-F238E27FC236}">
                <a16:creationId xmlns:a16="http://schemas.microsoft.com/office/drawing/2014/main" id="{6C55E6E1-5C5E-4C4B-9F55-F2246AE29851}"/>
              </a:ext>
            </a:extLst>
          </p:cNvPr>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8580131" y="14713715"/>
            <a:ext cx="5352245" cy="3007092"/>
          </a:xfrm>
          <a:prstGeom prst="rect">
            <a:avLst/>
          </a:prstGeom>
          <a:effectLst>
            <a:glow>
              <a:schemeClr val="accent1">
                <a:alpha val="49000"/>
              </a:schemeClr>
            </a:glow>
            <a:softEdge rad="165100"/>
          </a:effectLst>
          <a:scene3d>
            <a:camera prst="orthographicFront"/>
            <a:lightRig rig="brightRoom" dir="t"/>
          </a:scene3d>
          <a:sp3d prstMaterial="clear"/>
        </p:spPr>
      </p:pic>
      <p:sp>
        <p:nvSpPr>
          <p:cNvPr id="31" name="CuadroTexto 30">
            <a:extLst>
              <a:ext uri="{FF2B5EF4-FFF2-40B4-BE49-F238E27FC236}">
                <a16:creationId xmlns:a16="http://schemas.microsoft.com/office/drawing/2014/main" id="{DD15E5FB-5500-B24B-8F71-FB1F2513F9D6}"/>
              </a:ext>
            </a:extLst>
          </p:cNvPr>
          <p:cNvSpPr txBox="1"/>
          <p:nvPr/>
        </p:nvSpPr>
        <p:spPr>
          <a:xfrm>
            <a:off x="11055034" y="12963218"/>
            <a:ext cx="2203426" cy="1471172"/>
          </a:xfrm>
          <a:prstGeom prst="rect">
            <a:avLst/>
          </a:prstGeom>
          <a:solidFill>
            <a:schemeClr val="accent3">
              <a:lumMod val="20000"/>
              <a:lumOff val="80000"/>
            </a:schemeClr>
          </a:solidFill>
          <a:ln>
            <a:solidFill>
              <a:schemeClr val="accent5">
                <a:lumMod val="40000"/>
                <a:lumOff val="60000"/>
              </a:schemeClr>
            </a:solidFill>
          </a:ln>
        </p:spPr>
        <p:txBody>
          <a:bodyPr wrap="square" rtlCol="0">
            <a:spAutoFit/>
          </a:bodyPr>
          <a:lstStyle/>
          <a:p>
            <a:pPr algn="ctr"/>
            <a:r>
              <a:rPr lang="en-GB" sz="2240" b="1" dirty="0">
                <a:solidFill>
                  <a:schemeClr val="accent5">
                    <a:lumMod val="50000"/>
                  </a:schemeClr>
                </a:solidFill>
                <a:latin typeface="Gill Sans MT" panose="020B0502020104020203" pitchFamily="34" charset="77"/>
              </a:rPr>
              <a:t>7.5 µL of formulations</a:t>
            </a:r>
          </a:p>
          <a:p>
            <a:pPr algn="ctr"/>
            <a:r>
              <a:rPr lang="en-GB" sz="2240" b="1" dirty="0">
                <a:solidFill>
                  <a:schemeClr val="accent5">
                    <a:lumMod val="50000"/>
                  </a:schemeClr>
                </a:solidFill>
                <a:latin typeface="Gill Sans MT" panose="020B0502020104020203" pitchFamily="34" charset="77"/>
              </a:rPr>
              <a:t>+</a:t>
            </a:r>
          </a:p>
          <a:p>
            <a:pPr algn="ctr"/>
            <a:r>
              <a:rPr lang="en-GB" sz="2240" b="1" baseline="30000" dirty="0">
                <a:solidFill>
                  <a:schemeClr val="accent5">
                    <a:lumMod val="50000"/>
                  </a:schemeClr>
                </a:solidFill>
                <a:latin typeface="Gill Sans MT" panose="020B0502020104020203" pitchFamily="34" charset="77"/>
              </a:rPr>
              <a:t>18</a:t>
            </a:r>
            <a:r>
              <a:rPr lang="en-GB" sz="2240" b="1" dirty="0">
                <a:solidFill>
                  <a:schemeClr val="accent5">
                    <a:lumMod val="50000"/>
                  </a:schemeClr>
                </a:solidFill>
                <a:latin typeface="Gill Sans MT" panose="020B0502020104020203" pitchFamily="34" charset="77"/>
              </a:rPr>
              <a:t>F-FDG</a:t>
            </a:r>
          </a:p>
        </p:txBody>
      </p:sp>
      <p:sp>
        <p:nvSpPr>
          <p:cNvPr id="32" name="Flecha derecha 31">
            <a:extLst>
              <a:ext uri="{FF2B5EF4-FFF2-40B4-BE49-F238E27FC236}">
                <a16:creationId xmlns:a16="http://schemas.microsoft.com/office/drawing/2014/main" id="{5E2E44BF-2422-6E48-9426-DDB2ACD38B7F}"/>
              </a:ext>
            </a:extLst>
          </p:cNvPr>
          <p:cNvSpPr/>
          <p:nvPr/>
        </p:nvSpPr>
        <p:spPr>
          <a:xfrm rot="20683397">
            <a:off x="9671428" y="18052117"/>
            <a:ext cx="407383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451"/>
          </a:p>
        </p:txBody>
      </p:sp>
      <p:sp>
        <p:nvSpPr>
          <p:cNvPr id="33" name="Flecha derecha 32">
            <a:extLst>
              <a:ext uri="{FF2B5EF4-FFF2-40B4-BE49-F238E27FC236}">
                <a16:creationId xmlns:a16="http://schemas.microsoft.com/office/drawing/2014/main" id="{7A244246-0868-A348-93C3-38A08CBF5900}"/>
              </a:ext>
            </a:extLst>
          </p:cNvPr>
          <p:cNvSpPr/>
          <p:nvPr/>
        </p:nvSpPr>
        <p:spPr>
          <a:xfrm rot="16376721" flipV="1">
            <a:off x="8244976" y="17987112"/>
            <a:ext cx="981732" cy="42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451"/>
          </a:p>
        </p:txBody>
      </p:sp>
      <p:sp>
        <p:nvSpPr>
          <p:cNvPr id="37" name="Forma libre 36">
            <a:extLst>
              <a:ext uri="{FF2B5EF4-FFF2-40B4-BE49-F238E27FC236}">
                <a16:creationId xmlns:a16="http://schemas.microsoft.com/office/drawing/2014/main" id="{3849C6C9-3FD8-EC43-8823-A32270D6F5E9}"/>
              </a:ext>
            </a:extLst>
          </p:cNvPr>
          <p:cNvSpPr/>
          <p:nvPr/>
        </p:nvSpPr>
        <p:spPr>
          <a:xfrm rot="14995732" flipV="1">
            <a:off x="12638289" y="13944692"/>
            <a:ext cx="895943" cy="694023"/>
          </a:xfrm>
          <a:custGeom>
            <a:avLst/>
            <a:gdLst>
              <a:gd name="connsiteX0" fmla="*/ 1498600 w 1498600"/>
              <a:gd name="connsiteY0" fmla="*/ 0 h 533400"/>
              <a:gd name="connsiteX1" fmla="*/ 406400 w 1498600"/>
              <a:gd name="connsiteY1" fmla="*/ 101600 h 533400"/>
              <a:gd name="connsiteX2" fmla="*/ 0 w 1498600"/>
              <a:gd name="connsiteY2" fmla="*/ 533400 h 533400"/>
              <a:gd name="connsiteX3" fmla="*/ 0 w 1498600"/>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1498600" h="533400">
                <a:moveTo>
                  <a:pt x="1498600" y="0"/>
                </a:moveTo>
                <a:cubicBezTo>
                  <a:pt x="1077383" y="6350"/>
                  <a:pt x="656167" y="12700"/>
                  <a:pt x="406400" y="101600"/>
                </a:cubicBezTo>
                <a:cubicBezTo>
                  <a:pt x="156633" y="190500"/>
                  <a:pt x="0" y="533400"/>
                  <a:pt x="0" y="533400"/>
                </a:cubicBezTo>
                <a:lnTo>
                  <a:pt x="0" y="533400"/>
                </a:lnTo>
              </a:path>
            </a:pathLst>
          </a:custGeom>
          <a:noFill/>
          <a:ln w="76200">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451"/>
          </a:p>
        </p:txBody>
      </p:sp>
      <p:sp>
        <p:nvSpPr>
          <p:cNvPr id="44" name="CuadroTexto 43">
            <a:extLst>
              <a:ext uri="{FF2B5EF4-FFF2-40B4-BE49-F238E27FC236}">
                <a16:creationId xmlns:a16="http://schemas.microsoft.com/office/drawing/2014/main" id="{283A18EB-3479-5B45-9313-5C0A9446E72D}"/>
              </a:ext>
            </a:extLst>
          </p:cNvPr>
          <p:cNvSpPr txBox="1"/>
          <p:nvPr/>
        </p:nvSpPr>
        <p:spPr>
          <a:xfrm>
            <a:off x="9490008" y="19853445"/>
            <a:ext cx="4442368" cy="437492"/>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243" dirty="0">
                <a:latin typeface="Gill Sans MT" panose="020B0502020104020203" pitchFamily="34" charset="77"/>
              </a:rPr>
              <a:t>2 male Sprague-Dawley rats (4 eyes)</a:t>
            </a:r>
          </a:p>
        </p:txBody>
      </p:sp>
      <p:sp>
        <p:nvSpPr>
          <p:cNvPr id="55" name="CuadroTexto 54">
            <a:extLst>
              <a:ext uri="{FF2B5EF4-FFF2-40B4-BE49-F238E27FC236}">
                <a16:creationId xmlns:a16="http://schemas.microsoft.com/office/drawing/2014/main" id="{584550D0-1B34-FE48-AD5B-6DE478DCD048}"/>
              </a:ext>
            </a:extLst>
          </p:cNvPr>
          <p:cNvSpPr txBox="1"/>
          <p:nvPr/>
        </p:nvSpPr>
        <p:spPr>
          <a:xfrm>
            <a:off x="5898349" y="13952347"/>
            <a:ext cx="2486168" cy="1472967"/>
          </a:xfrm>
          <a:prstGeom prst="rect">
            <a:avLst/>
          </a:prstGeom>
          <a:solidFill>
            <a:schemeClr val="bg1">
              <a:lumMod val="95000"/>
            </a:schemeClr>
          </a:solidFill>
          <a:ln>
            <a:solidFill>
              <a:schemeClr val="accent5">
                <a:lumMod val="40000"/>
                <a:lumOff val="60000"/>
              </a:schemeClr>
            </a:solidFill>
          </a:ln>
        </p:spPr>
        <p:txBody>
          <a:bodyPr wrap="square" rtlCol="0">
            <a:spAutoFit/>
          </a:bodyPr>
          <a:lstStyle/>
          <a:p>
            <a:r>
              <a:rPr lang="en-GB" sz="2243" b="1" dirty="0">
                <a:solidFill>
                  <a:schemeClr val="accent5">
                    <a:lumMod val="50000"/>
                  </a:schemeClr>
                </a:solidFill>
                <a:latin typeface="Gill Sans MT" panose="020B0502020104020203" pitchFamily="34" charset="77"/>
              </a:rPr>
              <a:t>PET images acquisition time: </a:t>
            </a:r>
          </a:p>
          <a:p>
            <a:r>
              <a:rPr lang="en-GB" sz="2243" dirty="0">
                <a:solidFill>
                  <a:schemeClr val="accent5">
                    <a:lumMod val="50000"/>
                  </a:schemeClr>
                </a:solidFill>
                <a:latin typeface="Gill Sans MT" panose="020B0502020104020203" pitchFamily="34" charset="77"/>
              </a:rPr>
              <a:t>0, 30, 75, 120, 240 and 300 minutes</a:t>
            </a:r>
          </a:p>
        </p:txBody>
      </p:sp>
      <p:sp>
        <p:nvSpPr>
          <p:cNvPr id="25" name="CuadroTexto 24">
            <a:extLst>
              <a:ext uri="{FF2B5EF4-FFF2-40B4-BE49-F238E27FC236}">
                <a16:creationId xmlns:a16="http://schemas.microsoft.com/office/drawing/2014/main" id="{CB212C9F-2225-9E4B-B22E-E6157F9E113E}"/>
              </a:ext>
            </a:extLst>
          </p:cNvPr>
          <p:cNvSpPr txBox="1"/>
          <p:nvPr/>
        </p:nvSpPr>
        <p:spPr>
          <a:xfrm>
            <a:off x="5634487" y="11778834"/>
            <a:ext cx="8611311" cy="1041375"/>
          </a:xfrm>
          <a:prstGeom prst="rect">
            <a:avLst/>
          </a:prstGeom>
          <a:solidFill>
            <a:schemeClr val="accent6">
              <a:lumMod val="20000"/>
              <a:lumOff val="80000"/>
            </a:schemeClr>
          </a:solidFill>
          <a:ln>
            <a:no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5936">
                <a:solidFill>
                  <a:schemeClr val="tx1"/>
                </a:solidFill>
                <a:latin typeface="Copperplate Light" panose="02000604030000020004" pitchFamily="2" charset="77"/>
              </a:rPr>
              <a:t>Ocular</a:t>
            </a:r>
            <a:r>
              <a:rPr lang="en-GB" sz="6167">
                <a:solidFill>
                  <a:schemeClr val="tx1"/>
                </a:solidFill>
                <a:latin typeface="Copperplate Light" panose="02000604030000020004" pitchFamily="2" charset="77"/>
              </a:rPr>
              <a:t> permane</a:t>
            </a:r>
            <a:r>
              <a:rPr lang="en-GB" sz="5936">
                <a:solidFill>
                  <a:schemeClr val="tx1"/>
                </a:solidFill>
                <a:latin typeface="Copperplate Light" panose="02000604030000020004" pitchFamily="2" charset="77"/>
              </a:rPr>
              <a:t>nce</a:t>
            </a:r>
            <a:endParaRPr lang="en-GB" sz="5936" dirty="0">
              <a:solidFill>
                <a:schemeClr val="tx1"/>
              </a:solidFill>
              <a:latin typeface="Copperplate Light" panose="02000604030000020004" pitchFamily="2" charset="77"/>
            </a:endParaRPr>
          </a:p>
        </p:txBody>
      </p:sp>
      <p:sp>
        <p:nvSpPr>
          <p:cNvPr id="167" name="Marco 166">
            <a:extLst>
              <a:ext uri="{FF2B5EF4-FFF2-40B4-BE49-F238E27FC236}">
                <a16:creationId xmlns:a16="http://schemas.microsoft.com/office/drawing/2014/main" id="{09E6FFA2-9C2E-774E-B928-6BE702C33272}"/>
              </a:ext>
            </a:extLst>
          </p:cNvPr>
          <p:cNvSpPr/>
          <p:nvPr/>
        </p:nvSpPr>
        <p:spPr>
          <a:xfrm flipH="1" flipV="1">
            <a:off x="14253014" y="11771379"/>
            <a:ext cx="6010999" cy="9093032"/>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899">
              <a:solidFill>
                <a:schemeClr val="tx1"/>
              </a:solidFill>
            </a:endParaRPr>
          </a:p>
        </p:txBody>
      </p:sp>
      <p:pic>
        <p:nvPicPr>
          <p:cNvPr id="6" name="Imagen 5">
            <a:extLst>
              <a:ext uri="{FF2B5EF4-FFF2-40B4-BE49-F238E27FC236}">
                <a16:creationId xmlns:a16="http://schemas.microsoft.com/office/drawing/2014/main" id="{542BD6EA-D8D7-8C42-9F2E-730ADEE533FB}"/>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l="-282" r="468" b="2121"/>
          <a:stretch/>
        </p:blipFill>
        <p:spPr>
          <a:xfrm>
            <a:off x="15137605" y="31615626"/>
            <a:ext cx="8977605" cy="4470227"/>
          </a:xfrm>
          <a:prstGeom prst="rect">
            <a:avLst/>
          </a:prstGeom>
        </p:spPr>
      </p:pic>
      <p:pic>
        <p:nvPicPr>
          <p:cNvPr id="164" name="Picture 3" descr="Resultado de imagen de usc santiago">
            <a:extLst>
              <a:ext uri="{FF2B5EF4-FFF2-40B4-BE49-F238E27FC236}">
                <a16:creationId xmlns:a16="http://schemas.microsoft.com/office/drawing/2014/main" id="{DA703C65-744D-1848-8C9C-06A13B077A6F}"/>
              </a:ext>
            </a:extLst>
          </p:cNvPr>
          <p:cNvPicPr>
            <a:picLocks noChangeAspect="1" noChangeArrowheads="1"/>
          </p:cNvPicPr>
          <p:nvPr/>
        </p:nvPicPr>
        <p:blipFill>
          <a:blip r:embed="rId25" cstate="print"/>
          <a:srcRect/>
          <a:stretch>
            <a:fillRect/>
          </a:stretch>
        </p:blipFill>
        <p:spPr bwMode="auto">
          <a:xfrm>
            <a:off x="25777410" y="4215675"/>
            <a:ext cx="3457544" cy="2243874"/>
          </a:xfrm>
          <a:prstGeom prst="rect">
            <a:avLst/>
          </a:prstGeom>
          <a:noFill/>
        </p:spPr>
      </p:pic>
      <p:sp>
        <p:nvSpPr>
          <p:cNvPr id="19" name="CuadroTexto 18">
            <a:extLst>
              <a:ext uri="{FF2B5EF4-FFF2-40B4-BE49-F238E27FC236}">
                <a16:creationId xmlns:a16="http://schemas.microsoft.com/office/drawing/2014/main" id="{9DE8CAE1-47CA-434F-8C20-94C1937C5E85}"/>
              </a:ext>
            </a:extLst>
          </p:cNvPr>
          <p:cNvSpPr txBox="1"/>
          <p:nvPr/>
        </p:nvSpPr>
        <p:spPr>
          <a:xfrm>
            <a:off x="13172966" y="6240494"/>
            <a:ext cx="4519763" cy="43088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s-ES" sz="2200" dirty="0">
                <a:latin typeface="Gill Sans MT" panose="020B0502020104020203" pitchFamily="34" charset="77"/>
              </a:rPr>
              <a:t>e-mail: xurxo.garcia.otero@gmail.com</a:t>
            </a:r>
          </a:p>
        </p:txBody>
      </p:sp>
      <p:pic>
        <p:nvPicPr>
          <p:cNvPr id="22" name="Imagen 21">
            <a:extLst>
              <a:ext uri="{FF2B5EF4-FFF2-40B4-BE49-F238E27FC236}">
                <a16:creationId xmlns:a16="http://schemas.microsoft.com/office/drawing/2014/main" id="{C681A08D-5C72-3D49-A414-04753C9AB5F0}"/>
              </a:ext>
            </a:extLst>
          </p:cNvPr>
          <p:cNvPicPr>
            <a:picLocks noChangeAspect="1"/>
          </p:cNvPicPr>
          <p:nvPr/>
        </p:nvPicPr>
        <p:blipFill>
          <a:blip r:embed="rId26"/>
          <a:stretch>
            <a:fillRect/>
          </a:stretch>
        </p:blipFill>
        <p:spPr>
          <a:xfrm>
            <a:off x="22042489" y="23014338"/>
            <a:ext cx="8064500" cy="5283200"/>
          </a:xfrm>
          <a:prstGeom prst="rect">
            <a:avLst/>
          </a:prstGeom>
        </p:spPr>
      </p:pic>
      <p:pic>
        <p:nvPicPr>
          <p:cNvPr id="1026" name="Picture 2" descr="Instituto de Investigación Sanitaria de Santiago de Compostela – IDIS">
            <a:extLst>
              <a:ext uri="{FF2B5EF4-FFF2-40B4-BE49-F238E27FC236}">
                <a16:creationId xmlns:a16="http://schemas.microsoft.com/office/drawing/2014/main" id="{6DC87864-9828-6240-A0CE-27534F27C12A}"/>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169037" y="3858828"/>
            <a:ext cx="3919248" cy="2850362"/>
          </a:xfrm>
          <a:prstGeom prst="rect">
            <a:avLst/>
          </a:prstGeom>
          <a:noFill/>
          <a:extLst>
            <a:ext uri="{909E8E84-426E-40DD-AFC4-6F175D3DCCD1}">
              <a14:hiddenFill xmlns:a14="http://schemas.microsoft.com/office/drawing/2010/main">
                <a:solidFill>
                  <a:srgbClr val="FFFFFF"/>
                </a:solidFill>
              </a14:hiddenFill>
            </a:ext>
          </a:extLst>
        </p:spPr>
      </p:pic>
      <p:sp>
        <p:nvSpPr>
          <p:cNvPr id="106" name="CuadroTexto 105">
            <a:extLst>
              <a:ext uri="{FF2B5EF4-FFF2-40B4-BE49-F238E27FC236}">
                <a16:creationId xmlns:a16="http://schemas.microsoft.com/office/drawing/2014/main" id="{E8AA1FCB-F090-D54F-B275-DC67A9E0A34F}"/>
              </a:ext>
            </a:extLst>
          </p:cNvPr>
          <p:cNvSpPr txBox="1"/>
          <p:nvPr/>
        </p:nvSpPr>
        <p:spPr>
          <a:xfrm>
            <a:off x="479279" y="38827297"/>
            <a:ext cx="29309748" cy="1127745"/>
          </a:xfrm>
          <a:prstGeom prst="rect">
            <a:avLst/>
          </a:prstGeom>
          <a:solidFill>
            <a:schemeClr val="accent3">
              <a:lumMod val="20000"/>
              <a:lumOff val="80000"/>
            </a:schemeClr>
          </a:solidFill>
          <a:ln>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GB" sz="3364" dirty="0">
                <a:latin typeface="Gill Sans MT" panose="020B0502020104020203" pitchFamily="34" charset="77"/>
              </a:rPr>
              <a:t>Results reveal tacrolimus solubility improvement and irritation absence. Higher permanence on the ocular surface is achieved with higher </a:t>
            </a:r>
            <a:r>
              <a:rPr lang="en-GB" sz="3364" dirty="0" err="1">
                <a:latin typeface="Gill Sans MT" panose="020B0502020104020203" pitchFamily="34" charset="77"/>
              </a:rPr>
              <a:t>HPßCD</a:t>
            </a:r>
            <a:r>
              <a:rPr lang="en-GB" sz="3364" dirty="0">
                <a:latin typeface="Gill Sans MT" panose="020B0502020104020203" pitchFamily="34" charset="77"/>
              </a:rPr>
              <a:t> concentrations. </a:t>
            </a:r>
            <a:r>
              <a:rPr lang="en-GB" sz="3364" dirty="0" err="1">
                <a:latin typeface="Gill Sans MT" panose="020B0502020104020203" pitchFamily="34" charset="77"/>
              </a:rPr>
              <a:t>Liquifilm</a:t>
            </a:r>
            <a:r>
              <a:rPr lang="en-GB" sz="3364" baseline="30000" dirty="0">
                <a:latin typeface="Gill Sans MT" panose="020B0502020104020203" pitchFamily="34" charset="77"/>
              </a:rPr>
              <a:t>®</a:t>
            </a:r>
            <a:r>
              <a:rPr lang="en-GB" sz="3364" dirty="0">
                <a:latin typeface="Gill Sans MT" panose="020B0502020104020203" pitchFamily="34" charset="77"/>
              </a:rPr>
              <a:t> eyedrops present less ocular clearance than BSS</a:t>
            </a:r>
            <a:r>
              <a:rPr lang="en-GB" sz="3364" baseline="30000" dirty="0">
                <a:latin typeface="Gill Sans MT" panose="020B0502020104020203" pitchFamily="34" charset="77"/>
              </a:rPr>
              <a:t>®</a:t>
            </a:r>
            <a:r>
              <a:rPr lang="en-GB" sz="3364" dirty="0">
                <a:latin typeface="Gill Sans MT" panose="020B0502020104020203" pitchFamily="34" charset="77"/>
              </a:rPr>
              <a:t> ones. These formulations would enhance the patient’s adherence-to-treatment, reducing eye discomfort.</a:t>
            </a:r>
          </a:p>
        </p:txBody>
      </p:sp>
      <p:pic>
        <p:nvPicPr>
          <p:cNvPr id="27" name="Imagen 26">
            <a:extLst>
              <a:ext uri="{FF2B5EF4-FFF2-40B4-BE49-F238E27FC236}">
                <a16:creationId xmlns:a16="http://schemas.microsoft.com/office/drawing/2014/main" id="{9BA65EAB-62C9-A646-A385-A39D45866E98}"/>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15456601" y="23248375"/>
            <a:ext cx="6580694" cy="4427693"/>
          </a:xfrm>
          <a:prstGeom prst="rect">
            <a:avLst/>
          </a:prstGeom>
          <a:effectLst>
            <a:innerShdw blurRad="114300">
              <a:prstClr val="black"/>
            </a:innerShdw>
          </a:effectLst>
        </p:spPr>
      </p:pic>
      <p:sp>
        <p:nvSpPr>
          <p:cNvPr id="28" name="CuadroTexto 27">
            <a:extLst>
              <a:ext uri="{FF2B5EF4-FFF2-40B4-BE49-F238E27FC236}">
                <a16:creationId xmlns:a16="http://schemas.microsoft.com/office/drawing/2014/main" id="{BF2CB87C-A2DE-6144-9938-F0C264A9FA52}"/>
              </a:ext>
            </a:extLst>
          </p:cNvPr>
          <p:cNvSpPr txBox="1"/>
          <p:nvPr/>
        </p:nvSpPr>
        <p:spPr>
          <a:xfrm>
            <a:off x="15480023" y="23298891"/>
            <a:ext cx="324128" cy="369332"/>
          </a:xfrm>
          <a:prstGeom prst="rect">
            <a:avLst/>
          </a:prstGeom>
          <a:noFill/>
        </p:spPr>
        <p:txBody>
          <a:bodyPr wrap="none" rtlCol="0">
            <a:spAutoFit/>
          </a:bodyPr>
          <a:lstStyle/>
          <a:p>
            <a:r>
              <a:rPr lang="es-ES" b="1" dirty="0">
                <a:solidFill>
                  <a:schemeClr val="accent4">
                    <a:lumMod val="60000"/>
                    <a:lumOff val="40000"/>
                  </a:schemeClr>
                </a:solidFill>
              </a:rPr>
              <a:t>A</a:t>
            </a:r>
          </a:p>
        </p:txBody>
      </p:sp>
      <p:sp>
        <p:nvSpPr>
          <p:cNvPr id="152" name="CuadroTexto 151">
            <a:extLst>
              <a:ext uri="{FF2B5EF4-FFF2-40B4-BE49-F238E27FC236}">
                <a16:creationId xmlns:a16="http://schemas.microsoft.com/office/drawing/2014/main" id="{AEED2521-D0A5-4142-B282-3767ABA1EB2F}"/>
              </a:ext>
            </a:extLst>
          </p:cNvPr>
          <p:cNvSpPr txBox="1"/>
          <p:nvPr/>
        </p:nvSpPr>
        <p:spPr>
          <a:xfrm>
            <a:off x="15496218" y="25619086"/>
            <a:ext cx="314510" cy="369332"/>
          </a:xfrm>
          <a:prstGeom prst="rect">
            <a:avLst/>
          </a:prstGeom>
          <a:noFill/>
        </p:spPr>
        <p:txBody>
          <a:bodyPr wrap="none" rtlCol="0">
            <a:spAutoFit/>
          </a:bodyPr>
          <a:lstStyle/>
          <a:p>
            <a:r>
              <a:rPr lang="es-ES" b="1" dirty="0">
                <a:solidFill>
                  <a:schemeClr val="accent4">
                    <a:lumMod val="60000"/>
                    <a:lumOff val="40000"/>
                  </a:schemeClr>
                </a:solidFill>
              </a:rPr>
              <a:t>B</a:t>
            </a:r>
          </a:p>
        </p:txBody>
      </p:sp>
      <p:sp>
        <p:nvSpPr>
          <p:cNvPr id="29" name="CuadroTexto 28">
            <a:extLst>
              <a:ext uri="{FF2B5EF4-FFF2-40B4-BE49-F238E27FC236}">
                <a16:creationId xmlns:a16="http://schemas.microsoft.com/office/drawing/2014/main" id="{0ED09717-9155-1040-922D-4D8B1CE23218}"/>
              </a:ext>
            </a:extLst>
          </p:cNvPr>
          <p:cNvSpPr txBox="1"/>
          <p:nvPr/>
        </p:nvSpPr>
        <p:spPr>
          <a:xfrm>
            <a:off x="29936661" y="29081896"/>
            <a:ext cx="184731" cy="369332"/>
          </a:xfrm>
          <a:prstGeom prst="rect">
            <a:avLst/>
          </a:prstGeom>
          <a:noFill/>
        </p:spPr>
        <p:txBody>
          <a:bodyPr wrap="none" rtlCol="0">
            <a:spAutoFit/>
          </a:bodyPr>
          <a:lstStyle/>
          <a:p>
            <a:endParaRPr lang="es-ES"/>
          </a:p>
        </p:txBody>
      </p:sp>
      <p:pic>
        <p:nvPicPr>
          <p:cNvPr id="21" name="Imagen 20">
            <a:extLst>
              <a:ext uri="{FF2B5EF4-FFF2-40B4-BE49-F238E27FC236}">
                <a16:creationId xmlns:a16="http://schemas.microsoft.com/office/drawing/2014/main" id="{86F20504-9584-304D-AF10-B15BB1701848}"/>
              </a:ext>
            </a:extLst>
          </p:cNvPr>
          <p:cNvPicPr>
            <a:picLocks noChangeAspect="1"/>
          </p:cNvPicPr>
          <p:nvPr/>
        </p:nvPicPr>
        <p:blipFill rotWithShape="1">
          <a:blip r:embed="rId29">
            <a:extLst>
              <a:ext uri="{28A0092B-C50C-407E-A947-70E740481C1C}">
                <a14:useLocalDpi xmlns:a14="http://schemas.microsoft.com/office/drawing/2010/main" val="0"/>
              </a:ext>
            </a:extLst>
          </a:blip>
          <a:srcRect l="7826" t="8744" r="15230" b="9241"/>
          <a:stretch/>
        </p:blipFill>
        <p:spPr>
          <a:xfrm>
            <a:off x="1265605" y="30952397"/>
            <a:ext cx="8880180" cy="6527266"/>
          </a:xfrm>
          <a:prstGeom prst="rect">
            <a:avLst/>
          </a:prstGeom>
        </p:spPr>
      </p:pic>
    </p:spTree>
    <p:extLst>
      <p:ext uri="{BB962C8B-B14F-4D97-AF65-F5344CB8AC3E}">
        <p14:creationId xmlns:p14="http://schemas.microsoft.com/office/powerpoint/2010/main" val="12954971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10944</TotalTime>
  <Words>872</Words>
  <Application>Microsoft Macintosh PowerPoint</Application>
  <PresentationFormat>Personalizado</PresentationFormat>
  <Paragraphs>76</Paragraphs>
  <Slides>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vt:i4>
      </vt:variant>
    </vt:vector>
  </HeadingPairs>
  <TitlesOfParts>
    <vt:vector size="9" baseType="lpstr">
      <vt:lpstr>Arial</vt:lpstr>
      <vt:lpstr>Calibri</vt:lpstr>
      <vt:lpstr>Calibri Light</vt:lpstr>
      <vt:lpstr>Copperplate</vt:lpstr>
      <vt:lpstr>Copperplate Light</vt:lpstr>
      <vt:lpstr>Franklin Gothic Book</vt:lpstr>
      <vt:lpstr>Gill Sans MT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garcía otero xurxo</dc:creator>
  <cp:lastModifiedBy>garcía otero xurxo</cp:lastModifiedBy>
  <cp:revision>156</cp:revision>
  <cp:lastPrinted>2020-11-18T16:04:28Z</cp:lastPrinted>
  <dcterms:created xsi:type="dcterms:W3CDTF">2018-02-07T16:15:47Z</dcterms:created>
  <dcterms:modified xsi:type="dcterms:W3CDTF">2020-11-19T12:41:30Z</dcterms:modified>
</cp:coreProperties>
</file>