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64" r:id="rId5"/>
    <p:sldId id="265"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Иван Пьянков" initials="ИП" lastIdx="1" clrIdx="0">
    <p:extLst>
      <p:ext uri="{19B8F6BF-5375-455C-9EA6-DF929625EA0E}">
        <p15:presenceInfo xmlns:p15="http://schemas.microsoft.com/office/powerpoint/2012/main" userId="6140a262986f026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426" y="1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pPr/>
              <a:t>‹#›</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pPr/>
              <a:t>‹#›</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pPr/>
              <a:t>‹#›</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pPr/>
              <a:t>‹#›</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pPr/>
              <a:t>‹#›</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pPr/>
              <a:t>‹#›</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pPr/>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pPr/>
              <a:t>‹#›</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pPr/>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pPr/>
              <a:t>‹#›</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pPr/>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pPr/>
              <a:t>‹#›</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pPr/>
              <a:t>‹#›</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pPr/>
              <a:t>‹#›</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pPr/>
              <a:t>12/1/2020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pPr/>
              <a:t>‹#›</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625" y="3513702"/>
            <a:ext cx="8305800" cy="2995692"/>
          </a:xfrm>
          <a:prstGeom prst="rect">
            <a:avLst/>
          </a:prstGeom>
          <a:noFill/>
        </p:spPr>
        <p:txBody>
          <a:bodyPr wrap="square" rtlCol="0">
            <a:spAutoFit/>
          </a:bodyPr>
          <a:lstStyle/>
          <a:p>
            <a:pPr algn="ctr"/>
            <a:r>
              <a:rPr lang="en-US" sz="2400" b="1" dirty="0" smtClean="0">
                <a:latin typeface="Palatino Linotype" panose="02040502050505030304" pitchFamily="18" charset="0"/>
              </a:rPr>
              <a:t>Peptide </a:t>
            </a:r>
            <a:r>
              <a:rPr lang="en-US" sz="2400" b="1" dirty="0" err="1" smtClean="0">
                <a:latin typeface="Palatino Linotype" panose="02040502050505030304" pitchFamily="18" charset="0"/>
              </a:rPr>
              <a:t>nanoparticle</a:t>
            </a:r>
            <a:r>
              <a:rPr lang="en-US" sz="2400" b="1" dirty="0" smtClean="0">
                <a:latin typeface="Palatino Linotype" panose="02040502050505030304" pitchFamily="18" charset="0"/>
              </a:rPr>
              <a:t>-mediated combinatorial delivery of cancer-related </a:t>
            </a:r>
            <a:r>
              <a:rPr lang="en-US" sz="2400" b="1" dirty="0" err="1" smtClean="0">
                <a:latin typeface="Palatino Linotype" panose="02040502050505030304" pitchFamily="18" charset="0"/>
              </a:rPr>
              <a:t>siRNAs</a:t>
            </a:r>
            <a:r>
              <a:rPr lang="en-US" sz="2400" b="1" dirty="0" smtClean="0">
                <a:latin typeface="Palatino Linotype" panose="02040502050505030304" pitchFamily="18" charset="0"/>
              </a:rPr>
              <a:t> for synergistic anti-proliferative activity in triple-negative breast cancer cells </a:t>
            </a:r>
            <a:br>
              <a:rPr lang="en-US" sz="2400" b="1" dirty="0" smtClean="0">
                <a:latin typeface="Palatino Linotype" panose="02040502050505030304" pitchFamily="18" charset="0"/>
              </a:rPr>
            </a:br>
            <a:r>
              <a:rPr lang="en-US" sz="2400" b="1" dirty="0" smtClean="0">
                <a:latin typeface="Palatino Linotype" panose="02040502050505030304" pitchFamily="18" charset="0"/>
              </a:rPr>
              <a:t> </a:t>
            </a:r>
            <a:r>
              <a:rPr lang="sv-SE" b="1" dirty="0" smtClean="0">
                <a:latin typeface="Palatino Linotype" panose="02040502050505030304" pitchFamily="18" charset="0"/>
              </a:rPr>
              <a:t>Ivan Pyankov</a:t>
            </a:r>
            <a:r>
              <a:rPr lang="sv-SE" b="1" baseline="30000" dirty="0" smtClean="0">
                <a:latin typeface="Palatino Linotype" panose="02040502050505030304" pitchFamily="18" charset="0"/>
              </a:rPr>
              <a:t>2</a:t>
            </a:r>
            <a:r>
              <a:rPr lang="sv-SE" b="1" dirty="0" smtClean="0">
                <a:latin typeface="Palatino Linotype" panose="02040502050505030304" pitchFamily="18" charset="0"/>
              </a:rPr>
              <a:t>, </a:t>
            </a:r>
            <a:r>
              <a:rPr lang="sv-SE" b="1" dirty="0">
                <a:latin typeface="Palatino Linotype" panose="02040502050505030304" pitchFamily="18" charset="0"/>
              </a:rPr>
              <a:t>Anna </a:t>
            </a:r>
            <a:r>
              <a:rPr lang="sv-SE" b="1" dirty="0" smtClean="0">
                <a:latin typeface="Palatino Linotype" panose="02040502050505030304" pitchFamily="18" charset="0"/>
              </a:rPr>
              <a:t>Egorova</a:t>
            </a:r>
            <a:r>
              <a:rPr lang="sv-SE" b="1" baseline="30000" dirty="0" smtClean="0">
                <a:latin typeface="Palatino Linotype" panose="02040502050505030304" pitchFamily="18" charset="0"/>
              </a:rPr>
              <a:t>1,2</a:t>
            </a:r>
            <a:r>
              <a:rPr lang="sv-SE" b="1" dirty="0" smtClean="0">
                <a:latin typeface="Palatino Linotype" panose="02040502050505030304" pitchFamily="18" charset="0"/>
              </a:rPr>
              <a:t>, </a:t>
            </a:r>
            <a:r>
              <a:rPr lang="sv-SE" b="1" dirty="0">
                <a:latin typeface="Palatino Linotype" panose="02040502050505030304" pitchFamily="18" charset="0"/>
              </a:rPr>
              <a:t>Marianna </a:t>
            </a:r>
            <a:r>
              <a:rPr lang="sv-SE" b="1" dirty="0" smtClean="0">
                <a:latin typeface="Palatino Linotype" panose="02040502050505030304" pitchFamily="18" charset="0"/>
              </a:rPr>
              <a:t>Maretina</a:t>
            </a:r>
            <a:r>
              <a:rPr lang="sv-SE" b="1" baseline="30000" dirty="0" smtClean="0">
                <a:latin typeface="Palatino Linotype" panose="02040502050505030304" pitchFamily="18" charset="0"/>
              </a:rPr>
              <a:t>1,2</a:t>
            </a:r>
            <a:r>
              <a:rPr lang="sv-SE" b="1" dirty="0" smtClean="0">
                <a:latin typeface="Palatino Linotype" panose="02040502050505030304" pitchFamily="18" charset="0"/>
              </a:rPr>
              <a:t>, </a:t>
            </a:r>
            <a:r>
              <a:rPr lang="sv-SE" b="1" dirty="0">
                <a:latin typeface="Palatino Linotype" panose="02040502050505030304" pitchFamily="18" charset="0"/>
              </a:rPr>
              <a:t>Vladislav </a:t>
            </a:r>
            <a:r>
              <a:rPr lang="sv-SE" b="1" dirty="0" smtClean="0">
                <a:latin typeface="Palatino Linotype" panose="02040502050505030304" pitchFamily="18" charset="0"/>
              </a:rPr>
              <a:t>Baranov</a:t>
            </a:r>
            <a:r>
              <a:rPr lang="sv-SE" b="1" baseline="30000" dirty="0" smtClean="0">
                <a:latin typeface="Palatino Linotype" panose="02040502050505030304" pitchFamily="18" charset="0"/>
              </a:rPr>
              <a:t>1,2</a:t>
            </a:r>
            <a:r>
              <a:rPr lang="sv-SE" b="1" dirty="0" smtClean="0">
                <a:latin typeface="Palatino Linotype" panose="02040502050505030304" pitchFamily="18" charset="0"/>
              </a:rPr>
              <a:t>, </a:t>
            </a:r>
            <a:r>
              <a:rPr lang="sv-SE" b="1" dirty="0">
                <a:latin typeface="Palatino Linotype" panose="02040502050505030304" pitchFamily="18" charset="0"/>
              </a:rPr>
              <a:t>Anton Kiselev </a:t>
            </a:r>
            <a:r>
              <a:rPr lang="sv-SE" b="1" baseline="30000" dirty="0" smtClean="0">
                <a:latin typeface="Palatino Linotype" panose="02040502050505030304" pitchFamily="18" charset="0"/>
              </a:rPr>
              <a:t>1</a:t>
            </a:r>
            <a:r>
              <a:rPr lang="sv-SE" b="1" dirty="0" smtClean="0">
                <a:latin typeface="Palatino Linotype" panose="02040502050505030304" pitchFamily="18" charset="0"/>
              </a:rPr>
              <a:t>*</a:t>
            </a:r>
            <a:endParaRPr lang="it-IT" b="1" baseline="30000" dirty="0">
              <a:latin typeface="Palatino Linotype" panose="02040502050505030304" pitchFamily="18" charset="0"/>
            </a:endParaRPr>
          </a:p>
          <a:p>
            <a:endParaRPr lang="it-IT" sz="1600" b="1" baseline="30000" dirty="0" smtClean="0">
              <a:latin typeface="Palatino Linotype" panose="02040502050505030304" pitchFamily="18" charset="0"/>
            </a:endParaRPr>
          </a:p>
          <a:p>
            <a:r>
              <a:rPr lang="en-US" sz="1600" baseline="30000" dirty="0" smtClean="0">
                <a:latin typeface="Palatino Linotype" panose="02040502050505030304" pitchFamily="18" charset="0"/>
              </a:rPr>
              <a:t>1</a:t>
            </a:r>
            <a:r>
              <a:rPr lang="en-US" sz="1600" dirty="0" smtClean="0">
                <a:latin typeface="Palatino Linotype" panose="02040502050505030304" pitchFamily="18" charset="0"/>
              </a:rPr>
              <a:t> Institute of Obstetrics, Gynecology and Reproductology named after D.O. </a:t>
            </a:r>
            <a:r>
              <a:rPr lang="en-US" sz="1600" dirty="0" err="1" smtClean="0">
                <a:latin typeface="Palatino Linotype" panose="02040502050505030304" pitchFamily="18" charset="0"/>
              </a:rPr>
              <a:t>Ott</a:t>
            </a:r>
            <a:r>
              <a:rPr lang="en-US" sz="1600" dirty="0" smtClean="0">
                <a:latin typeface="Palatino Linotype" panose="02040502050505030304" pitchFamily="18" charset="0"/>
              </a:rPr>
              <a:t>, Saint-Petersburg, Russia; </a:t>
            </a:r>
            <a:endParaRPr lang="fr-FR" sz="1600" dirty="0" smtClean="0">
              <a:latin typeface="Palatino Linotype" panose="02040502050505030304" pitchFamily="18" charset="0"/>
            </a:endParaRPr>
          </a:p>
          <a:p>
            <a:r>
              <a:rPr lang="en-US" sz="1600" baseline="30000" dirty="0" smtClean="0">
                <a:latin typeface="Palatino Linotype" panose="02040502050505030304" pitchFamily="18" charset="0"/>
              </a:rPr>
              <a:t>2</a:t>
            </a:r>
            <a:r>
              <a:rPr lang="en-US" sz="1600" dirty="0" smtClean="0">
                <a:latin typeface="Palatino Linotype" panose="02040502050505030304" pitchFamily="18" charset="0"/>
              </a:rPr>
              <a:t> Saint Petersburg State University, Saint-Petersburg, Russia. </a:t>
            </a:r>
          </a:p>
          <a:p>
            <a:r>
              <a:rPr lang="en-US" sz="1600" b="1" dirty="0" smtClean="0">
                <a:latin typeface="Palatino Linotype" panose="02040502050505030304" pitchFamily="18" charset="0"/>
              </a:rPr>
              <a:t>*</a:t>
            </a:r>
            <a:r>
              <a:rPr lang="en-US" sz="1600" dirty="0" smtClean="0">
                <a:latin typeface="Palatino Linotype" panose="02040502050505030304" pitchFamily="18" charset="0"/>
              </a:rPr>
              <a:t> Corresponding author: </a:t>
            </a:r>
            <a:r>
              <a:rPr lang="en-US" sz="1600" dirty="0" smtClean="0"/>
              <a:t>ankiselev@yahoo.co.uk</a:t>
            </a:r>
            <a:endParaRPr lang="fr-FR" sz="1600"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3" name="Picture 2">
            <a:extLst>
              <a:ext uri="{FF2B5EF4-FFF2-40B4-BE49-F238E27FC236}">
                <a16:creationId xmlns="" xmlns:a16="http://schemas.microsoft.com/office/drawing/2014/main" id="{09E423CA-A2C7-4400-A8F8-E1E5DD8594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61943"/>
            <a:ext cx="9143997" cy="3717035"/>
          </a:xfrm>
          <a:prstGeom prst="rect">
            <a:avLst/>
          </a:prstGeom>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8904" y="7316"/>
            <a:ext cx="8888896" cy="6463308"/>
          </a:xfrm>
          <a:prstGeom prst="rect">
            <a:avLst/>
          </a:prstGeom>
          <a:noFill/>
        </p:spPr>
        <p:txBody>
          <a:bodyPr wrap="square" rtlCol="0">
            <a:spAutoFit/>
          </a:bodyPr>
          <a:lstStyle/>
          <a:p>
            <a:pPr algn="just"/>
            <a:r>
              <a:rPr lang="fr-FR" b="1" dirty="0">
                <a:latin typeface="Palatino Linotype" panose="02040502050505030304" pitchFamily="18" charset="0"/>
              </a:rPr>
              <a:t>Abstract: </a:t>
            </a:r>
          </a:p>
          <a:p>
            <a:pPr algn="just"/>
            <a:r>
              <a:rPr lang="fr-FR" b="1" dirty="0">
                <a:latin typeface="Palatino Linotype" panose="02040502050505030304" pitchFamily="18" charset="0"/>
              </a:rPr>
              <a:t>	</a:t>
            </a:r>
            <a:r>
              <a:rPr lang="en-US" dirty="0">
                <a:latin typeface="Palatino Linotype" panose="02040502050505030304" pitchFamily="18" charset="0"/>
              </a:rPr>
              <a:t>Triple-negative breast cancer (TNBC) is one of the deadliest types of cancer for women of different age groups. Frequently this cancer does not respond to conservative treatment. Combinatorial RNAi can be suggested as an advanced approach to TNBC therapy. Due to the fact that TNBC cells overexpress chemokine receptor 4, we used modular L1 peptide nanoparticles modified with CXCR4 ligand for combinatorial delivery of siRNAs suppressing major transduction pathways.</a:t>
            </a:r>
          </a:p>
          <a:p>
            <a:pPr algn="just"/>
            <a:r>
              <a:rPr lang="en-US" dirty="0">
                <a:latin typeface="Palatino Linotype" panose="02040502050505030304" pitchFamily="18" charset="0"/>
              </a:rPr>
              <a:t>	TNBC cell line MDA-MB-231 was used as a cellular model. Genes encoding the AQP3, CDC20, and COL4A2 proteins responsible for proliferative activity in TNBC cells were selected as RNAi targets. The siRNA binding ability of the carrier was studied at different charge ratios. The silencing specificity was demonstrated for all siRNAs studied.</a:t>
            </a:r>
          </a:p>
          <a:p>
            <a:pPr algn="just"/>
            <a:r>
              <a:rPr lang="en-US" dirty="0">
                <a:latin typeface="Palatino Linotype" panose="02040502050505030304" pitchFamily="18" charset="0"/>
              </a:rPr>
              <a:t>	</a:t>
            </a:r>
            <a:r>
              <a:rPr lang="en-US" dirty="0" err="1">
                <a:latin typeface="Palatino Linotype" panose="02040502050505030304" pitchFamily="18" charset="0"/>
              </a:rPr>
              <a:t>AlamarBlue</a:t>
            </a:r>
            <a:r>
              <a:rPr lang="en-US" dirty="0">
                <a:latin typeface="Palatino Linotype" panose="02040502050505030304" pitchFamily="18" charset="0"/>
              </a:rPr>
              <a:t> exclusion assay has shown a significant reduction in the anti-proliferative activity after combinatorial siRNA transfection compared to single siRNA delivery. The most significant synergistic effects have been demonstrated after combinatorial transfection with anti-CDC20 siRNA.</a:t>
            </a:r>
          </a:p>
          <a:p>
            <a:pPr algn="just"/>
            <a:r>
              <a:rPr lang="en-US" dirty="0">
                <a:latin typeface="Palatino Linotype" panose="02040502050505030304" pitchFamily="18" charset="0"/>
              </a:rPr>
              <a:t>	Based on our findings, we have concluded that combinatorial treatment by L1-polyplexes formed with AQP3, CDC20, and COL4A2 siRNAs effectively inhibits proliferation of TNBC cells and can be suggested as useful tool for RNAi-mediated cancer therapy.</a:t>
            </a:r>
          </a:p>
          <a:p>
            <a:endParaRPr lang="en-US" dirty="0">
              <a:latin typeface="Palatino Linotype" panose="02040502050505030304" pitchFamily="18" charset="0"/>
            </a:endParaRPr>
          </a:p>
          <a:p>
            <a:r>
              <a:rPr lang="fr-FR" b="1" dirty="0">
                <a:latin typeface="Palatino Linotype" panose="02040502050505030304" pitchFamily="18" charset="0"/>
              </a:rPr>
              <a:t>Keywords: </a:t>
            </a:r>
            <a:r>
              <a:rPr lang="fr-FR" dirty="0">
                <a:latin typeface="Palatino Linotype" panose="02040502050505030304" pitchFamily="18" charset="0"/>
              </a:rPr>
              <a:t>Triple-negative breast cancer; peptide; siRNA delivery; </a:t>
            </a:r>
          </a:p>
          <a:p>
            <a:r>
              <a:rPr lang="fr-FR" dirty="0">
                <a:latin typeface="Palatino Linotype" panose="02040502050505030304" pitchFamily="18" charset="0"/>
              </a:rPr>
              <a:t>RNAi; AQP3; CDC20; COL4A2; MDA-MB-231</a:t>
            </a:r>
            <a:endParaRPr lang="fr-FR"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7" name="Picture 6">
            <a:extLst>
              <a:ext uri="{FF2B5EF4-FFF2-40B4-BE49-F238E27FC236}">
                <a16:creationId xmlns="" xmlns:a16="http://schemas.microsoft.com/office/drawing/2014/main" id="{4990BB06-FDD3-474D-A159-0925F848E0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796" y="5271796"/>
            <a:ext cx="1586204" cy="1586204"/>
          </a:xfrm>
          <a:prstGeom prst="rect">
            <a:avLst/>
          </a:prstGeom>
        </p:spPr>
      </p:pic>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300" y="327992"/>
            <a:ext cx="8153400" cy="461665"/>
          </a:xfrm>
          <a:prstGeom prst="rect">
            <a:avLst/>
          </a:prstGeom>
          <a:noFill/>
        </p:spPr>
        <p:txBody>
          <a:bodyPr wrap="square" rtlCol="0">
            <a:spAutoFit/>
          </a:bodyPr>
          <a:lstStyle/>
          <a:p>
            <a:pPr algn="ctr"/>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796" y="5271796"/>
            <a:ext cx="1586204" cy="1586204"/>
          </a:xfrm>
          <a:prstGeom prst="rect">
            <a:avLst/>
          </a:prstGeom>
        </p:spPr>
      </p:pic>
      <p:sp>
        <p:nvSpPr>
          <p:cNvPr id="3" name="TextBox 2">
            <a:extLst>
              <a:ext uri="{FF2B5EF4-FFF2-40B4-BE49-F238E27FC236}">
                <a16:creationId xmlns="" xmlns:a16="http://schemas.microsoft.com/office/drawing/2014/main" id="{8AE1F429-8B9D-4F1A-843F-1DA38EB8F15A}"/>
              </a:ext>
            </a:extLst>
          </p:cNvPr>
          <p:cNvSpPr txBox="1"/>
          <p:nvPr/>
        </p:nvSpPr>
        <p:spPr>
          <a:xfrm>
            <a:off x="276315" y="4879022"/>
            <a:ext cx="6067267" cy="923330"/>
          </a:xfrm>
          <a:prstGeom prst="rect">
            <a:avLst/>
          </a:prstGeom>
          <a:noFill/>
        </p:spPr>
        <p:txBody>
          <a:bodyPr wrap="square" rtlCol="0">
            <a:spAutoFit/>
          </a:bodyPr>
          <a:lstStyle/>
          <a:p>
            <a:pPr algn="ctr"/>
            <a:r>
              <a:rPr lang="en-US" dirty="0">
                <a:latin typeface="Palatino Linotype" panose="02040502050505030304" pitchFamily="18" charset="0"/>
              </a:rPr>
              <a:t>Fig. 1. Silencing of the GFP gene expression after the treatment of MDA-MB-231 cells with siRNA/L1 and siRNA/X-</a:t>
            </a:r>
            <a:r>
              <a:rPr lang="en-US" dirty="0" err="1">
                <a:latin typeface="Palatino Linotype" panose="02040502050505030304" pitchFamily="18" charset="0"/>
              </a:rPr>
              <a:t>tremeGENE</a:t>
            </a:r>
            <a:r>
              <a:rPr lang="en-US" dirty="0">
                <a:latin typeface="Palatino Linotype" panose="02040502050505030304" pitchFamily="18" charset="0"/>
              </a:rPr>
              <a:t> complexes. </a:t>
            </a:r>
            <a:endParaRPr lang="ru-RU" dirty="0">
              <a:latin typeface="Palatino Linotype" panose="02040502050505030304" pitchFamily="18" charset="0"/>
            </a:endParaRPr>
          </a:p>
        </p:txBody>
      </p:sp>
      <p:sp>
        <p:nvSpPr>
          <p:cNvPr id="11" name="TextBox 10">
            <a:extLst>
              <a:ext uri="{FF2B5EF4-FFF2-40B4-BE49-F238E27FC236}">
                <a16:creationId xmlns="" xmlns:a16="http://schemas.microsoft.com/office/drawing/2014/main" id="{E0B59043-3D94-4079-9D81-44E8CDE280DF}"/>
              </a:ext>
            </a:extLst>
          </p:cNvPr>
          <p:cNvSpPr txBox="1"/>
          <p:nvPr/>
        </p:nvSpPr>
        <p:spPr>
          <a:xfrm>
            <a:off x="5794513" y="1874211"/>
            <a:ext cx="3337147" cy="1754326"/>
          </a:xfrm>
          <a:prstGeom prst="rect">
            <a:avLst/>
          </a:prstGeom>
          <a:noFill/>
        </p:spPr>
        <p:txBody>
          <a:bodyPr wrap="square" rtlCol="0">
            <a:spAutoFit/>
          </a:bodyPr>
          <a:lstStyle/>
          <a:p>
            <a:pPr algn="just"/>
            <a:r>
              <a:rPr lang="en-US" dirty="0">
                <a:latin typeface="Palatino Linotype" panose="02040502050505030304" pitchFamily="18" charset="0"/>
              </a:rPr>
              <a:t>There were no statistically significant differences in </a:t>
            </a:r>
            <a:r>
              <a:rPr lang="en-US" dirty="0" smtClean="0">
                <a:latin typeface="Palatino Linotype" panose="02040502050505030304" pitchFamily="18" charset="0"/>
              </a:rPr>
              <a:t>GFP gene-silencing results between complexes incubated with MDA-MB 231 cells for 2 </a:t>
            </a:r>
            <a:r>
              <a:rPr lang="en-US" dirty="0">
                <a:latin typeface="Palatino Linotype" panose="02040502050505030304" pitchFamily="18" charset="0"/>
              </a:rPr>
              <a:t>and </a:t>
            </a:r>
            <a:r>
              <a:rPr lang="en-US" dirty="0" smtClean="0">
                <a:latin typeface="Palatino Linotype" panose="02040502050505030304" pitchFamily="18" charset="0"/>
              </a:rPr>
              <a:t>4 hours. </a:t>
            </a:r>
            <a:endParaRPr lang="ru-RU" dirty="0">
              <a:latin typeface="Palatino Linotype" panose="02040502050505030304" pitchFamily="18" charset="0"/>
            </a:endParaRPr>
          </a:p>
        </p:txBody>
      </p:sp>
      <p:pic>
        <p:nvPicPr>
          <p:cNvPr id="7" name="Рисунок 6">
            <a:extLst>
              <a:ext uri="{FF2B5EF4-FFF2-40B4-BE49-F238E27FC236}">
                <a16:creationId xmlns="" xmlns:a16="http://schemas.microsoft.com/office/drawing/2014/main" id="{5B1F6E69-FD2A-4C62-BE89-2EF33E638BBC}"/>
              </a:ext>
            </a:extLst>
          </p:cNvPr>
          <p:cNvPicPr>
            <a:picLocks noChangeAspect="1"/>
          </p:cNvPicPr>
          <p:nvPr/>
        </p:nvPicPr>
        <p:blipFill>
          <a:blip r:embed="rId3"/>
          <a:stretch>
            <a:fillRect/>
          </a:stretch>
        </p:blipFill>
        <p:spPr>
          <a:xfrm>
            <a:off x="590756" y="1207604"/>
            <a:ext cx="5000625" cy="3429000"/>
          </a:xfrm>
          <a:prstGeom prst="rect">
            <a:avLst/>
          </a:prstGeom>
        </p:spPr>
      </p:pic>
    </p:spTree>
    <p:extLst>
      <p:ext uri="{BB962C8B-B14F-4D97-AF65-F5344CB8AC3E}">
        <p14:creationId xmlns:p14="http://schemas.microsoft.com/office/powerpoint/2010/main" val="88561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300" y="299610"/>
            <a:ext cx="8153400" cy="461665"/>
          </a:xfrm>
          <a:prstGeom prst="rect">
            <a:avLst/>
          </a:prstGeom>
          <a:noFill/>
        </p:spPr>
        <p:txBody>
          <a:bodyPr wrap="square" rtlCol="0">
            <a:spAutoFit/>
          </a:bodyPr>
          <a:lstStyle/>
          <a:p>
            <a:pPr algn="ctr"/>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796" y="5271796"/>
            <a:ext cx="1586204" cy="1586204"/>
          </a:xfrm>
          <a:prstGeom prst="rect">
            <a:avLst/>
          </a:prstGeom>
        </p:spPr>
      </p:pic>
      <p:sp>
        <p:nvSpPr>
          <p:cNvPr id="3" name="TextBox 2">
            <a:extLst>
              <a:ext uri="{FF2B5EF4-FFF2-40B4-BE49-F238E27FC236}">
                <a16:creationId xmlns="" xmlns:a16="http://schemas.microsoft.com/office/drawing/2014/main" id="{7447B128-2AF1-4E37-8760-41711B58AFE1}"/>
              </a:ext>
            </a:extLst>
          </p:cNvPr>
          <p:cNvSpPr txBox="1"/>
          <p:nvPr/>
        </p:nvSpPr>
        <p:spPr>
          <a:xfrm>
            <a:off x="-54199" y="4952494"/>
            <a:ext cx="6067267" cy="1200329"/>
          </a:xfrm>
          <a:prstGeom prst="rect">
            <a:avLst/>
          </a:prstGeom>
          <a:noFill/>
        </p:spPr>
        <p:txBody>
          <a:bodyPr wrap="square" rtlCol="0">
            <a:spAutoFit/>
          </a:bodyPr>
          <a:lstStyle/>
          <a:p>
            <a:pPr algn="ctr"/>
            <a:r>
              <a:rPr lang="en-US" dirty="0">
                <a:latin typeface="Palatino Linotype" panose="02040502050505030304" pitchFamily="18" charset="0"/>
              </a:rPr>
              <a:t>Fig. 2. Silencing of </a:t>
            </a:r>
            <a:r>
              <a:rPr lang="en-US" i="1" dirty="0">
                <a:latin typeface="Palatino Linotype" panose="02040502050505030304" pitchFamily="18" charset="0"/>
              </a:rPr>
              <a:t>AQP3</a:t>
            </a:r>
            <a:r>
              <a:rPr lang="en-US" dirty="0">
                <a:latin typeface="Palatino Linotype" panose="02040502050505030304" pitchFamily="18" charset="0"/>
              </a:rPr>
              <a:t>, </a:t>
            </a:r>
            <a:r>
              <a:rPr lang="en-US" i="1" dirty="0">
                <a:latin typeface="Palatino Linotype" panose="02040502050505030304" pitchFamily="18" charset="0"/>
              </a:rPr>
              <a:t>CDC20</a:t>
            </a:r>
            <a:r>
              <a:rPr lang="en-US" dirty="0">
                <a:latin typeface="Palatino Linotype" panose="02040502050505030304" pitchFamily="18" charset="0"/>
              </a:rPr>
              <a:t> and </a:t>
            </a:r>
            <a:r>
              <a:rPr lang="en-US" i="1" dirty="0">
                <a:latin typeface="Palatino Linotype" panose="02040502050505030304" pitchFamily="18" charset="0"/>
              </a:rPr>
              <a:t>COL4A4</a:t>
            </a:r>
            <a:r>
              <a:rPr lang="en-US" dirty="0">
                <a:latin typeface="Palatino Linotype" panose="02040502050505030304" pitchFamily="18" charset="0"/>
              </a:rPr>
              <a:t> gene expression after the treatment of MDA-MB-231 cells by siRNA/L1 complexes *</a:t>
            </a:r>
            <a:r>
              <a:rPr lang="en-US" dirty="0" smtClean="0">
                <a:latin typeface="Palatino Linotype" panose="02040502050505030304" pitchFamily="18" charset="0"/>
              </a:rPr>
              <a:t>p&lt;0.05</a:t>
            </a:r>
            <a:r>
              <a:rPr lang="en-US" dirty="0">
                <a:latin typeface="Palatino Linotype" panose="02040502050505030304" pitchFamily="18" charset="0"/>
              </a:rPr>
              <a:t>, **</a:t>
            </a:r>
            <a:r>
              <a:rPr lang="en-US" dirty="0" smtClean="0">
                <a:latin typeface="Palatino Linotype" panose="02040502050505030304" pitchFamily="18" charset="0"/>
              </a:rPr>
              <a:t>p&lt;0.01</a:t>
            </a:r>
            <a:r>
              <a:rPr lang="en-US" dirty="0">
                <a:latin typeface="Palatino Linotype" panose="02040502050505030304" pitchFamily="18" charset="0"/>
              </a:rPr>
              <a:t>, ****</a:t>
            </a:r>
            <a:r>
              <a:rPr lang="en-US" dirty="0" smtClean="0">
                <a:latin typeface="Palatino Linotype" panose="02040502050505030304" pitchFamily="18" charset="0"/>
              </a:rPr>
              <a:t>p&lt;0.0001 compared to cells </a:t>
            </a:r>
            <a:r>
              <a:rPr lang="en-US" dirty="0">
                <a:latin typeface="Palatino Linotype" panose="02040502050505030304" pitchFamily="18" charset="0"/>
              </a:rPr>
              <a:t>treated </a:t>
            </a:r>
            <a:r>
              <a:rPr lang="en-US" dirty="0" smtClean="0">
                <a:latin typeface="Palatino Linotype" panose="02040502050505030304" pitchFamily="18" charset="0"/>
              </a:rPr>
              <a:t>with mock </a:t>
            </a:r>
            <a:r>
              <a:rPr lang="en-US" dirty="0">
                <a:latin typeface="Palatino Linotype" panose="02040502050505030304" pitchFamily="18" charset="0"/>
              </a:rPr>
              <a:t>siRNA/L1</a:t>
            </a:r>
            <a:endParaRPr lang="ru-RU" dirty="0">
              <a:latin typeface="Palatino Linotype" panose="02040502050505030304" pitchFamily="18" charset="0"/>
            </a:endParaRPr>
          </a:p>
        </p:txBody>
      </p:sp>
      <p:sp>
        <p:nvSpPr>
          <p:cNvPr id="11" name="TextBox 10">
            <a:extLst>
              <a:ext uri="{FF2B5EF4-FFF2-40B4-BE49-F238E27FC236}">
                <a16:creationId xmlns="" xmlns:a16="http://schemas.microsoft.com/office/drawing/2014/main" id="{5A3E5476-BA1B-40B2-B2A6-6BBD3E110AFB}"/>
              </a:ext>
            </a:extLst>
          </p:cNvPr>
          <p:cNvSpPr txBox="1"/>
          <p:nvPr/>
        </p:nvSpPr>
        <p:spPr>
          <a:xfrm>
            <a:off x="4989443" y="1305341"/>
            <a:ext cx="3959959" cy="2862322"/>
          </a:xfrm>
          <a:prstGeom prst="rect">
            <a:avLst/>
          </a:prstGeom>
          <a:noFill/>
        </p:spPr>
        <p:txBody>
          <a:bodyPr wrap="square" rtlCol="0">
            <a:spAutoFit/>
          </a:bodyPr>
          <a:lstStyle/>
          <a:p>
            <a:pPr marL="285750" indent="-285750" algn="just">
              <a:buFont typeface="Arial" panose="020B0604020202020204" pitchFamily="34" charset="0"/>
              <a:buChar char="•"/>
            </a:pPr>
            <a:r>
              <a:rPr lang="en-US" dirty="0">
                <a:latin typeface="Palatino Linotype" panose="02040502050505030304" pitchFamily="18" charset="0"/>
              </a:rPr>
              <a:t>The </a:t>
            </a:r>
            <a:r>
              <a:rPr lang="en-US" dirty="0" smtClean="0">
                <a:latin typeface="Palatino Linotype" panose="02040502050505030304" pitchFamily="18" charset="0"/>
              </a:rPr>
              <a:t>efficiency of target genes silencing by </a:t>
            </a:r>
            <a:r>
              <a:rPr lang="en-US" dirty="0">
                <a:latin typeface="Palatino Linotype" panose="02040502050505030304" pitchFamily="18" charset="0"/>
              </a:rPr>
              <a:t>siRNA/L1 complexes is comparable to the </a:t>
            </a:r>
            <a:r>
              <a:rPr lang="en-US" dirty="0" smtClean="0">
                <a:latin typeface="Palatino Linotype" panose="02040502050505030304" pitchFamily="18" charset="0"/>
              </a:rPr>
              <a:t>efficiency of </a:t>
            </a:r>
            <a:r>
              <a:rPr lang="en-US" dirty="0" err="1" smtClean="0">
                <a:latin typeface="Palatino Linotype" panose="02040502050505030304" pitchFamily="18" charset="0"/>
              </a:rPr>
              <a:t>Turbofect</a:t>
            </a:r>
            <a:r>
              <a:rPr lang="en-US" dirty="0" smtClean="0">
                <a:latin typeface="Palatino Linotype" panose="02040502050505030304" pitchFamily="18" charset="0"/>
              </a:rPr>
              <a:t>.</a:t>
            </a:r>
            <a:endParaRPr lang="en-US"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Relative level of </a:t>
            </a:r>
            <a:r>
              <a:rPr lang="en-US" i="1" dirty="0" smtClean="0">
                <a:latin typeface="Palatino Linotype" panose="02040502050505030304" pitchFamily="18" charset="0"/>
              </a:rPr>
              <a:t>CDC20</a:t>
            </a:r>
            <a:r>
              <a:rPr lang="en-US" dirty="0" smtClean="0">
                <a:latin typeface="Palatino Linotype" panose="02040502050505030304" pitchFamily="18" charset="0"/>
              </a:rPr>
              <a:t> gene expression decreased </a:t>
            </a:r>
            <a:r>
              <a:rPr lang="en-US" dirty="0">
                <a:latin typeface="Palatino Linotype" panose="02040502050505030304" pitchFamily="18" charset="0"/>
              </a:rPr>
              <a:t>by more than 60% compared </a:t>
            </a:r>
            <a:r>
              <a:rPr lang="en-US" dirty="0" smtClean="0">
                <a:latin typeface="Palatino Linotype" panose="02040502050505030304" pitchFamily="18" charset="0"/>
              </a:rPr>
              <a:t>to level in cells </a:t>
            </a:r>
            <a:r>
              <a:rPr lang="en-US" dirty="0">
                <a:latin typeface="Palatino Linotype" panose="02040502050505030304" pitchFamily="18" charset="0"/>
              </a:rPr>
              <a:t>treated </a:t>
            </a:r>
            <a:r>
              <a:rPr lang="en-US" dirty="0" smtClean="0">
                <a:latin typeface="Palatino Linotype" panose="02040502050505030304" pitchFamily="18" charset="0"/>
              </a:rPr>
              <a:t>with mock </a:t>
            </a:r>
            <a:r>
              <a:rPr lang="en-US" dirty="0" err="1">
                <a:latin typeface="Palatino Linotype" panose="02040502050505030304" pitchFamily="18" charset="0"/>
              </a:rPr>
              <a:t>siRNA</a:t>
            </a:r>
            <a:r>
              <a:rPr lang="en-US" dirty="0">
                <a:latin typeface="Palatino Linotype" panose="02040502050505030304" pitchFamily="18" charset="0"/>
              </a:rPr>
              <a:t>/L1 </a:t>
            </a:r>
            <a:r>
              <a:rPr lang="en-US" dirty="0" smtClean="0">
                <a:latin typeface="Palatino Linotype" panose="02040502050505030304" pitchFamily="18" charset="0"/>
              </a:rPr>
              <a:t>and intact cells.</a:t>
            </a:r>
            <a:endParaRPr lang="ru-RU" dirty="0">
              <a:latin typeface="Palatino Linotype" panose="02040502050505030304" pitchFamily="18" charset="0"/>
            </a:endParaRPr>
          </a:p>
        </p:txBody>
      </p:sp>
      <p:pic>
        <p:nvPicPr>
          <p:cNvPr id="7" name="Рисунок 6">
            <a:extLst>
              <a:ext uri="{FF2B5EF4-FFF2-40B4-BE49-F238E27FC236}">
                <a16:creationId xmlns="" xmlns:a16="http://schemas.microsoft.com/office/drawing/2014/main" id="{6E551205-A658-4FAA-8976-A072E7949BE9}"/>
              </a:ext>
            </a:extLst>
          </p:cNvPr>
          <p:cNvPicPr>
            <a:picLocks noChangeAspect="1"/>
          </p:cNvPicPr>
          <p:nvPr/>
        </p:nvPicPr>
        <p:blipFill>
          <a:blip r:embed="rId3"/>
          <a:stretch>
            <a:fillRect/>
          </a:stretch>
        </p:blipFill>
        <p:spPr>
          <a:xfrm>
            <a:off x="455543" y="1305341"/>
            <a:ext cx="4533900" cy="3429000"/>
          </a:xfrm>
          <a:prstGeom prst="rect">
            <a:avLst/>
          </a:prstGeom>
        </p:spPr>
      </p:pic>
    </p:spTree>
    <p:extLst>
      <p:ext uri="{BB962C8B-B14F-4D97-AF65-F5344CB8AC3E}">
        <p14:creationId xmlns:p14="http://schemas.microsoft.com/office/powerpoint/2010/main" val="1172609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5677" y="241162"/>
            <a:ext cx="8153400" cy="461665"/>
          </a:xfrm>
          <a:prstGeom prst="rect">
            <a:avLst/>
          </a:prstGeom>
          <a:noFill/>
        </p:spPr>
        <p:txBody>
          <a:bodyPr wrap="square" rtlCol="0">
            <a:spAutoFit/>
          </a:bodyPr>
          <a:lstStyle/>
          <a:p>
            <a:pPr algn="ctr"/>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796" y="5271796"/>
            <a:ext cx="1586204" cy="1586204"/>
          </a:xfrm>
          <a:prstGeom prst="rect">
            <a:avLst/>
          </a:prstGeom>
        </p:spPr>
      </p:pic>
      <p:sp>
        <p:nvSpPr>
          <p:cNvPr id="9" name="TextBox 8">
            <a:extLst>
              <a:ext uri="{FF2B5EF4-FFF2-40B4-BE49-F238E27FC236}">
                <a16:creationId xmlns="" xmlns:a16="http://schemas.microsoft.com/office/drawing/2014/main" id="{ED68B3C0-4627-4BA5-A910-A7DFED765541}"/>
              </a:ext>
            </a:extLst>
          </p:cNvPr>
          <p:cNvSpPr txBox="1"/>
          <p:nvPr/>
        </p:nvSpPr>
        <p:spPr>
          <a:xfrm>
            <a:off x="76200" y="5271796"/>
            <a:ext cx="7058025" cy="1200329"/>
          </a:xfrm>
          <a:prstGeom prst="rect">
            <a:avLst/>
          </a:prstGeom>
          <a:noFill/>
        </p:spPr>
        <p:txBody>
          <a:bodyPr wrap="square" rtlCol="0">
            <a:spAutoFit/>
          </a:bodyPr>
          <a:lstStyle/>
          <a:p>
            <a:pPr algn="ctr"/>
            <a:r>
              <a:rPr lang="en-US" dirty="0">
                <a:latin typeface="Palatino Linotype" panose="02040502050505030304" pitchFamily="18" charset="0"/>
              </a:rPr>
              <a:t>Fig. 3. </a:t>
            </a:r>
            <a:r>
              <a:rPr lang="en-US" dirty="0" smtClean="0">
                <a:latin typeface="Palatino Linotype" panose="02040502050505030304" pitchFamily="18" charset="0"/>
              </a:rPr>
              <a:t>Relative number </a:t>
            </a:r>
            <a:r>
              <a:rPr lang="en-US" dirty="0">
                <a:latin typeface="Palatino Linotype" panose="02040502050505030304" pitchFamily="18" charset="0"/>
              </a:rPr>
              <a:t>of MDA-MB-231 cells after </a:t>
            </a:r>
            <a:r>
              <a:rPr lang="en-US" dirty="0" smtClean="0">
                <a:latin typeface="Palatino Linotype" panose="02040502050505030304" pitchFamily="18" charset="0"/>
              </a:rPr>
              <a:t>combinatorial treatment </a:t>
            </a:r>
            <a:r>
              <a:rPr lang="en-US" dirty="0">
                <a:latin typeface="Palatino Linotype" panose="02040502050505030304" pitchFamily="18" charset="0"/>
              </a:rPr>
              <a:t>with </a:t>
            </a:r>
            <a:r>
              <a:rPr lang="en-US" dirty="0" err="1" smtClean="0">
                <a:latin typeface="Palatino Linotype" panose="02040502050505030304" pitchFamily="18" charset="0"/>
              </a:rPr>
              <a:t>siRNA</a:t>
            </a:r>
            <a:r>
              <a:rPr lang="en-US" dirty="0" smtClean="0">
                <a:latin typeface="Palatino Linotype" panose="02040502050505030304" pitchFamily="18" charset="0"/>
              </a:rPr>
              <a:t>/L1 </a:t>
            </a:r>
            <a:r>
              <a:rPr lang="en-US" dirty="0">
                <a:latin typeface="Palatino Linotype" panose="02040502050505030304" pitchFamily="18" charset="0"/>
              </a:rPr>
              <a:t>complexes </a:t>
            </a:r>
            <a:r>
              <a:rPr lang="en-US" dirty="0" smtClean="0">
                <a:latin typeface="Palatino Linotype" panose="02040502050505030304" pitchFamily="18" charset="0"/>
              </a:rPr>
              <a:t>according to Alamar blue assay; *p&lt;0.05</a:t>
            </a:r>
            <a:r>
              <a:rPr lang="en-US" dirty="0">
                <a:latin typeface="Palatino Linotype" panose="02040502050505030304" pitchFamily="18" charset="0"/>
              </a:rPr>
              <a:t>, **</a:t>
            </a:r>
            <a:r>
              <a:rPr lang="en-US" dirty="0" smtClean="0">
                <a:latin typeface="Palatino Linotype" panose="02040502050505030304" pitchFamily="18" charset="0"/>
              </a:rPr>
              <a:t>p&lt;0.01</a:t>
            </a:r>
            <a:r>
              <a:rPr lang="en-US" dirty="0">
                <a:latin typeface="Palatino Linotype" panose="02040502050505030304" pitchFamily="18" charset="0"/>
              </a:rPr>
              <a:t>, ***</a:t>
            </a:r>
            <a:r>
              <a:rPr lang="en-US" dirty="0" smtClean="0">
                <a:latin typeface="Palatino Linotype" panose="02040502050505030304" pitchFamily="18" charset="0"/>
              </a:rPr>
              <a:t>p&lt;0.005</a:t>
            </a:r>
            <a:r>
              <a:rPr lang="en-US" dirty="0">
                <a:latin typeface="Palatino Linotype" panose="02040502050505030304" pitchFamily="18" charset="0"/>
              </a:rPr>
              <a:t>, ****</a:t>
            </a:r>
            <a:r>
              <a:rPr lang="en-US" dirty="0" smtClean="0">
                <a:latin typeface="Palatino Linotype" panose="02040502050505030304" pitchFamily="18" charset="0"/>
              </a:rPr>
              <a:t>p&lt;0.0001 compared to cells </a:t>
            </a:r>
            <a:r>
              <a:rPr lang="en-US" dirty="0">
                <a:latin typeface="Palatino Linotype" panose="02040502050505030304" pitchFamily="18" charset="0"/>
              </a:rPr>
              <a:t>treated </a:t>
            </a:r>
            <a:r>
              <a:rPr lang="en-US" dirty="0" smtClean="0">
                <a:latin typeface="Palatino Linotype" panose="02040502050505030304" pitchFamily="18" charset="0"/>
              </a:rPr>
              <a:t>with mock </a:t>
            </a:r>
            <a:r>
              <a:rPr lang="en-US" dirty="0" err="1" smtClean="0">
                <a:latin typeface="Palatino Linotype" panose="02040502050505030304" pitchFamily="18" charset="0"/>
              </a:rPr>
              <a:t>siRNA</a:t>
            </a:r>
            <a:endParaRPr lang="ru-RU" dirty="0">
              <a:latin typeface="Palatino Linotype" panose="02040502050505030304" pitchFamily="18" charset="0"/>
            </a:endParaRPr>
          </a:p>
        </p:txBody>
      </p:sp>
      <p:sp>
        <p:nvSpPr>
          <p:cNvPr id="11" name="TextBox 10">
            <a:extLst>
              <a:ext uri="{FF2B5EF4-FFF2-40B4-BE49-F238E27FC236}">
                <a16:creationId xmlns="" xmlns:a16="http://schemas.microsoft.com/office/drawing/2014/main" id="{A516E9CD-F030-4589-A099-F872919488AB}"/>
              </a:ext>
            </a:extLst>
          </p:cNvPr>
          <p:cNvSpPr txBox="1"/>
          <p:nvPr/>
        </p:nvSpPr>
        <p:spPr>
          <a:xfrm>
            <a:off x="4954220" y="1833149"/>
            <a:ext cx="3959959" cy="2031325"/>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Palatino Linotype" panose="02040502050505030304" pitchFamily="18" charset="0"/>
              </a:rPr>
              <a:t>Statistically significant difference was shown for </a:t>
            </a:r>
            <a:r>
              <a:rPr lang="en-US" dirty="0">
                <a:latin typeface="Palatino Linotype" panose="02040502050505030304" pitchFamily="18" charset="0"/>
              </a:rPr>
              <a:t>all complexes  </a:t>
            </a:r>
            <a:r>
              <a:rPr lang="en-US" dirty="0" smtClean="0">
                <a:latin typeface="Palatino Linotype" panose="02040502050505030304" pitchFamily="18" charset="0"/>
              </a:rPr>
              <a:t>with combinatorial anti-CDC20 </a:t>
            </a:r>
            <a:r>
              <a:rPr lang="en-US" dirty="0" err="1" smtClean="0">
                <a:latin typeface="Palatino Linotype" panose="02040502050505030304" pitchFamily="18" charset="0"/>
              </a:rPr>
              <a:t>siRNA</a:t>
            </a:r>
            <a:r>
              <a:rPr lang="en-US" dirty="0" smtClean="0">
                <a:latin typeface="Palatino Linotype" panose="02040502050505030304" pitchFamily="18" charset="0"/>
              </a:rPr>
              <a:t> delivery (200 </a:t>
            </a:r>
            <a:r>
              <a:rPr lang="en-US" dirty="0" err="1" smtClean="0">
                <a:latin typeface="Palatino Linotype" panose="02040502050505030304" pitchFamily="18" charset="0"/>
              </a:rPr>
              <a:t>nmol</a:t>
            </a:r>
            <a:r>
              <a:rPr lang="en-US" dirty="0" smtClean="0">
                <a:latin typeface="Palatino Linotype" panose="02040502050505030304" pitchFamily="18" charset="0"/>
              </a:rPr>
              <a:t>) compared to single anti-CDC20 </a:t>
            </a:r>
            <a:r>
              <a:rPr lang="en-US" dirty="0" err="1" smtClean="0">
                <a:latin typeface="Palatino Linotype" panose="02040502050505030304" pitchFamily="18" charset="0"/>
              </a:rPr>
              <a:t>siRNA</a:t>
            </a:r>
            <a:r>
              <a:rPr lang="en-US" dirty="0" smtClean="0">
                <a:latin typeface="Palatino Linotype" panose="02040502050505030304" pitchFamily="18" charset="0"/>
              </a:rPr>
              <a:t> treatment.</a:t>
            </a:r>
            <a:endParaRPr lang="ru-RU"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p:txBody>
      </p:sp>
      <p:pic>
        <p:nvPicPr>
          <p:cNvPr id="7" name="Рисунок 6">
            <a:extLst>
              <a:ext uri="{FF2B5EF4-FFF2-40B4-BE49-F238E27FC236}">
                <a16:creationId xmlns="" xmlns:a16="http://schemas.microsoft.com/office/drawing/2014/main" id="{42BF3892-8323-4CAA-8F76-E2D54A74DCE1}"/>
              </a:ext>
            </a:extLst>
          </p:cNvPr>
          <p:cNvPicPr>
            <a:picLocks noChangeAspect="1"/>
          </p:cNvPicPr>
          <p:nvPr/>
        </p:nvPicPr>
        <p:blipFill>
          <a:blip r:embed="rId3"/>
          <a:stretch>
            <a:fillRect/>
          </a:stretch>
        </p:blipFill>
        <p:spPr>
          <a:xfrm>
            <a:off x="534227" y="891811"/>
            <a:ext cx="4248150" cy="4191000"/>
          </a:xfrm>
          <a:prstGeom prst="rect">
            <a:avLst/>
          </a:prstGeom>
        </p:spPr>
      </p:pic>
    </p:spTree>
    <p:extLst>
      <p:ext uri="{BB962C8B-B14F-4D97-AF65-F5344CB8AC3E}">
        <p14:creationId xmlns:p14="http://schemas.microsoft.com/office/powerpoint/2010/main" val="153492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6</a:t>
            </a:fld>
            <a:endParaRPr lang="fr-FR">
              <a:latin typeface="Palatino Linotype" panose="02040502050505030304" pitchFamily="18" charset="0"/>
            </a:endParaRPr>
          </a:p>
        </p:txBody>
      </p:sp>
      <p:sp>
        <p:nvSpPr>
          <p:cNvPr id="7" name="TextBox 6"/>
          <p:cNvSpPr txBox="1"/>
          <p:nvPr/>
        </p:nvSpPr>
        <p:spPr>
          <a:xfrm>
            <a:off x="495299" y="698434"/>
            <a:ext cx="8153400" cy="461665"/>
          </a:xfrm>
          <a:prstGeom prst="rect">
            <a:avLst/>
          </a:prstGeom>
          <a:noFill/>
        </p:spPr>
        <p:txBody>
          <a:bodyPr wrap="square" rtlCol="0">
            <a:spAutoFit/>
          </a:bodyPr>
          <a:lstStyle/>
          <a:p>
            <a:pPr algn="ctr"/>
            <a:r>
              <a:rPr lang="fr-FR" sz="2400" b="1" dirty="0">
                <a:latin typeface="Palatino Linotype" panose="02040502050505030304" pitchFamily="18" charset="0"/>
              </a:rPr>
              <a:t>Conclusions</a:t>
            </a:r>
          </a:p>
        </p:txBody>
      </p:sp>
      <p:pic>
        <p:nvPicPr>
          <p:cNvPr id="6" name="Picture 5">
            <a:extLst>
              <a:ext uri="{FF2B5EF4-FFF2-40B4-BE49-F238E27FC236}">
                <a16:creationId xmlns="" xmlns:a16="http://schemas.microsoft.com/office/drawing/2014/main"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796" y="5271796"/>
            <a:ext cx="1586204" cy="1586204"/>
          </a:xfrm>
          <a:prstGeom prst="rect">
            <a:avLst/>
          </a:prstGeom>
        </p:spPr>
      </p:pic>
      <p:sp>
        <p:nvSpPr>
          <p:cNvPr id="2" name="TextBox 1">
            <a:extLst>
              <a:ext uri="{FF2B5EF4-FFF2-40B4-BE49-F238E27FC236}">
                <a16:creationId xmlns="" xmlns:a16="http://schemas.microsoft.com/office/drawing/2014/main" id="{62DFDC48-335E-4F2D-ABE3-27E12B556A0B}"/>
              </a:ext>
            </a:extLst>
          </p:cNvPr>
          <p:cNvSpPr txBox="1"/>
          <p:nvPr/>
        </p:nvSpPr>
        <p:spPr>
          <a:xfrm>
            <a:off x="276203" y="1702376"/>
            <a:ext cx="8591593" cy="2308324"/>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Palatino Linotype" panose="02040502050505030304" pitchFamily="18" charset="0"/>
              </a:rPr>
              <a:t>The highest </a:t>
            </a:r>
            <a:r>
              <a:rPr lang="en-US" dirty="0">
                <a:latin typeface="Palatino Linotype" panose="02040502050505030304" pitchFamily="18" charset="0"/>
              </a:rPr>
              <a:t>degree of </a:t>
            </a:r>
            <a:r>
              <a:rPr lang="en-US" dirty="0" smtClean="0">
                <a:latin typeface="Palatino Linotype" panose="02040502050505030304" pitchFamily="18" charset="0"/>
              </a:rPr>
              <a:t>proliferative </a:t>
            </a:r>
            <a:r>
              <a:rPr lang="en-US" dirty="0">
                <a:latin typeface="Palatino Linotype" panose="02040502050505030304" pitchFamily="18" charset="0"/>
              </a:rPr>
              <a:t>activity </a:t>
            </a:r>
            <a:r>
              <a:rPr lang="en-US" dirty="0" smtClean="0">
                <a:latin typeface="Palatino Linotype" panose="02040502050505030304" pitchFamily="18" charset="0"/>
              </a:rPr>
              <a:t>inhibition in MDA-MB-231 </a:t>
            </a:r>
            <a:r>
              <a:rPr lang="en-US" dirty="0">
                <a:latin typeface="Palatino Linotype" panose="02040502050505030304" pitchFamily="18" charset="0"/>
              </a:rPr>
              <a:t>cells was shown by a </a:t>
            </a:r>
            <a:r>
              <a:rPr lang="en-US" dirty="0" smtClean="0">
                <a:latin typeface="Palatino Linotype" panose="02040502050505030304" pitchFamily="18" charset="0"/>
              </a:rPr>
              <a:t>L1-based complex </a:t>
            </a:r>
            <a:r>
              <a:rPr lang="en-US" dirty="0">
                <a:latin typeface="Palatino Linotype" panose="02040502050505030304" pitchFamily="18" charset="0"/>
              </a:rPr>
              <a:t>containing 200 nmol anti-CDC20 siRNA and 200 nmol anti-COL4A2 </a:t>
            </a:r>
            <a:r>
              <a:rPr lang="en-US" dirty="0" err="1" smtClean="0">
                <a:latin typeface="Palatino Linotype" panose="02040502050505030304" pitchFamily="18" charset="0"/>
              </a:rPr>
              <a:t>siRNA</a:t>
            </a:r>
            <a:r>
              <a:rPr lang="en-US" dirty="0" smtClean="0">
                <a:latin typeface="Palatino Linotype" panose="02040502050505030304" pitchFamily="18" charset="0"/>
              </a:rPr>
              <a:t>;</a:t>
            </a:r>
          </a:p>
          <a:p>
            <a:pPr marL="285750" indent="-285750" algn="just">
              <a:buFont typeface="Arial" panose="020B0604020202020204" pitchFamily="34" charset="0"/>
              <a:buChar char="•"/>
            </a:pPr>
            <a:r>
              <a:rPr lang="en-US" dirty="0" smtClean="0">
                <a:latin typeface="Palatino Linotype" panose="02040502050505030304" pitchFamily="18" charset="0"/>
              </a:rPr>
              <a:t>Combinatorial treatment by L1-polyplexes formed with AQP3, CDC20, and COL4A2 </a:t>
            </a:r>
            <a:r>
              <a:rPr lang="en-US" dirty="0" err="1" smtClean="0">
                <a:latin typeface="Palatino Linotype" panose="02040502050505030304" pitchFamily="18" charset="0"/>
              </a:rPr>
              <a:t>siRNAs</a:t>
            </a:r>
            <a:r>
              <a:rPr lang="en-US" dirty="0" smtClean="0">
                <a:latin typeface="Palatino Linotype" panose="02040502050505030304" pitchFamily="18" charset="0"/>
              </a:rPr>
              <a:t> effectively inhibits proliferation of TNBC cells and can be suggested as useful tool for </a:t>
            </a:r>
            <a:r>
              <a:rPr lang="en-US" dirty="0" err="1" smtClean="0">
                <a:latin typeface="Palatino Linotype" panose="02040502050505030304" pitchFamily="18" charset="0"/>
              </a:rPr>
              <a:t>RNAi</a:t>
            </a:r>
            <a:r>
              <a:rPr lang="en-US" dirty="0" smtClean="0">
                <a:latin typeface="Palatino Linotype" panose="02040502050505030304" pitchFamily="18" charset="0"/>
              </a:rPr>
              <a:t>-mediated cancer therapy.</a:t>
            </a:r>
          </a:p>
          <a:p>
            <a:pPr marL="285750" indent="-285750" algn="just">
              <a:buFont typeface="Arial" panose="020B0604020202020204" pitchFamily="34" charset="0"/>
              <a:buChar char="•"/>
            </a:pPr>
            <a:endParaRPr lang="en-US" dirty="0" smtClean="0">
              <a:latin typeface="Palatino Linotype" panose="02040502050505030304" pitchFamily="18" charset="0"/>
            </a:endParaRPr>
          </a:p>
          <a:p>
            <a:pPr marL="285750" indent="-285750" algn="just">
              <a:buFont typeface="Arial" panose="020B0604020202020204" pitchFamily="34" charset="0"/>
              <a:buChar char="•"/>
            </a:pPr>
            <a:endParaRPr lang="ru-RU" dirty="0">
              <a:latin typeface="Palatino Linotype" panose="02040502050505030304" pitchFamily="18" charset="0"/>
            </a:endParaRPr>
          </a:p>
        </p:txBody>
      </p:sp>
    </p:spTree>
    <p:extLst>
      <p:ext uri="{BB962C8B-B14F-4D97-AF65-F5344CB8AC3E}">
        <p14:creationId xmlns:p14="http://schemas.microsoft.com/office/powerpoint/2010/main" val="233835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461665"/>
          </a:xfrm>
          <a:prstGeom prst="rect">
            <a:avLst/>
          </a:prstGeom>
          <a:noFill/>
        </p:spPr>
        <p:txBody>
          <a:bodyPr wrap="square" rtlCol="0">
            <a:spAutoFit/>
          </a:bodyPr>
          <a:lstStyle/>
          <a:p>
            <a:r>
              <a:rPr lang="fr-FR" sz="2400" b="1" dirty="0" smtClean="0">
                <a:latin typeface="Palatino Linotype" panose="02040502050505030304" pitchFamily="18" charset="0"/>
              </a:rPr>
              <a:t>Acknowledgments</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7</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6EDDC88E-74FE-4B4E-802D-50142AF302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7796" y="5271796"/>
            <a:ext cx="1586204" cy="1586204"/>
          </a:xfrm>
          <a:prstGeom prst="rect">
            <a:avLst/>
          </a:prstGeom>
        </p:spPr>
      </p:pic>
      <p:sp>
        <p:nvSpPr>
          <p:cNvPr id="7" name="TextBox 6"/>
          <p:cNvSpPr txBox="1"/>
          <p:nvPr/>
        </p:nvSpPr>
        <p:spPr>
          <a:xfrm>
            <a:off x="5029200" y="2209800"/>
            <a:ext cx="2489784" cy="369332"/>
          </a:xfrm>
          <a:prstGeom prst="rect">
            <a:avLst/>
          </a:prstGeom>
          <a:noFill/>
        </p:spPr>
        <p:txBody>
          <a:bodyPr wrap="none" rtlCol="0">
            <a:spAutoFit/>
          </a:bodyPr>
          <a:lstStyle/>
          <a:p>
            <a:r>
              <a:rPr lang="en-US" dirty="0" smtClean="0">
                <a:latin typeface="Palatino Linotype" pitchFamily="18" charset="0"/>
              </a:rPr>
              <a:t>Grant RSF </a:t>
            </a:r>
            <a:r>
              <a:rPr lang="ru-RU" dirty="0" smtClean="0">
                <a:latin typeface="Palatino Linotype" pitchFamily="18" charset="0"/>
              </a:rPr>
              <a:t>19-73-10045</a:t>
            </a:r>
            <a:endParaRPr lang="ru-RU" dirty="0">
              <a:latin typeface="Palatino Linotype" pitchFamily="18" charset="0"/>
            </a:endParaRPr>
          </a:p>
        </p:txBody>
      </p:sp>
      <p:pic>
        <p:nvPicPr>
          <p:cNvPr id="8" name="Picture 2" descr="Russian Science Foundation in cooperation with the Ministry of Science and  Technology of Taiwan (MOST) announces open public competition to receive  research grants"/>
          <p:cNvPicPr>
            <a:picLocks noChangeAspect="1" noChangeArrowheads="1"/>
          </p:cNvPicPr>
          <p:nvPr/>
        </p:nvPicPr>
        <p:blipFill>
          <a:blip r:embed="rId3"/>
          <a:srcRect/>
          <a:stretch>
            <a:fillRect/>
          </a:stretch>
        </p:blipFill>
        <p:spPr bwMode="auto">
          <a:xfrm>
            <a:off x="381000" y="1600200"/>
            <a:ext cx="4035425" cy="1440647"/>
          </a:xfrm>
          <a:prstGeom prst="rect">
            <a:avLst/>
          </a:prstGeom>
          <a:noFill/>
        </p:spPr>
      </p:pic>
      <p:pic>
        <p:nvPicPr>
          <p:cNvPr id="9" name="Picture 2" descr="https://www.minobrnauki.gov.ru/common/upload/min-obr-header.png"/>
          <p:cNvPicPr>
            <a:picLocks noChangeAspect="1" noChangeArrowheads="1"/>
          </p:cNvPicPr>
          <p:nvPr/>
        </p:nvPicPr>
        <p:blipFill>
          <a:blip r:embed="rId4"/>
          <a:srcRect/>
          <a:stretch>
            <a:fillRect/>
          </a:stretch>
        </p:blipFill>
        <p:spPr bwMode="auto">
          <a:xfrm>
            <a:off x="1066800" y="3124200"/>
            <a:ext cx="2057400" cy="2057400"/>
          </a:xfrm>
          <a:prstGeom prst="rect">
            <a:avLst/>
          </a:prstGeom>
          <a:noFill/>
        </p:spPr>
      </p:pic>
      <p:sp>
        <p:nvSpPr>
          <p:cNvPr id="10" name="TextBox 9"/>
          <p:cNvSpPr txBox="1"/>
          <p:nvPr/>
        </p:nvSpPr>
        <p:spPr>
          <a:xfrm>
            <a:off x="4343400" y="3810000"/>
            <a:ext cx="4648200" cy="646331"/>
          </a:xfrm>
          <a:prstGeom prst="rect">
            <a:avLst/>
          </a:prstGeom>
          <a:noFill/>
        </p:spPr>
        <p:txBody>
          <a:bodyPr wrap="square" rtlCol="0">
            <a:spAutoFit/>
          </a:bodyPr>
          <a:lstStyle/>
          <a:p>
            <a:pPr algn="ctr"/>
            <a:r>
              <a:rPr lang="en-US" dirty="0" smtClean="0">
                <a:latin typeface="Palatino Linotype" pitchFamily="18" charset="0"/>
              </a:rPr>
              <a:t>President of Russian Federation scholarship </a:t>
            </a:r>
          </a:p>
          <a:p>
            <a:pPr algn="ctr"/>
            <a:r>
              <a:rPr lang="en-US" dirty="0" smtClean="0">
                <a:latin typeface="Palatino Linotype" pitchFamily="18" charset="0"/>
              </a:rPr>
              <a:t>SP-822.2018.4</a:t>
            </a:r>
            <a:endParaRPr lang="ru-RU" dirty="0">
              <a:latin typeface="Palatino Linotype" pitchFamily="18" charset="0"/>
            </a:endParaRPr>
          </a:p>
        </p:txBody>
      </p:sp>
    </p:spTree>
    <p:extLst>
      <p:ext uri="{BB962C8B-B14F-4D97-AF65-F5344CB8AC3E}">
        <p14:creationId xmlns:p14="http://schemas.microsoft.com/office/powerpoint/2010/main" val="35929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710</TotalTime>
  <Words>290</Words>
  <Application>Microsoft Office PowerPoint</Application>
  <PresentationFormat>On-screen Show (4:3)</PresentationFormat>
  <Paragraphs>38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MDPI</cp:lastModifiedBy>
  <cp:revision>71</cp:revision>
  <dcterms:created xsi:type="dcterms:W3CDTF">2017-05-27T02:37:01Z</dcterms:created>
  <dcterms:modified xsi:type="dcterms:W3CDTF">2020-12-01T11:54:06Z</dcterms:modified>
</cp:coreProperties>
</file>