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2" r:id="rId4"/>
    <p:sldId id="261" r:id="rId5"/>
    <p:sldId id="264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ECFF"/>
    <a:srgbClr val="1A7B7C"/>
    <a:srgbClr val="EAEAEA"/>
    <a:srgbClr val="FCFBF2"/>
    <a:srgbClr val="000000"/>
    <a:srgbClr val="EBE4AF"/>
    <a:srgbClr val="EBFFFF"/>
    <a:srgbClr val="073759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88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6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49&#1051;&#1055;&#1044;2\Documents\&#1064;&#1090;&#1099;&#1082;&#1072;&#1083;&#1086;&#1074;&#1072;%20&#1057;\2019-2020\PIO27\PIO27%20&#1101;&#1090;&#1073;&#1088;%20&#1090;&#1077;&#1089;&#1090;&#1099;\EtBt%20tests%20PIO27%20all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49&#1051;&#1055;&#1044;2\Documents\&#1064;&#1090;&#1099;&#1082;&#1072;&#1083;&#1086;&#1074;&#1072;%20&#1057;\2019-2020\PIO27\DS%20tests\28.02.20\&#1088;&#1077;&#1079;&#1091;&#1083;&#1100;&#1090;&#1072;&#1090;_DS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49&#1051;&#1055;&#1044;2\Documents\&#1064;&#1090;&#1099;&#1082;&#1072;&#1083;&#1086;&#1074;&#1072;%20&#1057;\2019-2020\PIO27\PIO27%20&#1101;&#1090;&#1073;&#1088;%20&#1090;&#1077;&#1089;&#1090;&#1099;\EtBt%20tests%20PIO27%20all%20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49&#1051;&#1055;&#1044;2\Documents\&#1064;&#1090;&#1099;&#1082;&#1072;&#1083;&#1086;&#1074;&#1072;%20&#1057;\2019-2020\&#1057;&#1043;&#1058;%20&#1084;&#1080;&#1086;&#1084;&#1099;%20&#1074;&#1077;&#1089;&#1085;&#1072;\&#1048;&#1058;&#1054;&#1043;&#1048;\&#1080;&#1090;&#1086;&#1075;%20&#1072;&#1083;&#1072;&#1084;&#1072;&#1088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0;49&#1051;&#1055;&#1044;2\Documents\&#1064;&#1090;&#1099;&#1082;&#1072;&#1083;&#1086;&#1074;&#1072;%20&#1057;\2019-2020\&#1057;&#1043;&#1058;%20&#1084;&#1080;&#1086;&#1084;&#1099;%20&#1074;&#1077;&#1089;&#1085;&#1072;\&#1048;&#1058;&#1054;&#1043;&#1048;\&#1080;&#1090;&#1086;&#1075;%20&#1090;&#1088;&#1080;&#1087;&#1072;&#1085;&#1086;&#1074;&#1099;&#1081;%20&#1089;&#1080;&#1085;&#1080;&#1081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047885963407119"/>
          <c:y val="0.22588145968775211"/>
          <c:w val="0.79400863027714763"/>
          <c:h val="0.66654348201301095"/>
        </c:manualLayout>
      </c:layout>
      <c:lineChart>
        <c:grouping val="standard"/>
        <c:ser>
          <c:idx val="0"/>
          <c:order val="0"/>
          <c:tx>
            <c:strRef>
              <c:f>results!$E$10</c:f>
              <c:strCache>
                <c:ptCount val="1"/>
                <c:pt idx="0">
                  <c:v>cRGD-R6p/E6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results!$F$27:$F$34</c:f>
                <c:numCache>
                  <c:formatCode>General</c:formatCode>
                  <c:ptCount val="8"/>
                  <c:pt idx="0">
                    <c:v>0.99587416641355719</c:v>
                  </c:pt>
                  <c:pt idx="1">
                    <c:v>0.37819765003856709</c:v>
                  </c:pt>
                  <c:pt idx="2">
                    <c:v>1.0384642385535368</c:v>
                  </c:pt>
                  <c:pt idx="3">
                    <c:v>0.99214119256725708</c:v>
                  </c:pt>
                  <c:pt idx="4">
                    <c:v>0.7269128288023855</c:v>
                  </c:pt>
                  <c:pt idx="5">
                    <c:v>0.84276541465465415</c:v>
                  </c:pt>
                  <c:pt idx="6">
                    <c:v>0.58817003898798748</c:v>
                  </c:pt>
                  <c:pt idx="7">
                    <c:v>0.56608623920942047</c:v>
                  </c:pt>
                </c:numCache>
              </c:numRef>
            </c:plus>
            <c:minus>
              <c:numRef>
                <c:f>results!$F$27:$F$34</c:f>
                <c:numCache>
                  <c:formatCode>General</c:formatCode>
                  <c:ptCount val="8"/>
                  <c:pt idx="0">
                    <c:v>0.99587416641355719</c:v>
                  </c:pt>
                  <c:pt idx="1">
                    <c:v>0.37819765003856709</c:v>
                  </c:pt>
                  <c:pt idx="2">
                    <c:v>1.0384642385535368</c:v>
                  </c:pt>
                  <c:pt idx="3">
                    <c:v>0.99214119256725708</c:v>
                  </c:pt>
                  <c:pt idx="4">
                    <c:v>0.7269128288023855</c:v>
                  </c:pt>
                  <c:pt idx="5">
                    <c:v>0.84276541465465415</c:v>
                  </c:pt>
                  <c:pt idx="6">
                    <c:v>0.58817003898798748</c:v>
                  </c:pt>
                  <c:pt idx="7">
                    <c:v>0.56608623920942047</c:v>
                  </c:pt>
                </c:numCache>
              </c:numRef>
            </c:minus>
          </c:errBars>
          <c:cat>
            <c:strRef>
              <c:f>results!$D$12:$D$19</c:f>
              <c:strCache>
                <c:ptCount val="8"/>
                <c:pt idx="0">
                  <c:v>DNA</c:v>
                </c:pt>
                <c:pt idx="1">
                  <c:v>1/2</c:v>
                </c:pt>
                <c:pt idx="2">
                  <c:v>1/4</c:v>
                </c:pt>
                <c:pt idx="3">
                  <c:v>1/8</c:v>
                </c:pt>
                <c:pt idx="4">
                  <c:v>1/12</c:v>
                </c:pt>
                <c:pt idx="5">
                  <c:v>1/16</c:v>
                </c:pt>
                <c:pt idx="6">
                  <c:v>1/24</c:v>
                </c:pt>
                <c:pt idx="7">
                  <c:v>1/0</c:v>
                </c:pt>
              </c:strCache>
            </c:strRef>
          </c:cat>
          <c:val>
            <c:numRef>
              <c:f>results!$E$12:$E$19</c:f>
              <c:numCache>
                <c:formatCode>General</c:formatCode>
                <c:ptCount val="8"/>
                <c:pt idx="0">
                  <c:v>99.985861727696857</c:v>
                </c:pt>
                <c:pt idx="1">
                  <c:v>4.4755796830603289</c:v>
                </c:pt>
                <c:pt idx="2">
                  <c:v>4.5277316953790754</c:v>
                </c:pt>
                <c:pt idx="3">
                  <c:v>6.4445353836393693</c:v>
                </c:pt>
                <c:pt idx="4">
                  <c:v>3.8914832896146367</c:v>
                </c:pt>
                <c:pt idx="5">
                  <c:v>3.1298452201514007</c:v>
                </c:pt>
                <c:pt idx="6">
                  <c:v>4.4972372343002238</c:v>
                </c:pt>
                <c:pt idx="7">
                  <c:v>4.4653721680069172</c:v>
                </c:pt>
              </c:numCache>
            </c:numRef>
          </c:val>
        </c:ser>
        <c:ser>
          <c:idx val="1"/>
          <c:order val="1"/>
          <c:tx>
            <c:strRef>
              <c:f>results!$G$10</c:f>
              <c:strCache>
                <c:ptCount val="1"/>
                <c:pt idx="0">
                  <c:v>R6p/E6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results!$H$27:$H$34</c:f>
                <c:numCache>
                  <c:formatCode>General</c:formatCode>
                  <c:ptCount val="8"/>
                  <c:pt idx="0">
                    <c:v>3.248570317185004</c:v>
                  </c:pt>
                  <c:pt idx="1">
                    <c:v>1.0266853297670064</c:v>
                  </c:pt>
                  <c:pt idx="2">
                    <c:v>0.8507490822957573</c:v>
                  </c:pt>
                  <c:pt idx="3">
                    <c:v>1.8259691582488626</c:v>
                  </c:pt>
                  <c:pt idx="4">
                    <c:v>0.75142162398697843</c:v>
                  </c:pt>
                  <c:pt idx="5">
                    <c:v>0.91074225479173632</c:v>
                  </c:pt>
                  <c:pt idx="6">
                    <c:v>0.41851858809146936</c:v>
                  </c:pt>
                  <c:pt idx="7">
                    <c:v>0.3313250047722332</c:v>
                  </c:pt>
                </c:numCache>
              </c:numRef>
            </c:plus>
            <c:minus>
              <c:numRef>
                <c:f>results!$H$27:$H$34</c:f>
                <c:numCache>
                  <c:formatCode>General</c:formatCode>
                  <c:ptCount val="8"/>
                  <c:pt idx="0">
                    <c:v>3.248570317185004</c:v>
                  </c:pt>
                  <c:pt idx="1">
                    <c:v>1.0266853297670064</c:v>
                  </c:pt>
                  <c:pt idx="2">
                    <c:v>0.8507490822957573</c:v>
                  </c:pt>
                  <c:pt idx="3">
                    <c:v>1.8259691582488626</c:v>
                  </c:pt>
                  <c:pt idx="4">
                    <c:v>0.75142162398697843</c:v>
                  </c:pt>
                  <c:pt idx="5">
                    <c:v>0.91074225479173632</c:v>
                  </c:pt>
                  <c:pt idx="6">
                    <c:v>0.41851858809146936</c:v>
                  </c:pt>
                  <c:pt idx="7">
                    <c:v>0.3313250047722332</c:v>
                  </c:pt>
                </c:numCache>
              </c:numRef>
            </c:minus>
          </c:errBars>
          <c:val>
            <c:numRef>
              <c:f>results!$G$12:$G$19</c:f>
              <c:numCache>
                <c:formatCode>General</c:formatCode>
                <c:ptCount val="8"/>
                <c:pt idx="0">
                  <c:v>100</c:v>
                </c:pt>
                <c:pt idx="1">
                  <c:v>3.6892244917991825</c:v>
                </c:pt>
                <c:pt idx="2">
                  <c:v>5.6348829219539187</c:v>
                </c:pt>
                <c:pt idx="3">
                  <c:v>12.907949394085417</c:v>
                </c:pt>
                <c:pt idx="4">
                  <c:v>10.071238466206207</c:v>
                </c:pt>
                <c:pt idx="5">
                  <c:v>6.4916630972140448</c:v>
                </c:pt>
                <c:pt idx="6">
                  <c:v>3.3384978850993199</c:v>
                </c:pt>
                <c:pt idx="7">
                  <c:v>1.3211157662722421</c:v>
                </c:pt>
              </c:numCache>
            </c:numRef>
          </c:val>
        </c:ser>
        <c:ser>
          <c:idx val="2"/>
          <c:order val="2"/>
          <c:tx>
            <c:strRef>
              <c:f>results!$I$10</c:f>
              <c:strCache>
                <c:ptCount val="1"/>
                <c:pt idx="0">
                  <c:v>R6p/E6p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results!$J$12:$J$19</c:f>
                <c:numCache>
                  <c:formatCode>General</c:formatCode>
                  <c:ptCount val="8"/>
                  <c:pt idx="0">
                    <c:v>0.88898564937092484</c:v>
                  </c:pt>
                  <c:pt idx="1">
                    <c:v>0.33230469247389466</c:v>
                  </c:pt>
                  <c:pt idx="2">
                    <c:v>1.2198617573911341</c:v>
                  </c:pt>
                  <c:pt idx="3">
                    <c:v>1.312892706267998</c:v>
                  </c:pt>
                  <c:pt idx="4">
                    <c:v>1.2485523441364434</c:v>
                  </c:pt>
                  <c:pt idx="5">
                    <c:v>1.7934336679240042</c:v>
                  </c:pt>
                  <c:pt idx="6">
                    <c:v>1.1392333783582946</c:v>
                  </c:pt>
                  <c:pt idx="7">
                    <c:v>0.69183147973064207</c:v>
                  </c:pt>
                </c:numCache>
              </c:numRef>
            </c:plus>
            <c:minus>
              <c:numRef>
                <c:f>results!$J$12:$J$19</c:f>
                <c:numCache>
                  <c:formatCode>General</c:formatCode>
                  <c:ptCount val="8"/>
                  <c:pt idx="0">
                    <c:v>0.88898564937092484</c:v>
                  </c:pt>
                  <c:pt idx="1">
                    <c:v>0.33230469247389466</c:v>
                  </c:pt>
                  <c:pt idx="2">
                    <c:v>1.2198617573911341</c:v>
                  </c:pt>
                  <c:pt idx="3">
                    <c:v>1.312892706267998</c:v>
                  </c:pt>
                  <c:pt idx="4">
                    <c:v>1.2485523441364434</c:v>
                  </c:pt>
                  <c:pt idx="5">
                    <c:v>1.7934336679240042</c:v>
                  </c:pt>
                  <c:pt idx="6">
                    <c:v>1.1392333783582946</c:v>
                  </c:pt>
                  <c:pt idx="7">
                    <c:v>0.69183147973064207</c:v>
                  </c:pt>
                </c:numCache>
              </c:numRef>
            </c:minus>
          </c:errBars>
          <c:val>
            <c:numRef>
              <c:f>results!$I$12:$I$19</c:f>
              <c:numCache>
                <c:formatCode>General</c:formatCode>
                <c:ptCount val="8"/>
                <c:pt idx="0">
                  <c:v>100</c:v>
                </c:pt>
                <c:pt idx="1">
                  <c:v>0.1918758547308434</c:v>
                </c:pt>
                <c:pt idx="2">
                  <c:v>6.9757460433509699</c:v>
                </c:pt>
                <c:pt idx="3">
                  <c:v>15.540013099073164</c:v>
                </c:pt>
                <c:pt idx="4">
                  <c:v>19.424747783003625</c:v>
                </c:pt>
                <c:pt idx="5">
                  <c:v>22.090256857158092</c:v>
                </c:pt>
                <c:pt idx="6">
                  <c:v>23.199231027831175</c:v>
                </c:pt>
                <c:pt idx="7">
                  <c:v>0.59221899822553248</c:v>
                </c:pt>
              </c:numCache>
            </c:numRef>
          </c:val>
        </c:ser>
        <c:ser>
          <c:idx val="3"/>
          <c:order val="3"/>
          <c:tx>
            <c:strRef>
              <c:f>results!$K$10</c:f>
              <c:strCache>
                <c:ptCount val="1"/>
                <c:pt idx="0">
                  <c:v>cRGD-R6p/E6p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results!$L$12:$L$19</c:f>
                <c:numCache>
                  <c:formatCode>General</c:formatCode>
                  <c:ptCount val="8"/>
                  <c:pt idx="0">
                    <c:v>0.65522917276848924</c:v>
                  </c:pt>
                  <c:pt idx="1">
                    <c:v>1.0971840770193397</c:v>
                  </c:pt>
                  <c:pt idx="2">
                    <c:v>0.62378271882080094</c:v>
                  </c:pt>
                  <c:pt idx="3">
                    <c:v>0.98027532788513827</c:v>
                  </c:pt>
                  <c:pt idx="4">
                    <c:v>0.65540314800813693</c:v>
                  </c:pt>
                  <c:pt idx="5">
                    <c:v>1.084285608510684</c:v>
                  </c:pt>
                  <c:pt idx="6">
                    <c:v>1.561571423934605</c:v>
                  </c:pt>
                  <c:pt idx="7">
                    <c:v>0.62466555773502364</c:v>
                  </c:pt>
                </c:numCache>
              </c:numRef>
            </c:plus>
            <c:minus>
              <c:numRef>
                <c:f>results!$L$12:$L$19</c:f>
                <c:numCache>
                  <c:formatCode>General</c:formatCode>
                  <c:ptCount val="8"/>
                  <c:pt idx="0">
                    <c:v>0.65522917276848924</c:v>
                  </c:pt>
                  <c:pt idx="1">
                    <c:v>1.0971840770193397</c:v>
                  </c:pt>
                  <c:pt idx="2">
                    <c:v>0.62378271882080094</c:v>
                  </c:pt>
                  <c:pt idx="3">
                    <c:v>0.98027532788513827</c:v>
                  </c:pt>
                  <c:pt idx="4">
                    <c:v>0.65540314800813693</c:v>
                  </c:pt>
                  <c:pt idx="5">
                    <c:v>1.084285608510684</c:v>
                  </c:pt>
                  <c:pt idx="6">
                    <c:v>1.561571423934605</c:v>
                  </c:pt>
                  <c:pt idx="7">
                    <c:v>0.62466555773502364</c:v>
                  </c:pt>
                </c:numCache>
              </c:numRef>
            </c:minus>
          </c:errBars>
          <c:val>
            <c:numRef>
              <c:f>results!$K$12:$K$19</c:f>
              <c:numCache>
                <c:formatCode>General</c:formatCode>
                <c:ptCount val="8"/>
                <c:pt idx="0">
                  <c:v>100</c:v>
                </c:pt>
                <c:pt idx="1">
                  <c:v>3.5743218863959743</c:v>
                </c:pt>
                <c:pt idx="2">
                  <c:v>7.8444009249530815</c:v>
                </c:pt>
                <c:pt idx="3">
                  <c:v>12.39076317706407</c:v>
                </c:pt>
                <c:pt idx="4">
                  <c:v>14.752237686013677</c:v>
                </c:pt>
                <c:pt idx="5">
                  <c:v>16.769956119947384</c:v>
                </c:pt>
                <c:pt idx="6">
                  <c:v>19.240847102108678</c:v>
                </c:pt>
                <c:pt idx="7">
                  <c:v>5.0535811675074296</c:v>
                </c:pt>
              </c:numCache>
            </c:numRef>
          </c:val>
        </c:ser>
        <c:ser>
          <c:idx val="4"/>
          <c:order val="4"/>
          <c:tx>
            <c:strRef>
              <c:f>results!$M$10</c:f>
              <c:strCache>
                <c:ptCount val="1"/>
                <c:pt idx="0">
                  <c:v>R6p/cRGD-E6p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results!$N$12:$N$19</c:f>
                <c:numCache>
                  <c:formatCode>General</c:formatCode>
                  <c:ptCount val="8"/>
                  <c:pt idx="0">
                    <c:v>1.2587988411459765</c:v>
                  </c:pt>
                  <c:pt idx="1">
                    <c:v>0.99181428639117397</c:v>
                  </c:pt>
                  <c:pt idx="2">
                    <c:v>1.0779633834463542</c:v>
                  </c:pt>
                  <c:pt idx="3">
                    <c:v>1.086919270534775</c:v>
                  </c:pt>
                  <c:pt idx="4">
                    <c:v>0.73908302768145495</c:v>
                  </c:pt>
                  <c:pt idx="5">
                    <c:v>2.5176618625367611</c:v>
                  </c:pt>
                  <c:pt idx="6">
                    <c:v>1.8603069425608201</c:v>
                  </c:pt>
                  <c:pt idx="7">
                    <c:v>0.56974703329891929</c:v>
                  </c:pt>
                </c:numCache>
              </c:numRef>
            </c:plus>
            <c:minus>
              <c:numRef>
                <c:f>results!$N$12:$N$19</c:f>
                <c:numCache>
                  <c:formatCode>General</c:formatCode>
                  <c:ptCount val="8"/>
                  <c:pt idx="0">
                    <c:v>1.2587988411459765</c:v>
                  </c:pt>
                  <c:pt idx="1">
                    <c:v>0.99181428639117397</c:v>
                  </c:pt>
                  <c:pt idx="2">
                    <c:v>1.0779633834463542</c:v>
                  </c:pt>
                  <c:pt idx="3">
                    <c:v>1.086919270534775</c:v>
                  </c:pt>
                  <c:pt idx="4">
                    <c:v>0.73908302768145495</c:v>
                  </c:pt>
                  <c:pt idx="5">
                    <c:v>2.5176618625367611</c:v>
                  </c:pt>
                  <c:pt idx="6">
                    <c:v>1.8603069425608201</c:v>
                  </c:pt>
                  <c:pt idx="7">
                    <c:v>0.56974703329891929</c:v>
                  </c:pt>
                </c:numCache>
              </c:numRef>
            </c:minus>
          </c:errBars>
          <c:val>
            <c:numRef>
              <c:f>results!$M$12:$M$19</c:f>
              <c:numCache>
                <c:formatCode>General</c:formatCode>
                <c:ptCount val="8"/>
                <c:pt idx="0">
                  <c:v>100</c:v>
                </c:pt>
                <c:pt idx="1">
                  <c:v>1.5284494483353395</c:v>
                </c:pt>
                <c:pt idx="2">
                  <c:v>8.5461805775605857</c:v>
                </c:pt>
                <c:pt idx="3">
                  <c:v>12.962622780761373</c:v>
                </c:pt>
                <c:pt idx="4">
                  <c:v>16.315074570155989</c:v>
                </c:pt>
                <c:pt idx="5">
                  <c:v>19.403018202495197</c:v>
                </c:pt>
                <c:pt idx="6">
                  <c:v>16.445809997456259</c:v>
                </c:pt>
                <c:pt idx="7">
                  <c:v>1.0608800992730625</c:v>
                </c:pt>
              </c:numCache>
            </c:numRef>
          </c:val>
        </c:ser>
        <c:marker val="1"/>
        <c:axId val="91680128"/>
        <c:axId val="94189056"/>
      </c:lineChart>
      <c:catAx>
        <c:axId val="916801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 b="1" i="0" baseline="0" dirty="0" smtClean="0"/>
                  <a:t>DNA : negatively charged peptides charge ratio</a:t>
                </a:r>
                <a:endParaRPr lang="ru-RU" sz="900" dirty="0"/>
              </a:p>
            </c:rich>
          </c:tx>
          <c:layout>
            <c:manualLayout>
              <c:xMode val="edge"/>
              <c:yMode val="edge"/>
              <c:x val="0.23610785939893106"/>
              <c:y val="0.89467712112425024"/>
            </c:manualLayout>
          </c:layout>
        </c:title>
        <c:tickLblPos val="nextTo"/>
        <c:crossAx val="94189056"/>
        <c:crosses val="autoZero"/>
        <c:auto val="1"/>
        <c:lblAlgn val="ctr"/>
        <c:lblOffset val="100"/>
      </c:catAx>
      <c:valAx>
        <c:axId val="941890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 b="1" i="0" baseline="0" dirty="0" smtClean="0"/>
                  <a:t>Relative fluorescence level</a:t>
                </a:r>
                <a:r>
                  <a:rPr lang="ru-RU" sz="1050" b="1" i="0" baseline="0" dirty="0" smtClean="0"/>
                  <a:t> </a:t>
                </a:r>
                <a:r>
                  <a:rPr lang="ru-RU" sz="1050" b="1" i="0" baseline="0" dirty="0"/>
                  <a:t>(%)</a:t>
                </a:r>
                <a:endParaRPr lang="ru-RU" sz="1050" dirty="0"/>
              </a:p>
            </c:rich>
          </c:tx>
          <c:layout>
            <c:manualLayout>
              <c:xMode val="edge"/>
              <c:yMode val="edge"/>
              <c:x val="3.5512510088781278E-2"/>
              <c:y val="0.20454811739553488"/>
            </c:manualLayout>
          </c:layout>
        </c:title>
        <c:numFmt formatCode="General" sourceLinked="1"/>
        <c:tickLblPos val="nextTo"/>
        <c:crossAx val="9168012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90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4016294788042271E-2"/>
          <c:y val="3.1230716413612861E-2"/>
          <c:w val="0.52420351570503643"/>
          <c:h val="0.7702149064313597"/>
        </c:manualLayout>
      </c:layout>
      <c:lineChart>
        <c:grouping val="standard"/>
        <c:ser>
          <c:idx val="0"/>
          <c:order val="0"/>
          <c:tx>
            <c:v>DNA/cRGD-R6p/E6 1/8/2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результат!$D$7:$D$12</c:f>
              <c:numCache>
                <c:formatCode>General</c:formatCode>
                <c:ptCount val="6"/>
                <c:pt idx="0">
                  <c:v>7.5038284839203708</c:v>
                </c:pt>
                <c:pt idx="1">
                  <c:v>20.661553211888783</c:v>
                </c:pt>
                <c:pt idx="2">
                  <c:v>32.7050433010698</c:v>
                </c:pt>
                <c:pt idx="3">
                  <c:v>32.995194874532842</c:v>
                </c:pt>
                <c:pt idx="4">
                  <c:v>31.470743278861352</c:v>
                </c:pt>
                <c:pt idx="5">
                  <c:v>33.684765419082758</c:v>
                </c:pt>
              </c:numCache>
            </c:numRef>
          </c:val>
        </c:ser>
        <c:ser>
          <c:idx val="1"/>
          <c:order val="1"/>
          <c:tx>
            <c:v>DNA/cRGD-R6p/E6 1/8/4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результат!$D$16:$D$21</c:f>
              <c:numCache>
                <c:formatCode>General</c:formatCode>
                <c:ptCount val="6"/>
                <c:pt idx="0">
                  <c:v>7.8101071975497716</c:v>
                </c:pt>
                <c:pt idx="1">
                  <c:v>15.388302972195588</c:v>
                </c:pt>
                <c:pt idx="2">
                  <c:v>21.039225674987264</c:v>
                </c:pt>
                <c:pt idx="3">
                  <c:v>23.598505072076883</c:v>
                </c:pt>
                <c:pt idx="4">
                  <c:v>25.513969425408547</c:v>
                </c:pt>
                <c:pt idx="5">
                  <c:v>25.672113863995783</c:v>
                </c:pt>
              </c:numCache>
            </c:numRef>
          </c:val>
        </c:ser>
        <c:ser>
          <c:idx val="2"/>
          <c:order val="2"/>
          <c:tx>
            <c:v>DNA/R6p/E6 1/8/2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результат!$D$25:$D$30</c:f>
              <c:numCache>
                <c:formatCode>General</c:formatCode>
                <c:ptCount val="6"/>
                <c:pt idx="0">
                  <c:v>5.9724349157733556</c:v>
                </c:pt>
                <c:pt idx="1">
                  <c:v>18.8398849472675</c:v>
                </c:pt>
                <c:pt idx="2">
                  <c:v>35.201222618441157</c:v>
                </c:pt>
                <c:pt idx="3">
                  <c:v>37.106246663107314</c:v>
                </c:pt>
                <c:pt idx="4">
                  <c:v>35.898787559304147</c:v>
                </c:pt>
                <c:pt idx="5">
                  <c:v>37.269372693726943</c:v>
                </c:pt>
              </c:numCache>
            </c:numRef>
          </c:val>
        </c:ser>
        <c:ser>
          <c:idx val="3"/>
          <c:order val="3"/>
          <c:tx>
            <c:v>DNA/R6p/E6 1/8/4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результат!$D$34:$D$39</c:f>
              <c:numCache>
                <c:formatCode>General</c:formatCode>
                <c:ptCount val="6"/>
                <c:pt idx="0">
                  <c:v>1.6845329249617169</c:v>
                </c:pt>
                <c:pt idx="1">
                  <c:v>10.067114093959733</c:v>
                </c:pt>
                <c:pt idx="2">
                  <c:v>14.875191034131429</c:v>
                </c:pt>
                <c:pt idx="3">
                  <c:v>15.376401494927924</c:v>
                </c:pt>
                <c:pt idx="4">
                  <c:v>21.349499209277806</c:v>
                </c:pt>
                <c:pt idx="5">
                  <c:v>23.036373220875067</c:v>
                </c:pt>
              </c:numCache>
            </c:numRef>
          </c:val>
        </c:ser>
        <c:ser>
          <c:idx val="4"/>
          <c:order val="4"/>
          <c:tx>
            <c:v>DNA/cRGD-R6p/E6p 1/8/2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результат!$D$43:$D$48</c:f>
              <c:numCache>
                <c:formatCode>General</c:formatCode>
                <c:ptCount val="6"/>
                <c:pt idx="0">
                  <c:v>9.0352220520673825</c:v>
                </c:pt>
                <c:pt idx="1">
                  <c:v>16.77852348993288</c:v>
                </c:pt>
                <c:pt idx="2">
                  <c:v>27.661742231278648</c:v>
                </c:pt>
                <c:pt idx="3">
                  <c:v>31.873998932194336</c:v>
                </c:pt>
                <c:pt idx="4">
                  <c:v>30.469161834475489</c:v>
                </c:pt>
                <c:pt idx="5">
                  <c:v>32.050606220347916</c:v>
                </c:pt>
              </c:numCache>
            </c:numRef>
          </c:val>
        </c:ser>
        <c:ser>
          <c:idx val="5"/>
          <c:order val="5"/>
          <c:tx>
            <c:v>DNA/cRGD-R6p/E6p 1/8/4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результат!$D$52:$D$57</c:f>
              <c:numCache>
                <c:formatCode>General</c:formatCode>
                <c:ptCount val="6"/>
                <c:pt idx="0">
                  <c:v>12.046962736089844</c:v>
                </c:pt>
                <c:pt idx="1">
                  <c:v>18.600191754554174</c:v>
                </c:pt>
                <c:pt idx="2">
                  <c:v>22.771268466632709</c:v>
                </c:pt>
                <c:pt idx="3">
                  <c:v>34.276561665776825</c:v>
                </c:pt>
                <c:pt idx="4">
                  <c:v>29.467580390089616</c:v>
                </c:pt>
                <c:pt idx="5">
                  <c:v>29.045861887190306</c:v>
                </c:pt>
              </c:numCache>
            </c:numRef>
          </c:val>
        </c:ser>
        <c:ser>
          <c:idx val="6"/>
          <c:order val="6"/>
          <c:tx>
            <c:v>DNA/R6p/E6p 1/8/2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результат!$D$61:$D$66</c:f>
              <c:numCache>
                <c:formatCode>General</c:formatCode>
                <c:ptCount val="6"/>
                <c:pt idx="0">
                  <c:v>5.0535987748851463</c:v>
                </c:pt>
                <c:pt idx="1">
                  <c:v>20.421860019175455</c:v>
                </c:pt>
                <c:pt idx="2">
                  <c:v>30.769230769230766</c:v>
                </c:pt>
                <c:pt idx="3">
                  <c:v>33.742658836091849</c:v>
                </c:pt>
                <c:pt idx="4">
                  <c:v>31.523458091723779</c:v>
                </c:pt>
                <c:pt idx="5">
                  <c:v>28.72957301001582</c:v>
                </c:pt>
              </c:numCache>
            </c:numRef>
          </c:val>
        </c:ser>
        <c:ser>
          <c:idx val="7"/>
          <c:order val="7"/>
          <c:tx>
            <c:v>DNA/R6p/E6p 1/8/4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результат!$D$70:$D$75</c:f>
              <c:numCache>
                <c:formatCode>General</c:formatCode>
                <c:ptCount val="6"/>
                <c:pt idx="0">
                  <c:v>14.293006636038799</c:v>
                </c:pt>
                <c:pt idx="1">
                  <c:v>21.284755512943427</c:v>
                </c:pt>
                <c:pt idx="2">
                  <c:v>31.533367294956694</c:v>
                </c:pt>
                <c:pt idx="3">
                  <c:v>33.796049119060328</c:v>
                </c:pt>
                <c:pt idx="4">
                  <c:v>37.1112282551397</c:v>
                </c:pt>
                <c:pt idx="5">
                  <c:v>36.742224565102795</c:v>
                </c:pt>
              </c:numCache>
            </c:numRef>
          </c:val>
        </c:ser>
        <c:ser>
          <c:idx val="8"/>
          <c:order val="8"/>
          <c:tx>
            <c:v>DNA/R6p/cRGD-E6p 1/8/2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результат!$D$79:$D$84</c:f>
              <c:numCache>
                <c:formatCode>General</c:formatCode>
                <c:ptCount val="6"/>
                <c:pt idx="0">
                  <c:v>8.6778968861664154</c:v>
                </c:pt>
                <c:pt idx="1">
                  <c:v>22.579098753595396</c:v>
                </c:pt>
                <c:pt idx="2">
                  <c:v>29.801324503311253</c:v>
                </c:pt>
                <c:pt idx="3">
                  <c:v>37.640149492792297</c:v>
                </c:pt>
                <c:pt idx="4">
                  <c:v>30.047443331576176</c:v>
                </c:pt>
                <c:pt idx="5">
                  <c:v>31.681602530311018</c:v>
                </c:pt>
              </c:numCache>
            </c:numRef>
          </c:val>
        </c:ser>
        <c:ser>
          <c:idx val="9"/>
          <c:order val="9"/>
          <c:tx>
            <c:v>DNA/R6p/cRGD-E6p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результат!$D$88:$D$93</c:f>
              <c:numCache>
                <c:formatCode>General</c:formatCode>
                <c:ptCount val="6"/>
                <c:pt idx="0">
                  <c:v>12.353241449719249</c:v>
                </c:pt>
                <c:pt idx="1">
                  <c:v>22.962607861936711</c:v>
                </c:pt>
                <c:pt idx="2">
                  <c:v>38.807649043869503</c:v>
                </c:pt>
                <c:pt idx="3">
                  <c:v>36.999466097170306</c:v>
                </c:pt>
                <c:pt idx="4">
                  <c:v>35.160780179230365</c:v>
                </c:pt>
                <c:pt idx="5">
                  <c:v>40.484976278334202</c:v>
                </c:pt>
              </c:numCache>
            </c:numRef>
          </c:val>
        </c:ser>
        <c:ser>
          <c:idx val="10"/>
          <c:order val="10"/>
          <c:tx>
            <c:v>DNA/R6p 1/8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результат!$D$97:$D$102</c:f>
              <c:numCache>
                <c:formatCode>General</c:formatCode>
                <c:ptCount val="6"/>
                <c:pt idx="0">
                  <c:v>1.7355793772332826</c:v>
                </c:pt>
                <c:pt idx="1">
                  <c:v>28.954937679769884</c:v>
                </c:pt>
                <c:pt idx="2">
                  <c:v>50.229240957717771</c:v>
                </c:pt>
                <c:pt idx="3">
                  <c:v>53.283502402562732</c:v>
                </c:pt>
                <c:pt idx="4">
                  <c:v>44.438587243015292</c:v>
                </c:pt>
                <c:pt idx="5">
                  <c:v>48.075909330521895</c:v>
                </c:pt>
              </c:numCache>
            </c:numRef>
          </c:val>
        </c:ser>
        <c:ser>
          <c:idx val="11"/>
          <c:order val="11"/>
          <c:tx>
            <c:v>DNA/cRGD-R6p 1/8</c:v>
          </c:tx>
          <c:marker>
            <c:symbol val="none"/>
          </c:marker>
          <c:cat>
            <c:strRef>
              <c:f>результат!$H$6:$H$11</c:f>
              <c:strCache>
                <c:ptCount val="6"/>
                <c:pt idx="0">
                  <c:v>w/a DS</c:v>
                </c:pt>
                <c:pt idx="1">
                  <c:v>0 min DS</c:v>
                </c:pt>
                <c:pt idx="2">
                  <c:v>1 h DS</c:v>
                </c:pt>
                <c:pt idx="3">
                  <c:v>3 h DS</c:v>
                </c:pt>
                <c:pt idx="4">
                  <c:v>12 h DS</c:v>
                </c:pt>
                <c:pt idx="5">
                  <c:v>24 h DS</c:v>
                </c:pt>
              </c:strCache>
            </c:strRef>
          </c:cat>
          <c:val>
            <c:numRef>
              <c:f>результат!$D$106:$D$111</c:f>
              <c:numCache>
                <c:formatCode>General</c:formatCode>
                <c:ptCount val="6"/>
                <c:pt idx="0">
                  <c:v>5.6151097498723841</c:v>
                </c:pt>
                <c:pt idx="1">
                  <c:v>28.715244487056573</c:v>
                </c:pt>
                <c:pt idx="2">
                  <c:v>43.912379011716752</c:v>
                </c:pt>
                <c:pt idx="3">
                  <c:v>46.983449012279756</c:v>
                </c:pt>
                <c:pt idx="4">
                  <c:v>48.234053769109131</c:v>
                </c:pt>
                <c:pt idx="5">
                  <c:v>51.555086979441228</c:v>
                </c:pt>
              </c:numCache>
            </c:numRef>
          </c:val>
        </c:ser>
        <c:marker val="1"/>
        <c:axId val="94245632"/>
        <c:axId val="94247552"/>
      </c:lineChart>
      <c:catAx>
        <c:axId val="942456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100"/>
                </a:pPr>
                <a:r>
                  <a:rPr lang="en-US" sz="1100" b="1" i="0" baseline="0" dirty="0"/>
                  <a:t>DS (</a:t>
                </a:r>
                <a:r>
                  <a:rPr lang="en-US" sz="1100" b="1" i="0" baseline="0" dirty="0" err="1"/>
                  <a:t>dextran</a:t>
                </a:r>
                <a:r>
                  <a:rPr lang="en-US" sz="1100" b="1" i="0" baseline="0" dirty="0"/>
                  <a:t> </a:t>
                </a:r>
                <a:r>
                  <a:rPr lang="en-US" sz="1100" b="1" i="0" baseline="0" dirty="0" err="1"/>
                  <a:t>sulphate</a:t>
                </a:r>
                <a:r>
                  <a:rPr lang="en-US" sz="1100" b="1" i="0" baseline="0" dirty="0"/>
                  <a:t>) </a:t>
                </a:r>
                <a:r>
                  <a:rPr lang="en-US" sz="1100" b="1" i="0" baseline="0" dirty="0" smtClean="0"/>
                  <a:t>incubation </a:t>
                </a:r>
                <a:r>
                  <a:rPr lang="en-US" sz="1100" b="1" i="0" baseline="0" dirty="0"/>
                  <a:t>time </a:t>
                </a:r>
                <a:endParaRPr lang="ru-RU" sz="1100" b="1" i="0" baseline="0" dirty="0"/>
              </a:p>
            </c:rich>
          </c:tx>
          <c:layout>
            <c:manualLayout>
              <c:xMode val="edge"/>
              <c:yMode val="edge"/>
              <c:x val="0.14122557291685287"/>
              <c:y val="0.87275785422413876"/>
            </c:manualLayout>
          </c:layout>
        </c:title>
        <c:numFmt formatCode="General" sourceLinked="1"/>
        <c:tickLblPos val="nextTo"/>
        <c:crossAx val="94247552"/>
        <c:crosses val="autoZero"/>
        <c:auto val="1"/>
        <c:lblAlgn val="ctr"/>
        <c:lblOffset val="100"/>
      </c:catAx>
      <c:valAx>
        <c:axId val="9424755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100"/>
                </a:pPr>
                <a:r>
                  <a:rPr lang="en-US" sz="1100" b="1" i="0" baseline="0" dirty="0"/>
                  <a:t>Relative fluorescence level </a:t>
                </a:r>
                <a:r>
                  <a:rPr lang="ru-RU" sz="1100" b="1" i="0" baseline="0" dirty="0"/>
                  <a:t>(%)</a:t>
                </a:r>
              </a:p>
            </c:rich>
          </c:tx>
          <c:layout>
            <c:manualLayout>
              <c:xMode val="edge"/>
              <c:yMode val="edge"/>
              <c:x val="7.168457432627319E-3"/>
              <c:y val="0.18277196363112841"/>
            </c:manualLayout>
          </c:layout>
        </c:title>
        <c:numFmt formatCode="General" sourceLinked="1"/>
        <c:tickLblPos val="nextTo"/>
        <c:crossAx val="942456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992546873903454"/>
          <c:y val="9.8264549877901008E-2"/>
          <c:w val="0.33572063492063497"/>
          <c:h val="0.55365427422837976"/>
        </c:manualLayout>
      </c:layout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75865697947176"/>
          <c:y val="0.228134606597897"/>
          <c:w val="0.81930987740456518"/>
          <c:h val="0.64999838784133535"/>
        </c:manualLayout>
      </c:layout>
      <c:lineChart>
        <c:grouping val="standard"/>
        <c:ser>
          <c:idx val="0"/>
          <c:order val="0"/>
          <c:tx>
            <c:strRef>
              <c:f>results!$E$25</c:f>
              <c:strCache>
                <c:ptCount val="1"/>
                <c:pt idx="0">
                  <c:v>cRGD-R6p/E6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results!$F$27:$F$34</c:f>
                <c:numCache>
                  <c:formatCode>General</c:formatCode>
                  <c:ptCount val="8"/>
                  <c:pt idx="0">
                    <c:v>0.99587416641355719</c:v>
                  </c:pt>
                  <c:pt idx="1">
                    <c:v>0.37819765003856709</c:v>
                  </c:pt>
                  <c:pt idx="2">
                    <c:v>1.0384642385535368</c:v>
                  </c:pt>
                  <c:pt idx="3">
                    <c:v>0.99214119256725708</c:v>
                  </c:pt>
                  <c:pt idx="4">
                    <c:v>0.7269128288023855</c:v>
                  </c:pt>
                  <c:pt idx="5">
                    <c:v>0.84276541465465415</c:v>
                  </c:pt>
                  <c:pt idx="6">
                    <c:v>0.58817003898798748</c:v>
                  </c:pt>
                  <c:pt idx="7">
                    <c:v>0.56608623920942047</c:v>
                  </c:pt>
                </c:numCache>
              </c:numRef>
            </c:plus>
            <c:minus>
              <c:numRef>
                <c:f>results!$F$27:$F$34</c:f>
                <c:numCache>
                  <c:formatCode>General</c:formatCode>
                  <c:ptCount val="8"/>
                  <c:pt idx="0">
                    <c:v>0.99587416641355719</c:v>
                  </c:pt>
                  <c:pt idx="1">
                    <c:v>0.37819765003856709</c:v>
                  </c:pt>
                  <c:pt idx="2">
                    <c:v>1.0384642385535368</c:v>
                  </c:pt>
                  <c:pt idx="3">
                    <c:v>0.99214119256725708</c:v>
                  </c:pt>
                  <c:pt idx="4">
                    <c:v>0.7269128288023855</c:v>
                  </c:pt>
                  <c:pt idx="5">
                    <c:v>0.84276541465465415</c:v>
                  </c:pt>
                  <c:pt idx="6">
                    <c:v>0.58817003898798748</c:v>
                  </c:pt>
                  <c:pt idx="7">
                    <c:v>0.56608623920942047</c:v>
                  </c:pt>
                </c:numCache>
              </c:numRef>
            </c:minus>
          </c:errBars>
          <c:cat>
            <c:strRef>
              <c:f>results!$D$27:$D$34</c:f>
              <c:strCache>
                <c:ptCount val="8"/>
                <c:pt idx="0">
                  <c:v>DNA</c:v>
                </c:pt>
                <c:pt idx="1">
                  <c:v>1/4</c:v>
                </c:pt>
                <c:pt idx="2">
                  <c:v>1/8</c:v>
                </c:pt>
                <c:pt idx="3">
                  <c:v>1/12</c:v>
                </c:pt>
                <c:pt idx="4">
                  <c:v>1/16</c:v>
                </c:pt>
                <c:pt idx="5">
                  <c:v>1/24</c:v>
                </c:pt>
                <c:pt idx="6">
                  <c:v>1/36</c:v>
                </c:pt>
                <c:pt idx="7">
                  <c:v>1/0</c:v>
                </c:pt>
              </c:strCache>
            </c:strRef>
          </c:cat>
          <c:val>
            <c:numRef>
              <c:f>results!$E$27:$E$34</c:f>
              <c:numCache>
                <c:formatCode>General</c:formatCode>
                <c:ptCount val="8"/>
                <c:pt idx="0">
                  <c:v>99.985861727696857</c:v>
                </c:pt>
                <c:pt idx="1">
                  <c:v>3.738880379521115</c:v>
                </c:pt>
                <c:pt idx="2">
                  <c:v>4.9995079819757882</c:v>
                </c:pt>
                <c:pt idx="3">
                  <c:v>5.370067226624923</c:v>
                </c:pt>
                <c:pt idx="4">
                  <c:v>4.9970654291490071</c:v>
                </c:pt>
                <c:pt idx="5">
                  <c:v>3.6900179155379211</c:v>
                </c:pt>
                <c:pt idx="6">
                  <c:v>2.3256697975478926</c:v>
                </c:pt>
                <c:pt idx="7">
                  <c:v>4.0441906127364406</c:v>
                </c:pt>
              </c:numCache>
            </c:numRef>
          </c:val>
        </c:ser>
        <c:ser>
          <c:idx val="1"/>
          <c:order val="1"/>
          <c:tx>
            <c:strRef>
              <c:f>results!$G$25</c:f>
              <c:strCache>
                <c:ptCount val="1"/>
                <c:pt idx="0">
                  <c:v>R6p/E6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results!$H$27:$H$34</c:f>
                <c:numCache>
                  <c:formatCode>General</c:formatCode>
                  <c:ptCount val="8"/>
                  <c:pt idx="0">
                    <c:v>3.248570317185004</c:v>
                  </c:pt>
                  <c:pt idx="1">
                    <c:v>1.0266853297670064</c:v>
                  </c:pt>
                  <c:pt idx="2">
                    <c:v>0.8507490822957573</c:v>
                  </c:pt>
                  <c:pt idx="3">
                    <c:v>1.8259691582488626</c:v>
                  </c:pt>
                  <c:pt idx="4">
                    <c:v>0.75142162398697843</c:v>
                  </c:pt>
                  <c:pt idx="5">
                    <c:v>0.91074225479173632</c:v>
                  </c:pt>
                  <c:pt idx="6">
                    <c:v>0.41851858809146936</c:v>
                  </c:pt>
                  <c:pt idx="7">
                    <c:v>0.3313250047722332</c:v>
                  </c:pt>
                </c:numCache>
              </c:numRef>
            </c:plus>
            <c:minus>
              <c:numRef>
                <c:f>results!$H$27:$H$34</c:f>
                <c:numCache>
                  <c:formatCode>General</c:formatCode>
                  <c:ptCount val="8"/>
                  <c:pt idx="0">
                    <c:v>3.248570317185004</c:v>
                  </c:pt>
                  <c:pt idx="1">
                    <c:v>1.0266853297670064</c:v>
                  </c:pt>
                  <c:pt idx="2">
                    <c:v>0.8507490822957573</c:v>
                  </c:pt>
                  <c:pt idx="3">
                    <c:v>1.8259691582488626</c:v>
                  </c:pt>
                  <c:pt idx="4">
                    <c:v>0.75142162398697843</c:v>
                  </c:pt>
                  <c:pt idx="5">
                    <c:v>0.91074225479173632</c:v>
                  </c:pt>
                  <c:pt idx="6">
                    <c:v>0.41851858809146936</c:v>
                  </c:pt>
                  <c:pt idx="7">
                    <c:v>0.3313250047722332</c:v>
                  </c:pt>
                </c:numCache>
              </c:numRef>
            </c:minus>
          </c:errBars>
          <c:val>
            <c:numRef>
              <c:f>results!$G$27:$G$34</c:f>
              <c:numCache>
                <c:formatCode>General</c:formatCode>
                <c:ptCount val="8"/>
                <c:pt idx="0">
                  <c:v>100</c:v>
                </c:pt>
                <c:pt idx="1">
                  <c:v>3.9281952743399891</c:v>
                </c:pt>
                <c:pt idx="2">
                  <c:v>4.6223492270797699</c:v>
                </c:pt>
                <c:pt idx="3">
                  <c:v>6.1626386238976458</c:v>
                </c:pt>
                <c:pt idx="4">
                  <c:v>5.8811964424369672</c:v>
                </c:pt>
                <c:pt idx="5">
                  <c:v>2.0836715598910862</c:v>
                </c:pt>
                <c:pt idx="6">
                  <c:v>3.2270092240317751</c:v>
                </c:pt>
                <c:pt idx="7">
                  <c:v>0.68487203617437642</c:v>
                </c:pt>
              </c:numCache>
            </c:numRef>
          </c:val>
        </c:ser>
        <c:ser>
          <c:idx val="2"/>
          <c:order val="2"/>
          <c:tx>
            <c:strRef>
              <c:f>results!$I$25</c:f>
              <c:strCache>
                <c:ptCount val="1"/>
                <c:pt idx="0">
                  <c:v>R6p/E6p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results!$J$27:$J$34</c:f>
                <c:numCache>
                  <c:formatCode>General</c:formatCode>
                  <c:ptCount val="8"/>
                  <c:pt idx="0">
                    <c:v>2.0104648234062537</c:v>
                  </c:pt>
                  <c:pt idx="1">
                    <c:v>0.95963362531695939</c:v>
                  </c:pt>
                  <c:pt idx="2">
                    <c:v>1.1144269212872686</c:v>
                  </c:pt>
                  <c:pt idx="3">
                    <c:v>0.37621343823573877</c:v>
                  </c:pt>
                  <c:pt idx="4">
                    <c:v>0.58073870498509317</c:v>
                  </c:pt>
                  <c:pt idx="5">
                    <c:v>2.1568915535973763</c:v>
                  </c:pt>
                  <c:pt idx="6">
                    <c:v>1.2170937887909485</c:v>
                  </c:pt>
                  <c:pt idx="7">
                    <c:v>0.49244627814722164</c:v>
                  </c:pt>
                </c:numCache>
              </c:numRef>
            </c:plus>
            <c:minus>
              <c:numRef>
                <c:f>results!$J$27:$J$34</c:f>
                <c:numCache>
                  <c:formatCode>General</c:formatCode>
                  <c:ptCount val="8"/>
                  <c:pt idx="0">
                    <c:v>2.0104648234062537</c:v>
                  </c:pt>
                  <c:pt idx="1">
                    <c:v>0.95963362531695939</c:v>
                  </c:pt>
                  <c:pt idx="2">
                    <c:v>1.1144269212872686</c:v>
                  </c:pt>
                  <c:pt idx="3">
                    <c:v>0.37621343823573877</c:v>
                  </c:pt>
                  <c:pt idx="4">
                    <c:v>0.58073870498509317</c:v>
                  </c:pt>
                  <c:pt idx="5">
                    <c:v>2.1568915535973763</c:v>
                  </c:pt>
                  <c:pt idx="6">
                    <c:v>1.2170937887909485</c:v>
                  </c:pt>
                  <c:pt idx="7">
                    <c:v>0.49244627814722164</c:v>
                  </c:pt>
                </c:numCache>
              </c:numRef>
            </c:minus>
          </c:errBars>
          <c:val>
            <c:numRef>
              <c:f>results!$I$27:$I$34</c:f>
              <c:numCache>
                <c:formatCode>General</c:formatCode>
                <c:ptCount val="8"/>
                <c:pt idx="0">
                  <c:v>100</c:v>
                </c:pt>
                <c:pt idx="1">
                  <c:v>3.3012788737979579</c:v>
                </c:pt>
                <c:pt idx="2">
                  <c:v>10.33260632497274</c:v>
                </c:pt>
                <c:pt idx="3">
                  <c:v>12.407058590264699</c:v>
                </c:pt>
                <c:pt idx="4">
                  <c:v>10.981956974323388</c:v>
                </c:pt>
                <c:pt idx="5">
                  <c:v>16.880638445523932</c:v>
                </c:pt>
                <c:pt idx="6">
                  <c:v>12.702096526041029</c:v>
                </c:pt>
                <c:pt idx="7">
                  <c:v>0.46346782988004381</c:v>
                </c:pt>
              </c:numCache>
            </c:numRef>
          </c:val>
        </c:ser>
        <c:ser>
          <c:idx val="3"/>
          <c:order val="3"/>
          <c:tx>
            <c:strRef>
              <c:f>results!$K$25</c:f>
              <c:strCache>
                <c:ptCount val="1"/>
                <c:pt idx="0">
                  <c:v>cRGD-R6p/E6p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results!$L$27:$L$34</c:f>
                <c:numCache>
                  <c:formatCode>General</c:formatCode>
                  <c:ptCount val="8"/>
                  <c:pt idx="0">
                    <c:v>1.1024643786595039</c:v>
                  </c:pt>
                  <c:pt idx="1">
                    <c:v>1.0428233219161709</c:v>
                  </c:pt>
                  <c:pt idx="2">
                    <c:v>1.8534942304260493</c:v>
                  </c:pt>
                  <c:pt idx="3">
                    <c:v>2.127256510821375</c:v>
                  </c:pt>
                  <c:pt idx="4">
                    <c:v>1.7639078326642414</c:v>
                  </c:pt>
                  <c:pt idx="5">
                    <c:v>0.87652925365079493</c:v>
                  </c:pt>
                  <c:pt idx="6">
                    <c:v>1.5571086724169321</c:v>
                  </c:pt>
                  <c:pt idx="7">
                    <c:v>1.5740337153594528</c:v>
                  </c:pt>
                </c:numCache>
              </c:numRef>
            </c:plus>
            <c:minus>
              <c:numRef>
                <c:f>results!$L$27:$L$34</c:f>
                <c:numCache>
                  <c:formatCode>General</c:formatCode>
                  <c:ptCount val="8"/>
                  <c:pt idx="0">
                    <c:v>1.1024643786595039</c:v>
                  </c:pt>
                  <c:pt idx="1">
                    <c:v>1.0428233219161709</c:v>
                  </c:pt>
                  <c:pt idx="2">
                    <c:v>1.8534942304260493</c:v>
                  </c:pt>
                  <c:pt idx="3">
                    <c:v>2.127256510821375</c:v>
                  </c:pt>
                  <c:pt idx="4">
                    <c:v>1.7639078326642414</c:v>
                  </c:pt>
                  <c:pt idx="5">
                    <c:v>0.87652925365079493</c:v>
                  </c:pt>
                  <c:pt idx="6">
                    <c:v>1.5571086724169321</c:v>
                  </c:pt>
                  <c:pt idx="7">
                    <c:v>1.5740337153594528</c:v>
                  </c:pt>
                </c:numCache>
              </c:numRef>
            </c:minus>
          </c:errBars>
          <c:val>
            <c:numRef>
              <c:f>results!$K$27:$K$34</c:f>
              <c:numCache>
                <c:formatCode>General</c:formatCode>
                <c:ptCount val="8"/>
                <c:pt idx="0">
                  <c:v>100</c:v>
                </c:pt>
                <c:pt idx="1">
                  <c:v>3.3990054193719983</c:v>
                </c:pt>
                <c:pt idx="2">
                  <c:v>9.2140960667993408</c:v>
                </c:pt>
                <c:pt idx="3">
                  <c:v>9.4333882711680843</c:v>
                </c:pt>
                <c:pt idx="4">
                  <c:v>13.161711970590048</c:v>
                </c:pt>
                <c:pt idx="5">
                  <c:v>10.906854246916279</c:v>
                </c:pt>
                <c:pt idx="6">
                  <c:v>9.5470478434129209</c:v>
                </c:pt>
                <c:pt idx="7">
                  <c:v>1.5793598396511843</c:v>
                </c:pt>
              </c:numCache>
            </c:numRef>
          </c:val>
        </c:ser>
        <c:ser>
          <c:idx val="4"/>
          <c:order val="4"/>
          <c:tx>
            <c:strRef>
              <c:f>results!$M$25</c:f>
              <c:strCache>
                <c:ptCount val="1"/>
                <c:pt idx="0">
                  <c:v>R6p/cRGD-E6p</c:v>
                </c:pt>
              </c:strCache>
            </c:strRef>
          </c:tx>
          <c:errBars>
            <c:errDir val="y"/>
            <c:errBarType val="both"/>
            <c:errValType val="cust"/>
            <c:plus>
              <c:numRef>
                <c:f>results!$N$27:$N$34</c:f>
                <c:numCache>
                  <c:formatCode>General</c:formatCode>
                  <c:ptCount val="8"/>
                  <c:pt idx="0">
                    <c:v>1.0819450105305082</c:v>
                  </c:pt>
                  <c:pt idx="1">
                    <c:v>1.0282026475397477</c:v>
                  </c:pt>
                  <c:pt idx="2">
                    <c:v>0.91691072555193343</c:v>
                  </c:pt>
                  <c:pt idx="3">
                    <c:v>1.0806591639513847</c:v>
                  </c:pt>
                  <c:pt idx="4">
                    <c:v>0.86484681189209178</c:v>
                  </c:pt>
                  <c:pt idx="5">
                    <c:v>0.7864086004490447</c:v>
                  </c:pt>
                  <c:pt idx="6">
                    <c:v>0.67416438113856025</c:v>
                  </c:pt>
                  <c:pt idx="7">
                    <c:v>0.5467366511363928</c:v>
                  </c:pt>
                </c:numCache>
              </c:numRef>
            </c:plus>
            <c:minus>
              <c:numRef>
                <c:f>results!$N$27:$N$34</c:f>
                <c:numCache>
                  <c:formatCode>General</c:formatCode>
                  <c:ptCount val="8"/>
                  <c:pt idx="0">
                    <c:v>1.0819450105305082</c:v>
                  </c:pt>
                  <c:pt idx="1">
                    <c:v>1.0282026475397477</c:v>
                  </c:pt>
                  <c:pt idx="2">
                    <c:v>0.91691072555193343</c:v>
                  </c:pt>
                  <c:pt idx="3">
                    <c:v>1.0806591639513847</c:v>
                  </c:pt>
                  <c:pt idx="4">
                    <c:v>0.86484681189209178</c:v>
                  </c:pt>
                  <c:pt idx="5">
                    <c:v>0.7864086004490447</c:v>
                  </c:pt>
                  <c:pt idx="6">
                    <c:v>0.67416438113856025</c:v>
                  </c:pt>
                  <c:pt idx="7">
                    <c:v>0.5467366511363928</c:v>
                  </c:pt>
                </c:numCache>
              </c:numRef>
            </c:minus>
          </c:errBars>
          <c:val>
            <c:numRef>
              <c:f>results!$M$27:$M$34</c:f>
              <c:numCache>
                <c:formatCode>General</c:formatCode>
                <c:ptCount val="8"/>
                <c:pt idx="0">
                  <c:v>100</c:v>
                </c:pt>
                <c:pt idx="1">
                  <c:v>3.2448269568987671</c:v>
                </c:pt>
                <c:pt idx="2">
                  <c:v>9.8423627893496306</c:v>
                </c:pt>
                <c:pt idx="3">
                  <c:v>12.830557289493193</c:v>
                </c:pt>
                <c:pt idx="4">
                  <c:v>10.224042178662609</c:v>
                </c:pt>
                <c:pt idx="5">
                  <c:v>12.245881268475152</c:v>
                </c:pt>
                <c:pt idx="6">
                  <c:v>6.07534155760084</c:v>
                </c:pt>
                <c:pt idx="7">
                  <c:v>-0.21875705925727024</c:v>
                </c:pt>
              </c:numCache>
            </c:numRef>
          </c:val>
        </c:ser>
        <c:marker val="1"/>
        <c:axId val="94276992"/>
        <c:axId val="94291456"/>
      </c:lineChart>
      <c:catAx>
        <c:axId val="942769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900"/>
                </a:pPr>
                <a:r>
                  <a:rPr lang="en-US" sz="900" b="1" i="0" baseline="0" dirty="0" smtClean="0"/>
                  <a:t>DNA : negatively charged peptides charge ratio</a:t>
                </a:r>
                <a:endParaRPr lang="ru-RU" sz="900" dirty="0"/>
              </a:p>
            </c:rich>
          </c:tx>
          <c:layout/>
        </c:title>
        <c:tickLblPos val="nextTo"/>
        <c:crossAx val="94291456"/>
        <c:crosses val="autoZero"/>
        <c:auto val="1"/>
        <c:lblAlgn val="ctr"/>
        <c:lblOffset val="100"/>
      </c:catAx>
      <c:valAx>
        <c:axId val="94291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050" b="1" i="0" baseline="0" dirty="0" smtClean="0"/>
                  <a:t>Relative fluorescence level</a:t>
                </a:r>
                <a:r>
                  <a:rPr lang="ru-RU" sz="1050" b="1" i="0" baseline="0" dirty="0" smtClean="0"/>
                  <a:t> </a:t>
                </a:r>
                <a:r>
                  <a:rPr lang="ru-RU" sz="1050" b="1" i="0" baseline="0" dirty="0"/>
                  <a:t>(%)</a:t>
                </a:r>
                <a:endParaRPr lang="ru-RU" sz="1050" dirty="0"/>
              </a:p>
            </c:rich>
          </c:tx>
          <c:layout>
            <c:manualLayout>
              <c:xMode val="edge"/>
              <c:yMode val="edge"/>
              <c:x val="6.4188179009269414E-4"/>
              <c:y val="0.18319076870084389"/>
            </c:manualLayout>
          </c:layout>
        </c:title>
        <c:numFmt formatCode="General" sourceLinked="1"/>
        <c:tickLblPos val="nextTo"/>
        <c:crossAx val="94276992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Лист3!$K$46</c:f>
              <c:strCache>
                <c:ptCount val="1"/>
                <c:pt idx="0">
                  <c:v>pCMV-lacZ</c:v>
                </c:pt>
              </c:strCache>
            </c:strRef>
          </c:tx>
          <c:spPr>
            <a:solidFill>
              <a:srgbClr val="0070C0"/>
            </a:solidFill>
          </c:spPr>
          <c:errBars>
            <c:errBarType val="both"/>
            <c:errValType val="cust"/>
            <c:plus>
              <c:numRef>
                <c:f>Лист3!$N$47:$N$49</c:f>
                <c:numCache>
                  <c:formatCode>General</c:formatCode>
                  <c:ptCount val="3"/>
                  <c:pt idx="0">
                    <c:v>4.7299258056147382</c:v>
                  </c:pt>
                  <c:pt idx="1">
                    <c:v>8.8844068448766915</c:v>
                  </c:pt>
                  <c:pt idx="2">
                    <c:v>2.1824888232369442</c:v>
                  </c:pt>
                </c:numCache>
              </c:numRef>
            </c:plus>
            <c:minus>
              <c:numRef>
                <c:f>Лист3!$N$47:$N$49</c:f>
                <c:numCache>
                  <c:formatCode>General</c:formatCode>
                  <c:ptCount val="3"/>
                  <c:pt idx="0">
                    <c:v>4.7299258056147382</c:v>
                  </c:pt>
                  <c:pt idx="1">
                    <c:v>8.8844068448766915</c:v>
                  </c:pt>
                  <c:pt idx="2">
                    <c:v>2.1824888232369442</c:v>
                  </c:pt>
                </c:numCache>
              </c:numRef>
            </c:minus>
          </c:errBars>
          <c:cat>
            <c:strRef>
              <c:f>Лист3!$K$47:$K$49</c:f>
              <c:strCache>
                <c:ptCount val="3"/>
                <c:pt idx="0">
                  <c:v>R6p/E6p</c:v>
                </c:pt>
                <c:pt idx="1">
                  <c:v>R6p/cRGD-E6p</c:v>
                </c:pt>
                <c:pt idx="2">
                  <c:v>Intact cells + GCV</c:v>
                </c:pt>
              </c:strCache>
            </c:strRef>
          </c:cat>
          <c:val>
            <c:numRef>
              <c:f>Лист3!$L$47:$L$49</c:f>
              <c:numCache>
                <c:formatCode>General</c:formatCode>
                <c:ptCount val="3"/>
                <c:pt idx="0">
                  <c:v>32.351075328214151</c:v>
                </c:pt>
                <c:pt idx="1">
                  <c:v>65.235780232235527</c:v>
                </c:pt>
                <c:pt idx="2">
                  <c:v>100.71879156149676</c:v>
                </c:pt>
              </c:numCache>
            </c:numRef>
          </c:val>
        </c:ser>
        <c:ser>
          <c:idx val="1"/>
          <c:order val="1"/>
          <c:tx>
            <c:strRef>
              <c:f>Лист3!$K$53</c:f>
              <c:strCache>
                <c:ptCount val="1"/>
                <c:pt idx="0">
                  <c:v>pPTK-1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errBars>
            <c:errBarType val="both"/>
            <c:errValType val="cust"/>
            <c:plus>
              <c:numRef>
                <c:f>Лист3!$N$54:$N$56</c:f>
                <c:numCache>
                  <c:formatCode>General</c:formatCode>
                  <c:ptCount val="3"/>
                  <c:pt idx="0">
                    <c:v>2.771404696449518</c:v>
                  </c:pt>
                  <c:pt idx="1">
                    <c:v>2.6827749422941918</c:v>
                  </c:pt>
                </c:numCache>
              </c:numRef>
            </c:plus>
            <c:minus>
              <c:numRef>
                <c:f>Лист3!$N$54:$N$56</c:f>
                <c:numCache>
                  <c:formatCode>General</c:formatCode>
                  <c:ptCount val="3"/>
                  <c:pt idx="0">
                    <c:v>2.771404696449518</c:v>
                  </c:pt>
                  <c:pt idx="1">
                    <c:v>2.6827749422941918</c:v>
                  </c:pt>
                </c:numCache>
              </c:numRef>
            </c:minus>
          </c:errBars>
          <c:cat>
            <c:strRef>
              <c:f>Лист3!$K$47:$K$49</c:f>
              <c:strCache>
                <c:ptCount val="3"/>
                <c:pt idx="0">
                  <c:v>R6p/E6p</c:v>
                </c:pt>
                <c:pt idx="1">
                  <c:v>R6p/cRGD-E6p</c:v>
                </c:pt>
                <c:pt idx="2">
                  <c:v>Intact cells + GCV</c:v>
                </c:pt>
              </c:strCache>
            </c:strRef>
          </c:cat>
          <c:val>
            <c:numRef>
              <c:f>Лист3!$L$54:$L$56</c:f>
              <c:numCache>
                <c:formatCode>General</c:formatCode>
                <c:ptCount val="3"/>
                <c:pt idx="0">
                  <c:v>20.587553647616861</c:v>
                </c:pt>
                <c:pt idx="1">
                  <c:v>18.645754509870443</c:v>
                </c:pt>
              </c:numCache>
            </c:numRef>
          </c:val>
        </c:ser>
        <c:axId val="94363008"/>
        <c:axId val="94369280"/>
      </c:barChart>
      <c:catAx>
        <c:axId val="94363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Carriers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0115242282437922"/>
              <c:y val="0.85335090942015523"/>
            </c:manualLayout>
          </c:layout>
        </c:title>
        <c:tickLblPos val="nextTo"/>
        <c:crossAx val="94369280"/>
        <c:crosses val="autoZero"/>
        <c:auto val="1"/>
        <c:lblAlgn val="ctr"/>
        <c:lblOffset val="100"/>
      </c:catAx>
      <c:valAx>
        <c:axId val="943692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cells (%)</a:t>
                </a:r>
                <a:endParaRPr lang="ru-RU"/>
              </a:p>
            </c:rich>
          </c:tx>
          <c:layout/>
        </c:title>
        <c:numFmt formatCode="General" sourceLinked="1"/>
        <c:tickLblPos val="nextTo"/>
        <c:crossAx val="9436300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Лист3!$E$58</c:f>
              <c:strCache>
                <c:ptCount val="1"/>
                <c:pt idx="0">
                  <c:v>pCMV-lacZ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errBars>
            <c:errBarType val="both"/>
            <c:errValType val="cust"/>
            <c:plus>
              <c:numRef>
                <c:f>Лист3!$H$59:$H$62</c:f>
                <c:numCache>
                  <c:formatCode>General</c:formatCode>
                  <c:ptCount val="4"/>
                  <c:pt idx="0">
                    <c:v>1.9513434183520625E-2</c:v>
                  </c:pt>
                  <c:pt idx="1">
                    <c:v>2.9315098498896356E-2</c:v>
                  </c:pt>
                  <c:pt idx="2">
                    <c:v>4.858114577240024E-2</c:v>
                  </c:pt>
                  <c:pt idx="3">
                    <c:v>3.9880861726250667E-2</c:v>
                  </c:pt>
                </c:numCache>
              </c:numRef>
            </c:plus>
            <c:minus>
              <c:numRef>
                <c:f>Лист3!$H$59:$H$62</c:f>
                <c:numCache>
                  <c:formatCode>General</c:formatCode>
                  <c:ptCount val="4"/>
                  <c:pt idx="0">
                    <c:v>1.9513434183520625E-2</c:v>
                  </c:pt>
                  <c:pt idx="1">
                    <c:v>2.9315098498896356E-2</c:v>
                  </c:pt>
                  <c:pt idx="2">
                    <c:v>4.858114577240024E-2</c:v>
                  </c:pt>
                  <c:pt idx="3">
                    <c:v>3.9880861726250667E-2</c:v>
                  </c:pt>
                </c:numCache>
              </c:numRef>
            </c:minus>
          </c:errBars>
          <c:cat>
            <c:strRef>
              <c:f>Лист3!$E$59:$E$62</c:f>
              <c:strCache>
                <c:ptCount val="4"/>
                <c:pt idx="0">
                  <c:v>R6p/E6p</c:v>
                </c:pt>
                <c:pt idx="1">
                  <c:v>R6p/cRGD-E6p</c:v>
                </c:pt>
                <c:pt idx="2">
                  <c:v>Intact cells w/a  GCV</c:v>
                </c:pt>
                <c:pt idx="3">
                  <c:v>Intact cells + GCV</c:v>
                </c:pt>
              </c:strCache>
            </c:strRef>
          </c:cat>
          <c:val>
            <c:numRef>
              <c:f>Лист3!$F$59:$F$62</c:f>
              <c:numCache>
                <c:formatCode>General</c:formatCode>
                <c:ptCount val="4"/>
                <c:pt idx="0">
                  <c:v>0.3197916666666667</c:v>
                </c:pt>
                <c:pt idx="1">
                  <c:v>0.4</c:v>
                </c:pt>
                <c:pt idx="2">
                  <c:v>0.42083333333333339</c:v>
                </c:pt>
                <c:pt idx="3">
                  <c:v>0.3937500000000001</c:v>
                </c:pt>
              </c:numCache>
            </c:numRef>
          </c:val>
        </c:ser>
        <c:ser>
          <c:idx val="1"/>
          <c:order val="1"/>
          <c:tx>
            <c:strRef>
              <c:f>Лист3!$E$66</c:f>
              <c:strCache>
                <c:ptCount val="1"/>
                <c:pt idx="0">
                  <c:v>pPTK-1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errBars>
            <c:errBarType val="both"/>
            <c:errValType val="cust"/>
            <c:plus>
              <c:numRef>
                <c:f>Лист3!$H$68:$H$71</c:f>
                <c:numCache>
                  <c:formatCode>General</c:formatCode>
                  <c:ptCount val="4"/>
                  <c:pt idx="0">
                    <c:v>1.0140599209064134E-2</c:v>
                  </c:pt>
                  <c:pt idx="1">
                    <c:v>1.50231303144333E-2</c:v>
                  </c:pt>
                </c:numCache>
              </c:numRef>
            </c:plus>
            <c:minus>
              <c:numRef>
                <c:f>Лист3!$H$68:$H$71</c:f>
                <c:numCache>
                  <c:formatCode>General</c:formatCode>
                  <c:ptCount val="4"/>
                  <c:pt idx="0">
                    <c:v>1.0140599209064134E-2</c:v>
                  </c:pt>
                  <c:pt idx="1">
                    <c:v>1.50231303144333E-2</c:v>
                  </c:pt>
                </c:numCache>
              </c:numRef>
            </c:minus>
          </c:errBars>
          <c:cat>
            <c:strRef>
              <c:f>Лист3!$E$59:$E$62</c:f>
              <c:strCache>
                <c:ptCount val="4"/>
                <c:pt idx="0">
                  <c:v>R6p/E6p</c:v>
                </c:pt>
                <c:pt idx="1">
                  <c:v>R6p/cRGD-E6p</c:v>
                </c:pt>
                <c:pt idx="2">
                  <c:v>Intact cells w/a  GCV</c:v>
                </c:pt>
                <c:pt idx="3">
                  <c:v>Intact cells + GCV</c:v>
                </c:pt>
              </c:strCache>
            </c:strRef>
          </c:cat>
          <c:val>
            <c:numRef>
              <c:f>Лист3!$F$68:$F$71</c:f>
              <c:numCache>
                <c:formatCode>General</c:formatCode>
                <c:ptCount val="4"/>
                <c:pt idx="0">
                  <c:v>0.12916666666666668</c:v>
                </c:pt>
                <c:pt idx="1">
                  <c:v>0.15833333333333338</c:v>
                </c:pt>
              </c:numCache>
            </c:numRef>
          </c:val>
        </c:ser>
        <c:axId val="105343616"/>
        <c:axId val="105349888"/>
      </c:barChart>
      <c:catAx>
        <c:axId val="105343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Carriers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50033598127730861"/>
              <c:y val="0.84998803358105668"/>
            </c:manualLayout>
          </c:layout>
        </c:title>
        <c:tickLblPos val="nextTo"/>
        <c:crossAx val="105349888"/>
        <c:crosses val="autoZero"/>
        <c:auto val="1"/>
        <c:lblAlgn val="ctr"/>
        <c:lblOffset val="100"/>
      </c:catAx>
      <c:valAx>
        <c:axId val="1053498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Amount of cells (10</a:t>
                </a:r>
                <a:r>
                  <a:rPr lang="en-US" baseline="30000"/>
                  <a:t>4 </a:t>
                </a:r>
                <a:r>
                  <a:rPr lang="en-US"/>
                  <a:t>cells/ml)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3.0687534776094132E-2"/>
              <c:y val="0.13501522785469483"/>
            </c:manualLayout>
          </c:layout>
        </c:title>
        <c:numFmt formatCode="General" sourceLinked="1"/>
        <c:tickLblPos val="nextTo"/>
        <c:crossAx val="105343616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chart" Target="../charts/chart4.xm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" y="3472755"/>
            <a:ext cx="830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Palatino Linotype" panose="02040502050505030304" pitchFamily="18" charset="0"/>
              </a:rPr>
              <a:t>Development of </a:t>
            </a:r>
            <a:r>
              <a:rPr lang="en-US" sz="2400" b="1" dirty="0" smtClean="0">
                <a:latin typeface="Palatino Linotype" panose="02040502050505030304" pitchFamily="18" charset="0"/>
              </a:rPr>
              <a:t>RGD-conjugated </a:t>
            </a:r>
            <a:r>
              <a:rPr lang="en-US" sz="2400" b="1" dirty="0" smtClean="0">
                <a:latin typeface="Palatino Linotype" panose="02040502050505030304" pitchFamily="18" charset="0"/>
              </a:rPr>
              <a:t>peptide-based </a:t>
            </a:r>
            <a:r>
              <a:rPr lang="en-US" sz="2400" b="1" dirty="0" err="1" smtClean="0">
                <a:latin typeface="Palatino Linotype" panose="02040502050505030304" pitchFamily="18" charset="0"/>
              </a:rPr>
              <a:t>polyplexes</a:t>
            </a:r>
            <a:r>
              <a:rPr lang="en-US" sz="2400" b="1" dirty="0" smtClean="0">
                <a:latin typeface="Palatino Linotype" panose="02040502050505030304" pitchFamily="18" charset="0"/>
              </a:rPr>
              <a:t> with anionic coating for delivery of herpes thymidine kinase gene to uterine fibroids cells</a:t>
            </a:r>
            <a:endParaRPr lang="fr-FR" dirty="0">
              <a:latin typeface="Palatino Linotype" panose="02040502050505030304" pitchFamily="18" charset="0"/>
            </a:endParaRPr>
          </a:p>
          <a:p>
            <a:pPr algn="ctr"/>
            <a:endParaRPr lang="ru-RU" b="1" dirty="0" smtClean="0">
              <a:latin typeface="Palatino Linotype" panose="02040502050505030304" pitchFamily="18" charset="0"/>
            </a:endParaRPr>
          </a:p>
          <a:p>
            <a:pPr algn="ctr"/>
            <a:r>
              <a:rPr lang="it-IT" b="1" dirty="0" smtClean="0">
                <a:latin typeface="Palatino Linotype" panose="02040502050505030304" pitchFamily="18" charset="0"/>
              </a:rPr>
              <a:t>Sofia </a:t>
            </a:r>
            <a:r>
              <a:rPr lang="it-IT" b="1" dirty="0" smtClean="0">
                <a:latin typeface="Palatino Linotype" panose="02040502050505030304" pitchFamily="18" charset="0"/>
              </a:rPr>
              <a:t>Shtykalova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1,2</a:t>
            </a:r>
            <a:r>
              <a:rPr lang="it-IT" b="1" dirty="0" smtClean="0">
                <a:latin typeface="Palatino Linotype" panose="02040502050505030304" pitchFamily="18" charset="0"/>
              </a:rPr>
              <a:t>, Anna Egorova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1</a:t>
            </a:r>
            <a:r>
              <a:rPr lang="it-IT" b="1" dirty="0" smtClean="0">
                <a:latin typeface="Palatino Linotype" panose="02040502050505030304" pitchFamily="18" charset="0"/>
              </a:rPr>
              <a:t>, Alexander Selutin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1</a:t>
            </a:r>
            <a:r>
              <a:rPr lang="it-IT" b="1" dirty="0" smtClean="0">
                <a:latin typeface="Palatino Linotype" panose="02040502050505030304" pitchFamily="18" charset="0"/>
              </a:rPr>
              <a:t>, Svetlana Freund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2</a:t>
            </a:r>
            <a:r>
              <a:rPr lang="it-IT" b="1" dirty="0" smtClean="0">
                <a:latin typeface="Palatino Linotype" panose="02040502050505030304" pitchFamily="18" charset="0"/>
              </a:rPr>
              <a:t>, Marianna Maretina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1</a:t>
            </a:r>
            <a:r>
              <a:rPr lang="it-IT" b="1" dirty="0" smtClean="0">
                <a:latin typeface="Palatino Linotype" panose="02040502050505030304" pitchFamily="18" charset="0"/>
              </a:rPr>
              <a:t>, Vladislav Baranov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1,2</a:t>
            </a:r>
            <a:r>
              <a:rPr lang="it-IT" b="1" dirty="0" smtClean="0">
                <a:latin typeface="Palatino Linotype" panose="02040502050505030304" pitchFamily="18" charset="0"/>
              </a:rPr>
              <a:t> and Anton Kiselev</a:t>
            </a:r>
            <a:r>
              <a:rPr lang="it-IT" b="1" baseline="30000" dirty="0" smtClean="0">
                <a:latin typeface="Palatino Linotype" panose="02040502050505030304" pitchFamily="18" charset="0"/>
              </a:rPr>
              <a:t>1,</a:t>
            </a:r>
            <a:r>
              <a:rPr lang="it-IT" b="1" dirty="0" smtClean="0">
                <a:latin typeface="Palatino Linotype" panose="02040502050505030304" pitchFamily="18" charset="0"/>
              </a:rPr>
              <a:t>*</a:t>
            </a:r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r>
              <a:rPr lang="en-US" sz="1400" baseline="30000" dirty="0" smtClean="0">
                <a:latin typeface="Palatino Linotype" panose="02040502050505030304" pitchFamily="18" charset="0"/>
              </a:rPr>
              <a:t>1</a:t>
            </a:r>
            <a:r>
              <a:rPr lang="en-US" sz="1400" dirty="0" smtClean="0"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latin typeface="Palatino Linotype" panose="02040502050505030304" pitchFamily="18" charset="0"/>
              </a:rPr>
              <a:t>Institute of Obstetrics, Gynecology and Reproductology named after D.O. </a:t>
            </a:r>
            <a:r>
              <a:rPr lang="en-US" sz="1400" dirty="0" err="1" smtClean="0">
                <a:latin typeface="Palatino Linotype" panose="02040502050505030304" pitchFamily="18" charset="0"/>
              </a:rPr>
              <a:t>Ott</a:t>
            </a:r>
            <a:r>
              <a:rPr lang="en-US" sz="1400" dirty="0" smtClean="0">
                <a:latin typeface="Palatino Linotype" panose="02040502050505030304" pitchFamily="18" charset="0"/>
              </a:rPr>
              <a:t>, Saint-Petersburg, Russia; </a:t>
            </a:r>
            <a:endParaRPr lang="fr-FR" sz="1400" dirty="0">
              <a:latin typeface="Palatino Linotype" panose="02040502050505030304" pitchFamily="18" charset="0"/>
            </a:endParaRPr>
          </a:p>
          <a:p>
            <a:r>
              <a:rPr lang="en-US" sz="1400" baseline="30000" dirty="0">
                <a:latin typeface="Palatino Linotype" panose="02040502050505030304" pitchFamily="18" charset="0"/>
              </a:rPr>
              <a:t>2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400" dirty="0" smtClean="0">
                <a:latin typeface="Palatino Linotype" panose="02040502050505030304" pitchFamily="18" charset="0"/>
              </a:rPr>
              <a:t>Department of Genetics &amp; Biotechnology, Saint Petersburg State University, Saint-Petersburg, Russia. </a:t>
            </a:r>
            <a:endParaRPr lang="en-US" sz="14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</a:t>
            </a:r>
            <a:r>
              <a:rPr lang="en-US" sz="1400" dirty="0" smtClean="0"/>
              <a:t>ankiselev@yahoo.co.uk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 dirty="0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9E423CA-A2C7-4400-A8F8-E1E5DD859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1943"/>
            <a:ext cx="9143997" cy="3717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860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074" y="552450"/>
            <a:ext cx="8496301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b="1" dirty="0">
                <a:latin typeface="Palatino Linotype" panose="02040502050505030304" pitchFamily="18" charset="0"/>
              </a:rPr>
              <a:t>Abstract</a:t>
            </a:r>
            <a:r>
              <a:rPr lang="fr-FR" b="1" dirty="0" smtClean="0">
                <a:latin typeface="Palatino Linotype" panose="02040502050505030304" pitchFamily="18" charset="0"/>
              </a:rPr>
              <a:t>:</a:t>
            </a:r>
            <a:endParaRPr lang="fr-FR" dirty="0">
              <a:latin typeface="Palatino Linotype" panose="0204050205050503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1600" dirty="0" smtClean="0">
                <a:latin typeface="Palatino Linotype" pitchFamily="18" charset="0"/>
              </a:rPr>
              <a:t>Uterine fibroids (UF) occupies the 2nd place in the structure of gynecological pathology and is often the cause of infertility. Precise ultrasound localization makes the disease a perfect target for suicidal gene therapy in situ. However, excessive extracellular matrix (ECM) of UF represents a formidable barrier for gene delivery by means of </a:t>
            </a:r>
            <a:r>
              <a:rPr lang="en-US" sz="1600" dirty="0" err="1" smtClean="0">
                <a:latin typeface="Palatino Linotype" pitchFamily="18" charset="0"/>
              </a:rPr>
              <a:t>nanoparticles</a:t>
            </a:r>
            <a:r>
              <a:rPr lang="en-US" sz="1600" dirty="0" smtClean="0">
                <a:latin typeface="Palatino Linotype" pitchFamily="18" charset="0"/>
              </a:rPr>
              <a:t>. Coating with </a:t>
            </a:r>
            <a:r>
              <a:rPr lang="en-US" sz="1600" dirty="0" err="1" smtClean="0">
                <a:latin typeface="Palatino Linotype" pitchFamily="18" charset="0"/>
              </a:rPr>
              <a:t>polyanions</a:t>
            </a:r>
            <a:r>
              <a:rPr lang="en-US" sz="1600" dirty="0" smtClean="0">
                <a:latin typeface="Palatino Linotype" pitchFamily="18" charset="0"/>
              </a:rPr>
              <a:t> can provide colloidal stability of the </a:t>
            </a:r>
            <a:r>
              <a:rPr lang="en-US" sz="1600" dirty="0" err="1" smtClean="0">
                <a:latin typeface="Palatino Linotype" pitchFamily="18" charset="0"/>
              </a:rPr>
              <a:t>polyplexes</a:t>
            </a:r>
            <a:r>
              <a:rPr lang="en-US" sz="1600" dirty="0" smtClean="0">
                <a:latin typeface="Palatino Linotype" pitchFamily="18" charset="0"/>
              </a:rPr>
              <a:t> and resistance to ECM. We developed αvβ3-integrin-targeted peptide-based carrier and anionic peptide coating for DNA delivery into αvβ3-expressing cells, including primary </a:t>
            </a:r>
            <a:r>
              <a:rPr lang="en-US" sz="1600" dirty="0" err="1" smtClean="0">
                <a:latin typeface="Palatino Linotype" pitchFamily="18" charset="0"/>
              </a:rPr>
              <a:t>leiomyoma</a:t>
            </a:r>
            <a:r>
              <a:rPr lang="en-US" sz="1600" dirty="0" smtClean="0">
                <a:latin typeface="Palatino Linotype" pitchFamily="18" charset="0"/>
              </a:rPr>
              <a:t> cells (PLC).</a:t>
            </a:r>
          </a:p>
          <a:p>
            <a:pPr algn="just">
              <a:spcAft>
                <a:spcPts val="600"/>
              </a:spcAft>
            </a:pPr>
            <a:r>
              <a:rPr lang="en-US" sz="1600" dirty="0" err="1" smtClean="0">
                <a:latin typeface="Palatino Linotype" pitchFamily="18" charset="0"/>
              </a:rPr>
              <a:t>Arginine</a:t>
            </a:r>
            <a:r>
              <a:rPr lang="en-US" sz="1600" dirty="0" smtClean="0">
                <a:latin typeface="Palatino Linotype" pitchFamily="18" charset="0"/>
              </a:rPr>
              <a:t>-</a:t>
            </a:r>
            <a:r>
              <a:rPr lang="en-US" sz="1600" dirty="0" err="1" smtClean="0">
                <a:latin typeface="Palatino Linotype" pitchFamily="18" charset="0"/>
              </a:rPr>
              <a:t>histidine</a:t>
            </a:r>
            <a:r>
              <a:rPr lang="en-US" sz="1600" dirty="0" smtClean="0">
                <a:latin typeface="Palatino Linotype" pitchFamily="18" charset="0"/>
              </a:rPr>
              <a:t>-rich peptide carriers conjugated with </a:t>
            </a:r>
            <a:r>
              <a:rPr lang="en-US" sz="1600" dirty="0" err="1" smtClean="0">
                <a:latin typeface="Palatino Linotype" pitchFamily="18" charset="0"/>
              </a:rPr>
              <a:t>cycloRGD</a:t>
            </a:r>
            <a:r>
              <a:rPr lang="en-US" sz="1600" dirty="0" smtClean="0">
                <a:latin typeface="Palatino Linotype" pitchFamily="18" charset="0"/>
              </a:rPr>
              <a:t> </a:t>
            </a:r>
            <a:r>
              <a:rPr lang="en-US" sz="1600" dirty="0" err="1" smtClean="0">
                <a:latin typeface="Palatino Linotype" pitchFamily="18" charset="0"/>
              </a:rPr>
              <a:t>ligand</a:t>
            </a:r>
            <a:r>
              <a:rPr lang="en-US" sz="1600" dirty="0" smtClean="0">
                <a:latin typeface="Palatino Linotype" pitchFamily="18" charset="0"/>
              </a:rPr>
              <a:t> were synthesized. The physicochemical properties of DNA-</a:t>
            </a:r>
            <a:r>
              <a:rPr lang="en-US" sz="1600" dirty="0" err="1" smtClean="0">
                <a:latin typeface="Palatino Linotype" pitchFamily="18" charset="0"/>
              </a:rPr>
              <a:t>polyplexes</a:t>
            </a:r>
            <a:r>
              <a:rPr lang="en-US" sz="1600" dirty="0" smtClean="0">
                <a:latin typeface="Palatino Linotype" pitchFamily="18" charset="0"/>
              </a:rPr>
              <a:t> with anionic coating were tested. Suicidal gene therapy with </a:t>
            </a:r>
            <a:r>
              <a:rPr lang="en-US" sz="1600" i="1" dirty="0" smtClean="0">
                <a:latin typeface="Palatino Linotype" pitchFamily="18" charset="0"/>
              </a:rPr>
              <a:t>HSV1-TK</a:t>
            </a:r>
            <a:r>
              <a:rPr lang="en-US" sz="1600" dirty="0" smtClean="0">
                <a:latin typeface="Palatino Linotype" pitchFamily="18" charset="0"/>
              </a:rPr>
              <a:t> gene with subsequent </a:t>
            </a:r>
            <a:r>
              <a:rPr lang="en-US" sz="1600" dirty="0" err="1" smtClean="0">
                <a:latin typeface="Palatino Linotype" pitchFamily="18" charset="0"/>
              </a:rPr>
              <a:t>ganciclovir</a:t>
            </a:r>
            <a:r>
              <a:rPr lang="en-US" sz="1600" dirty="0" smtClean="0">
                <a:latin typeface="Palatino Linotype" pitchFamily="18" charset="0"/>
              </a:rPr>
              <a:t> treatment was held for PLC obtained after </a:t>
            </a:r>
            <a:r>
              <a:rPr lang="en-US" sz="1600" dirty="0" err="1" smtClean="0">
                <a:latin typeface="Palatino Linotype" pitchFamily="18" charset="0"/>
              </a:rPr>
              <a:t>myomectomy</a:t>
            </a:r>
            <a:r>
              <a:rPr lang="en-US" sz="1600" dirty="0" smtClean="0">
                <a:latin typeface="Palatino Linotype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Palatino Linotype" pitchFamily="18" charset="0"/>
              </a:rPr>
              <a:t>DNA condensation analysis shows that the addition of anionic peptides does not lead to the destruction of the </a:t>
            </a:r>
            <a:r>
              <a:rPr lang="en-US" sz="1600" dirty="0" err="1" smtClean="0">
                <a:latin typeface="Palatino Linotype" pitchFamily="18" charset="0"/>
              </a:rPr>
              <a:t>nucleopeptide</a:t>
            </a:r>
            <a:r>
              <a:rPr lang="en-US" sz="1600" dirty="0" smtClean="0">
                <a:latin typeface="Palatino Linotype" pitchFamily="18" charset="0"/>
              </a:rPr>
              <a:t> complexes. Moreover, negatively charged coating allowed successful </a:t>
            </a:r>
            <a:r>
              <a:rPr lang="en-US" sz="1600" dirty="0" err="1" smtClean="0">
                <a:latin typeface="Palatino Linotype" pitchFamily="18" charset="0"/>
              </a:rPr>
              <a:t>transfection</a:t>
            </a:r>
            <a:r>
              <a:rPr lang="en-US" sz="1600" dirty="0" smtClean="0">
                <a:latin typeface="Palatino Linotype" pitchFamily="18" charset="0"/>
              </a:rPr>
              <a:t> in the presence of serum. </a:t>
            </a:r>
            <a:r>
              <a:rPr lang="en-US" sz="1600" dirty="0" err="1" smtClean="0">
                <a:latin typeface="Palatino Linotype" pitchFamily="18" charset="0"/>
              </a:rPr>
              <a:t>AlamarBlue</a:t>
            </a:r>
            <a:r>
              <a:rPr lang="en-US" sz="1600" dirty="0" smtClean="0">
                <a:latin typeface="Palatino Linotype" pitchFamily="18" charset="0"/>
              </a:rPr>
              <a:t> and </a:t>
            </a:r>
            <a:r>
              <a:rPr lang="en-US" sz="1600" dirty="0" err="1" smtClean="0">
                <a:latin typeface="Palatino Linotype" pitchFamily="18" charset="0"/>
              </a:rPr>
              <a:t>TrypanBlue</a:t>
            </a:r>
            <a:r>
              <a:rPr lang="en-US" sz="1600" dirty="0" smtClean="0">
                <a:latin typeface="Palatino Linotype" pitchFamily="18" charset="0"/>
              </a:rPr>
              <a:t> exclusion assays of PLC showed a decline of proliferative activity among cells </a:t>
            </a:r>
            <a:r>
              <a:rPr lang="en-US" sz="1600" dirty="0" err="1" smtClean="0">
                <a:latin typeface="Palatino Linotype" pitchFamily="18" charset="0"/>
              </a:rPr>
              <a:t>transfected</a:t>
            </a:r>
            <a:r>
              <a:rPr lang="en-US" sz="1600" dirty="0" smtClean="0">
                <a:latin typeface="Palatino Linotype" pitchFamily="18" charset="0"/>
              </a:rPr>
              <a:t> with </a:t>
            </a:r>
            <a:r>
              <a:rPr lang="en-US" sz="1600" i="1" dirty="0" smtClean="0">
                <a:latin typeface="Palatino Linotype" pitchFamily="18" charset="0"/>
              </a:rPr>
              <a:t>HSV1-TK</a:t>
            </a:r>
            <a:r>
              <a:rPr lang="en-US" sz="1600" dirty="0" smtClean="0">
                <a:latin typeface="Palatino Linotype" pitchFamily="18" charset="0"/>
              </a:rPr>
              <a:t> gene carrying complexes in comparison with the control </a:t>
            </a:r>
            <a:r>
              <a:rPr lang="en-US" sz="1600" i="1" dirty="0" smtClean="0">
                <a:latin typeface="Palatino Linotype" pitchFamily="18" charset="0"/>
              </a:rPr>
              <a:t>LacZ</a:t>
            </a:r>
            <a:r>
              <a:rPr lang="en-US" sz="1600" dirty="0" smtClean="0">
                <a:latin typeface="Palatino Linotype" pitchFamily="18" charset="0"/>
              </a:rPr>
              <a:t> gene </a:t>
            </a:r>
            <a:r>
              <a:rPr lang="en-US" sz="1600" dirty="0" err="1" smtClean="0">
                <a:latin typeface="Palatino Linotype" pitchFamily="18" charset="0"/>
              </a:rPr>
              <a:t>transfected</a:t>
            </a:r>
            <a:r>
              <a:rPr lang="en-US" sz="1600" dirty="0" smtClean="0">
                <a:latin typeface="Palatino Linotype" pitchFamily="18" charset="0"/>
              </a:rPr>
              <a:t> cells.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pPr algn="just"/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en-US" sz="1600" dirty="0" smtClean="0">
                <a:latin typeface="Palatino Linotype" pitchFamily="18" charset="0"/>
              </a:rPr>
              <a:t>gene therapy; herpes </a:t>
            </a:r>
            <a:r>
              <a:rPr lang="en-US" sz="1600" dirty="0" err="1" smtClean="0">
                <a:latin typeface="Palatino Linotype" pitchFamily="18" charset="0"/>
              </a:rPr>
              <a:t>thymidine</a:t>
            </a:r>
            <a:r>
              <a:rPr lang="en-US" sz="1600" dirty="0" smtClean="0">
                <a:latin typeface="Palatino Linotype" pitchFamily="18" charset="0"/>
              </a:rPr>
              <a:t> </a:t>
            </a:r>
            <a:r>
              <a:rPr lang="en-US" sz="1600" dirty="0" err="1" smtClean="0">
                <a:latin typeface="Palatino Linotype" pitchFamily="18" charset="0"/>
              </a:rPr>
              <a:t>kinase</a:t>
            </a:r>
            <a:r>
              <a:rPr lang="en-US" sz="1600" dirty="0" smtClean="0">
                <a:latin typeface="Palatino Linotype" pitchFamily="18" charset="0"/>
              </a:rPr>
              <a:t>; </a:t>
            </a:r>
            <a:r>
              <a:rPr lang="en-US" sz="1600" dirty="0" err="1" smtClean="0">
                <a:latin typeface="Palatino Linotype" pitchFamily="18" charset="0"/>
              </a:rPr>
              <a:t>leiomyoma</a:t>
            </a:r>
            <a:r>
              <a:rPr lang="en-US" sz="1600" dirty="0" smtClean="0">
                <a:latin typeface="Palatino Linotype" pitchFamily="18" charset="0"/>
              </a:rPr>
              <a:t>; </a:t>
            </a:r>
          </a:p>
          <a:p>
            <a:pPr algn="just"/>
            <a:r>
              <a:rPr lang="en-US" sz="1600" dirty="0" smtClean="0">
                <a:latin typeface="Palatino Linotype" pitchFamily="18" charset="0"/>
              </a:rPr>
              <a:t>peptide-based carrier; anionic coating.</a:t>
            </a:r>
            <a:endParaRPr lang="fr-FR" sz="1600" b="1" dirty="0">
              <a:latin typeface="Palatino Linotype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 dirty="0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990BB06-FDD3-474D-A159-0925F848E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9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9A0C7F-0FC4-45C1-B52D-03C8F3600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6310" y="174523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Palatino Linotype" panose="02040502050505030304" pitchFamily="18" charset="0"/>
              </a:rPr>
              <a:t>Results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210175" y="0"/>
          <a:ext cx="3933825" cy="2381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0" y="876300"/>
          <a:ext cx="5314951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5381625" y="2571751"/>
          <a:ext cx="3762375" cy="2543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575" y="4914899"/>
            <a:ext cx="55340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latin typeface="Palatino Linotype" pitchFamily="18" charset="0"/>
              </a:rPr>
              <a:t>The graph shows the change in the fluorescence intensity of the </a:t>
            </a:r>
            <a:r>
              <a:rPr lang="en-US" sz="1400" dirty="0" err="1" smtClean="0">
                <a:latin typeface="Palatino Linotype" pitchFamily="18" charset="0"/>
              </a:rPr>
              <a:t>ethidium</a:t>
            </a:r>
            <a:r>
              <a:rPr lang="en-US" sz="1400" dirty="0" smtClean="0">
                <a:latin typeface="Palatino Linotype" pitchFamily="18" charset="0"/>
              </a:rPr>
              <a:t> bromide with an increase in the time of incubation with </a:t>
            </a:r>
            <a:r>
              <a:rPr lang="en-US" sz="1400" dirty="0" err="1" smtClean="0">
                <a:latin typeface="Palatino Linotype" pitchFamily="18" charset="0"/>
              </a:rPr>
              <a:t>dextran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n-US" sz="1400" dirty="0" err="1" smtClean="0">
                <a:latin typeface="Palatino Linotype" pitchFamily="18" charset="0"/>
              </a:rPr>
              <a:t>sulphate</a:t>
            </a:r>
            <a:r>
              <a:rPr lang="ru-RU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(DS)</a:t>
            </a:r>
            <a:r>
              <a:rPr lang="ru-RU" sz="1400" dirty="0" smtClean="0">
                <a:latin typeface="Palatino Linotype" pitchFamily="18" charset="0"/>
              </a:rPr>
              <a:t>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Palatino Linotype" pitchFamily="18" charset="0"/>
              </a:rPr>
              <a:t>The red frame </a:t>
            </a:r>
            <a:r>
              <a:rPr lang="en-US" sz="1400" dirty="0" smtClean="0">
                <a:latin typeface="Palatino Linotype" pitchFamily="18" charset="0"/>
              </a:rPr>
              <a:t>shows an increased speed of </a:t>
            </a:r>
            <a:r>
              <a:rPr lang="en-US" sz="1400" dirty="0" err="1" smtClean="0">
                <a:latin typeface="Palatino Linotype" pitchFamily="18" charset="0"/>
              </a:rPr>
              <a:t>polyplex</a:t>
            </a:r>
            <a:r>
              <a:rPr lang="en-US" sz="1400" dirty="0" smtClean="0">
                <a:latin typeface="Palatino Linotype" pitchFamily="18" charset="0"/>
              </a:rPr>
              <a:t> degradation due to interaction with DS.</a:t>
            </a:r>
          </a:p>
          <a:p>
            <a:pPr algn="just"/>
            <a:endParaRPr lang="en-US" sz="1400" dirty="0" smtClean="0">
              <a:latin typeface="Palatino Linotype" pitchFamily="18" charset="0"/>
            </a:endParaRPr>
          </a:p>
          <a:p>
            <a:pPr algn="just"/>
            <a:r>
              <a:rPr lang="en-US" sz="1400" dirty="0" smtClean="0">
                <a:latin typeface="Palatino Linotype" pitchFamily="18" charset="0"/>
              </a:rPr>
              <a:t>The graphs (right) show the change in the fluorescence intensity of the </a:t>
            </a:r>
            <a:r>
              <a:rPr lang="en-US" sz="1400" dirty="0" err="1" smtClean="0">
                <a:latin typeface="Palatino Linotype" pitchFamily="18" charset="0"/>
              </a:rPr>
              <a:t>ethidium</a:t>
            </a:r>
            <a:r>
              <a:rPr lang="en-US" sz="1400" dirty="0" smtClean="0">
                <a:latin typeface="Palatino Linotype" pitchFamily="18" charset="0"/>
              </a:rPr>
              <a:t> bromide with an increase in the DNA : negatively charged peptide charge ratios with standard deviation (S.D.)</a:t>
            </a:r>
            <a:endParaRPr lang="ru-RU" sz="1400" dirty="0">
              <a:latin typeface="Palatino Linotype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72175" y="2295525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DNA : core peptide charge ratio is 1:8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72175" y="5000625"/>
            <a:ext cx="2990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DNA : core peptide charge ratio is 1:12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24225" y="3181351"/>
            <a:ext cx="1600200" cy="419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95300" y="1304926"/>
            <a:ext cx="2724150" cy="619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1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10" y="174523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Palatino Linotype" panose="02040502050505030304" pitchFamily="18" charset="0"/>
              </a:rPr>
              <a:t>Results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graphicFrame>
        <p:nvGraphicFramePr>
          <p:cNvPr id="8" name="Диаграмма 7"/>
          <p:cNvGraphicFramePr/>
          <p:nvPr/>
        </p:nvGraphicFramePr>
        <p:xfrm>
          <a:off x="175444" y="705621"/>
          <a:ext cx="4494878" cy="2529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96645" y="3717977"/>
          <a:ext cx="4552337" cy="2557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Рисунок 9" descr="lacz_11pk_27pk_26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48079" y="1102151"/>
            <a:ext cx="1728023" cy="1308289"/>
          </a:xfrm>
          <a:prstGeom prst="rect">
            <a:avLst/>
          </a:prstGeom>
        </p:spPr>
      </p:pic>
      <p:pic>
        <p:nvPicPr>
          <p:cNvPr id="11" name="Рисунок 10" descr="C:\Users\К49ЛПД2\Documents\Штыкалова С\2019-2020\СГТ миомы весна\10% сыв 29.04.20\tk_11pk_27pk_2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706" y="1103823"/>
            <a:ext cx="1733844" cy="1306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К49ЛПД2\Documents\Штыкалова С\2019-2020\СГТ миомы весна\10% сыв 29.04.20\lacz_11pk_27p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1117" y="2763988"/>
            <a:ext cx="1731145" cy="13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tk_11pk_27pk_1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10386" y="2757926"/>
            <a:ext cx="1728789" cy="1309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29212" y="2433633"/>
            <a:ext cx="1819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R6p/cRGD-E6p </a:t>
            </a:r>
            <a:r>
              <a:rPr lang="en-US" sz="1100" dirty="0" err="1" smtClean="0"/>
              <a:t>lacZ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7134419" y="2433617"/>
            <a:ext cx="1819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R6p/cRGD-E6p TK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5314953" y="4143534"/>
            <a:ext cx="1819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R6p/E6p </a:t>
            </a:r>
            <a:r>
              <a:rPr lang="en-US" sz="1100" dirty="0" err="1" smtClean="0"/>
              <a:t>lacZ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7320160" y="4143518"/>
            <a:ext cx="1819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R6p/E6p TK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5275" y="30522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dirty="0" smtClean="0"/>
              <a:t>Results of Alamar blue assay after transfection of primary uterine leiomyoma cells </a:t>
            </a:r>
            <a:r>
              <a:rPr lang="en-US" sz="1200" dirty="0" smtClean="0"/>
              <a:t>by DNA-complexes </a:t>
            </a:r>
            <a:r>
              <a:rPr lang="en-US" sz="1200" dirty="0" smtClean="0"/>
              <a:t>with anionic coating </a:t>
            </a:r>
            <a:r>
              <a:rPr lang="en-US" sz="1200" dirty="0" smtClean="0"/>
              <a:t>in presence of fetal bovine serum (*** </a:t>
            </a:r>
            <a:r>
              <a:rPr lang="en-US" sz="1200" dirty="0" smtClean="0"/>
              <a:t>- </a:t>
            </a:r>
            <a:r>
              <a:rPr lang="en-US" sz="1200" dirty="0" err="1" smtClean="0"/>
              <a:t>p.value</a:t>
            </a:r>
            <a:r>
              <a:rPr lang="en-US" sz="1200" dirty="0" smtClean="0"/>
              <a:t> &lt; </a:t>
            </a:r>
            <a:r>
              <a:rPr lang="en-US" sz="1200" dirty="0" smtClean="0"/>
              <a:t>0.005). GCV – </a:t>
            </a:r>
            <a:r>
              <a:rPr lang="en-US" sz="1200" dirty="0" err="1" smtClean="0"/>
              <a:t>gancyclovir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5274" y="6082010"/>
            <a:ext cx="4343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Results of </a:t>
            </a:r>
            <a:r>
              <a:rPr lang="en-US" sz="1200" dirty="0" err="1" smtClean="0"/>
              <a:t>Trypan</a:t>
            </a:r>
            <a:r>
              <a:rPr lang="en-US" sz="1200" dirty="0" smtClean="0"/>
              <a:t> blue staining after transfection of primary uterine leiomyoma cells </a:t>
            </a:r>
            <a:r>
              <a:rPr lang="en-US" sz="1200" dirty="0" smtClean="0"/>
              <a:t>in presence of fetal bovine </a:t>
            </a:r>
            <a:r>
              <a:rPr lang="en-US" sz="1200" dirty="0" smtClean="0"/>
              <a:t>serum (*** </a:t>
            </a:r>
            <a:r>
              <a:rPr lang="en-US" sz="1200" dirty="0" smtClean="0"/>
              <a:t>- </a:t>
            </a:r>
            <a:r>
              <a:rPr lang="en-US" sz="1200" dirty="0" err="1" smtClean="0"/>
              <a:t>p.value</a:t>
            </a:r>
            <a:r>
              <a:rPr lang="en-US" sz="1200" dirty="0" smtClean="0"/>
              <a:t> &lt; </a:t>
            </a:r>
            <a:r>
              <a:rPr lang="en-US" sz="1200" dirty="0" smtClean="0"/>
              <a:t>0.005). GCV – </a:t>
            </a:r>
            <a:r>
              <a:rPr lang="en-US" sz="1200" dirty="0" err="1" smtClean="0"/>
              <a:t>gancyclovir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48249" y="4558010"/>
            <a:ext cx="38100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Primary leiomyoma cells </a:t>
            </a:r>
            <a:r>
              <a:rPr lang="en-US" sz="1200" dirty="0" smtClean="0"/>
              <a:t>after </a:t>
            </a:r>
            <a:r>
              <a:rPr lang="en-US" sz="1200" dirty="0" smtClean="0"/>
              <a:t>transfection with </a:t>
            </a:r>
            <a:r>
              <a:rPr lang="en-US" sz="1200" dirty="0" err="1" smtClean="0"/>
              <a:t>nucleopeptide</a:t>
            </a:r>
            <a:r>
              <a:rPr lang="en-US" sz="1200" dirty="0" smtClean="0"/>
              <a:t> </a:t>
            </a:r>
            <a:r>
              <a:rPr lang="en-US" sz="1200" dirty="0" err="1" smtClean="0"/>
              <a:t>polyplexes</a:t>
            </a:r>
            <a:r>
              <a:rPr lang="en-US" sz="1200" dirty="0" smtClean="0"/>
              <a:t>.</a:t>
            </a:r>
            <a:endParaRPr lang="ru-RU" sz="1200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466975" y="1647825"/>
            <a:ext cx="428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152525" y="4543425"/>
            <a:ext cx="428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85975" y="4295775"/>
            <a:ext cx="4286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57450" y="1457325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095500" y="4114800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171575" y="4362450"/>
            <a:ext cx="5619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***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88561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9A0C7F-0FC4-45C1-B52D-03C8F3600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648" y="476838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2449" y="1227088"/>
            <a:ext cx="80105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Palatino Linotype" pitchFamily="18" charset="0"/>
              </a:rPr>
              <a:t>The study shows that the utilization of peptide carriers modified with RGD-</a:t>
            </a:r>
            <a:r>
              <a:rPr lang="en-US" dirty="0" err="1" smtClean="0">
                <a:latin typeface="Palatino Linotype" pitchFamily="18" charset="0"/>
              </a:rPr>
              <a:t>ligand</a:t>
            </a:r>
            <a:r>
              <a:rPr lang="en-US" dirty="0" smtClean="0">
                <a:latin typeface="Palatino Linotype" pitchFamily="18" charset="0"/>
              </a:rPr>
              <a:t> and negatively charged peptides is a promising approach for the development of targeted DNA delivery systems. Developed carriers demonstrated high specificity and transfection efficacy of </a:t>
            </a:r>
            <a:r>
              <a:rPr lang="en-US" dirty="0" smtClean="0">
                <a:latin typeface="Palatino Linotype" pitchFamily="18" charset="0"/>
              </a:rPr>
              <a:t>primary leiomyoma </a:t>
            </a:r>
            <a:r>
              <a:rPr lang="en-US" dirty="0" smtClean="0">
                <a:latin typeface="Palatino Linotype" pitchFamily="18" charset="0"/>
              </a:rPr>
              <a:t>cells with subsequent successful suicidal gene therapy.</a:t>
            </a:r>
          </a:p>
        </p:txBody>
      </p:sp>
    </p:spTree>
    <p:extLst>
      <p:ext uri="{BB962C8B-B14F-4D97-AF65-F5344CB8AC3E}">
        <p14:creationId xmlns="" xmlns:p14="http://schemas.microsoft.com/office/powerpoint/2010/main" val="123514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DDC88E-74FE-4B4E-802D-50142AF302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2209800"/>
            <a:ext cx="253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latino Linotype" pitchFamily="18" charset="0"/>
              </a:rPr>
              <a:t>Grant </a:t>
            </a:r>
            <a:r>
              <a:rPr lang="en-US" dirty="0" smtClean="0">
                <a:latin typeface="Palatino Linotype" pitchFamily="18" charset="0"/>
              </a:rPr>
              <a:t>RSF </a:t>
            </a:r>
            <a:r>
              <a:rPr lang="ru-RU" dirty="0" smtClean="0">
                <a:latin typeface="Palatino Linotype" pitchFamily="18" charset="0"/>
              </a:rPr>
              <a:t>19-15-00108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8" name="Picture 2" descr="Russian Science Foundation in cooperation with the Ministry of Science and  Technology of Taiwan (MOST) announces open public competition to receive  research gra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4035425" cy="1440647"/>
          </a:xfrm>
          <a:prstGeom prst="rect">
            <a:avLst/>
          </a:prstGeom>
          <a:noFill/>
        </p:spPr>
      </p:pic>
      <p:pic>
        <p:nvPicPr>
          <p:cNvPr id="9" name="Picture 2" descr="https://www.minobrnauki.gov.ru/common/upload/min-obr-head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124200"/>
            <a:ext cx="2057400" cy="2057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343400" y="3810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Palatino Linotype" pitchFamily="18" charset="0"/>
              </a:rPr>
              <a:t>President of Russian Federation scholarship </a:t>
            </a:r>
          </a:p>
          <a:p>
            <a:pPr algn="ctr"/>
            <a:r>
              <a:rPr lang="en-US" dirty="0" smtClean="0">
                <a:latin typeface="Palatino Linotype" pitchFamily="18" charset="0"/>
              </a:rPr>
              <a:t>SP-822.2018.4</a:t>
            </a:r>
            <a:endParaRPr lang="ru-RU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298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2064</TotalTime>
  <Words>590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user</cp:lastModifiedBy>
  <cp:revision>47</cp:revision>
  <dcterms:created xsi:type="dcterms:W3CDTF">2017-05-27T02:37:01Z</dcterms:created>
  <dcterms:modified xsi:type="dcterms:W3CDTF">2020-11-19T10:08:06Z</dcterms:modified>
</cp:coreProperties>
</file>