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"/>
  </p:notesMasterIdLst>
  <p:sldIdLst>
    <p:sldId id="256" r:id="rId2"/>
  </p:sldIdLst>
  <p:sldSz cx="11520488" cy="6480175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 userDrawn="1">
          <p15:clr>
            <a:srgbClr val="A4A3A4"/>
          </p15:clr>
        </p15:guide>
        <p15:guide id="2" pos="36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221A"/>
    <a:srgbClr val="EC9A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9822" autoAdjust="0"/>
  </p:normalViewPr>
  <p:slideViewPr>
    <p:cSldViewPr snapToGrid="0">
      <p:cViewPr varScale="1">
        <p:scale>
          <a:sx n="94" d="100"/>
          <a:sy n="94" d="100"/>
        </p:scale>
        <p:origin x="470" y="77"/>
      </p:cViewPr>
      <p:guideLst>
        <p:guide orient="horz" pos="2041"/>
        <p:guide pos="362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3D8B7D-5C87-4A66-B8FD-C9E23FFB983D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95F7B-1B20-4284-8C49-54EFF3044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77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649" rtl="0" eaLnBrk="1" latinLnBrk="0" hangingPunct="1">
      <a:defRPr sz="270" kern="1200">
        <a:solidFill>
          <a:schemeClr val="tx1"/>
        </a:solidFill>
        <a:latin typeface="+mn-lt"/>
        <a:ea typeface="+mn-ea"/>
        <a:cs typeface="+mn-cs"/>
      </a:defRPr>
    </a:lvl1pPr>
    <a:lvl2pPr marL="102824" algn="l" defTabSz="205649" rtl="0" eaLnBrk="1" latinLnBrk="0" hangingPunct="1">
      <a:defRPr sz="270" kern="1200">
        <a:solidFill>
          <a:schemeClr val="tx1"/>
        </a:solidFill>
        <a:latin typeface="+mn-lt"/>
        <a:ea typeface="+mn-ea"/>
        <a:cs typeface="+mn-cs"/>
      </a:defRPr>
    </a:lvl2pPr>
    <a:lvl3pPr marL="205649" algn="l" defTabSz="205649" rtl="0" eaLnBrk="1" latinLnBrk="0" hangingPunct="1">
      <a:defRPr sz="270" kern="1200">
        <a:solidFill>
          <a:schemeClr val="tx1"/>
        </a:solidFill>
        <a:latin typeface="+mn-lt"/>
        <a:ea typeface="+mn-ea"/>
        <a:cs typeface="+mn-cs"/>
      </a:defRPr>
    </a:lvl3pPr>
    <a:lvl4pPr marL="308473" algn="l" defTabSz="205649" rtl="0" eaLnBrk="1" latinLnBrk="0" hangingPunct="1">
      <a:defRPr sz="270" kern="1200">
        <a:solidFill>
          <a:schemeClr val="tx1"/>
        </a:solidFill>
        <a:latin typeface="+mn-lt"/>
        <a:ea typeface="+mn-ea"/>
        <a:cs typeface="+mn-cs"/>
      </a:defRPr>
    </a:lvl4pPr>
    <a:lvl5pPr marL="411297" algn="l" defTabSz="205649" rtl="0" eaLnBrk="1" latinLnBrk="0" hangingPunct="1">
      <a:defRPr sz="270" kern="1200">
        <a:solidFill>
          <a:schemeClr val="tx1"/>
        </a:solidFill>
        <a:latin typeface="+mn-lt"/>
        <a:ea typeface="+mn-ea"/>
        <a:cs typeface="+mn-cs"/>
      </a:defRPr>
    </a:lvl5pPr>
    <a:lvl6pPr marL="514121" algn="l" defTabSz="205649" rtl="0" eaLnBrk="1" latinLnBrk="0" hangingPunct="1">
      <a:defRPr sz="270" kern="1200">
        <a:solidFill>
          <a:schemeClr val="tx1"/>
        </a:solidFill>
        <a:latin typeface="+mn-lt"/>
        <a:ea typeface="+mn-ea"/>
        <a:cs typeface="+mn-cs"/>
      </a:defRPr>
    </a:lvl6pPr>
    <a:lvl7pPr marL="616946" algn="l" defTabSz="205649" rtl="0" eaLnBrk="1" latinLnBrk="0" hangingPunct="1">
      <a:defRPr sz="270" kern="1200">
        <a:solidFill>
          <a:schemeClr val="tx1"/>
        </a:solidFill>
        <a:latin typeface="+mn-lt"/>
        <a:ea typeface="+mn-ea"/>
        <a:cs typeface="+mn-cs"/>
      </a:defRPr>
    </a:lvl7pPr>
    <a:lvl8pPr marL="719770" algn="l" defTabSz="205649" rtl="0" eaLnBrk="1" latinLnBrk="0" hangingPunct="1">
      <a:defRPr sz="270" kern="1200">
        <a:solidFill>
          <a:schemeClr val="tx1"/>
        </a:solidFill>
        <a:latin typeface="+mn-lt"/>
        <a:ea typeface="+mn-ea"/>
        <a:cs typeface="+mn-cs"/>
      </a:defRPr>
    </a:lvl8pPr>
    <a:lvl9pPr marL="822594" algn="l" defTabSz="205649" rtl="0" eaLnBrk="1" latinLnBrk="0" hangingPunct="1">
      <a:defRPr sz="27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061" y="1060529"/>
            <a:ext cx="8640366" cy="2256061"/>
          </a:xfrm>
        </p:spPr>
        <p:txBody>
          <a:bodyPr anchor="b"/>
          <a:lstStyle>
            <a:lvl1pPr algn="ctr">
              <a:defRPr sz="566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61" y="3403592"/>
            <a:ext cx="8640366" cy="1564542"/>
          </a:xfrm>
        </p:spPr>
        <p:txBody>
          <a:bodyPr/>
          <a:lstStyle>
            <a:lvl1pPr marL="0" indent="0" algn="ctr">
              <a:buNone/>
              <a:defRPr sz="2268"/>
            </a:lvl1pPr>
            <a:lvl2pPr marL="432008" indent="0" algn="ctr">
              <a:buNone/>
              <a:defRPr sz="1890"/>
            </a:lvl2pPr>
            <a:lvl3pPr marL="864017" indent="0" algn="ctr">
              <a:buNone/>
              <a:defRPr sz="1701"/>
            </a:lvl3pPr>
            <a:lvl4pPr marL="1296025" indent="0" algn="ctr">
              <a:buNone/>
              <a:defRPr sz="1512"/>
            </a:lvl4pPr>
            <a:lvl5pPr marL="1728033" indent="0" algn="ctr">
              <a:buNone/>
              <a:defRPr sz="1512"/>
            </a:lvl5pPr>
            <a:lvl6pPr marL="2160041" indent="0" algn="ctr">
              <a:buNone/>
              <a:defRPr sz="1512"/>
            </a:lvl6pPr>
            <a:lvl7pPr marL="2592050" indent="0" algn="ctr">
              <a:buNone/>
              <a:defRPr sz="1512"/>
            </a:lvl7pPr>
            <a:lvl8pPr marL="3024058" indent="0" algn="ctr">
              <a:buNone/>
              <a:defRPr sz="1512"/>
            </a:lvl8pPr>
            <a:lvl9pPr marL="3456066" indent="0" algn="ctr">
              <a:buNone/>
              <a:defRPr sz="1512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8A317-8074-422F-AF6F-8E6953395844}" type="datetimeFigureOut">
              <a:rPr lang="es-ES" smtClean="0"/>
              <a:t>01/12/2020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1F97-62BB-4843-8CC1-D4F9E6037AD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3100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8A317-8074-422F-AF6F-8E6953395844}" type="datetimeFigureOut">
              <a:rPr lang="es-ES" smtClean="0"/>
              <a:t>01/12/2020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1F97-62BB-4843-8CC1-D4F9E6037AD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518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44349" y="345009"/>
            <a:ext cx="2484105" cy="549164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2033" y="345009"/>
            <a:ext cx="7308310" cy="549164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8A317-8074-422F-AF6F-8E6953395844}" type="datetimeFigureOut">
              <a:rPr lang="es-ES" smtClean="0"/>
              <a:t>01/12/2020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1F97-62BB-4843-8CC1-D4F9E6037AD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4019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8A317-8074-422F-AF6F-8E6953395844}" type="datetimeFigureOut">
              <a:rPr lang="es-ES" smtClean="0"/>
              <a:t>01/12/2020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1F97-62BB-4843-8CC1-D4F9E6037AD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3190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033" y="1615545"/>
            <a:ext cx="9936421" cy="2695572"/>
          </a:xfrm>
        </p:spPr>
        <p:txBody>
          <a:bodyPr anchor="b"/>
          <a:lstStyle>
            <a:lvl1pPr>
              <a:defRPr sz="566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6033" y="4336618"/>
            <a:ext cx="9936421" cy="1417538"/>
          </a:xfrm>
        </p:spPr>
        <p:txBody>
          <a:bodyPr/>
          <a:lstStyle>
            <a:lvl1pPr marL="0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8A317-8074-422F-AF6F-8E6953395844}" type="datetimeFigureOut">
              <a:rPr lang="es-ES" smtClean="0"/>
              <a:t>01/12/2020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1F97-62BB-4843-8CC1-D4F9E6037AD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0527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034" y="1725046"/>
            <a:ext cx="4896207" cy="41116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32247" y="1725046"/>
            <a:ext cx="4896207" cy="41116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8A317-8074-422F-AF6F-8E6953395844}" type="datetimeFigureOut">
              <a:rPr lang="es-ES" smtClean="0"/>
              <a:t>01/12/2020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1F97-62BB-4843-8CC1-D4F9E6037AD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2164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4" y="345010"/>
            <a:ext cx="9936421" cy="125253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3535" y="1588543"/>
            <a:ext cx="4873706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3535" y="2367064"/>
            <a:ext cx="4873706" cy="348159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32247" y="1588543"/>
            <a:ext cx="4897708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32247" y="2367064"/>
            <a:ext cx="4897708" cy="348159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8A317-8074-422F-AF6F-8E6953395844}" type="datetimeFigureOut">
              <a:rPr lang="es-ES" smtClean="0"/>
              <a:t>01/12/2020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1F97-62BB-4843-8CC1-D4F9E6037AD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9145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8A317-8074-422F-AF6F-8E6953395844}" type="datetimeFigureOut">
              <a:rPr lang="es-ES" smtClean="0"/>
              <a:t>01/12/2020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1F97-62BB-4843-8CC1-D4F9E6037AD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136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8A317-8074-422F-AF6F-8E6953395844}" type="datetimeFigureOut">
              <a:rPr lang="es-ES" smtClean="0"/>
              <a:t>01/12/2020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1F97-62BB-4843-8CC1-D4F9E6037AD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9281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5" y="432012"/>
            <a:ext cx="3715657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7708" y="933026"/>
            <a:ext cx="5832247" cy="4605124"/>
          </a:xfrm>
        </p:spPr>
        <p:txBody>
          <a:bodyPr/>
          <a:lstStyle>
            <a:lvl1pPr>
              <a:defRPr sz="3024"/>
            </a:lvl1pPr>
            <a:lvl2pPr>
              <a:defRPr sz="2646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535" y="1944052"/>
            <a:ext cx="3715657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8A317-8074-422F-AF6F-8E6953395844}" type="datetimeFigureOut">
              <a:rPr lang="es-ES" smtClean="0"/>
              <a:t>01/12/2020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1F97-62BB-4843-8CC1-D4F9E6037AD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5948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5" y="432012"/>
            <a:ext cx="3715657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97708" y="933026"/>
            <a:ext cx="5832247" cy="4605124"/>
          </a:xfrm>
        </p:spPr>
        <p:txBody>
          <a:bodyPr anchor="t"/>
          <a:lstStyle>
            <a:lvl1pPr marL="0" indent="0">
              <a:buNone/>
              <a:defRPr sz="3024"/>
            </a:lvl1pPr>
            <a:lvl2pPr marL="432008" indent="0">
              <a:buNone/>
              <a:defRPr sz="2646"/>
            </a:lvl2pPr>
            <a:lvl3pPr marL="864017" indent="0">
              <a:buNone/>
              <a:defRPr sz="2268"/>
            </a:lvl3pPr>
            <a:lvl4pPr marL="1296025" indent="0">
              <a:buNone/>
              <a:defRPr sz="1890"/>
            </a:lvl4pPr>
            <a:lvl5pPr marL="1728033" indent="0">
              <a:buNone/>
              <a:defRPr sz="1890"/>
            </a:lvl5pPr>
            <a:lvl6pPr marL="2160041" indent="0">
              <a:buNone/>
              <a:defRPr sz="1890"/>
            </a:lvl6pPr>
            <a:lvl7pPr marL="2592050" indent="0">
              <a:buNone/>
              <a:defRPr sz="1890"/>
            </a:lvl7pPr>
            <a:lvl8pPr marL="3024058" indent="0">
              <a:buNone/>
              <a:defRPr sz="1890"/>
            </a:lvl8pPr>
            <a:lvl9pPr marL="3456066" indent="0">
              <a:buNone/>
              <a:defRPr sz="189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535" y="1944052"/>
            <a:ext cx="3715657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8A317-8074-422F-AF6F-8E6953395844}" type="datetimeFigureOut">
              <a:rPr lang="es-ES" smtClean="0"/>
              <a:t>01/12/2020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1F97-62BB-4843-8CC1-D4F9E6037AD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2833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034" y="345010"/>
            <a:ext cx="9936421" cy="1252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034" y="1725046"/>
            <a:ext cx="9936421" cy="4111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2033" y="6006163"/>
            <a:ext cx="259211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8A317-8074-422F-AF6F-8E6953395844}" type="datetimeFigureOut">
              <a:rPr lang="es-ES" smtClean="0"/>
              <a:t>01/12/2020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6162" y="6006163"/>
            <a:ext cx="3888165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6345" y="6006163"/>
            <a:ext cx="259211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A1F97-62BB-4843-8CC1-D4F9E6037AD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0844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864017" rtl="0" eaLnBrk="1" latinLnBrk="0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4" indent="-216004" algn="l" defTabSz="864017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1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jpeg"/><Relationship Id="rId3" Type="http://schemas.microsoft.com/office/2007/relationships/hdphoto" Target="../media/hdphoto1.wdp"/><Relationship Id="rId21" Type="http://schemas.openxmlformats.org/officeDocument/2006/relationships/image" Target="../media/image19.png"/><Relationship Id="rId7" Type="http://schemas.openxmlformats.org/officeDocument/2006/relationships/image" Target="../media/image5.tmp"/><Relationship Id="rId12" Type="http://schemas.openxmlformats.org/officeDocument/2006/relationships/image" Target="../media/image10.png"/><Relationship Id="rId17" Type="http://schemas.openxmlformats.org/officeDocument/2006/relationships/image" Target="../media/image15.tmp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1D4E0D89-3E3E-4698-BCC0-F817EA277361}"/>
              </a:ext>
            </a:extLst>
          </p:cNvPr>
          <p:cNvSpPr txBox="1"/>
          <p:nvPr/>
        </p:nvSpPr>
        <p:spPr>
          <a:xfrm>
            <a:off x="8071695" y="2218669"/>
            <a:ext cx="3392905" cy="699505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 defTabSz="153832">
              <a:defRPr/>
            </a:pPr>
            <a:endParaRPr lang="es-ES" sz="600" kern="0" dirty="0">
              <a:ea typeface="Arial Narrow" charset="0"/>
              <a:cs typeface="Arial Narrow" charset="0"/>
            </a:endParaRP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xmlns="" id="{FB9087F5-F1F0-4013-8FEB-74C86FA6D395}"/>
              </a:ext>
            </a:extLst>
          </p:cNvPr>
          <p:cNvSpPr txBox="1"/>
          <p:nvPr/>
        </p:nvSpPr>
        <p:spPr>
          <a:xfrm>
            <a:off x="966065" y="4632924"/>
            <a:ext cx="60597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153832">
              <a:defRPr/>
            </a:pPr>
            <a:r>
              <a:rPr lang="es-ES" sz="800" b="1" kern="0" dirty="0" err="1">
                <a:solidFill>
                  <a:prstClr val="black"/>
                </a:solidFill>
              </a:rPr>
              <a:t>Protein</a:t>
            </a:r>
            <a:r>
              <a:rPr lang="es-ES" sz="800" b="1" kern="0" dirty="0">
                <a:solidFill>
                  <a:prstClr val="black"/>
                </a:solidFill>
              </a:rPr>
              <a:t> mixture</a:t>
            </a:r>
            <a:endParaRPr lang="en-US" sz="500" b="1" kern="0" dirty="0">
              <a:solidFill>
                <a:prstClr val="white"/>
              </a:solidFill>
            </a:endParaRPr>
          </a:p>
        </p:txBody>
      </p:sp>
      <p:pic>
        <p:nvPicPr>
          <p:cNvPr id="111" name="Imagen 110">
            <a:extLst>
              <a:ext uri="{FF2B5EF4-FFF2-40B4-BE49-F238E27FC236}">
                <a16:creationId xmlns:a16="http://schemas.microsoft.com/office/drawing/2014/main" xmlns="" id="{545446AD-8C7F-4667-A77C-26E0014FABA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40386" y="5174942"/>
            <a:ext cx="811462" cy="940721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xmlns="" id="{1305C81B-EBD6-47F2-9F31-CA234096D3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5" y="4844825"/>
            <a:ext cx="894461" cy="987261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23FFC4CA-39CB-47EE-A902-10DD66FEBF18}"/>
              </a:ext>
            </a:extLst>
          </p:cNvPr>
          <p:cNvSpPr/>
          <p:nvPr/>
        </p:nvSpPr>
        <p:spPr>
          <a:xfrm>
            <a:off x="0" y="-7692"/>
            <a:ext cx="11520488" cy="763548"/>
          </a:xfrm>
          <a:prstGeom prst="rect">
            <a:avLst/>
          </a:prstGeom>
          <a:solidFill>
            <a:srgbClr val="C00000"/>
          </a:solidFill>
          <a:ln w="31750"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72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9D94CC3B-4CED-4AF0-9F3C-5DBE26ADC206}"/>
              </a:ext>
            </a:extLst>
          </p:cNvPr>
          <p:cNvSpPr txBox="1"/>
          <p:nvPr/>
        </p:nvSpPr>
        <p:spPr>
          <a:xfrm>
            <a:off x="1110212" y="-17210"/>
            <a:ext cx="9301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kern="0" spc="2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Sustained GDNF delivery via PLGA nanoparticles</a:t>
            </a:r>
            <a:endParaRPr lang="es-ES" sz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DC577208-F863-4BAF-8D65-E91E7E1CA366}"/>
              </a:ext>
            </a:extLst>
          </p:cNvPr>
          <p:cNvSpPr txBox="1"/>
          <p:nvPr/>
        </p:nvSpPr>
        <p:spPr>
          <a:xfrm>
            <a:off x="2465528" y="198176"/>
            <a:ext cx="6294793" cy="200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00" b="1" dirty="0">
                <a:solidFill>
                  <a:schemeClr val="bg1"/>
                </a:solidFill>
              </a:rPr>
              <a:t>Pablo Vicente Torres-Ortega</a:t>
            </a:r>
            <a:r>
              <a:rPr lang="es-ES" sz="700" b="1" baseline="30000" dirty="0">
                <a:solidFill>
                  <a:schemeClr val="bg1"/>
                </a:solidFill>
              </a:rPr>
              <a:t>1,2</a:t>
            </a:r>
            <a:r>
              <a:rPr lang="es-ES" sz="700" b="1" dirty="0">
                <a:solidFill>
                  <a:schemeClr val="bg1"/>
                </a:solidFill>
              </a:rPr>
              <a:t>, Cristian </a:t>
            </a:r>
            <a:r>
              <a:rPr lang="es-ES" sz="700" b="1" dirty="0" err="1">
                <a:solidFill>
                  <a:schemeClr val="bg1"/>
                </a:solidFill>
              </a:rPr>
              <a:t>Smerdou</a:t>
            </a:r>
            <a:r>
              <a:rPr lang="es-ES" sz="700" b="1" dirty="0">
                <a:solidFill>
                  <a:schemeClr val="bg1"/>
                </a:solidFill>
              </a:rPr>
              <a:t> </a:t>
            </a:r>
            <a:r>
              <a:rPr lang="es-ES" sz="700" b="1" baseline="30000" dirty="0">
                <a:solidFill>
                  <a:schemeClr val="bg1"/>
                </a:solidFill>
              </a:rPr>
              <a:t>2,3</a:t>
            </a:r>
            <a:r>
              <a:rPr lang="es-ES" sz="700" b="1" dirty="0">
                <a:solidFill>
                  <a:schemeClr val="bg1"/>
                </a:solidFill>
              </a:rPr>
              <a:t>, Elisa Garbayo</a:t>
            </a:r>
            <a:r>
              <a:rPr lang="es-ES" sz="700" b="1" baseline="30000" dirty="0">
                <a:solidFill>
                  <a:schemeClr val="bg1"/>
                </a:solidFill>
              </a:rPr>
              <a:t>1,2</a:t>
            </a:r>
            <a:r>
              <a:rPr lang="es-ES" sz="700" b="1" dirty="0">
                <a:solidFill>
                  <a:schemeClr val="bg1"/>
                </a:solidFill>
              </a:rPr>
              <a:t>, María J. Blanco Prieto</a:t>
            </a:r>
            <a:r>
              <a:rPr lang="es-ES" sz="700" b="1" baseline="30000" dirty="0">
                <a:solidFill>
                  <a:schemeClr val="bg1"/>
                </a:solidFill>
              </a:rPr>
              <a:t>1,2</a:t>
            </a:r>
            <a:r>
              <a:rPr lang="es-ES" sz="700" b="1" dirty="0">
                <a:solidFill>
                  <a:schemeClr val="bg1"/>
                </a:solidFill>
              </a:rPr>
              <a:t>*</a:t>
            </a:r>
            <a:endParaRPr lang="en-US" sz="500" b="1" dirty="0">
              <a:solidFill>
                <a:schemeClr val="bg1"/>
              </a:solidFill>
            </a:endParaRP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xmlns="" id="{DDF772BC-5C62-4A80-B21C-FC23C0F7E9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547" y="14367"/>
            <a:ext cx="1505204" cy="629870"/>
          </a:xfrm>
          <a:prstGeom prst="rect">
            <a:avLst/>
          </a:prstGeom>
        </p:spPr>
      </p:pic>
      <p:sp>
        <p:nvSpPr>
          <p:cNvPr id="81" name="Rectángulo 80">
            <a:extLst>
              <a:ext uri="{FF2B5EF4-FFF2-40B4-BE49-F238E27FC236}">
                <a16:creationId xmlns:a16="http://schemas.microsoft.com/office/drawing/2014/main" xmlns="" id="{4A0767C8-AB94-477F-BD20-E6F7F10D4E6F}"/>
              </a:ext>
            </a:extLst>
          </p:cNvPr>
          <p:cNvSpPr/>
          <p:nvPr/>
        </p:nvSpPr>
        <p:spPr>
          <a:xfrm>
            <a:off x="7240" y="734490"/>
            <a:ext cx="11504726" cy="277968"/>
          </a:xfrm>
          <a:prstGeom prst="rect">
            <a:avLst/>
          </a:prstGeom>
          <a:solidFill>
            <a:srgbClr val="C00000"/>
          </a:solidFill>
          <a:ln w="31750"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10" b="1" dirty="0"/>
              <a:t>INTRODUCTION</a:t>
            </a:r>
          </a:p>
        </p:txBody>
      </p:sp>
      <p:sp>
        <p:nvSpPr>
          <p:cNvPr id="84" name="Rectángulo 83">
            <a:extLst>
              <a:ext uri="{FF2B5EF4-FFF2-40B4-BE49-F238E27FC236}">
                <a16:creationId xmlns:a16="http://schemas.microsoft.com/office/drawing/2014/main" xmlns="" id="{549D2B60-26B1-4E78-8023-FEDF3E772618}"/>
              </a:ext>
            </a:extLst>
          </p:cNvPr>
          <p:cNvSpPr/>
          <p:nvPr/>
        </p:nvSpPr>
        <p:spPr>
          <a:xfrm>
            <a:off x="21772" y="1673690"/>
            <a:ext cx="11481860" cy="320204"/>
          </a:xfrm>
          <a:prstGeom prst="rect">
            <a:avLst/>
          </a:prstGeom>
          <a:solidFill>
            <a:srgbClr val="C00000"/>
          </a:solidFill>
          <a:ln w="31750"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10" b="1" dirty="0"/>
              <a:t>RESULTS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xmlns="" id="{6473C144-333A-44C4-8281-959214636853}"/>
              </a:ext>
            </a:extLst>
          </p:cNvPr>
          <p:cNvSpPr txBox="1"/>
          <p:nvPr/>
        </p:nvSpPr>
        <p:spPr>
          <a:xfrm>
            <a:off x="51073" y="956385"/>
            <a:ext cx="11422916" cy="565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Glial cell line-derived neurotrophic factor (GDNF) </a:t>
            </a:r>
            <a:r>
              <a:rPr lang="en-US" sz="800" kern="100" dirty="0">
                <a:solidFill>
                  <a:srgbClr val="000000"/>
                </a:solidFill>
                <a:ea typeface="MS Mincho" panose="02020609040205080304" pitchFamily="49" charset="-128"/>
              </a:rPr>
              <a:t>is a protein with remarkable trophic actions on dopaminergic neurons which is under investigation for Parkinson's disease (PD) therapy</a:t>
            </a:r>
            <a:r>
              <a:rPr lang="en-US" sz="800" kern="100" baseline="30000" dirty="0">
                <a:solidFill>
                  <a:srgbClr val="000000"/>
                </a:solidFill>
                <a:ea typeface="MS Mincho" panose="02020609040205080304" pitchFamily="49" charset="-128"/>
              </a:rPr>
              <a:t>1,2</a:t>
            </a:r>
            <a:r>
              <a:rPr lang="en-US" sz="800" kern="100" dirty="0">
                <a:solidFill>
                  <a:srgbClr val="000000"/>
                </a:solidFill>
                <a:ea typeface="MS Mincho" panose="02020609040205080304" pitchFamily="49" charset="-128"/>
              </a:rPr>
              <a:t>. </a:t>
            </a:r>
            <a:r>
              <a:rPr lang="en-US" sz="800" kern="100" dirty="0">
                <a:ea typeface="MS Mincho" panose="02020609040205080304" pitchFamily="49" charset="-128"/>
              </a:rPr>
              <a:t>It is a highly glycosylated biopharmaceutical in which the composition of attached glycans potentially influences drug efficacy and immunogenicity</a:t>
            </a:r>
            <a:r>
              <a:rPr lang="en-US" sz="800" kern="100" baseline="30000" dirty="0">
                <a:ea typeface="MS Mincho" panose="02020609040205080304" pitchFamily="49" charset="-128"/>
              </a:rPr>
              <a:t>2</a:t>
            </a:r>
            <a:r>
              <a:rPr lang="en-US" sz="800" kern="100" dirty="0">
                <a:ea typeface="MS Mincho" panose="02020609040205080304" pitchFamily="49" charset="-128"/>
              </a:rPr>
              <a:t>. Hence, </a:t>
            </a:r>
            <a:r>
              <a:rPr lang="en-US" sz="800" kern="100" dirty="0">
                <a:solidFill>
                  <a:srgbClr val="000000"/>
                </a:solidFill>
                <a:ea typeface="MS Mincho" panose="02020609040205080304" pitchFamily="49" charset="-128"/>
              </a:rPr>
              <a:t>the use of recombinant GDNF from mammalian cells is essential to avoid safety issues</a:t>
            </a:r>
            <a:r>
              <a:rPr lang="en-US" sz="800" kern="100" baseline="30000" dirty="0">
                <a:solidFill>
                  <a:srgbClr val="000000"/>
                </a:solidFill>
                <a:ea typeface="MS Mincho" panose="02020609040205080304" pitchFamily="49" charset="-128"/>
              </a:rPr>
              <a:t>2</a:t>
            </a:r>
            <a:r>
              <a:rPr lang="en-US" sz="800" kern="100" dirty="0">
                <a:solidFill>
                  <a:srgbClr val="000000"/>
                </a:solidFill>
                <a:ea typeface="MS Mincho" panose="02020609040205080304" pitchFamily="49" charset="-128"/>
              </a:rPr>
              <a:t>.</a:t>
            </a:r>
            <a:r>
              <a:rPr lang="en-US" sz="800" kern="100" dirty="0">
                <a:solidFill>
                  <a:srgbClr val="212121"/>
                </a:solidFill>
                <a:ea typeface="MS Mincho" panose="02020609040205080304" pitchFamily="49" charset="-128"/>
              </a:rPr>
              <a:t> Moreover, although several approaches to deliver this protein to the brain have been described</a:t>
            </a:r>
            <a:r>
              <a:rPr lang="en-US" sz="800" kern="100" baseline="30000" dirty="0">
                <a:solidFill>
                  <a:srgbClr val="212121"/>
                </a:solidFill>
                <a:ea typeface="MS Mincho" panose="02020609040205080304" pitchFamily="49" charset="-128"/>
              </a:rPr>
              <a:t>3</a:t>
            </a:r>
            <a:r>
              <a:rPr lang="en-US" sz="800" kern="100" dirty="0">
                <a:solidFill>
                  <a:srgbClr val="212121"/>
                </a:solidFill>
                <a:ea typeface="MS Mincho" panose="02020609040205080304" pitchFamily="49" charset="-128"/>
              </a:rPr>
              <a:t>, a promising strategy would be the use of nanoparticles (NPs) containing GDNF in the dopamine-depleted brain areas.</a:t>
            </a:r>
            <a:r>
              <a:rPr lang="en-US" sz="800" kern="100" dirty="0">
                <a:solidFill>
                  <a:srgbClr val="000000"/>
                </a:solidFill>
                <a:ea typeface="MS Mincho" panose="02020609040205080304" pitchFamily="49" charset="-128"/>
              </a:rPr>
              <a:t> </a:t>
            </a:r>
            <a:endParaRPr lang="en-US" sz="900" kern="100" dirty="0">
              <a:ea typeface="MS Mincho" panose="02020609040205080304" pitchFamily="49" charset="-128"/>
            </a:endParaRPr>
          </a:p>
          <a:p>
            <a:pPr algn="just"/>
            <a:endParaRPr lang="en-US" sz="673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3E6043BF-78CC-40B4-9FE3-F88B293AA55C}"/>
              </a:ext>
            </a:extLst>
          </p:cNvPr>
          <p:cNvSpPr txBox="1"/>
          <p:nvPr/>
        </p:nvSpPr>
        <p:spPr>
          <a:xfrm>
            <a:off x="47263" y="1380877"/>
            <a:ext cx="11434597" cy="27860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The objective of this work </a:t>
            </a:r>
            <a:r>
              <a:rPr lang="en-US" sz="900" b="1" dirty="0"/>
              <a:t>is </a:t>
            </a:r>
            <a:r>
              <a:rPr lang="en-US" sz="900" b="1" kern="100" dirty="0">
                <a:solidFill>
                  <a:srgbClr val="000000"/>
                </a:solidFill>
                <a:ea typeface="MS Mincho" panose="02020609040205080304" pitchFamily="49" charset="-128"/>
              </a:rPr>
              <a:t>to develop and characterize biodegradable NPs loaded with recombinant GDNF produced in mammalian cells for brain tissue engineering. </a:t>
            </a:r>
            <a:r>
              <a:rPr lang="en-US" sz="900" b="1" dirty="0"/>
              <a:t> </a:t>
            </a:r>
            <a:endParaRPr lang="en-US" sz="500" b="1" dirty="0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xmlns="" id="{8902807C-ADBE-458E-BEFC-6FE9766510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77" y="2398165"/>
            <a:ext cx="2456798" cy="112338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30" name="Flecha: curvada hacia arriba 29">
            <a:extLst>
              <a:ext uri="{FF2B5EF4-FFF2-40B4-BE49-F238E27FC236}">
                <a16:creationId xmlns:a16="http://schemas.microsoft.com/office/drawing/2014/main" xmlns="" id="{A2EF47AB-64BD-470D-880D-53579F13A319}"/>
              </a:ext>
            </a:extLst>
          </p:cNvPr>
          <p:cNvSpPr/>
          <p:nvPr/>
        </p:nvSpPr>
        <p:spPr>
          <a:xfrm>
            <a:off x="1454857" y="3251519"/>
            <a:ext cx="520562" cy="202847"/>
          </a:xfrm>
          <a:prstGeom prst="curvedUpArrow">
            <a:avLst/>
          </a:prstGeom>
          <a:solidFill>
            <a:schemeClr val="tx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">
              <a:solidFill>
                <a:schemeClr val="tx1"/>
              </a:solidFill>
            </a:endParaRP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xmlns="" id="{756F2911-222B-412B-BD3F-188F7B2BDA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464" y="2676783"/>
            <a:ext cx="304467" cy="761172"/>
          </a:xfrm>
          <a:prstGeom prst="rect">
            <a:avLst/>
          </a:prstGeom>
        </p:spPr>
      </p:pic>
      <p:sp>
        <p:nvSpPr>
          <p:cNvPr id="32" name="Flecha: curvada hacia abajo 31">
            <a:extLst>
              <a:ext uri="{FF2B5EF4-FFF2-40B4-BE49-F238E27FC236}">
                <a16:creationId xmlns:a16="http://schemas.microsoft.com/office/drawing/2014/main" xmlns="" id="{B0B4162D-BAAF-430C-A173-8107151AF93C}"/>
              </a:ext>
            </a:extLst>
          </p:cNvPr>
          <p:cNvSpPr/>
          <p:nvPr/>
        </p:nvSpPr>
        <p:spPr>
          <a:xfrm rot="5765823">
            <a:off x="2385016" y="2669398"/>
            <a:ext cx="314648" cy="300417"/>
          </a:xfrm>
          <a:prstGeom prst="curvedDownArrow">
            <a:avLst/>
          </a:prstGeom>
          <a:solidFill>
            <a:schemeClr val="tx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">
              <a:solidFill>
                <a:schemeClr val="tx1"/>
              </a:solidFill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270F1F0E-64C8-4AA5-8738-09D7294B21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7700" y="2543334"/>
            <a:ext cx="141481" cy="874207"/>
          </a:xfrm>
          <a:prstGeom prst="rect">
            <a:avLst/>
          </a:prstGeom>
        </p:spPr>
      </p:pic>
      <p:sp>
        <p:nvSpPr>
          <p:cNvPr id="21" name="Flecha: a la derecha 20">
            <a:extLst>
              <a:ext uri="{FF2B5EF4-FFF2-40B4-BE49-F238E27FC236}">
                <a16:creationId xmlns:a16="http://schemas.microsoft.com/office/drawing/2014/main" xmlns="" id="{BD8A9C59-BF59-486C-8E04-1A32BB999710}"/>
              </a:ext>
            </a:extLst>
          </p:cNvPr>
          <p:cNvSpPr/>
          <p:nvPr/>
        </p:nvSpPr>
        <p:spPr>
          <a:xfrm rot="5400000">
            <a:off x="913805" y="3322893"/>
            <a:ext cx="484838" cy="3231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C8B072CA-3A1F-4980-AEE9-BA16716D34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7415" y="3836172"/>
            <a:ext cx="783167" cy="230851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xmlns="" id="{A04094CC-C297-49B8-9961-F1C0A10401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1244" y="4611721"/>
            <a:ext cx="512781" cy="436158"/>
          </a:xfrm>
          <a:prstGeom prst="rect">
            <a:avLst/>
          </a:prstGeom>
        </p:spPr>
      </p:pic>
      <p:sp>
        <p:nvSpPr>
          <p:cNvPr id="46" name="Flecha: a la derecha 45">
            <a:extLst>
              <a:ext uri="{FF2B5EF4-FFF2-40B4-BE49-F238E27FC236}">
                <a16:creationId xmlns:a16="http://schemas.microsoft.com/office/drawing/2014/main" xmlns="" id="{B78FE852-AB5A-4D41-86BB-A3B818E04EC5}"/>
              </a:ext>
            </a:extLst>
          </p:cNvPr>
          <p:cNvSpPr/>
          <p:nvPr/>
        </p:nvSpPr>
        <p:spPr>
          <a:xfrm>
            <a:off x="760666" y="5921561"/>
            <a:ext cx="510276" cy="260858"/>
          </a:xfrm>
          <a:prstGeom prst="rightArrow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" dirty="0"/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3F705892-3D88-4C3A-8CA5-450BB532433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9394" y="4960203"/>
            <a:ext cx="417352" cy="747566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xmlns="" id="{5F05A391-DBEB-458A-8723-8B7C858C14E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5822" y="5757461"/>
            <a:ext cx="267109" cy="586338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xmlns="" id="{18BBB555-D41D-40FC-8CD2-204C12A4E62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29295" y="5147108"/>
            <a:ext cx="219588" cy="231786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xmlns="" id="{C219BD29-DCDB-4320-B1BC-938D8DCA575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94757" y="5716158"/>
            <a:ext cx="235208" cy="668943"/>
          </a:xfrm>
          <a:prstGeom prst="rect">
            <a:avLst/>
          </a:prstGeom>
        </p:spPr>
      </p:pic>
      <p:sp>
        <p:nvSpPr>
          <p:cNvPr id="58" name="Rectángulo 57">
            <a:extLst>
              <a:ext uri="{FF2B5EF4-FFF2-40B4-BE49-F238E27FC236}">
                <a16:creationId xmlns:a16="http://schemas.microsoft.com/office/drawing/2014/main" xmlns="" id="{38AFDFBE-343F-41E5-8047-AAB2FB688247}"/>
              </a:ext>
            </a:extLst>
          </p:cNvPr>
          <p:cNvSpPr/>
          <p:nvPr/>
        </p:nvSpPr>
        <p:spPr>
          <a:xfrm>
            <a:off x="-98022" y="4557083"/>
            <a:ext cx="7673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53832">
              <a:defRPr/>
            </a:pPr>
            <a:r>
              <a:rPr lang="en-US" sz="800" b="1" kern="0" dirty="0">
                <a:solidFill>
                  <a:prstClr val="black"/>
                </a:solidFill>
              </a:rPr>
              <a:t>Fast Flow </a:t>
            </a:r>
          </a:p>
          <a:p>
            <a:pPr algn="ctr" defTabSz="153832">
              <a:defRPr/>
            </a:pPr>
            <a:r>
              <a:rPr lang="en-US" sz="800" b="1" kern="0" dirty="0">
                <a:solidFill>
                  <a:prstClr val="black"/>
                </a:solidFill>
              </a:rPr>
              <a:t>resin </a:t>
            </a:r>
            <a:endParaRPr lang="en-US" sz="500" b="1" kern="0" dirty="0">
              <a:solidFill>
                <a:prstClr val="white"/>
              </a:solidFill>
            </a:endParaRPr>
          </a:p>
        </p:txBody>
      </p:sp>
      <p:pic>
        <p:nvPicPr>
          <p:cNvPr id="49" name="Imagen 48">
            <a:extLst>
              <a:ext uri="{FF2B5EF4-FFF2-40B4-BE49-F238E27FC236}">
                <a16:creationId xmlns:a16="http://schemas.microsoft.com/office/drawing/2014/main" xmlns="" id="{734E4750-3385-4BBF-AB50-2B348412E4B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2571" y="5155017"/>
            <a:ext cx="327163" cy="327163"/>
          </a:xfrm>
          <a:prstGeom prst="rect">
            <a:avLst/>
          </a:prstGeom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xmlns="" id="{5A72D534-9D50-4012-B74B-DD5E6AB88C4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0661" y="5415035"/>
            <a:ext cx="362102" cy="272752"/>
          </a:xfrm>
          <a:prstGeom prst="rect">
            <a:avLst/>
          </a:prstGeom>
        </p:spPr>
      </p:pic>
      <p:pic>
        <p:nvPicPr>
          <p:cNvPr id="62" name="Imagen 61">
            <a:extLst>
              <a:ext uri="{FF2B5EF4-FFF2-40B4-BE49-F238E27FC236}">
                <a16:creationId xmlns:a16="http://schemas.microsoft.com/office/drawing/2014/main" xmlns="" id="{084789FA-DC9A-4A32-AC99-E0AA58653C4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36042" y="5410099"/>
            <a:ext cx="213429" cy="225285"/>
          </a:xfrm>
          <a:prstGeom prst="rect">
            <a:avLst/>
          </a:prstGeom>
        </p:spPr>
      </p:pic>
      <p:sp>
        <p:nvSpPr>
          <p:cNvPr id="64" name="Rectángulo 63">
            <a:extLst>
              <a:ext uri="{FF2B5EF4-FFF2-40B4-BE49-F238E27FC236}">
                <a16:creationId xmlns:a16="http://schemas.microsoft.com/office/drawing/2014/main" xmlns="" id="{191BBC2E-9834-4E9D-B8C4-C3161F127D0F}"/>
              </a:ext>
            </a:extLst>
          </p:cNvPr>
          <p:cNvSpPr/>
          <p:nvPr/>
        </p:nvSpPr>
        <p:spPr>
          <a:xfrm>
            <a:off x="917768" y="4945289"/>
            <a:ext cx="5683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53832">
              <a:defRPr/>
            </a:pPr>
            <a:r>
              <a:rPr lang="en-US" sz="1000" b="1" kern="0" dirty="0">
                <a:solidFill>
                  <a:prstClr val="black"/>
                </a:solidFill>
              </a:rPr>
              <a:t>GDNF</a:t>
            </a:r>
            <a:endParaRPr lang="en-US" sz="700" b="1" kern="0" dirty="0">
              <a:solidFill>
                <a:prstClr val="white"/>
              </a:solidFill>
            </a:endParaRPr>
          </a:p>
        </p:txBody>
      </p:sp>
      <p:sp>
        <p:nvSpPr>
          <p:cNvPr id="70" name="CuadroTexto 69">
            <a:extLst>
              <a:ext uri="{FF2B5EF4-FFF2-40B4-BE49-F238E27FC236}">
                <a16:creationId xmlns:a16="http://schemas.microsoft.com/office/drawing/2014/main" xmlns="" id="{CE45C872-C88D-4554-A0DD-1C5EE3DF3447}"/>
              </a:ext>
            </a:extLst>
          </p:cNvPr>
          <p:cNvSpPr txBox="1"/>
          <p:nvPr/>
        </p:nvSpPr>
        <p:spPr>
          <a:xfrm>
            <a:off x="176694" y="6193970"/>
            <a:ext cx="1595005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153832">
              <a:defRPr/>
            </a:pPr>
            <a:r>
              <a:rPr lang="es-ES" sz="900" b="1" kern="0" dirty="0" err="1">
                <a:solidFill>
                  <a:prstClr val="black"/>
                </a:solidFill>
              </a:rPr>
              <a:t>Concentration</a:t>
            </a:r>
            <a:r>
              <a:rPr lang="es-ES" sz="700" kern="0" dirty="0">
                <a:solidFill>
                  <a:prstClr val="black"/>
                </a:solidFill>
              </a:rPr>
              <a:t> </a:t>
            </a:r>
            <a:endParaRPr lang="en-US" sz="400" kern="0" dirty="0">
              <a:solidFill>
                <a:prstClr val="white"/>
              </a:solidFill>
            </a:endParaRPr>
          </a:p>
        </p:txBody>
      </p:sp>
      <p:pic>
        <p:nvPicPr>
          <p:cNvPr id="71" name="Imagen 70">
            <a:extLst>
              <a:ext uri="{FF2B5EF4-FFF2-40B4-BE49-F238E27FC236}">
                <a16:creationId xmlns:a16="http://schemas.microsoft.com/office/drawing/2014/main" xmlns="" id="{4CEFA673-D922-495C-A0DC-0926FAF028B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759603" y="3239446"/>
            <a:ext cx="1282" cy="1282"/>
          </a:xfrm>
          <a:prstGeom prst="rect">
            <a:avLst/>
          </a:prstGeom>
        </p:spPr>
      </p:pic>
      <p:sp>
        <p:nvSpPr>
          <p:cNvPr id="57" name="CuadroTexto 56">
            <a:extLst>
              <a:ext uri="{FF2B5EF4-FFF2-40B4-BE49-F238E27FC236}">
                <a16:creationId xmlns:a16="http://schemas.microsoft.com/office/drawing/2014/main" xmlns="" id="{44D72AD5-916F-465B-B031-D8BA05CD0428}"/>
              </a:ext>
            </a:extLst>
          </p:cNvPr>
          <p:cNvSpPr txBox="1"/>
          <p:nvPr/>
        </p:nvSpPr>
        <p:spPr>
          <a:xfrm>
            <a:off x="1874029" y="3493684"/>
            <a:ext cx="942361" cy="2308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 defTabSz="153832">
              <a:defRPr/>
            </a:pPr>
            <a:r>
              <a:rPr lang="es-ES" sz="900" kern="0" dirty="0" err="1">
                <a:solidFill>
                  <a:prstClr val="black"/>
                </a:solidFill>
              </a:rPr>
              <a:t>Electroporation</a:t>
            </a:r>
            <a:endParaRPr lang="en-US" sz="600" kern="0" dirty="0">
              <a:solidFill>
                <a:prstClr val="white"/>
              </a:solidFill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xmlns="" id="{74AA3457-E75C-4EDE-85F6-FEBB4296668B}"/>
              </a:ext>
            </a:extLst>
          </p:cNvPr>
          <p:cNvSpPr txBox="1"/>
          <p:nvPr/>
        </p:nvSpPr>
        <p:spPr>
          <a:xfrm>
            <a:off x="1624951" y="3766973"/>
            <a:ext cx="974227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 defTabSz="153832">
              <a:defRPr/>
            </a:pPr>
            <a:r>
              <a:rPr lang="es-ES" sz="900" kern="0" dirty="0" err="1">
                <a:solidFill>
                  <a:prstClr val="black"/>
                </a:solidFill>
              </a:rPr>
              <a:t>Centrifugation</a:t>
            </a:r>
            <a:r>
              <a:rPr lang="es-ES" sz="900" kern="0" dirty="0">
                <a:solidFill>
                  <a:prstClr val="black"/>
                </a:solidFill>
              </a:rPr>
              <a:t> and </a:t>
            </a:r>
            <a:r>
              <a:rPr lang="es-ES" sz="900" kern="0" dirty="0" err="1">
                <a:solidFill>
                  <a:prstClr val="black"/>
                </a:solidFill>
              </a:rPr>
              <a:t>filtration</a:t>
            </a:r>
            <a:endParaRPr lang="en-US" sz="600" kern="0" dirty="0">
              <a:solidFill>
                <a:prstClr val="white"/>
              </a:solidFill>
            </a:endParaRP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xmlns="" id="{91AC6921-DE6A-4848-9352-18D38E7C5C2F}"/>
              </a:ext>
            </a:extLst>
          </p:cNvPr>
          <p:cNvSpPr txBox="1"/>
          <p:nvPr/>
        </p:nvSpPr>
        <p:spPr>
          <a:xfrm>
            <a:off x="2113547" y="4255691"/>
            <a:ext cx="703962" cy="21544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 defTabSz="153832">
              <a:defRPr/>
            </a:pPr>
            <a:r>
              <a:rPr lang="es-ES" sz="800" b="1" kern="0" dirty="0">
                <a:solidFill>
                  <a:prstClr val="black"/>
                </a:solidFill>
              </a:rPr>
              <a:t>WB </a:t>
            </a:r>
            <a:r>
              <a:rPr lang="es-ES" sz="800" b="1" kern="0" dirty="0" err="1">
                <a:solidFill>
                  <a:prstClr val="black"/>
                </a:solidFill>
              </a:rPr>
              <a:t>analysis</a:t>
            </a:r>
            <a:endParaRPr lang="en-US" sz="500" b="1" kern="0" dirty="0">
              <a:solidFill>
                <a:prstClr val="white"/>
              </a:solidFill>
            </a:endParaRP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xmlns="" id="{E6568FDA-E280-4033-A3BF-DFAAEA1D38A9}"/>
              </a:ext>
            </a:extLst>
          </p:cNvPr>
          <p:cNvSpPr txBox="1"/>
          <p:nvPr/>
        </p:nvSpPr>
        <p:spPr>
          <a:xfrm>
            <a:off x="203347" y="2671690"/>
            <a:ext cx="550220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 defTabSz="153832">
              <a:defRPr/>
            </a:pPr>
            <a:r>
              <a:rPr lang="es-ES" sz="800" kern="0" dirty="0">
                <a:solidFill>
                  <a:prstClr val="black"/>
                </a:solidFill>
              </a:rPr>
              <a:t>BHK-21 </a:t>
            </a:r>
            <a:r>
              <a:rPr lang="es-ES" sz="800" kern="0" dirty="0" err="1">
                <a:solidFill>
                  <a:prstClr val="black"/>
                </a:solidFill>
              </a:rPr>
              <a:t>cells</a:t>
            </a:r>
            <a:endParaRPr lang="en-US" sz="500" kern="0" dirty="0">
              <a:solidFill>
                <a:prstClr val="white"/>
              </a:solidFill>
            </a:endParaRPr>
          </a:p>
        </p:txBody>
      </p:sp>
      <p:sp>
        <p:nvSpPr>
          <p:cNvPr id="74" name="CuadroTexto 73">
            <a:extLst>
              <a:ext uri="{FF2B5EF4-FFF2-40B4-BE49-F238E27FC236}">
                <a16:creationId xmlns:a16="http://schemas.microsoft.com/office/drawing/2014/main" xmlns="" id="{C2A3FEDB-DA11-4511-A0D9-4839D21A6F50}"/>
              </a:ext>
            </a:extLst>
          </p:cNvPr>
          <p:cNvSpPr txBox="1"/>
          <p:nvPr/>
        </p:nvSpPr>
        <p:spPr>
          <a:xfrm>
            <a:off x="4083600" y="3039549"/>
            <a:ext cx="1555734" cy="8236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153832">
              <a:defRPr/>
            </a:pPr>
            <a:r>
              <a:rPr lang="es-ES" sz="700" b="1" kern="0">
                <a:solidFill>
                  <a:prstClr val="black"/>
                </a:solidFill>
              </a:rPr>
              <a:t>POLYMERIC GDNF-NPs FORMULATION (</a:t>
            </a:r>
            <a:r>
              <a:rPr lang="es-ES" sz="700" b="1"/>
              <a:t>W</a:t>
            </a:r>
            <a:r>
              <a:rPr lang="es-ES" sz="700" b="1" baseline="-25000"/>
              <a:t>1</a:t>
            </a:r>
            <a:r>
              <a:rPr lang="es-ES" sz="700" b="1"/>
              <a:t>/O/W</a:t>
            </a:r>
            <a:r>
              <a:rPr lang="es-ES" sz="700" b="1" baseline="-25000"/>
              <a:t>2</a:t>
            </a:r>
            <a:r>
              <a:rPr lang="es-ES" sz="700" b="1" kern="0">
                <a:solidFill>
                  <a:prstClr val="black"/>
                </a:solidFill>
              </a:rPr>
              <a:t>)</a:t>
            </a:r>
          </a:p>
          <a:p>
            <a:pPr algn="ctr" defTabSz="153832">
              <a:lnSpc>
                <a:spcPct val="150000"/>
              </a:lnSpc>
              <a:defRPr/>
            </a:pPr>
            <a:r>
              <a:rPr lang="es-ES" sz="700"/>
              <a:t>W</a:t>
            </a:r>
            <a:r>
              <a:rPr lang="es-ES" sz="700" baseline="-25000"/>
              <a:t>1 </a:t>
            </a:r>
            <a:r>
              <a:rPr lang="es-ES" sz="700" kern="0">
                <a:solidFill>
                  <a:prstClr val="black"/>
                </a:solidFill>
              </a:rPr>
              <a:t>: hGDNF +Albumin +PEG + PBS</a:t>
            </a:r>
          </a:p>
          <a:p>
            <a:pPr algn="ctr" defTabSz="153832">
              <a:lnSpc>
                <a:spcPct val="150000"/>
              </a:lnSpc>
              <a:defRPr/>
            </a:pPr>
            <a:r>
              <a:rPr lang="es-ES" sz="700" kern="0">
                <a:solidFill>
                  <a:prstClr val="black"/>
                </a:solidFill>
              </a:rPr>
              <a:t>O: PLGA + Organic solvent</a:t>
            </a:r>
          </a:p>
          <a:p>
            <a:pPr algn="ctr" defTabSz="153832">
              <a:lnSpc>
                <a:spcPct val="150000"/>
              </a:lnSpc>
              <a:defRPr/>
            </a:pPr>
            <a:r>
              <a:rPr lang="es-ES" sz="700"/>
              <a:t>W</a:t>
            </a:r>
            <a:r>
              <a:rPr lang="es-ES" sz="700" baseline="-25000"/>
              <a:t>2 </a:t>
            </a:r>
            <a:r>
              <a:rPr lang="es-ES" sz="700" kern="0">
                <a:solidFill>
                  <a:prstClr val="black"/>
                </a:solidFill>
              </a:rPr>
              <a:t>: Poly(vinyl alcohol) 1%</a:t>
            </a:r>
          </a:p>
          <a:p>
            <a:pPr algn="ctr" defTabSz="153832">
              <a:defRPr/>
            </a:pPr>
            <a:endParaRPr lang="en-US" sz="202" b="1" kern="0" dirty="0">
              <a:solidFill>
                <a:prstClr val="white"/>
              </a:solidFill>
            </a:endParaRPr>
          </a:p>
        </p:txBody>
      </p:sp>
      <p:sp>
        <p:nvSpPr>
          <p:cNvPr id="96" name="Rectángulo 95">
            <a:extLst>
              <a:ext uri="{FF2B5EF4-FFF2-40B4-BE49-F238E27FC236}">
                <a16:creationId xmlns:a16="http://schemas.microsoft.com/office/drawing/2014/main" xmlns="" id="{3AF79D16-026B-42BA-8C92-7CB219329C67}"/>
              </a:ext>
            </a:extLst>
          </p:cNvPr>
          <p:cNvSpPr/>
          <p:nvPr/>
        </p:nvSpPr>
        <p:spPr>
          <a:xfrm>
            <a:off x="3296072" y="2000888"/>
            <a:ext cx="4721364" cy="19178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53832">
              <a:defRPr/>
            </a:pPr>
            <a:r>
              <a:rPr lang="es-ES" sz="1200" b="1" kern="0" dirty="0">
                <a:solidFill>
                  <a:prstClr val="black"/>
                </a:solidFill>
                <a:ea typeface="Arial Narrow" charset="0"/>
                <a:cs typeface="Arial Narrow" charset="0"/>
              </a:rPr>
              <a:t>hGDNF-</a:t>
            </a:r>
            <a:r>
              <a:rPr lang="es-ES" sz="1200" b="1" kern="0" dirty="0" err="1">
                <a:solidFill>
                  <a:prstClr val="black"/>
                </a:solidFill>
                <a:ea typeface="Arial Narrow" charset="0"/>
                <a:cs typeface="Arial Narrow" charset="0"/>
              </a:rPr>
              <a:t>loaded</a:t>
            </a:r>
            <a:r>
              <a:rPr lang="es-ES" sz="1200" b="1" kern="0" dirty="0">
                <a:solidFill>
                  <a:prstClr val="black"/>
                </a:solidFill>
                <a:ea typeface="Arial Narrow" charset="0"/>
                <a:cs typeface="Arial Narrow" charset="0"/>
              </a:rPr>
              <a:t> </a:t>
            </a:r>
            <a:r>
              <a:rPr lang="es-ES" sz="1200" b="1" kern="0" dirty="0" err="1">
                <a:solidFill>
                  <a:prstClr val="black"/>
                </a:solidFill>
                <a:ea typeface="Arial Narrow" charset="0"/>
                <a:cs typeface="Arial Narrow" charset="0"/>
              </a:rPr>
              <a:t>NPs</a:t>
            </a:r>
            <a:r>
              <a:rPr lang="es-ES" sz="1200" b="1" kern="0" dirty="0">
                <a:solidFill>
                  <a:prstClr val="black"/>
                </a:solidFill>
                <a:ea typeface="Arial Narrow" charset="0"/>
                <a:cs typeface="Arial Narrow" charset="0"/>
              </a:rPr>
              <a:t> </a:t>
            </a:r>
            <a:r>
              <a:rPr lang="es-ES" sz="1200" b="1" kern="0" dirty="0" err="1">
                <a:solidFill>
                  <a:prstClr val="black"/>
                </a:solidFill>
                <a:ea typeface="Arial Narrow" charset="0"/>
                <a:cs typeface="Arial Narrow" charset="0"/>
              </a:rPr>
              <a:t>preparation</a:t>
            </a:r>
            <a:r>
              <a:rPr lang="es-ES" sz="1200" b="1" kern="0" dirty="0">
                <a:solidFill>
                  <a:prstClr val="black"/>
                </a:solidFill>
                <a:ea typeface="Arial Narrow" charset="0"/>
                <a:cs typeface="Arial Narrow" charset="0"/>
              </a:rPr>
              <a:t> and </a:t>
            </a:r>
            <a:r>
              <a:rPr lang="es-ES" sz="1200" b="1" kern="0" dirty="0" err="1">
                <a:solidFill>
                  <a:prstClr val="black"/>
                </a:solidFill>
                <a:ea typeface="Arial Narrow" charset="0"/>
                <a:cs typeface="Arial Narrow" charset="0"/>
              </a:rPr>
              <a:t>characterization</a:t>
            </a:r>
            <a:endParaRPr lang="es-ES" sz="1050" b="1" kern="0" dirty="0">
              <a:solidFill>
                <a:prstClr val="black"/>
              </a:solidFill>
              <a:ea typeface="Arial Narrow" charset="0"/>
              <a:cs typeface="Arial Narrow" charset="0"/>
            </a:endParaRPr>
          </a:p>
        </p:txBody>
      </p:sp>
      <p:sp>
        <p:nvSpPr>
          <p:cNvPr id="102" name="CuadroTexto 101">
            <a:extLst>
              <a:ext uri="{FF2B5EF4-FFF2-40B4-BE49-F238E27FC236}">
                <a16:creationId xmlns:a16="http://schemas.microsoft.com/office/drawing/2014/main" xmlns="" id="{B189FDF6-0884-4C43-AE53-A57687D0FD8B}"/>
              </a:ext>
            </a:extLst>
          </p:cNvPr>
          <p:cNvSpPr txBox="1"/>
          <p:nvPr/>
        </p:nvSpPr>
        <p:spPr>
          <a:xfrm>
            <a:off x="-208286" y="4050581"/>
            <a:ext cx="18788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3832">
              <a:defRPr/>
            </a:pPr>
            <a:r>
              <a:rPr lang="es-ES" sz="1100" b="1" kern="0" dirty="0">
                <a:solidFill>
                  <a:prstClr val="black"/>
                </a:solidFill>
                <a:ea typeface="Arial Narrow" charset="0"/>
                <a:cs typeface="Arial Narrow" charset="0"/>
              </a:rPr>
              <a:t>B) hGDNF </a:t>
            </a:r>
            <a:r>
              <a:rPr lang="es-ES" sz="1100" b="1" kern="0" dirty="0" err="1">
                <a:solidFill>
                  <a:prstClr val="black"/>
                </a:solidFill>
                <a:ea typeface="Arial Narrow" charset="0"/>
                <a:cs typeface="Arial Narrow" charset="0"/>
              </a:rPr>
              <a:t>purification</a:t>
            </a:r>
            <a:endParaRPr lang="es-ES" sz="1050" b="1" kern="0" dirty="0">
              <a:solidFill>
                <a:prstClr val="black"/>
              </a:solidFill>
              <a:ea typeface="Arial Narrow" charset="0"/>
              <a:cs typeface="Arial Narrow" charset="0"/>
            </a:endParaRPr>
          </a:p>
        </p:txBody>
      </p:sp>
      <p:sp>
        <p:nvSpPr>
          <p:cNvPr id="103" name="CuadroTexto 102">
            <a:extLst>
              <a:ext uri="{FF2B5EF4-FFF2-40B4-BE49-F238E27FC236}">
                <a16:creationId xmlns:a16="http://schemas.microsoft.com/office/drawing/2014/main" xmlns="" id="{AC51FFA5-A54E-46C8-8398-904DEC06374F}"/>
              </a:ext>
            </a:extLst>
          </p:cNvPr>
          <p:cNvSpPr txBox="1"/>
          <p:nvPr/>
        </p:nvSpPr>
        <p:spPr>
          <a:xfrm>
            <a:off x="-98614" y="2180419"/>
            <a:ext cx="22311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3832">
              <a:defRPr/>
            </a:pPr>
            <a:r>
              <a:rPr lang="es-ES" sz="1100" b="1" kern="0" dirty="0">
                <a:solidFill>
                  <a:prstClr val="black"/>
                </a:solidFill>
                <a:ea typeface="Arial Narrow" charset="0"/>
                <a:cs typeface="Arial Narrow" charset="0"/>
              </a:rPr>
              <a:t>A) </a:t>
            </a:r>
            <a:r>
              <a:rPr lang="es-ES" sz="1050" b="1" kern="0" dirty="0">
                <a:solidFill>
                  <a:prstClr val="black"/>
                </a:solidFill>
                <a:ea typeface="Arial Narrow" charset="0"/>
                <a:cs typeface="Arial Narrow" charset="0"/>
              </a:rPr>
              <a:t>hGDNF </a:t>
            </a:r>
            <a:r>
              <a:rPr lang="es-ES" sz="1050" b="1" kern="0" dirty="0" err="1">
                <a:solidFill>
                  <a:prstClr val="black"/>
                </a:solidFill>
                <a:ea typeface="Arial Narrow" charset="0"/>
                <a:cs typeface="Arial Narrow" charset="0"/>
              </a:rPr>
              <a:t>expression</a:t>
            </a:r>
            <a:r>
              <a:rPr lang="es-ES" sz="1050" b="1" kern="0" dirty="0">
                <a:solidFill>
                  <a:prstClr val="black"/>
                </a:solidFill>
                <a:ea typeface="Arial Narrow" charset="0"/>
                <a:cs typeface="Arial Narrow" charset="0"/>
              </a:rPr>
              <a:t> in BHK </a:t>
            </a:r>
            <a:r>
              <a:rPr lang="es-ES" sz="1050" b="1" kern="0" dirty="0" err="1">
                <a:solidFill>
                  <a:prstClr val="black"/>
                </a:solidFill>
                <a:ea typeface="Arial Narrow" charset="0"/>
                <a:cs typeface="Arial Narrow" charset="0"/>
              </a:rPr>
              <a:t>cells</a:t>
            </a:r>
            <a:r>
              <a:rPr lang="es-ES" sz="1050" b="1" kern="0" dirty="0">
                <a:solidFill>
                  <a:prstClr val="black"/>
                </a:solidFill>
                <a:ea typeface="Arial Narrow" charset="0"/>
                <a:cs typeface="Arial Narrow" charset="0"/>
              </a:rPr>
              <a:t> </a:t>
            </a:r>
            <a:endParaRPr lang="es-ES" sz="606" b="1" kern="0" dirty="0">
              <a:solidFill>
                <a:prstClr val="black"/>
              </a:solidFill>
              <a:ea typeface="Arial Narrow" charset="0"/>
              <a:cs typeface="Arial Narrow" charset="0"/>
            </a:endParaRPr>
          </a:p>
        </p:txBody>
      </p:sp>
      <p:sp>
        <p:nvSpPr>
          <p:cNvPr id="92" name="CuadroTexto 91">
            <a:extLst>
              <a:ext uri="{FF2B5EF4-FFF2-40B4-BE49-F238E27FC236}">
                <a16:creationId xmlns:a16="http://schemas.microsoft.com/office/drawing/2014/main" xmlns="" id="{666C53B4-772C-4FB7-ABD2-000314A34331}"/>
              </a:ext>
            </a:extLst>
          </p:cNvPr>
          <p:cNvSpPr txBox="1"/>
          <p:nvPr/>
        </p:nvSpPr>
        <p:spPr>
          <a:xfrm>
            <a:off x="1433421" y="6032799"/>
            <a:ext cx="2000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3832">
              <a:defRPr/>
            </a:pPr>
            <a:r>
              <a:rPr lang="en-US" sz="800" b="1" dirty="0"/>
              <a:t>Coomassie Blue staining showed that </a:t>
            </a:r>
            <a:r>
              <a:rPr lang="en-US" sz="800" b="1" dirty="0" err="1"/>
              <a:t>hGDNF</a:t>
            </a:r>
            <a:r>
              <a:rPr lang="en-US" sz="800" b="1" dirty="0"/>
              <a:t> obtained was highly pure</a:t>
            </a:r>
            <a:endParaRPr lang="es-ES" sz="336" b="1" kern="0" dirty="0">
              <a:ea typeface="Arial Narrow" charset="0"/>
              <a:cs typeface="Arial Narrow" charset="0"/>
            </a:endParaRP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xmlns="" id="{E99944A3-C6CF-4985-BB3B-D88667A5F8E2}"/>
              </a:ext>
            </a:extLst>
          </p:cNvPr>
          <p:cNvSpPr txBox="1"/>
          <p:nvPr/>
        </p:nvSpPr>
        <p:spPr>
          <a:xfrm>
            <a:off x="743844" y="356923"/>
            <a:ext cx="9846328" cy="462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00" dirty="0">
                <a:solidFill>
                  <a:schemeClr val="bg1"/>
                </a:solidFill>
              </a:rPr>
              <a:t>1 Department of Pharmaceutical Technology and Chemistry, Faculty of Pharmacy and Nutrition, Universidad de Navarra, C/ </a:t>
            </a:r>
            <a:r>
              <a:rPr lang="en-US" sz="700" dirty="0" err="1">
                <a:solidFill>
                  <a:schemeClr val="bg1"/>
                </a:solidFill>
              </a:rPr>
              <a:t>Irunlarrea</a:t>
            </a:r>
            <a:r>
              <a:rPr lang="en-US" sz="700" dirty="0">
                <a:solidFill>
                  <a:schemeClr val="bg1"/>
                </a:solidFill>
              </a:rPr>
              <a:t> 1, 31008 Pamplona, Spain</a:t>
            </a:r>
          </a:p>
          <a:p>
            <a:pPr algn="ctr"/>
            <a:r>
              <a:rPr lang="en-US" sz="700" dirty="0">
                <a:solidFill>
                  <a:schemeClr val="bg1"/>
                </a:solidFill>
              </a:rPr>
              <a:t>2 Navarra Institute for Health Research, </a:t>
            </a:r>
            <a:r>
              <a:rPr lang="en-US" sz="700" dirty="0" err="1">
                <a:solidFill>
                  <a:schemeClr val="bg1"/>
                </a:solidFill>
              </a:rPr>
              <a:t>IdiSNA</a:t>
            </a:r>
            <a:r>
              <a:rPr lang="en-US" sz="700" dirty="0">
                <a:solidFill>
                  <a:schemeClr val="bg1"/>
                </a:solidFill>
              </a:rPr>
              <a:t>, C/ </a:t>
            </a:r>
            <a:r>
              <a:rPr lang="en-US" sz="700" dirty="0" err="1">
                <a:solidFill>
                  <a:schemeClr val="bg1"/>
                </a:solidFill>
              </a:rPr>
              <a:t>Irunlarrea</a:t>
            </a:r>
            <a:r>
              <a:rPr lang="en-US" sz="700" dirty="0">
                <a:solidFill>
                  <a:schemeClr val="bg1"/>
                </a:solidFill>
              </a:rPr>
              <a:t> 3, 31008 Pamplona, Spain</a:t>
            </a:r>
          </a:p>
          <a:p>
            <a:pPr algn="ctr"/>
            <a:r>
              <a:rPr lang="en-US" sz="700" dirty="0">
                <a:solidFill>
                  <a:schemeClr val="bg1"/>
                </a:solidFill>
              </a:rPr>
              <a:t>3 Division of Gene Therapy, School of Medicine, Center for Applied Medical Research (CIMA), University of Navarra, Av. </a:t>
            </a:r>
            <a:r>
              <a:rPr lang="en-US" sz="700" dirty="0" err="1">
                <a:solidFill>
                  <a:schemeClr val="bg1"/>
                </a:solidFill>
              </a:rPr>
              <a:t>Pío</a:t>
            </a:r>
            <a:r>
              <a:rPr lang="en-US" sz="700" dirty="0">
                <a:solidFill>
                  <a:schemeClr val="bg1"/>
                </a:solidFill>
              </a:rPr>
              <a:t> XII 55, 31008 Pamplona, Spain</a:t>
            </a:r>
          </a:p>
          <a:p>
            <a:endParaRPr lang="en-US" sz="303" dirty="0">
              <a:solidFill>
                <a:schemeClr val="bg1"/>
              </a:solidFill>
            </a:endParaRPr>
          </a:p>
        </p:txBody>
      </p:sp>
      <p:sp>
        <p:nvSpPr>
          <p:cNvPr id="75" name="Rectángulo 74">
            <a:extLst>
              <a:ext uri="{FF2B5EF4-FFF2-40B4-BE49-F238E27FC236}">
                <a16:creationId xmlns:a16="http://schemas.microsoft.com/office/drawing/2014/main" xmlns="" id="{29651AC9-323B-4185-A0D0-DA9CA64D73BC}"/>
              </a:ext>
            </a:extLst>
          </p:cNvPr>
          <p:cNvSpPr/>
          <p:nvPr/>
        </p:nvSpPr>
        <p:spPr>
          <a:xfrm>
            <a:off x="40376" y="2000888"/>
            <a:ext cx="3189973" cy="18978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53832">
              <a:defRPr/>
            </a:pPr>
            <a:r>
              <a:rPr lang="es-ES" sz="1200" b="1" kern="0" dirty="0">
                <a:solidFill>
                  <a:prstClr val="black"/>
                </a:solidFill>
                <a:ea typeface="Arial Narrow" charset="0"/>
                <a:cs typeface="Arial Narrow" charset="0"/>
              </a:rPr>
              <a:t>hGDNF </a:t>
            </a:r>
            <a:r>
              <a:rPr lang="es-ES" sz="1200" b="1" kern="0" dirty="0" err="1">
                <a:solidFill>
                  <a:prstClr val="black"/>
                </a:solidFill>
                <a:ea typeface="Arial Narrow" charset="0"/>
                <a:cs typeface="Arial Narrow" charset="0"/>
              </a:rPr>
              <a:t>expression</a:t>
            </a:r>
            <a:r>
              <a:rPr lang="es-ES" sz="1200" b="1" kern="0" dirty="0">
                <a:solidFill>
                  <a:prstClr val="black"/>
                </a:solidFill>
                <a:ea typeface="Arial Narrow" charset="0"/>
                <a:cs typeface="Arial Narrow" charset="0"/>
              </a:rPr>
              <a:t> and </a:t>
            </a:r>
            <a:r>
              <a:rPr lang="es-ES" sz="1200" b="1" kern="0" dirty="0" err="1">
                <a:solidFill>
                  <a:prstClr val="black"/>
                </a:solidFill>
                <a:ea typeface="Arial Narrow" charset="0"/>
                <a:cs typeface="Arial Narrow" charset="0"/>
              </a:rPr>
              <a:t>purification</a:t>
            </a:r>
            <a:endParaRPr lang="es-ES" sz="1050" b="1" kern="0" dirty="0">
              <a:solidFill>
                <a:prstClr val="black"/>
              </a:solidFill>
              <a:ea typeface="Arial Narrow" charset="0"/>
              <a:cs typeface="Arial Narrow" charset="0"/>
            </a:endParaRP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xmlns="" id="{4D124578-29C2-43E4-8C68-10E21CDECB61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078" y="2915635"/>
            <a:ext cx="1840050" cy="1147627"/>
          </a:xfrm>
          <a:prstGeom prst="rect">
            <a:avLst/>
          </a:prstGeom>
        </p:spPr>
      </p:pic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10151049-BA76-4FEF-BC8D-84075372A0AA}"/>
              </a:ext>
            </a:extLst>
          </p:cNvPr>
          <p:cNvSpPr txBox="1"/>
          <p:nvPr/>
        </p:nvSpPr>
        <p:spPr>
          <a:xfrm>
            <a:off x="3230349" y="2477341"/>
            <a:ext cx="2380682" cy="508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kern="0" dirty="0">
                <a:solidFill>
                  <a:prstClr val="black"/>
                </a:solidFill>
              </a:rPr>
              <a:t>hGDNF-</a:t>
            </a:r>
            <a:r>
              <a:rPr lang="es-ES" sz="800" b="1" kern="0" dirty="0" err="1">
                <a:solidFill>
                  <a:prstClr val="black"/>
                </a:solidFill>
              </a:rPr>
              <a:t>NPs</a:t>
            </a:r>
            <a:r>
              <a:rPr lang="es-ES" sz="800" b="1" kern="0" dirty="0">
                <a:solidFill>
                  <a:prstClr val="black"/>
                </a:solidFill>
              </a:rPr>
              <a:t> </a:t>
            </a:r>
            <a:r>
              <a:rPr lang="es-ES" sz="800" b="1" kern="0" dirty="0" err="1">
                <a:solidFill>
                  <a:prstClr val="black"/>
                </a:solidFill>
              </a:rPr>
              <a:t>were</a:t>
            </a:r>
            <a:r>
              <a:rPr lang="es-ES" sz="800" b="1" kern="0" dirty="0">
                <a:solidFill>
                  <a:prstClr val="black"/>
                </a:solidFill>
              </a:rPr>
              <a:t> </a:t>
            </a:r>
            <a:r>
              <a:rPr lang="es-ES" sz="800" b="1" kern="0" dirty="0" err="1">
                <a:solidFill>
                  <a:prstClr val="black"/>
                </a:solidFill>
              </a:rPr>
              <a:t>formulated</a:t>
            </a:r>
            <a:r>
              <a:rPr lang="es-ES" sz="800" b="1" kern="0" dirty="0">
                <a:solidFill>
                  <a:prstClr val="black"/>
                </a:solidFill>
              </a:rPr>
              <a:t> </a:t>
            </a:r>
            <a:r>
              <a:rPr lang="es-ES" sz="800" b="1" kern="0" dirty="0" err="1">
                <a:solidFill>
                  <a:prstClr val="black"/>
                </a:solidFill>
              </a:rPr>
              <a:t>by</a:t>
            </a:r>
            <a:r>
              <a:rPr lang="es-ES" sz="800" b="1" kern="0" dirty="0">
                <a:solidFill>
                  <a:prstClr val="black"/>
                </a:solidFill>
              </a:rPr>
              <a:t> </a:t>
            </a:r>
            <a:r>
              <a:rPr lang="es-ES" sz="800" b="1" kern="0" dirty="0" err="1">
                <a:solidFill>
                  <a:prstClr val="black"/>
                </a:solidFill>
              </a:rPr>
              <a:t>double</a:t>
            </a:r>
            <a:r>
              <a:rPr lang="es-ES" sz="800" b="1" kern="0" dirty="0">
                <a:solidFill>
                  <a:prstClr val="black"/>
                </a:solidFill>
              </a:rPr>
              <a:t> emulsión </a:t>
            </a:r>
            <a:r>
              <a:rPr lang="es-ES" sz="800" b="1" kern="0" dirty="0" err="1">
                <a:solidFill>
                  <a:prstClr val="black"/>
                </a:solidFill>
              </a:rPr>
              <a:t>solvent</a:t>
            </a:r>
            <a:r>
              <a:rPr lang="es-ES" sz="800" b="1" kern="0" dirty="0">
                <a:solidFill>
                  <a:prstClr val="black"/>
                </a:solidFill>
              </a:rPr>
              <a:t> </a:t>
            </a:r>
            <a:r>
              <a:rPr lang="es-ES" sz="800" b="1" kern="0" dirty="0" err="1">
                <a:solidFill>
                  <a:prstClr val="black"/>
                </a:solidFill>
              </a:rPr>
              <a:t>evaporation</a:t>
            </a:r>
            <a:r>
              <a:rPr lang="es-ES" sz="800" b="1" kern="0" dirty="0">
                <a:solidFill>
                  <a:prstClr val="black"/>
                </a:solidFill>
              </a:rPr>
              <a:t> </a:t>
            </a:r>
            <a:r>
              <a:rPr lang="es-ES" sz="800" b="1" kern="0" dirty="0" err="1">
                <a:solidFill>
                  <a:prstClr val="black"/>
                </a:solidFill>
              </a:rPr>
              <a:t>using</a:t>
            </a:r>
            <a:r>
              <a:rPr lang="es-ES" sz="800" b="1" kern="0" dirty="0">
                <a:solidFill>
                  <a:prstClr val="black"/>
                </a:solidFill>
              </a:rPr>
              <a:t> </a:t>
            </a:r>
            <a:r>
              <a:rPr lang="es-ES" sz="800" b="1" kern="0" dirty="0" err="1">
                <a:solidFill>
                  <a:prstClr val="black"/>
                </a:solidFill>
              </a:rPr>
              <a:t>One</a:t>
            </a:r>
            <a:r>
              <a:rPr lang="es-ES" sz="800" b="1" kern="0" dirty="0">
                <a:solidFill>
                  <a:prstClr val="black"/>
                </a:solidFill>
              </a:rPr>
              <a:t> </a:t>
            </a:r>
            <a:r>
              <a:rPr lang="es-ES" sz="800" b="1" kern="0" dirty="0" err="1">
                <a:solidFill>
                  <a:prstClr val="black"/>
                </a:solidFill>
              </a:rPr>
              <a:t>Recirculation</a:t>
            </a:r>
            <a:r>
              <a:rPr lang="es-ES" sz="800" b="1" kern="0" dirty="0">
                <a:solidFill>
                  <a:prstClr val="black"/>
                </a:solidFill>
              </a:rPr>
              <a:t> Machine (TROMS) </a:t>
            </a:r>
            <a:r>
              <a:rPr lang="es-ES" sz="800" b="1" kern="0" dirty="0" err="1">
                <a:solidFill>
                  <a:prstClr val="black"/>
                </a:solidFill>
              </a:rPr>
              <a:t>Technology</a:t>
            </a:r>
            <a:r>
              <a:rPr lang="es-ES" sz="800" b="1" kern="0" dirty="0">
                <a:solidFill>
                  <a:prstClr val="black"/>
                </a:solidFill>
              </a:rPr>
              <a:t> </a:t>
            </a:r>
          </a:p>
          <a:p>
            <a:endParaRPr lang="en-US" sz="303" dirty="0"/>
          </a:p>
        </p:txBody>
      </p:sp>
      <p:sp>
        <p:nvSpPr>
          <p:cNvPr id="95" name="CuadroTexto 94">
            <a:extLst>
              <a:ext uri="{FF2B5EF4-FFF2-40B4-BE49-F238E27FC236}">
                <a16:creationId xmlns:a16="http://schemas.microsoft.com/office/drawing/2014/main" xmlns="" id="{0B19A892-7DA4-4360-AFBA-04ED26939FA4}"/>
              </a:ext>
            </a:extLst>
          </p:cNvPr>
          <p:cNvSpPr txBox="1"/>
          <p:nvPr/>
        </p:nvSpPr>
        <p:spPr>
          <a:xfrm>
            <a:off x="5921711" y="5980771"/>
            <a:ext cx="1718599" cy="41549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 defTabSz="153832">
              <a:defRPr/>
            </a:pPr>
            <a:r>
              <a:rPr lang="en-US" sz="700" dirty="0"/>
              <a:t>PC12 cell-based bioassay showed that GDNF remains bioactive after its nanoencapsulation.  </a:t>
            </a:r>
            <a:endParaRPr lang="es-ES" sz="600" kern="0" dirty="0">
              <a:ea typeface="Arial Narrow" charset="0"/>
              <a:cs typeface="Arial Narrow" charset="0"/>
            </a:endParaRPr>
          </a:p>
        </p:txBody>
      </p:sp>
      <p:sp>
        <p:nvSpPr>
          <p:cNvPr id="97" name="CuadroTexto 96">
            <a:extLst>
              <a:ext uri="{FF2B5EF4-FFF2-40B4-BE49-F238E27FC236}">
                <a16:creationId xmlns:a16="http://schemas.microsoft.com/office/drawing/2014/main" xmlns="" id="{DB01BA29-7CBE-4088-9AE5-5DDFBB508A01}"/>
              </a:ext>
            </a:extLst>
          </p:cNvPr>
          <p:cNvSpPr txBox="1"/>
          <p:nvPr/>
        </p:nvSpPr>
        <p:spPr>
          <a:xfrm>
            <a:off x="3159183" y="4022439"/>
            <a:ext cx="149198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3832">
              <a:defRPr/>
            </a:pPr>
            <a:r>
              <a:rPr lang="en-US" sz="700" b="1" dirty="0"/>
              <a:t>Scheme of TROMS Technology</a:t>
            </a:r>
            <a:endParaRPr lang="es-ES" sz="600" b="1" kern="0" dirty="0">
              <a:ea typeface="Arial Narrow" charset="0"/>
              <a:cs typeface="Arial Narrow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329F1798-67F8-4EF2-B704-99F95604126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995743" y="4900471"/>
            <a:ext cx="1621009" cy="1047096"/>
          </a:xfrm>
          <a:prstGeom prst="rect">
            <a:avLst/>
          </a:prstGeom>
        </p:spPr>
      </p:pic>
      <p:pic>
        <p:nvPicPr>
          <p:cNvPr id="25" name="Imagen 24" descr="Imagen en blanco y negro&#10;&#10;Descripción generada automáticamente">
            <a:extLst>
              <a:ext uri="{FF2B5EF4-FFF2-40B4-BE49-F238E27FC236}">
                <a16:creationId xmlns:a16="http://schemas.microsoft.com/office/drawing/2014/main" xmlns="" id="{1AF22BE7-DB3F-4564-80CF-64652249FB18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73"/>
          <a:stretch/>
        </p:blipFill>
        <p:spPr>
          <a:xfrm>
            <a:off x="5991631" y="3262482"/>
            <a:ext cx="1603216" cy="957769"/>
          </a:xfrm>
          <a:prstGeom prst="rect">
            <a:avLst/>
          </a:prstGeom>
        </p:spPr>
      </p:pic>
      <p:sp>
        <p:nvSpPr>
          <p:cNvPr id="99" name="CuadroTexto 98">
            <a:extLst>
              <a:ext uri="{FF2B5EF4-FFF2-40B4-BE49-F238E27FC236}">
                <a16:creationId xmlns:a16="http://schemas.microsoft.com/office/drawing/2014/main" xmlns="" id="{D27351DF-747D-43E5-8C93-CD61B6615927}"/>
              </a:ext>
            </a:extLst>
          </p:cNvPr>
          <p:cNvSpPr txBox="1"/>
          <p:nvPr/>
        </p:nvSpPr>
        <p:spPr>
          <a:xfrm>
            <a:off x="5911209" y="4274613"/>
            <a:ext cx="1725574" cy="41549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00" dirty="0"/>
              <a:t>Spherical particles.</a:t>
            </a:r>
          </a:p>
          <a:p>
            <a:pPr algn="ctr"/>
            <a:r>
              <a:rPr lang="en-US" sz="700" dirty="0"/>
              <a:t>Uniform size distribution of NPs.</a:t>
            </a:r>
          </a:p>
          <a:p>
            <a:pPr algn="ctr"/>
            <a:r>
              <a:rPr lang="en-US" sz="700" dirty="0"/>
              <a:t>No aggregation.</a:t>
            </a:r>
            <a:endParaRPr lang="en-US" sz="700" kern="100" dirty="0">
              <a:solidFill>
                <a:srgbClr val="000000"/>
              </a:solidFill>
              <a:ea typeface="MS Mincho" panose="02020609040205080304" pitchFamily="49" charset="-128"/>
            </a:endParaRPr>
          </a:p>
        </p:txBody>
      </p:sp>
      <p:sp>
        <p:nvSpPr>
          <p:cNvPr id="77" name="CuadroTexto 76">
            <a:extLst>
              <a:ext uri="{FF2B5EF4-FFF2-40B4-BE49-F238E27FC236}">
                <a16:creationId xmlns:a16="http://schemas.microsoft.com/office/drawing/2014/main" xmlns="" id="{AD452B14-3BFF-45C2-975F-97292FF46C5F}"/>
              </a:ext>
            </a:extLst>
          </p:cNvPr>
          <p:cNvSpPr txBox="1"/>
          <p:nvPr/>
        </p:nvSpPr>
        <p:spPr>
          <a:xfrm>
            <a:off x="3564467" y="4233906"/>
            <a:ext cx="2391076" cy="2588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US" sz="1050" b="1" kern="0" dirty="0">
                <a:solidFill>
                  <a:prstClr val="black"/>
                </a:solidFill>
                <a:ea typeface="Arial Narrow" charset="0"/>
                <a:cs typeface="Arial Narrow" charset="0"/>
              </a:rPr>
              <a:t>In vitro release study of GDNF from NPs </a:t>
            </a:r>
            <a:endParaRPr lang="es-ES" sz="900" b="1" kern="0" dirty="0">
              <a:solidFill>
                <a:prstClr val="black"/>
              </a:solidFill>
              <a:ea typeface="Arial Narrow" charset="0"/>
              <a:cs typeface="Arial Narrow" charset="0"/>
            </a:endParaRPr>
          </a:p>
        </p:txBody>
      </p:sp>
      <p:graphicFrame>
        <p:nvGraphicFramePr>
          <p:cNvPr id="79" name="Tabla 78">
            <a:extLst>
              <a:ext uri="{FF2B5EF4-FFF2-40B4-BE49-F238E27FC236}">
                <a16:creationId xmlns:a16="http://schemas.microsoft.com/office/drawing/2014/main" xmlns="" id="{28094854-92F6-4842-9245-ACAF778D99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910242"/>
              </p:ext>
            </p:extLst>
          </p:nvPr>
        </p:nvGraphicFramePr>
        <p:xfrm>
          <a:off x="5631348" y="2668056"/>
          <a:ext cx="2332883" cy="386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255">
                  <a:extLst>
                    <a:ext uri="{9D8B030D-6E8A-4147-A177-3AD203B41FA5}">
                      <a16:colId xmlns:a16="http://schemas.microsoft.com/office/drawing/2014/main" xmlns="" val="1619640638"/>
                    </a:ext>
                  </a:extLst>
                </a:gridCol>
                <a:gridCol w="789115">
                  <a:extLst>
                    <a:ext uri="{9D8B030D-6E8A-4147-A177-3AD203B41FA5}">
                      <a16:colId xmlns:a16="http://schemas.microsoft.com/office/drawing/2014/main" xmlns="" val="384295599"/>
                    </a:ext>
                  </a:extLst>
                </a:gridCol>
                <a:gridCol w="546323">
                  <a:extLst>
                    <a:ext uri="{9D8B030D-6E8A-4147-A177-3AD203B41FA5}">
                      <a16:colId xmlns:a16="http://schemas.microsoft.com/office/drawing/2014/main" xmlns="" val="736669051"/>
                    </a:ext>
                  </a:extLst>
                </a:gridCol>
                <a:gridCol w="441190">
                  <a:extLst>
                    <a:ext uri="{9D8B030D-6E8A-4147-A177-3AD203B41FA5}">
                      <a16:colId xmlns:a16="http://schemas.microsoft.com/office/drawing/2014/main" xmlns="" val="2623043664"/>
                    </a:ext>
                  </a:extLst>
                </a:gridCol>
              </a:tblGrid>
              <a:tr h="14487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PLGA</a:t>
                      </a:r>
                      <a:endParaRPr kumimoji="0" lang="it-IT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383" marR="15383" marT="7691" marB="769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MEAN</a:t>
                      </a:r>
                      <a:r>
                        <a:rPr kumimoji="0" lang="it-IT" sz="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it-IT" sz="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SIZE</a:t>
                      </a:r>
                      <a:endParaRPr kumimoji="0" lang="it-IT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383" marR="15383" marT="7691" marB="769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PDI</a:t>
                      </a:r>
                      <a:endParaRPr kumimoji="0" lang="it-IT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383" marR="15383" marT="7691" marB="769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EE%</a:t>
                      </a:r>
                      <a:endParaRPr kumimoji="0" lang="it-IT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383" marR="15383" marT="7691" marB="7691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2497525"/>
                  </a:ext>
                </a:extLst>
              </a:tr>
              <a:tr h="241283">
                <a:tc>
                  <a:txBody>
                    <a:bodyPr/>
                    <a:lstStyle/>
                    <a:p>
                      <a:pPr marL="0" marR="0" lvl="0" indent="0" algn="l" defTabSz="3275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NPs (n=3)</a:t>
                      </a: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383" marR="15383" marT="7691" marB="769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b="1" dirty="0"/>
                        <a:t>405.5 ± 2.9 nm </a:t>
                      </a:r>
                      <a:endParaRPr lang="en-US" sz="800" b="1" dirty="0">
                        <a:latin typeface="+mn-lt"/>
                      </a:endParaRPr>
                    </a:p>
                  </a:txBody>
                  <a:tcPr marL="15383" marR="15383" marT="7691" marB="769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0.08 ± 0.03</a:t>
                      </a:r>
                    </a:p>
                  </a:txBody>
                  <a:tcPr marL="15383" marR="15383" marT="7691" marB="769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61.65±7</a:t>
                      </a:r>
                      <a:endParaRPr lang="en-US" sz="800" b="1" dirty="0">
                        <a:latin typeface="+mn-lt"/>
                      </a:endParaRPr>
                    </a:p>
                  </a:txBody>
                  <a:tcPr marL="15383" marR="15383" marT="7691" marB="7691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29726614"/>
                  </a:ext>
                </a:extLst>
              </a:tr>
            </a:tbl>
          </a:graphicData>
        </a:graphic>
      </p:graphicFrame>
      <p:sp>
        <p:nvSpPr>
          <p:cNvPr id="94" name="CuadroTexto 93">
            <a:extLst>
              <a:ext uri="{FF2B5EF4-FFF2-40B4-BE49-F238E27FC236}">
                <a16:creationId xmlns:a16="http://schemas.microsoft.com/office/drawing/2014/main" xmlns="" id="{72903CC2-B49C-4876-A597-48CD34F74046}"/>
              </a:ext>
            </a:extLst>
          </p:cNvPr>
          <p:cNvSpPr txBox="1"/>
          <p:nvPr/>
        </p:nvSpPr>
        <p:spPr>
          <a:xfrm>
            <a:off x="5623361" y="2174196"/>
            <a:ext cx="187888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66">
              <a:defRPr/>
            </a:pPr>
            <a:r>
              <a:rPr lang="es-ES" sz="1100" b="1" kern="0" dirty="0">
                <a:solidFill>
                  <a:prstClr val="black"/>
                </a:solidFill>
                <a:ea typeface="Arial Narrow" charset="0"/>
                <a:cs typeface="Arial Narrow" charset="0"/>
              </a:rPr>
              <a:t>B) NPs </a:t>
            </a:r>
            <a:r>
              <a:rPr lang="es-ES" sz="1100" b="1" kern="0" dirty="0" err="1">
                <a:solidFill>
                  <a:prstClr val="black"/>
                </a:solidFill>
                <a:ea typeface="Arial Narrow" charset="0"/>
                <a:cs typeface="Arial Narrow" charset="0"/>
              </a:rPr>
              <a:t>characterization</a:t>
            </a:r>
            <a:endParaRPr lang="es-ES" sz="900" b="1" kern="0" dirty="0">
              <a:solidFill>
                <a:prstClr val="black"/>
              </a:solidFill>
              <a:ea typeface="Arial Narrow" charset="0"/>
              <a:cs typeface="Arial Narrow" charset="0"/>
            </a:endParaRPr>
          </a:p>
        </p:txBody>
      </p:sp>
      <p:sp>
        <p:nvSpPr>
          <p:cNvPr id="104" name="CuadroTexto 103">
            <a:extLst>
              <a:ext uri="{FF2B5EF4-FFF2-40B4-BE49-F238E27FC236}">
                <a16:creationId xmlns:a16="http://schemas.microsoft.com/office/drawing/2014/main" xmlns="" id="{C820CCD4-2D05-4E2A-AA08-C89A162886C8}"/>
              </a:ext>
            </a:extLst>
          </p:cNvPr>
          <p:cNvSpPr txBox="1"/>
          <p:nvPr/>
        </p:nvSpPr>
        <p:spPr>
          <a:xfrm>
            <a:off x="1591433" y="2177940"/>
            <a:ext cx="601190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66">
              <a:defRPr/>
            </a:pPr>
            <a:r>
              <a:rPr lang="es-ES" sz="1100" b="1" kern="0" dirty="0">
                <a:solidFill>
                  <a:prstClr val="black"/>
                </a:solidFill>
                <a:ea typeface="Arial Narrow" charset="0"/>
                <a:cs typeface="Arial Narrow" charset="0"/>
              </a:rPr>
              <a:t>A) hGDNF-</a:t>
            </a:r>
            <a:r>
              <a:rPr lang="es-ES" sz="1100" b="1" kern="0" dirty="0" err="1">
                <a:solidFill>
                  <a:prstClr val="black"/>
                </a:solidFill>
                <a:ea typeface="Arial Narrow" charset="0"/>
                <a:cs typeface="Arial Narrow" charset="0"/>
              </a:rPr>
              <a:t>loaded</a:t>
            </a:r>
            <a:r>
              <a:rPr lang="es-ES" sz="1100" b="1" kern="0" dirty="0">
                <a:solidFill>
                  <a:prstClr val="black"/>
                </a:solidFill>
                <a:ea typeface="Arial Narrow" charset="0"/>
                <a:cs typeface="Arial Narrow" charset="0"/>
              </a:rPr>
              <a:t> NPs </a:t>
            </a:r>
            <a:r>
              <a:rPr lang="es-ES" sz="1100" b="1" kern="0" dirty="0" err="1">
                <a:solidFill>
                  <a:prstClr val="black"/>
                </a:solidFill>
                <a:ea typeface="Arial Narrow" charset="0"/>
                <a:cs typeface="Arial Narrow" charset="0"/>
              </a:rPr>
              <a:t>preparation</a:t>
            </a:r>
            <a:r>
              <a:rPr lang="es-ES" sz="1100" b="1" kern="0" dirty="0">
                <a:solidFill>
                  <a:prstClr val="black"/>
                </a:solidFill>
                <a:ea typeface="Arial Narrow" charset="0"/>
                <a:cs typeface="Arial Narrow" charset="0"/>
              </a:rPr>
              <a:t> </a:t>
            </a:r>
            <a:endParaRPr lang="es-ES" sz="900" b="1" kern="0" dirty="0">
              <a:solidFill>
                <a:prstClr val="black"/>
              </a:solidFill>
              <a:ea typeface="Arial Narrow" charset="0"/>
              <a:cs typeface="Arial Narrow" charset="0"/>
            </a:endParaRPr>
          </a:p>
        </p:txBody>
      </p:sp>
      <p:sp>
        <p:nvSpPr>
          <p:cNvPr id="106" name="Rectángulo 105">
            <a:extLst>
              <a:ext uri="{FF2B5EF4-FFF2-40B4-BE49-F238E27FC236}">
                <a16:creationId xmlns:a16="http://schemas.microsoft.com/office/drawing/2014/main" xmlns="" id="{046134B0-32B4-499D-8F8A-297EE7EDC2E8}"/>
              </a:ext>
            </a:extLst>
          </p:cNvPr>
          <p:cNvSpPr/>
          <p:nvPr/>
        </p:nvSpPr>
        <p:spPr>
          <a:xfrm>
            <a:off x="8094694" y="2984534"/>
            <a:ext cx="3378531" cy="208200"/>
          </a:xfrm>
          <a:prstGeom prst="rect">
            <a:avLst/>
          </a:prstGeom>
          <a:solidFill>
            <a:srgbClr val="C00000"/>
          </a:solidFill>
          <a:ln w="31750"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10" b="1" dirty="0"/>
              <a:t>CONCLUSIONS</a:t>
            </a:r>
          </a:p>
        </p:txBody>
      </p:sp>
      <p:sp>
        <p:nvSpPr>
          <p:cNvPr id="112" name="Rectángulo 111">
            <a:extLst>
              <a:ext uri="{FF2B5EF4-FFF2-40B4-BE49-F238E27FC236}">
                <a16:creationId xmlns:a16="http://schemas.microsoft.com/office/drawing/2014/main" xmlns="" id="{EFA18C35-D122-4AF5-9ACA-FB4F03C92BC1}"/>
              </a:ext>
            </a:extLst>
          </p:cNvPr>
          <p:cNvSpPr/>
          <p:nvPr/>
        </p:nvSpPr>
        <p:spPr>
          <a:xfrm>
            <a:off x="8094694" y="5682058"/>
            <a:ext cx="3369906" cy="250696"/>
          </a:xfrm>
          <a:prstGeom prst="rect">
            <a:avLst/>
          </a:prstGeom>
          <a:solidFill>
            <a:srgbClr val="C00000"/>
          </a:solidFill>
          <a:ln w="31750"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10" b="1" dirty="0"/>
              <a:t>ACKNOWLEDGEMENTS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C655415F-7357-4991-B526-DB341D4F0B91}"/>
              </a:ext>
            </a:extLst>
          </p:cNvPr>
          <p:cNvSpPr/>
          <p:nvPr/>
        </p:nvSpPr>
        <p:spPr>
          <a:xfrm>
            <a:off x="47263" y="2220524"/>
            <a:ext cx="3189973" cy="420716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5F8B8927-5662-4C4B-94EE-4788C9830E7B}"/>
              </a:ext>
            </a:extLst>
          </p:cNvPr>
          <p:cNvSpPr/>
          <p:nvPr/>
        </p:nvSpPr>
        <p:spPr>
          <a:xfrm>
            <a:off x="3291779" y="2220524"/>
            <a:ext cx="4725656" cy="420716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xmlns="" id="{8A482B04-C54B-4BD4-8718-EBC1552CD48D}"/>
              </a:ext>
            </a:extLst>
          </p:cNvPr>
          <p:cNvSpPr txBox="1"/>
          <p:nvPr/>
        </p:nvSpPr>
        <p:spPr>
          <a:xfrm>
            <a:off x="8058807" y="3175956"/>
            <a:ext cx="340579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000" b="1" dirty="0"/>
              <a:t>GDNF-loaded NPs were successfully prepared by W1/O/W2 emulsion/extraction process using TROMS technology with a high drug entrapment efficiency.</a:t>
            </a:r>
          </a:p>
          <a:p>
            <a:pPr algn="just"/>
            <a:endParaRPr lang="en-US" sz="1000" b="1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000" b="1" dirty="0"/>
              <a:t>The developed </a:t>
            </a:r>
            <a:r>
              <a:rPr lang="en-US" sz="1000" b="1" dirty="0" err="1"/>
              <a:t>nanosystem</a:t>
            </a:r>
            <a:r>
              <a:rPr lang="en-US" sz="1000" b="1" dirty="0"/>
              <a:t> has great potential for brain tissue engineering applications. </a:t>
            </a: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xmlns="" id="{A3742B44-3070-40A4-88EF-3BD7B99CCD7C}"/>
              </a:ext>
            </a:extLst>
          </p:cNvPr>
          <p:cNvSpPr txBox="1"/>
          <p:nvPr/>
        </p:nvSpPr>
        <p:spPr>
          <a:xfrm>
            <a:off x="8068195" y="4321791"/>
            <a:ext cx="3343405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700" dirty="0"/>
              <a:t>1</a:t>
            </a:r>
            <a:r>
              <a:rPr lang="en-US" sz="800" dirty="0"/>
              <a:t>. </a:t>
            </a:r>
            <a:r>
              <a:rPr lang="en-US" sz="700" dirty="0"/>
              <a:t>E. </a:t>
            </a:r>
            <a:r>
              <a:rPr lang="en-US" sz="700" dirty="0" err="1"/>
              <a:t>Garbayo</a:t>
            </a:r>
            <a:r>
              <a:rPr lang="en-US" sz="700" dirty="0"/>
              <a:t> et al, Effective GDNF brain delivery using microspheres-A promising strategy for Parkinson’s disease. </a:t>
            </a:r>
          </a:p>
          <a:p>
            <a:pPr algn="just"/>
            <a:endParaRPr lang="en-US" sz="700" dirty="0"/>
          </a:p>
          <a:p>
            <a:pPr algn="just"/>
            <a:r>
              <a:rPr lang="en-US" sz="700" dirty="0"/>
              <a:t>2. R.A. Barker et al, GDNF and Parkinson’s Disease: Where Next? A Summary from a Recent Workshop.</a:t>
            </a:r>
          </a:p>
          <a:p>
            <a:pPr algn="just"/>
            <a:endParaRPr lang="en-US" sz="700" dirty="0"/>
          </a:p>
          <a:p>
            <a:pPr algn="just"/>
            <a:r>
              <a:rPr lang="en-US" sz="700" dirty="0"/>
              <a:t>3. P.V. Torres-Ortega et al, Micro- and nanotechnology approaches to improve Parkinson’s disease therapy.</a:t>
            </a:r>
          </a:p>
          <a:p>
            <a:pPr algn="just"/>
            <a:endParaRPr lang="en-US" sz="700" dirty="0"/>
          </a:p>
          <a:p>
            <a:pPr algn="just"/>
            <a:r>
              <a:rPr lang="en-US" sz="700" dirty="0"/>
              <a:t>4. E. </a:t>
            </a:r>
            <a:r>
              <a:rPr lang="en-US" sz="700" dirty="0" err="1"/>
              <a:t>Ansorena</a:t>
            </a:r>
            <a:r>
              <a:rPr lang="en-US" sz="700" dirty="0"/>
              <a:t> et al. A simple and efficient method for the production of human glycosylated glial cell line-derived neurotrophic factor using a Semliki Forest virus expression system</a:t>
            </a:r>
            <a:r>
              <a:rPr lang="en-US" sz="600" dirty="0"/>
              <a:t>.</a:t>
            </a:r>
          </a:p>
        </p:txBody>
      </p:sp>
      <p:sp>
        <p:nvSpPr>
          <p:cNvPr id="73" name="CuadroTexto 72">
            <a:extLst>
              <a:ext uri="{FF2B5EF4-FFF2-40B4-BE49-F238E27FC236}">
                <a16:creationId xmlns:a16="http://schemas.microsoft.com/office/drawing/2014/main" xmlns="" id="{F841F3A1-EB6F-42EE-823C-119C55B936F1}"/>
              </a:ext>
            </a:extLst>
          </p:cNvPr>
          <p:cNvSpPr txBox="1"/>
          <p:nvPr/>
        </p:nvSpPr>
        <p:spPr>
          <a:xfrm>
            <a:off x="8094694" y="5892419"/>
            <a:ext cx="33434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This work was supported by the Spanish Ministry of Education (program FPU (FPU17/01212)) and Government of Navarra (2019_66_NAB9).</a:t>
            </a:r>
          </a:p>
          <a:p>
            <a:r>
              <a:rPr lang="en-US" sz="800" dirty="0"/>
              <a:t>E. </a:t>
            </a:r>
            <a:r>
              <a:rPr lang="en-US" sz="800" dirty="0" err="1"/>
              <a:t>Garbayo</a:t>
            </a:r>
            <a:r>
              <a:rPr lang="en-US" sz="800" dirty="0"/>
              <a:t> is supported by a “Ramon y </a:t>
            </a:r>
            <a:r>
              <a:rPr lang="en-US" sz="800" dirty="0" err="1"/>
              <a:t>Cajal</a:t>
            </a:r>
            <a:r>
              <a:rPr lang="en-US" sz="800" dirty="0"/>
              <a:t> Fellowship (RYC2018-025897-I).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59440F1E-3BDC-45FB-A0DF-7E9D784EC95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739496" y="4481929"/>
            <a:ext cx="1525011" cy="771542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201F0D87-3A85-49BE-A00E-F252104600C2}"/>
              </a:ext>
            </a:extLst>
          </p:cNvPr>
          <p:cNvSpPr/>
          <p:nvPr/>
        </p:nvSpPr>
        <p:spPr>
          <a:xfrm>
            <a:off x="8068195" y="2008090"/>
            <a:ext cx="3396405" cy="18132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53832">
              <a:defRPr/>
            </a:pPr>
            <a:r>
              <a:rPr lang="es-ES" sz="1200" b="1" kern="0" dirty="0">
                <a:solidFill>
                  <a:prstClr val="black"/>
                </a:solidFill>
                <a:ea typeface="Arial Narrow" charset="0"/>
                <a:cs typeface="Arial Narrow" charset="0"/>
              </a:rPr>
              <a:t>Future </a:t>
            </a:r>
            <a:r>
              <a:rPr lang="es-ES" sz="1200" b="1" kern="0" dirty="0" err="1">
                <a:solidFill>
                  <a:prstClr val="black"/>
                </a:solidFill>
                <a:ea typeface="Arial Narrow" charset="0"/>
                <a:cs typeface="Arial Narrow" charset="0"/>
              </a:rPr>
              <a:t>perspectives</a:t>
            </a:r>
            <a:endParaRPr lang="es-ES" sz="1200" b="1" kern="0" dirty="0">
              <a:solidFill>
                <a:prstClr val="black"/>
              </a:solidFill>
              <a:ea typeface="Arial Narrow" charset="0"/>
              <a:cs typeface="Arial Narrow" charset="0"/>
            </a:endParaRPr>
          </a:p>
        </p:txBody>
      </p:sp>
      <p:sp>
        <p:nvSpPr>
          <p:cNvPr id="78" name="CuadroTexto 77">
            <a:extLst>
              <a:ext uri="{FF2B5EF4-FFF2-40B4-BE49-F238E27FC236}">
                <a16:creationId xmlns:a16="http://schemas.microsoft.com/office/drawing/2014/main" xmlns="" id="{77239A29-C278-4C68-9700-AE1DFCBC1165}"/>
              </a:ext>
            </a:extLst>
          </p:cNvPr>
          <p:cNvSpPr txBox="1"/>
          <p:nvPr/>
        </p:nvSpPr>
        <p:spPr>
          <a:xfrm>
            <a:off x="5601543" y="2380092"/>
            <a:ext cx="50961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100" b="1" kern="0" dirty="0">
                <a:solidFill>
                  <a:prstClr val="black"/>
                </a:solidFill>
              </a:rPr>
              <a:t>B1</a:t>
            </a:r>
            <a:endParaRPr lang="en-US" sz="1100" dirty="0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55647F17-B75B-4C82-9BB3-30799C3B6D92}"/>
              </a:ext>
            </a:extLst>
          </p:cNvPr>
          <p:cNvSpPr/>
          <p:nvPr/>
        </p:nvSpPr>
        <p:spPr>
          <a:xfrm>
            <a:off x="5638303" y="2431721"/>
            <a:ext cx="261711" cy="17872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B78D38E6-0A46-4542-A10E-A238E50ADD12}"/>
              </a:ext>
            </a:extLst>
          </p:cNvPr>
          <p:cNvSpPr txBox="1"/>
          <p:nvPr/>
        </p:nvSpPr>
        <p:spPr>
          <a:xfrm>
            <a:off x="5578567" y="4686015"/>
            <a:ext cx="50961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100" b="1" kern="0" dirty="0">
                <a:solidFill>
                  <a:prstClr val="black"/>
                </a:solidFill>
              </a:rPr>
              <a:t>B3</a:t>
            </a:r>
            <a:endParaRPr lang="en-US" sz="1100" dirty="0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xmlns="" id="{E9555F49-2C28-4A6B-8945-102CF192B153}"/>
              </a:ext>
            </a:extLst>
          </p:cNvPr>
          <p:cNvSpPr/>
          <p:nvPr/>
        </p:nvSpPr>
        <p:spPr>
          <a:xfrm>
            <a:off x="5615161" y="4721666"/>
            <a:ext cx="261711" cy="17872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47F0211B-BEF4-48D9-9E30-07A5E9F6C574}"/>
              </a:ext>
            </a:extLst>
          </p:cNvPr>
          <p:cNvSpPr txBox="1"/>
          <p:nvPr/>
        </p:nvSpPr>
        <p:spPr>
          <a:xfrm>
            <a:off x="5597695" y="3045122"/>
            <a:ext cx="50961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100" b="1" kern="0" dirty="0">
                <a:solidFill>
                  <a:prstClr val="black"/>
                </a:solidFill>
              </a:rPr>
              <a:t>B2</a:t>
            </a:r>
            <a:endParaRPr lang="en-US" sz="1100" dirty="0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xmlns="" id="{7762A8E3-6109-4188-8D3B-255D7CF7A6E5}"/>
              </a:ext>
            </a:extLst>
          </p:cNvPr>
          <p:cNvSpPr/>
          <p:nvPr/>
        </p:nvSpPr>
        <p:spPr>
          <a:xfrm>
            <a:off x="5634455" y="3089182"/>
            <a:ext cx="261711" cy="17872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4BF06190-D94D-4D87-8B1E-E48C33874CC3}"/>
              </a:ext>
            </a:extLst>
          </p:cNvPr>
          <p:cNvSpPr txBox="1"/>
          <p:nvPr/>
        </p:nvSpPr>
        <p:spPr>
          <a:xfrm>
            <a:off x="3309486" y="4228661"/>
            <a:ext cx="50961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100" b="1" kern="0" dirty="0">
                <a:solidFill>
                  <a:prstClr val="black"/>
                </a:solidFill>
              </a:rPr>
              <a:t>B4</a:t>
            </a:r>
            <a:endParaRPr lang="en-US" sz="1100" dirty="0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xmlns="" id="{42C34865-2B7A-4EF7-BE53-4077BCEFFF1B}"/>
              </a:ext>
            </a:extLst>
          </p:cNvPr>
          <p:cNvSpPr/>
          <p:nvPr/>
        </p:nvSpPr>
        <p:spPr>
          <a:xfrm>
            <a:off x="3344522" y="4271971"/>
            <a:ext cx="261711" cy="17872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04F40739-1802-4F5D-87CE-BB2CBBEA0AAF}"/>
              </a:ext>
            </a:extLst>
          </p:cNvPr>
          <p:cNvSpPr txBox="1"/>
          <p:nvPr/>
        </p:nvSpPr>
        <p:spPr>
          <a:xfrm>
            <a:off x="8061967" y="2226291"/>
            <a:ext cx="34198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A two-component hydrogel based on HA functionalization with adamantane (guest) and β-cyclodextrin (host) will be prepared and characterized.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GDNF-NPs will be included in the hydrogel for its local brain administration.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BDFF5DC3-2255-4D60-A794-B5C8E2F3D94A}"/>
              </a:ext>
            </a:extLst>
          </p:cNvPr>
          <p:cNvSpPr txBox="1"/>
          <p:nvPr/>
        </p:nvSpPr>
        <p:spPr>
          <a:xfrm>
            <a:off x="3405076" y="5979780"/>
            <a:ext cx="2408124" cy="41549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 defTabSz="153832">
              <a:defRPr/>
            </a:pPr>
            <a:r>
              <a:rPr lang="en-US" sz="700" kern="100" dirty="0">
                <a:solidFill>
                  <a:srgbClr val="000000"/>
                </a:solidFill>
                <a:ea typeface="MS Mincho" panose="02020609040205080304" pitchFamily="49" charset="-128"/>
              </a:rPr>
              <a:t>GDNF released within the first 24 hours was 19.10 ± 3.5%, followed by a phase of sustained-release with 50.6 ± 3.1% of GDNF being released within 28 days. </a:t>
            </a:r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xmlns="" id="{69FECA5A-9146-4C07-AA79-B4B5DF409147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t="2885" b="2419"/>
          <a:stretch/>
        </p:blipFill>
        <p:spPr>
          <a:xfrm>
            <a:off x="3583423" y="4520609"/>
            <a:ext cx="2139935" cy="1451773"/>
          </a:xfrm>
          <a:prstGeom prst="rect">
            <a:avLst/>
          </a:prstGeom>
        </p:spPr>
      </p:pic>
      <p:sp>
        <p:nvSpPr>
          <p:cNvPr id="43" name="CuadroTexto 42">
            <a:extLst>
              <a:ext uri="{FF2B5EF4-FFF2-40B4-BE49-F238E27FC236}">
                <a16:creationId xmlns:a16="http://schemas.microsoft.com/office/drawing/2014/main" xmlns="" id="{3EEF9021-388A-43B3-B4D3-066F024F9FA4}"/>
              </a:ext>
            </a:extLst>
          </p:cNvPr>
          <p:cNvSpPr txBox="1"/>
          <p:nvPr/>
        </p:nvSpPr>
        <p:spPr>
          <a:xfrm>
            <a:off x="101882" y="4324656"/>
            <a:ext cx="1878881" cy="21544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 defTabSz="153832">
              <a:defRPr/>
            </a:pPr>
            <a:r>
              <a:rPr lang="es-ES" sz="800" b="1" kern="0" dirty="0" err="1">
                <a:solidFill>
                  <a:prstClr val="black"/>
                </a:solidFill>
              </a:rPr>
              <a:t>Cation</a:t>
            </a:r>
            <a:r>
              <a:rPr lang="es-ES" sz="800" b="1" kern="0" dirty="0">
                <a:solidFill>
                  <a:prstClr val="black"/>
                </a:solidFill>
              </a:rPr>
              <a:t> </a:t>
            </a:r>
            <a:r>
              <a:rPr lang="es-ES" sz="800" b="1" kern="0" dirty="0" err="1">
                <a:solidFill>
                  <a:prstClr val="black"/>
                </a:solidFill>
              </a:rPr>
              <a:t>exchange</a:t>
            </a:r>
            <a:r>
              <a:rPr lang="es-ES" sz="800" b="1" kern="0" dirty="0">
                <a:solidFill>
                  <a:prstClr val="black"/>
                </a:solidFill>
              </a:rPr>
              <a:t> </a:t>
            </a:r>
            <a:r>
              <a:rPr lang="es-ES" sz="800" b="1" kern="0" dirty="0" err="1">
                <a:solidFill>
                  <a:prstClr val="black"/>
                </a:solidFill>
              </a:rPr>
              <a:t>chromatography</a:t>
            </a:r>
            <a:endParaRPr lang="en-US" sz="500" b="1" kern="0" dirty="0">
              <a:solidFill>
                <a:prstClr val="white"/>
              </a:solidFill>
            </a:endParaRPr>
          </a:p>
        </p:txBody>
      </p:sp>
      <p:pic>
        <p:nvPicPr>
          <p:cNvPr id="47" name="Imagen 46">
            <a:extLst>
              <a:ext uri="{FF2B5EF4-FFF2-40B4-BE49-F238E27FC236}">
                <a16:creationId xmlns:a16="http://schemas.microsoft.com/office/drawing/2014/main" xmlns="" id="{220D71B7-1797-4D59-A066-5E4886A9351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37240" y="2579688"/>
            <a:ext cx="612234" cy="612234"/>
          </a:xfrm>
          <a:prstGeom prst="rect">
            <a:avLst/>
          </a:prstGeom>
        </p:spPr>
      </p:pic>
      <p:sp>
        <p:nvSpPr>
          <p:cNvPr id="48" name="Rectángulo 47">
            <a:extLst>
              <a:ext uri="{FF2B5EF4-FFF2-40B4-BE49-F238E27FC236}">
                <a16:creationId xmlns:a16="http://schemas.microsoft.com/office/drawing/2014/main" xmlns="" id="{2A9DD050-70C0-4992-9D6A-ED4B89C67A03}"/>
              </a:ext>
            </a:extLst>
          </p:cNvPr>
          <p:cNvSpPr/>
          <p:nvPr/>
        </p:nvSpPr>
        <p:spPr>
          <a:xfrm>
            <a:off x="8088159" y="4191116"/>
            <a:ext cx="3378531" cy="190031"/>
          </a:xfrm>
          <a:prstGeom prst="rect">
            <a:avLst/>
          </a:prstGeom>
          <a:solidFill>
            <a:srgbClr val="C00000"/>
          </a:solidFill>
          <a:ln w="31750"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10" b="1" dirty="0"/>
              <a:t>REFERENCES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xmlns="" id="{B213CCD7-7ED9-4279-BA66-061BB65A4B02}"/>
              </a:ext>
            </a:extLst>
          </p:cNvPr>
          <p:cNvSpPr txBox="1"/>
          <p:nvPr/>
        </p:nvSpPr>
        <p:spPr>
          <a:xfrm>
            <a:off x="5884738" y="4656684"/>
            <a:ext cx="1718599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153832">
              <a:defRPr/>
            </a:pPr>
            <a:r>
              <a:rPr lang="en-US" sz="1050" b="1" kern="100" dirty="0">
                <a:solidFill>
                  <a:srgbClr val="000000"/>
                </a:solidFill>
                <a:ea typeface="MS Mincho" panose="02020609040205080304" pitchFamily="49" charset="-128"/>
              </a:rPr>
              <a:t>Bioactivity 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xmlns="" id="{1E1B2100-B81F-4638-9F7B-72C457CAC4D0}"/>
              </a:ext>
            </a:extLst>
          </p:cNvPr>
          <p:cNvSpPr txBox="1"/>
          <p:nvPr/>
        </p:nvSpPr>
        <p:spPr>
          <a:xfrm>
            <a:off x="5904144" y="3031165"/>
            <a:ext cx="1725574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153832">
              <a:defRPr/>
            </a:pPr>
            <a:r>
              <a:rPr lang="en-US" sz="1050" b="1" kern="100" dirty="0">
                <a:solidFill>
                  <a:srgbClr val="000000"/>
                </a:solidFill>
                <a:ea typeface="MS Mincho" panose="02020609040205080304" pitchFamily="49" charset="-128"/>
              </a:rPr>
              <a:t>SEM analysis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xmlns="" id="{85039865-0E87-44BF-8959-D3E12086F955}"/>
              </a:ext>
            </a:extLst>
          </p:cNvPr>
          <p:cNvSpPr txBox="1"/>
          <p:nvPr/>
        </p:nvSpPr>
        <p:spPr>
          <a:xfrm>
            <a:off x="5829054" y="2385964"/>
            <a:ext cx="1798143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153832">
              <a:defRPr/>
            </a:pPr>
            <a:r>
              <a:rPr lang="es-ES" sz="1050" b="1" kern="100" dirty="0">
                <a:solidFill>
                  <a:srgbClr val="000000"/>
                </a:solidFill>
                <a:ea typeface="MS Mincho" panose="02020609040205080304" pitchFamily="49" charset="-128"/>
              </a:rPr>
              <a:t>S</a:t>
            </a:r>
            <a:r>
              <a:rPr lang="en-US" sz="1050" b="1" kern="100" dirty="0" err="1">
                <a:solidFill>
                  <a:srgbClr val="000000"/>
                </a:solidFill>
                <a:ea typeface="MS Mincho" panose="02020609040205080304" pitchFamily="49" charset="-128"/>
              </a:rPr>
              <a:t>ize</a:t>
            </a:r>
            <a:r>
              <a:rPr lang="en-US" sz="1050" b="1" kern="100" dirty="0">
                <a:solidFill>
                  <a:srgbClr val="000000"/>
                </a:solidFill>
                <a:ea typeface="MS Mincho" panose="02020609040205080304" pitchFamily="49" charset="-128"/>
              </a:rPr>
              <a:t>, PDI and EE</a:t>
            </a:r>
          </a:p>
        </p:txBody>
      </p:sp>
    </p:spTree>
    <p:extLst>
      <p:ext uri="{BB962C8B-B14F-4D97-AF65-F5344CB8AC3E}">
        <p14:creationId xmlns:p14="http://schemas.microsoft.com/office/powerpoint/2010/main" val="34905173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8797</TotalTime>
  <Words>632</Words>
  <Application>Microsoft Office PowerPoint</Application>
  <PresentationFormat>Custom</PresentationFormat>
  <Paragraphs>71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MS Mincho</vt:lpstr>
      <vt:lpstr>Arial</vt:lpstr>
      <vt:lpstr>Arial Narrow</vt:lpstr>
      <vt:lpstr>Calibri</vt:lpstr>
      <vt:lpstr>Calibri Light</vt:lpstr>
      <vt:lpstr>Times New Roman</vt:lpstr>
      <vt:lpstr>Tema de Office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Pablo Vicente Torres Ortega</dc:creator>
  <cp:lastModifiedBy>MDPI</cp:lastModifiedBy>
  <cp:revision>319</cp:revision>
  <cp:lastPrinted>2019-07-02T10:28:42Z</cp:lastPrinted>
  <dcterms:created xsi:type="dcterms:W3CDTF">2018-01-17T09:57:55Z</dcterms:created>
  <dcterms:modified xsi:type="dcterms:W3CDTF">2020-12-01T12:08:32Z</dcterms:modified>
</cp:coreProperties>
</file>