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5" r:id="rId6"/>
    <p:sldId id="266" r:id="rId7"/>
    <p:sldId id="267" r:id="rId8"/>
    <p:sldId id="262" r:id="rId9"/>
    <p:sldId id="263"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352" y="3631149"/>
            <a:ext cx="8305800" cy="2708434"/>
          </a:xfrm>
          <a:prstGeom prst="rect">
            <a:avLst/>
          </a:prstGeom>
          <a:noFill/>
        </p:spPr>
        <p:txBody>
          <a:bodyPr wrap="square" rtlCol="0">
            <a:spAutoFit/>
          </a:bodyPr>
          <a:lstStyle/>
          <a:p>
            <a:pPr algn="ctr"/>
            <a:r>
              <a:rPr lang="en-US" sz="2400" b="1" dirty="0">
                <a:latin typeface="Palatino Linotype" panose="02040502050505030304" pitchFamily="18" charset="0"/>
              </a:rPr>
              <a:t>EFFECT OF GAMMA STERILIZATION ON CBD LOADED-PLGA-MICROPARTICLES</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A.I. Fraguas-Sánchez </a:t>
            </a:r>
            <a:r>
              <a:rPr lang="it-IT" b="1" baseline="30000" dirty="0">
                <a:latin typeface="Palatino Linotype" panose="02040502050505030304" pitchFamily="18" charset="0"/>
              </a:rPr>
              <a:t>1</a:t>
            </a:r>
            <a:r>
              <a:rPr lang="it-IT" b="1" dirty="0">
                <a:latin typeface="Palatino Linotype" panose="02040502050505030304" pitchFamily="18" charset="0"/>
              </a:rPr>
              <a:t>, A. Fernández-Carballido</a:t>
            </a:r>
            <a:r>
              <a:rPr lang="it-IT" b="1" baseline="30000" dirty="0">
                <a:latin typeface="Palatino Linotype" panose="02040502050505030304" pitchFamily="18" charset="0"/>
              </a:rPr>
              <a:t>1</a:t>
            </a:r>
            <a:r>
              <a:rPr lang="it-IT" b="1" dirty="0">
                <a:latin typeface="Palatino Linotype" panose="02040502050505030304" pitchFamily="18" charset="0"/>
              </a:rPr>
              <a:t>, and A.I. Torres-Suárez </a:t>
            </a:r>
            <a:r>
              <a:rPr lang="it-IT" b="1" baseline="30000" dirty="0">
                <a:latin typeface="Palatino Linotype" panose="02040502050505030304" pitchFamily="18" charset="0"/>
              </a:rPr>
              <a:t>1,</a:t>
            </a:r>
            <a:r>
              <a:rPr lang="it-IT" b="1" dirty="0">
                <a:latin typeface="Palatino Linotype" panose="02040502050505030304" pitchFamily="18" charset="0"/>
              </a:rPr>
              <a:t> *</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Department of Pharmaceutics and Food Technology, Faculty of Pharmacy, </a:t>
            </a:r>
            <a:r>
              <a:rPr lang="en-US" dirty="0" err="1">
                <a:latin typeface="Palatino Linotype" panose="02040502050505030304" pitchFamily="18" charset="0"/>
              </a:rPr>
              <a:t>Complutense</a:t>
            </a:r>
            <a:r>
              <a:rPr lang="en-US" dirty="0">
                <a:latin typeface="Palatino Linotype" panose="02040502050505030304" pitchFamily="18" charset="0"/>
              </a:rPr>
              <a:t> University.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t>
            </a:r>
            <a:r>
              <a:rPr lang="en-US" sz="1400" dirty="0" err="1">
                <a:latin typeface="Palatino Linotype" panose="02040502050505030304" pitchFamily="18" charset="0"/>
              </a:rPr>
              <a:t>author:galaaaa@ucm.es</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12278557" y="10484466"/>
            <a:ext cx="807868" cy="127577"/>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1026" name="Picture 2" descr="Universidad Complutense de Madrid Logo | The most famous brands and company  logos in the world">
            <a:extLst>
              <a:ext uri="{FF2B5EF4-FFF2-40B4-BE49-F238E27FC236}">
                <a16:creationId xmlns:a16="http://schemas.microsoft.com/office/drawing/2014/main" id="{9307CC71-09F9-4214-9BA2-1295DEEB0B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565" y="5279994"/>
            <a:ext cx="2805343" cy="157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CuadroTexto 6">
            <a:extLst>
              <a:ext uri="{FF2B5EF4-FFF2-40B4-BE49-F238E27FC236}">
                <a16:creationId xmlns:a16="http://schemas.microsoft.com/office/drawing/2014/main" id="{45CDD50A-2C29-4BCD-A314-CF341CB70D4D}"/>
              </a:ext>
            </a:extLst>
          </p:cNvPr>
          <p:cNvSpPr txBox="1"/>
          <p:nvPr/>
        </p:nvSpPr>
        <p:spPr>
          <a:xfrm>
            <a:off x="548196" y="1362747"/>
            <a:ext cx="8276208" cy="1200329"/>
          </a:xfrm>
          <a:prstGeom prst="rect">
            <a:avLst/>
          </a:prstGeom>
          <a:noFill/>
        </p:spPr>
        <p:txBody>
          <a:bodyPr wrap="square">
            <a:spAutoFit/>
          </a:bodyPr>
          <a:lstStyle/>
          <a:p>
            <a:pPr>
              <a:spcBef>
                <a:spcPts val="1200"/>
              </a:spcBef>
              <a:spcAft>
                <a:spcPts val="600"/>
              </a:spcAft>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A.I. Fraguas-Sánchez has been granted with a research fellowship (Ref: FPU 14/06441), a mobility grant (EST 17/ 00553) from the Ministry of Education of Spain, and the Juan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Abelló</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 doctoral prize from the Doctoral Academy of Spain. </a:t>
            </a:r>
            <a:endParaRPr lang="es-E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1BE1F9CD-B5BE-47DD-AF64-33F24C2A72F2}"/>
              </a:ext>
            </a:extLst>
          </p:cNvPr>
          <p:cNvPicPr>
            <a:picLocks noChangeAspect="1"/>
          </p:cNvPicPr>
          <p:nvPr/>
        </p:nvPicPr>
        <p:blipFill>
          <a:blip r:embed="rId3"/>
          <a:stretch>
            <a:fillRect/>
          </a:stretch>
        </p:blipFill>
        <p:spPr>
          <a:xfrm>
            <a:off x="609600" y="2838706"/>
            <a:ext cx="3082084" cy="2157459"/>
          </a:xfrm>
          <a:prstGeom prst="rect">
            <a:avLst/>
          </a:prstGeom>
        </p:spPr>
      </p:pic>
      <p:pic>
        <p:nvPicPr>
          <p:cNvPr id="8" name="Imagen 7">
            <a:extLst>
              <a:ext uri="{FF2B5EF4-FFF2-40B4-BE49-F238E27FC236}">
                <a16:creationId xmlns:a16="http://schemas.microsoft.com/office/drawing/2014/main" id="{6E30C415-6EC2-463C-9F49-FDFBAA6A2419}"/>
              </a:ext>
            </a:extLst>
          </p:cNvPr>
          <p:cNvPicPr>
            <a:picLocks noChangeAspect="1"/>
          </p:cNvPicPr>
          <p:nvPr/>
        </p:nvPicPr>
        <p:blipFill>
          <a:blip r:embed="rId4"/>
          <a:stretch>
            <a:fillRect/>
          </a:stretch>
        </p:blipFill>
        <p:spPr>
          <a:xfrm>
            <a:off x="4033056" y="3429000"/>
            <a:ext cx="4685556" cy="609885"/>
          </a:xfrm>
          <a:prstGeom prst="rect">
            <a:avLst/>
          </a:prstGeom>
        </p:spPr>
      </p:pic>
    </p:spTree>
    <p:extLst>
      <p:ext uri="{BB962C8B-B14F-4D97-AF65-F5344CB8AC3E}">
        <p14:creationId xmlns:p14="http://schemas.microsoft.com/office/powerpoint/2010/main" val="190221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104" y="262374"/>
            <a:ext cx="8857695" cy="5983689"/>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400" dirty="0">
                <a:latin typeface="Palatino Linotype" panose="02040502050505030304" pitchFamily="18" charset="0"/>
              </a:rPr>
              <a:t>Background: Cannabidiol (CBD), the main non-psychotropic cannabinoid, has emerged as a potential therapeutic agent. However, its low aqueous solubility hinders the development of effective parenteral formulations. The use of polymeric microparticles as CBD carriers could resolve this challenge and allows to obtain an extended CBD release after a single administration. Among all the available polymers, poly(lactic-co-glycolic acid) (PLGA), FDA approved for various medical applications, is one the most used. Ionizing radiation has been proposed as an effective sterilizing method for PLGA microparticles, which is essential for their parenteral administration. The aim of this work was to evaluate the effect of gamma sterilization on the characteristics of CBD loaded microparticles. Methods: Microparticles were prepared by solvent evaporation technique, using PLGA-RG 502 as polymer, and sterilized by gamma irradiation at a dose of 25 </a:t>
            </a:r>
            <a:r>
              <a:rPr lang="en-US" sz="1400" dirty="0" err="1">
                <a:latin typeface="Palatino Linotype" panose="02040502050505030304" pitchFamily="18" charset="0"/>
              </a:rPr>
              <a:t>kGy</a:t>
            </a:r>
            <a:r>
              <a:rPr lang="en-US" sz="1400" dirty="0">
                <a:latin typeface="Palatino Linotype" panose="02040502050505030304" pitchFamily="18" charset="0"/>
              </a:rPr>
              <a:t>. Both, non-sterile and sterile formulations were then characterized by DLS, SEM and DSC. CBD content and CBD release were also evaluated by HPLC. Results: No differences in particle morphology and particle size were detected between sterile and non-sterile formulations. All microparticles exhibited a spherical shape, a smooth surface, and an average particle size around 25 µm. DSC analysis showed the absence of the CBD melting peak in sterile and non-sterile CBD microparticles, indicating that it is dissolved or molecularly dispersed within the polymeric matrix and that no crystallization processes occurred during sterilization. However, a reduction on PLGA glass transition was appreciated in both 10-Mps and 20-Mps sterile formulations compared with their non-sterile counterparts. A significant lower CBD content was also detected in sterile microparticles, observing a CBD degradation during sterilization of 13.75% and 10.28% in 10-Mps and 20-Mps respectively. Finally, a faster CBD release was appreciated in sterile microparticles compared with their counterparts, due to the faster PLGA degradation in sterilized microparticles. Conclusions: Due to the CBD degradation during sterilization process and the acceleration of the release of this drug from PLGA microparticles, gamma irradiation is not an adequate method to sterilize CBD-PLGA-microparticles. </a:t>
            </a:r>
            <a:endParaRPr lang="fr-FR" sz="1400"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cannabinoids, drug delivery, polymeric microparticles, sterilization.</a:t>
            </a:r>
            <a:endParaRPr lang="es-E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36525"/>
            <a:ext cx="8153400" cy="461665"/>
          </a:xfrm>
          <a:prstGeom prst="rect">
            <a:avLst/>
          </a:prstGeom>
          <a:noFill/>
        </p:spPr>
        <p:txBody>
          <a:bodyPr wrap="square" rtlCol="0">
            <a:spAutoFit/>
          </a:bodyPr>
          <a:lstStyle/>
          <a:p>
            <a:pPr algn="ctr"/>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8" name="CuadroTexto 7">
            <a:extLst>
              <a:ext uri="{FF2B5EF4-FFF2-40B4-BE49-F238E27FC236}">
                <a16:creationId xmlns:a16="http://schemas.microsoft.com/office/drawing/2014/main" id="{BE90FEE5-9ADB-48EC-AD33-527CE8E8BD57}"/>
              </a:ext>
            </a:extLst>
          </p:cNvPr>
          <p:cNvSpPr txBox="1"/>
          <p:nvPr/>
        </p:nvSpPr>
        <p:spPr>
          <a:xfrm>
            <a:off x="114299" y="749401"/>
            <a:ext cx="8648701" cy="369332"/>
          </a:xfrm>
          <a:prstGeom prst="rect">
            <a:avLst/>
          </a:prstGeom>
          <a:noFill/>
        </p:spPr>
        <p:txBody>
          <a:bodyPr wrap="square">
            <a:spAutoFit/>
          </a:bodyPr>
          <a:lstStyle/>
          <a:p>
            <a:r>
              <a:rPr lang="en-US" b="1" u="sng" dirty="0">
                <a:latin typeface="Palatino Linotype" panose="02040502050505030304" pitchFamily="18" charset="0"/>
              </a:rPr>
              <a:t>A) Effect on the physicochemical properties of CBD loaded microparticles</a:t>
            </a:r>
            <a:endParaRPr lang="es-ES" b="1" u="sng" dirty="0">
              <a:latin typeface="Palatino Linotype" panose="02040502050505030304" pitchFamily="18" charset="0"/>
            </a:endParaRPr>
          </a:p>
        </p:txBody>
      </p:sp>
      <p:pic>
        <p:nvPicPr>
          <p:cNvPr id="3" name="Imagen 2">
            <a:extLst>
              <a:ext uri="{FF2B5EF4-FFF2-40B4-BE49-F238E27FC236}">
                <a16:creationId xmlns:a16="http://schemas.microsoft.com/office/drawing/2014/main" id="{D846F721-7DE7-40FD-9F41-96895F60E4DE}"/>
              </a:ext>
            </a:extLst>
          </p:cNvPr>
          <p:cNvPicPr>
            <a:picLocks noChangeAspect="1"/>
          </p:cNvPicPr>
          <p:nvPr/>
        </p:nvPicPr>
        <p:blipFill>
          <a:blip r:embed="rId3"/>
          <a:stretch>
            <a:fillRect/>
          </a:stretch>
        </p:blipFill>
        <p:spPr>
          <a:xfrm>
            <a:off x="1987157" y="2365530"/>
            <a:ext cx="4464331" cy="3074772"/>
          </a:xfrm>
          <a:prstGeom prst="rect">
            <a:avLst/>
          </a:prstGeom>
        </p:spPr>
      </p:pic>
      <p:sp>
        <p:nvSpPr>
          <p:cNvPr id="10" name="CuadroTexto 9">
            <a:extLst>
              <a:ext uri="{FF2B5EF4-FFF2-40B4-BE49-F238E27FC236}">
                <a16:creationId xmlns:a16="http://schemas.microsoft.com/office/drawing/2014/main" id="{00419892-0405-4AFF-BA29-9398CF7B7CC0}"/>
              </a:ext>
            </a:extLst>
          </p:cNvPr>
          <p:cNvSpPr txBox="1"/>
          <p:nvPr/>
        </p:nvSpPr>
        <p:spPr>
          <a:xfrm>
            <a:off x="1533641" y="5741803"/>
            <a:ext cx="5712357" cy="461665"/>
          </a:xfrm>
          <a:prstGeom prst="rect">
            <a:avLst/>
          </a:prstGeom>
          <a:noFill/>
        </p:spPr>
        <p:txBody>
          <a:bodyPr wrap="square">
            <a:spAutoFit/>
          </a:bodyPr>
          <a:lstStyle/>
          <a:p>
            <a:pPr algn="ctr"/>
            <a:r>
              <a:rPr lang="en-US" sz="1200" dirty="0">
                <a:latin typeface="Palatino Linotype" panose="02040502050505030304" pitchFamily="18" charset="0"/>
              </a:rPr>
              <a:t>Figure 1: SEM images of 10-Mps (A), 20-Mps (B), Sterile-10-Mps (C) and Sterile-20-Mps (D). Scale bar: 50µm. </a:t>
            </a:r>
            <a:endParaRPr lang="es-ES" sz="1200" dirty="0">
              <a:latin typeface="Palatino Linotype" panose="02040502050505030304" pitchFamily="18" charset="0"/>
            </a:endParaRPr>
          </a:p>
        </p:txBody>
      </p:sp>
      <p:sp>
        <p:nvSpPr>
          <p:cNvPr id="11" name="CuadroTexto 10">
            <a:extLst>
              <a:ext uri="{FF2B5EF4-FFF2-40B4-BE49-F238E27FC236}">
                <a16:creationId xmlns:a16="http://schemas.microsoft.com/office/drawing/2014/main" id="{66302183-FE5A-4CA4-8A35-59CF3F5765CC}"/>
              </a:ext>
            </a:extLst>
          </p:cNvPr>
          <p:cNvSpPr txBox="1"/>
          <p:nvPr/>
        </p:nvSpPr>
        <p:spPr>
          <a:xfrm>
            <a:off x="241886" y="1417698"/>
            <a:ext cx="8109012" cy="646331"/>
          </a:xfrm>
          <a:prstGeom prst="rect">
            <a:avLst/>
          </a:prstGeom>
          <a:noFill/>
        </p:spPr>
        <p:txBody>
          <a:bodyPr wrap="square" rtlCol="0">
            <a:spAutoFit/>
          </a:bodyPr>
          <a:lstStyle/>
          <a:p>
            <a:pPr algn="ctr"/>
            <a:r>
              <a:rPr lang="en-US" kern="0" dirty="0">
                <a:solidFill>
                  <a:srgbClr val="000000"/>
                </a:solidFill>
                <a:latin typeface="Times New Roman" panose="02020603050405020304" pitchFamily="18" charset="0"/>
                <a:ea typeface="Times New Roman" panose="02020603050405020304" pitchFamily="18" charset="0"/>
              </a:rPr>
              <a:t>G</a:t>
            </a:r>
            <a:r>
              <a:rPr lang="en-US" sz="1800" kern="0" dirty="0">
                <a:solidFill>
                  <a:srgbClr val="000000"/>
                </a:solidFill>
                <a:effectLst/>
                <a:latin typeface="Times New Roman" panose="02020603050405020304" pitchFamily="18" charset="0"/>
                <a:ea typeface="Times New Roman" panose="02020603050405020304" pitchFamily="18" charset="0"/>
              </a:rPr>
              <a:t>amma irradiation did not induce changes on particle shape and surface. Both, sterile and non-sterile formulations were spheres with a smooth surface. </a:t>
            </a:r>
            <a:endParaRPr lang="es-ES" dirty="0"/>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Imagen 1">
            <a:extLst>
              <a:ext uri="{FF2B5EF4-FFF2-40B4-BE49-F238E27FC236}">
                <a16:creationId xmlns:a16="http://schemas.microsoft.com/office/drawing/2014/main" id="{899CC611-D5E9-4F12-9A07-EA620C0F712D}"/>
              </a:ext>
            </a:extLst>
          </p:cNvPr>
          <p:cNvPicPr>
            <a:picLocks noChangeAspect="1"/>
          </p:cNvPicPr>
          <p:nvPr/>
        </p:nvPicPr>
        <p:blipFill>
          <a:blip r:embed="rId3"/>
          <a:stretch>
            <a:fillRect/>
          </a:stretch>
        </p:blipFill>
        <p:spPr>
          <a:xfrm>
            <a:off x="643973" y="1269952"/>
            <a:ext cx="7357027" cy="2121682"/>
          </a:xfrm>
          <a:prstGeom prst="rect">
            <a:avLst/>
          </a:prstGeom>
        </p:spPr>
      </p:pic>
      <p:sp>
        <p:nvSpPr>
          <p:cNvPr id="7" name="CuadroTexto 6">
            <a:extLst>
              <a:ext uri="{FF2B5EF4-FFF2-40B4-BE49-F238E27FC236}">
                <a16:creationId xmlns:a16="http://schemas.microsoft.com/office/drawing/2014/main" id="{A455AA6A-C607-4D4E-8243-F68F44231714}"/>
              </a:ext>
            </a:extLst>
          </p:cNvPr>
          <p:cNvSpPr txBox="1"/>
          <p:nvPr/>
        </p:nvSpPr>
        <p:spPr>
          <a:xfrm>
            <a:off x="1611269" y="3391634"/>
            <a:ext cx="5881456" cy="276999"/>
          </a:xfrm>
          <a:prstGeom prst="rect">
            <a:avLst/>
          </a:prstGeom>
          <a:noFill/>
        </p:spPr>
        <p:txBody>
          <a:bodyPr wrap="square">
            <a:spAutoFit/>
          </a:bodyPr>
          <a:lstStyle/>
          <a:p>
            <a:r>
              <a:rPr lang="en-US" sz="1200" dirty="0">
                <a:latin typeface="Palatino Linotype" panose="02040502050505030304" pitchFamily="18" charset="0"/>
              </a:rPr>
              <a:t>Table 1: Characteristics of non-sterile and sterile CBD loaded microparticles.</a:t>
            </a:r>
            <a:endParaRPr lang="es-ES" sz="1200" dirty="0">
              <a:latin typeface="Palatino Linotype" panose="02040502050505030304" pitchFamily="18" charset="0"/>
            </a:endParaRPr>
          </a:p>
        </p:txBody>
      </p:sp>
      <p:sp>
        <p:nvSpPr>
          <p:cNvPr id="9" name="CuadroTexto 8">
            <a:extLst>
              <a:ext uri="{FF2B5EF4-FFF2-40B4-BE49-F238E27FC236}">
                <a16:creationId xmlns:a16="http://schemas.microsoft.com/office/drawing/2014/main" id="{7F7D8458-4A7B-481C-B175-4C703CC235F9}"/>
              </a:ext>
            </a:extLst>
          </p:cNvPr>
          <p:cNvSpPr txBox="1"/>
          <p:nvPr/>
        </p:nvSpPr>
        <p:spPr>
          <a:xfrm>
            <a:off x="220951" y="380751"/>
            <a:ext cx="8394828" cy="646331"/>
          </a:xfrm>
          <a:prstGeom prst="rect">
            <a:avLst/>
          </a:prstGeom>
          <a:noFill/>
        </p:spPr>
        <p:txBody>
          <a:bodyPr wrap="square" rtlCol="0">
            <a:spAutoFit/>
          </a:bodyPr>
          <a:lstStyle/>
          <a:p>
            <a:pPr algn="ctr"/>
            <a:r>
              <a:rPr lang="en-US" sz="1800" kern="0" dirty="0">
                <a:solidFill>
                  <a:srgbClr val="000000"/>
                </a:solidFill>
                <a:effectLst/>
                <a:latin typeface="Times New Roman" panose="02020603050405020304" pitchFamily="18" charset="0"/>
                <a:ea typeface="Times New Roman" panose="02020603050405020304" pitchFamily="18" charset="0"/>
              </a:rPr>
              <a:t>A significant change (p value &lt; 0.05) in </a:t>
            </a:r>
            <a:r>
              <a:rPr lang="en-US" sz="1800" b="1" kern="0" dirty="0">
                <a:solidFill>
                  <a:srgbClr val="000000"/>
                </a:solidFill>
                <a:effectLst/>
                <a:latin typeface="Times New Roman" panose="02020603050405020304" pitchFamily="18" charset="0"/>
                <a:ea typeface="Times New Roman" panose="02020603050405020304" pitchFamily="18" charset="0"/>
              </a:rPr>
              <a:t>particle size </a:t>
            </a:r>
            <a:r>
              <a:rPr lang="en-US" sz="1800" kern="0" dirty="0">
                <a:solidFill>
                  <a:srgbClr val="000000"/>
                </a:solidFill>
                <a:effectLst/>
                <a:latin typeface="Times New Roman" panose="02020603050405020304" pitchFamily="18" charset="0"/>
                <a:ea typeface="Times New Roman" panose="02020603050405020304" pitchFamily="18" charset="0"/>
              </a:rPr>
              <a:t>were not detected either, showing all formulations a mean particle size, expressed as volume diameter, around 25µM. </a:t>
            </a:r>
            <a:endParaRPr lang="es-ES" dirty="0"/>
          </a:p>
        </p:txBody>
      </p:sp>
      <p:sp>
        <p:nvSpPr>
          <p:cNvPr id="15" name="Elipse 14">
            <a:extLst>
              <a:ext uri="{FF2B5EF4-FFF2-40B4-BE49-F238E27FC236}">
                <a16:creationId xmlns:a16="http://schemas.microsoft.com/office/drawing/2014/main" id="{BB8B8E8E-916A-457D-B90C-E3BB0263D76E}"/>
              </a:ext>
            </a:extLst>
          </p:cNvPr>
          <p:cNvSpPr/>
          <p:nvPr/>
        </p:nvSpPr>
        <p:spPr>
          <a:xfrm rot="16200000">
            <a:off x="2984266" y="1554228"/>
            <a:ext cx="2218881" cy="1259892"/>
          </a:xfrm>
          <a:prstGeom prst="ellips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4793CEC7-57F9-4DD0-ACF8-E6173F917056}"/>
              </a:ext>
            </a:extLst>
          </p:cNvPr>
          <p:cNvSpPr/>
          <p:nvPr/>
        </p:nvSpPr>
        <p:spPr>
          <a:xfrm rot="16200000">
            <a:off x="5200117" y="1693435"/>
            <a:ext cx="2214939" cy="985421"/>
          </a:xfrm>
          <a:prstGeom prst="ellips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9737D5BF-AE4D-4039-8E9C-C2F5506B3682}"/>
              </a:ext>
            </a:extLst>
          </p:cNvPr>
          <p:cNvSpPr txBox="1"/>
          <p:nvPr/>
        </p:nvSpPr>
        <p:spPr>
          <a:xfrm>
            <a:off x="293677" y="3911501"/>
            <a:ext cx="7199048" cy="2308324"/>
          </a:xfrm>
          <a:prstGeom prst="rect">
            <a:avLst/>
          </a:prstGeom>
          <a:noFill/>
        </p:spPr>
        <p:txBody>
          <a:bodyPr wrap="square">
            <a:spAutoFit/>
          </a:bodyPr>
          <a:lstStyle/>
          <a:p>
            <a:pPr algn="just"/>
            <a:r>
              <a:rPr lang="en-US" kern="0" dirty="0">
                <a:solidFill>
                  <a:srgbClr val="000000"/>
                </a:solidFill>
                <a:latin typeface="Times New Roman" panose="02020603050405020304" pitchFamily="18" charset="0"/>
              </a:rPr>
              <a:t>DSC analyses demonstrated the absence of CBD characteristic melting point in both non-sterile and sterile CBD loaded microparticles, indicating that the </a:t>
            </a:r>
            <a:r>
              <a:rPr lang="en-US" u="sng" kern="0" dirty="0">
                <a:solidFill>
                  <a:srgbClr val="000000"/>
                </a:solidFill>
                <a:latin typeface="Times New Roman" panose="02020603050405020304" pitchFamily="18" charset="0"/>
              </a:rPr>
              <a:t>drug is dissolved or molecularly dispersed within the polymer matrix and that no crystallization occurred during sterilization</a:t>
            </a:r>
            <a:r>
              <a:rPr lang="en-US" kern="0" dirty="0">
                <a:solidFill>
                  <a:srgbClr val="000000"/>
                </a:solidFill>
                <a:latin typeface="Times New Roman" panose="02020603050405020304" pitchFamily="18" charset="0"/>
              </a:rPr>
              <a:t>. </a:t>
            </a:r>
            <a:r>
              <a:rPr lang="en-US" u="sng" kern="0" dirty="0">
                <a:solidFill>
                  <a:srgbClr val="000000"/>
                </a:solidFill>
                <a:latin typeface="Times New Roman" panose="02020603050405020304" pitchFamily="18" charset="0"/>
              </a:rPr>
              <a:t>No effect on polymer glass transition temperature was also appreciated</a:t>
            </a:r>
            <a:r>
              <a:rPr lang="en-US" kern="0" dirty="0">
                <a:solidFill>
                  <a:srgbClr val="000000"/>
                </a:solidFill>
                <a:latin typeface="Times New Roman" panose="02020603050405020304" pitchFamily="18" charset="0"/>
              </a:rPr>
              <a:t>, probably due to the use of dry ice to protect the samples, as reported  by other authors in indomethacin loaded PLGA microparticles, where non protected samples showed a decrease in the </a:t>
            </a:r>
            <a:r>
              <a:rPr lang="en-US" kern="0" dirty="0" err="1">
                <a:solidFill>
                  <a:srgbClr val="000000"/>
                </a:solidFill>
                <a:latin typeface="Times New Roman" panose="02020603050405020304" pitchFamily="18" charset="0"/>
              </a:rPr>
              <a:t>Tg</a:t>
            </a:r>
            <a:r>
              <a:rPr lang="en-US" kern="0" dirty="0">
                <a:solidFill>
                  <a:srgbClr val="000000"/>
                </a:solidFill>
                <a:latin typeface="Times New Roman" panose="02020603050405020304" pitchFamily="18" charset="0"/>
              </a:rPr>
              <a:t> value. </a:t>
            </a:r>
          </a:p>
        </p:txBody>
      </p:sp>
    </p:spTree>
    <p:extLst>
      <p:ext uri="{BB962C8B-B14F-4D97-AF65-F5344CB8AC3E}">
        <p14:creationId xmlns:p14="http://schemas.microsoft.com/office/powerpoint/2010/main" val="298694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CuadroTexto 6">
            <a:extLst>
              <a:ext uri="{FF2B5EF4-FFF2-40B4-BE49-F238E27FC236}">
                <a16:creationId xmlns:a16="http://schemas.microsoft.com/office/drawing/2014/main" id="{0530AB70-F437-451E-AF0E-A8CFA0CA9528}"/>
              </a:ext>
            </a:extLst>
          </p:cNvPr>
          <p:cNvSpPr txBox="1"/>
          <p:nvPr/>
        </p:nvSpPr>
        <p:spPr>
          <a:xfrm>
            <a:off x="258199" y="356279"/>
            <a:ext cx="7172381" cy="369332"/>
          </a:xfrm>
          <a:prstGeom prst="rect">
            <a:avLst/>
          </a:prstGeom>
          <a:noFill/>
        </p:spPr>
        <p:txBody>
          <a:bodyPr wrap="square">
            <a:spAutoFit/>
          </a:bodyPr>
          <a:lstStyle/>
          <a:p>
            <a:r>
              <a:rPr lang="en-US" b="1" u="sng" dirty="0">
                <a:latin typeface="Palatino Linotype" panose="02040502050505030304" pitchFamily="18" charset="0"/>
              </a:rPr>
              <a:t>B) Effect on the drug content, drug release and polymer erosion</a:t>
            </a:r>
            <a:endParaRPr lang="es-ES" b="1" u="sng" dirty="0">
              <a:latin typeface="Palatino Linotype" panose="02040502050505030304" pitchFamily="18" charset="0"/>
            </a:endParaRPr>
          </a:p>
        </p:txBody>
      </p:sp>
      <p:sp>
        <p:nvSpPr>
          <p:cNvPr id="8" name="CuadroTexto 7">
            <a:extLst>
              <a:ext uri="{FF2B5EF4-FFF2-40B4-BE49-F238E27FC236}">
                <a16:creationId xmlns:a16="http://schemas.microsoft.com/office/drawing/2014/main" id="{7A817513-7DAB-40C0-9CF8-8779410665E9}"/>
              </a:ext>
            </a:extLst>
          </p:cNvPr>
          <p:cNvSpPr txBox="1"/>
          <p:nvPr/>
        </p:nvSpPr>
        <p:spPr>
          <a:xfrm>
            <a:off x="333886" y="873813"/>
            <a:ext cx="8466082" cy="1754326"/>
          </a:xfrm>
          <a:prstGeom prst="rect">
            <a:avLst/>
          </a:prstGeom>
          <a:noFill/>
        </p:spPr>
        <p:txBody>
          <a:bodyPr wrap="square">
            <a:spAutoFit/>
          </a:bodyPr>
          <a:lstStyle/>
          <a:p>
            <a:r>
              <a:rPr lang="en-US" kern="0" dirty="0">
                <a:solidFill>
                  <a:srgbClr val="000000"/>
                </a:solidFill>
                <a:latin typeface="Times New Roman" panose="02020603050405020304" pitchFamily="18" charset="0"/>
              </a:rPr>
              <a:t>Regarding </a:t>
            </a:r>
            <a:r>
              <a:rPr lang="en-US" b="1" kern="0" dirty="0">
                <a:solidFill>
                  <a:srgbClr val="000000"/>
                </a:solidFill>
                <a:latin typeface="Times New Roman" panose="02020603050405020304" pitchFamily="18" charset="0"/>
              </a:rPr>
              <a:t>CBD content</a:t>
            </a:r>
            <a:r>
              <a:rPr lang="en-US" kern="0" dirty="0">
                <a:solidFill>
                  <a:srgbClr val="000000"/>
                </a:solidFill>
                <a:latin typeface="Times New Roman" panose="02020603050405020304" pitchFamily="18" charset="0"/>
              </a:rPr>
              <a:t>, a significant decrease was observed in both sterile 10-Mps and 20-Mps compared with their non-sterile counterparts, indicating a </a:t>
            </a:r>
            <a:r>
              <a:rPr lang="en-US" u="sng" kern="0" dirty="0">
                <a:solidFill>
                  <a:srgbClr val="000000"/>
                </a:solidFill>
                <a:latin typeface="Times New Roman" panose="02020603050405020304" pitchFamily="18" charset="0"/>
              </a:rPr>
              <a:t>CBD degradation during gamma irradiation</a:t>
            </a:r>
            <a:r>
              <a:rPr lang="en-US" kern="0" dirty="0">
                <a:solidFill>
                  <a:srgbClr val="000000"/>
                </a:solidFill>
                <a:latin typeface="Times New Roman" panose="02020603050405020304" pitchFamily="18" charset="0"/>
              </a:rPr>
              <a:t>. A 13.75% and 10.28% of CBD loss was detected in sterile formulations prepared with a CBD: PLGA ratio of 10: 100 and 20:100 respectively. </a:t>
            </a:r>
            <a:r>
              <a:rPr lang="en-US" sz="1800" kern="0" dirty="0">
                <a:solidFill>
                  <a:srgbClr val="000000"/>
                </a:solidFill>
                <a:effectLst/>
                <a:latin typeface="Times New Roman" panose="02020603050405020304" pitchFamily="18" charset="0"/>
                <a:ea typeface="Times New Roman" panose="02020603050405020304" pitchFamily="18" charset="0"/>
              </a:rPr>
              <a:t>This could be attributed to the degradation of the superficial CBD that was not completely entrapped into the polymer matrix induced by gamma irradiation. </a:t>
            </a:r>
            <a:endParaRPr lang="es-ES" kern="0" dirty="0">
              <a:solidFill>
                <a:srgbClr val="000000"/>
              </a:solidFill>
              <a:latin typeface="Times New Roman" panose="02020603050405020304" pitchFamily="18" charset="0"/>
            </a:endParaRPr>
          </a:p>
        </p:txBody>
      </p:sp>
      <p:pic>
        <p:nvPicPr>
          <p:cNvPr id="10" name="Imagen 9">
            <a:extLst>
              <a:ext uri="{FF2B5EF4-FFF2-40B4-BE49-F238E27FC236}">
                <a16:creationId xmlns:a16="http://schemas.microsoft.com/office/drawing/2014/main" id="{6276FFCE-543E-4962-ADC5-095591E54D9E}"/>
              </a:ext>
            </a:extLst>
          </p:cNvPr>
          <p:cNvPicPr>
            <a:picLocks noChangeAspect="1"/>
          </p:cNvPicPr>
          <p:nvPr/>
        </p:nvPicPr>
        <p:blipFill>
          <a:blip r:embed="rId3"/>
          <a:stretch>
            <a:fillRect/>
          </a:stretch>
        </p:blipFill>
        <p:spPr>
          <a:xfrm>
            <a:off x="793102" y="2920920"/>
            <a:ext cx="7357027" cy="2121682"/>
          </a:xfrm>
          <a:prstGeom prst="rect">
            <a:avLst/>
          </a:prstGeom>
        </p:spPr>
      </p:pic>
      <p:sp>
        <p:nvSpPr>
          <p:cNvPr id="12" name="CuadroTexto 11">
            <a:extLst>
              <a:ext uri="{FF2B5EF4-FFF2-40B4-BE49-F238E27FC236}">
                <a16:creationId xmlns:a16="http://schemas.microsoft.com/office/drawing/2014/main" id="{F7314FE2-D416-4018-9FD4-6FEC19059D9A}"/>
              </a:ext>
            </a:extLst>
          </p:cNvPr>
          <p:cNvSpPr txBox="1"/>
          <p:nvPr/>
        </p:nvSpPr>
        <p:spPr>
          <a:xfrm>
            <a:off x="1549125" y="5077876"/>
            <a:ext cx="5881456" cy="276999"/>
          </a:xfrm>
          <a:prstGeom prst="rect">
            <a:avLst/>
          </a:prstGeom>
          <a:noFill/>
        </p:spPr>
        <p:txBody>
          <a:bodyPr wrap="square">
            <a:spAutoFit/>
          </a:bodyPr>
          <a:lstStyle/>
          <a:p>
            <a:r>
              <a:rPr lang="en-US" sz="1200" dirty="0">
                <a:latin typeface="Palatino Linotype" panose="02040502050505030304" pitchFamily="18" charset="0"/>
              </a:rPr>
              <a:t>Table 1: Characteristics of non-sterile and sterile CBD loaded microparticles.</a:t>
            </a:r>
            <a:endParaRPr lang="es-ES" sz="1200" dirty="0">
              <a:latin typeface="Palatino Linotype" panose="02040502050505030304" pitchFamily="18" charset="0"/>
            </a:endParaRPr>
          </a:p>
        </p:txBody>
      </p:sp>
      <p:sp>
        <p:nvSpPr>
          <p:cNvPr id="13" name="Elipse 12">
            <a:extLst>
              <a:ext uri="{FF2B5EF4-FFF2-40B4-BE49-F238E27FC236}">
                <a16:creationId xmlns:a16="http://schemas.microsoft.com/office/drawing/2014/main" id="{AF9D1BE4-4EB8-4EDE-BA7D-D2548129306C}"/>
              </a:ext>
            </a:extLst>
          </p:cNvPr>
          <p:cNvSpPr/>
          <p:nvPr/>
        </p:nvSpPr>
        <p:spPr>
          <a:xfrm rot="16200000">
            <a:off x="6458269" y="3260879"/>
            <a:ext cx="2350323" cy="1398460"/>
          </a:xfrm>
          <a:prstGeom prst="ellipse">
            <a:avLst/>
          </a:prstGeom>
          <a:noFill/>
          <a:ln w="28575">
            <a:solidFill>
              <a:srgbClr val="1A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0696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CuadroTexto 6">
            <a:extLst>
              <a:ext uri="{FF2B5EF4-FFF2-40B4-BE49-F238E27FC236}">
                <a16:creationId xmlns:a16="http://schemas.microsoft.com/office/drawing/2014/main" id="{8921F75E-F5F5-497F-ADF3-7FF081A72CFF}"/>
              </a:ext>
            </a:extLst>
          </p:cNvPr>
          <p:cNvSpPr txBox="1"/>
          <p:nvPr/>
        </p:nvSpPr>
        <p:spPr>
          <a:xfrm>
            <a:off x="272988" y="278249"/>
            <a:ext cx="8302841" cy="2031325"/>
          </a:xfrm>
          <a:prstGeom prst="rect">
            <a:avLst/>
          </a:prstGeom>
          <a:noFill/>
        </p:spPr>
        <p:txBody>
          <a:bodyPr wrap="square">
            <a:spAutoFit/>
          </a:bodyPr>
          <a:lstStyle/>
          <a:p>
            <a:pPr indent="266700" algn="just" eaLnBrk="0" hangingPunct="0">
              <a:spcBef>
                <a:spcPts val="1200"/>
              </a:spcBef>
              <a:spcAft>
                <a:spcPts val="600"/>
              </a:spcAft>
            </a:pPr>
            <a:r>
              <a:rPr lang="en-US" kern="0" dirty="0">
                <a:solidFill>
                  <a:srgbClr val="000000"/>
                </a:solidFill>
                <a:latin typeface="Times New Roman" panose="02020603050405020304" pitchFamily="18" charset="0"/>
              </a:rPr>
              <a:t>A change in </a:t>
            </a:r>
            <a:r>
              <a:rPr lang="en-US" b="1" kern="0" dirty="0">
                <a:solidFill>
                  <a:srgbClr val="000000"/>
                </a:solidFill>
                <a:latin typeface="Times New Roman" panose="02020603050405020304" pitchFamily="18" charset="0"/>
              </a:rPr>
              <a:t>drug release profile </a:t>
            </a:r>
            <a:r>
              <a:rPr lang="en-US" kern="0" dirty="0">
                <a:solidFill>
                  <a:srgbClr val="000000"/>
                </a:solidFill>
                <a:latin typeface="Times New Roman" panose="02020603050405020304" pitchFamily="18" charset="0"/>
              </a:rPr>
              <a:t>was also detected </a:t>
            </a:r>
            <a:r>
              <a:rPr lang="en-US" u="sng" kern="0" dirty="0">
                <a:solidFill>
                  <a:srgbClr val="000000"/>
                </a:solidFill>
                <a:latin typeface="Times New Roman" panose="02020603050405020304" pitchFamily="18" charset="0"/>
              </a:rPr>
              <a:t>in gamma irradiated formulations</a:t>
            </a:r>
            <a:r>
              <a:rPr lang="en-US" kern="0" dirty="0">
                <a:solidFill>
                  <a:srgbClr val="000000"/>
                </a:solidFill>
                <a:latin typeface="Times New Roman" panose="02020603050405020304" pitchFamily="18" charset="0"/>
              </a:rPr>
              <a:t>, showing these microparticles </a:t>
            </a:r>
            <a:r>
              <a:rPr lang="en-US" u="sng" kern="0" dirty="0">
                <a:solidFill>
                  <a:srgbClr val="000000"/>
                </a:solidFill>
                <a:latin typeface="Times New Roman" panose="02020603050405020304" pitchFamily="18" charset="0"/>
              </a:rPr>
              <a:t>a faster CBD release</a:t>
            </a:r>
            <a:r>
              <a:rPr lang="en-US" kern="0" dirty="0">
                <a:solidFill>
                  <a:srgbClr val="000000"/>
                </a:solidFill>
                <a:latin typeface="Times New Roman" panose="02020603050405020304" pitchFamily="18" charset="0"/>
              </a:rPr>
              <a:t>. While in non-sterile 10-Mps formulations an extended CBD release was appreciated for 40 days (with more than 80% of the drug released), their sterile counterpart exhibited almost the 90% of the CBD released in 15 days. Similar data was obtained in 20-Mps formulations. While non-sterile 20-Mps microparticles also released more than 80% of the CBD in 35 days, sterile 20-Mps reached almost the 90% of the CBD release in 21 days. </a:t>
            </a:r>
            <a:endParaRPr lang="es-ES" kern="0" dirty="0">
              <a:solidFill>
                <a:srgbClr val="000000"/>
              </a:solidFill>
              <a:latin typeface="Times New Roman" panose="02020603050405020304" pitchFamily="18" charset="0"/>
            </a:endParaRPr>
          </a:p>
        </p:txBody>
      </p:sp>
      <p:pic>
        <p:nvPicPr>
          <p:cNvPr id="8" name="Picture 38">
            <a:extLst>
              <a:ext uri="{FF2B5EF4-FFF2-40B4-BE49-F238E27FC236}">
                <a16:creationId xmlns:a16="http://schemas.microsoft.com/office/drawing/2014/main" id="{10924905-B967-4E04-A2EC-0DE06F0467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331" y="2325789"/>
            <a:ext cx="4575144" cy="3571115"/>
          </a:xfrm>
          <a:prstGeom prst="rect">
            <a:avLst/>
          </a:prstGeom>
          <a:noFill/>
        </p:spPr>
      </p:pic>
      <p:sp>
        <p:nvSpPr>
          <p:cNvPr id="9" name="CuadroTexto 8">
            <a:extLst>
              <a:ext uri="{FF2B5EF4-FFF2-40B4-BE49-F238E27FC236}">
                <a16:creationId xmlns:a16="http://schemas.microsoft.com/office/drawing/2014/main" id="{BE2259B9-52C0-48DA-B6C2-3E2BF103DEDA}"/>
              </a:ext>
            </a:extLst>
          </p:cNvPr>
          <p:cNvSpPr txBox="1"/>
          <p:nvPr/>
        </p:nvSpPr>
        <p:spPr>
          <a:xfrm>
            <a:off x="1415987" y="5896904"/>
            <a:ext cx="5406502" cy="425758"/>
          </a:xfrm>
          <a:prstGeom prst="rect">
            <a:avLst/>
          </a:prstGeom>
          <a:noFill/>
        </p:spPr>
        <p:txBody>
          <a:bodyPr wrap="square">
            <a:spAutoFit/>
          </a:bodyPr>
          <a:lstStyle/>
          <a:p>
            <a:pPr indent="266700" algn="ctr" eaLnBrk="0" hangingPunct="0">
              <a:lnSpc>
                <a:spcPts val="1300"/>
              </a:lnSpc>
              <a:spcBef>
                <a:spcPts val="1200"/>
              </a:spcBef>
              <a:spcAft>
                <a:spcPts val="600"/>
              </a:spcAft>
            </a:pPr>
            <a:r>
              <a:rPr lang="en-US" sz="1200" dirty="0">
                <a:latin typeface="Palatino Linotype" panose="02040502050505030304" pitchFamily="18" charset="0"/>
              </a:rPr>
              <a:t>Figure 2: CBD release studies of non-sterile and sterile 10-Mps and 20-Mps</a:t>
            </a:r>
            <a:endParaRPr lang="es-ES" sz="1200" dirty="0">
              <a:latin typeface="Palatino Linotype" panose="02040502050505030304" pitchFamily="18" charset="0"/>
            </a:endParaRPr>
          </a:p>
        </p:txBody>
      </p:sp>
    </p:spTree>
    <p:extLst>
      <p:ext uri="{BB962C8B-B14F-4D97-AF65-F5344CB8AC3E}">
        <p14:creationId xmlns:p14="http://schemas.microsoft.com/office/powerpoint/2010/main" val="403759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CuadroTexto 6">
            <a:extLst>
              <a:ext uri="{FF2B5EF4-FFF2-40B4-BE49-F238E27FC236}">
                <a16:creationId xmlns:a16="http://schemas.microsoft.com/office/drawing/2014/main" id="{39E7DA3F-EB3E-43CD-8C68-5E05382324A8}"/>
              </a:ext>
            </a:extLst>
          </p:cNvPr>
          <p:cNvSpPr txBox="1"/>
          <p:nvPr/>
        </p:nvSpPr>
        <p:spPr>
          <a:xfrm>
            <a:off x="310719" y="290212"/>
            <a:ext cx="8655728" cy="1477328"/>
          </a:xfrm>
          <a:prstGeom prst="rect">
            <a:avLst/>
          </a:prstGeom>
          <a:noFill/>
        </p:spPr>
        <p:txBody>
          <a:bodyPr wrap="square">
            <a:spAutoFit/>
          </a:bodyPr>
          <a:lstStyle/>
          <a:p>
            <a:pPr algn="just"/>
            <a:r>
              <a:rPr lang="en-US" kern="0" dirty="0">
                <a:solidFill>
                  <a:srgbClr val="000000"/>
                </a:solidFill>
                <a:latin typeface="Times New Roman" panose="02020603050405020304" pitchFamily="18" charset="0"/>
                <a:ea typeface="Times New Roman" panose="02020603050405020304" pitchFamily="18" charset="0"/>
              </a:rPr>
              <a:t>P</a:t>
            </a:r>
            <a:r>
              <a:rPr lang="en-US" sz="1800" kern="0" dirty="0">
                <a:solidFill>
                  <a:srgbClr val="000000"/>
                </a:solidFill>
                <a:effectLst/>
                <a:latin typeface="Times New Roman" panose="02020603050405020304" pitchFamily="18" charset="0"/>
                <a:ea typeface="Times New Roman" panose="02020603050405020304" pitchFamily="18" charset="0"/>
              </a:rPr>
              <a:t>olymer degradation analyses during release studies demonstrated a </a:t>
            </a:r>
            <a:r>
              <a:rPr lang="en-US" sz="1800" u="sng" kern="0" dirty="0">
                <a:solidFill>
                  <a:srgbClr val="000000"/>
                </a:solidFill>
                <a:effectLst/>
                <a:latin typeface="Times New Roman" panose="02020603050405020304" pitchFamily="18" charset="0"/>
                <a:ea typeface="Times New Roman" panose="02020603050405020304" pitchFamily="18" charset="0"/>
              </a:rPr>
              <a:t>higher polymer erosion in both sterile 10-Mps and 20-Mps formulations</a:t>
            </a:r>
            <a:r>
              <a:rPr lang="en-US" sz="1800" kern="0" dirty="0">
                <a:solidFill>
                  <a:srgbClr val="000000"/>
                </a:solidFill>
                <a:effectLst/>
                <a:latin typeface="Times New Roman" panose="02020603050405020304" pitchFamily="18" charset="0"/>
                <a:ea typeface="Times New Roman" panose="02020603050405020304" pitchFamily="18" charset="0"/>
              </a:rPr>
              <a:t>. While sterile formulations microparticles started to lost their shape and showed a high pore formation at day 14, non-sterile formulations, although exhibited signs of corrugations, maintained their spherical shape and did not exhibited that high pore formation, indicating a slower polymer erosion. </a:t>
            </a:r>
            <a:endParaRPr lang="es-ES" dirty="0"/>
          </a:p>
        </p:txBody>
      </p:sp>
      <p:pic>
        <p:nvPicPr>
          <p:cNvPr id="8" name="Picture 37">
            <a:extLst>
              <a:ext uri="{FF2B5EF4-FFF2-40B4-BE49-F238E27FC236}">
                <a16:creationId xmlns:a16="http://schemas.microsoft.com/office/drawing/2014/main" id="{7BB24B02-596C-440B-9711-37B5F15B29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5623" y="1767540"/>
            <a:ext cx="6874215" cy="2836437"/>
          </a:xfrm>
          <a:prstGeom prst="rect">
            <a:avLst/>
          </a:prstGeom>
          <a:noFill/>
        </p:spPr>
      </p:pic>
      <p:sp>
        <p:nvSpPr>
          <p:cNvPr id="10" name="CuadroTexto 9">
            <a:extLst>
              <a:ext uri="{FF2B5EF4-FFF2-40B4-BE49-F238E27FC236}">
                <a16:creationId xmlns:a16="http://schemas.microsoft.com/office/drawing/2014/main" id="{5BDFB048-D139-4D6D-B759-BFCF8521D208}"/>
              </a:ext>
            </a:extLst>
          </p:cNvPr>
          <p:cNvSpPr txBox="1"/>
          <p:nvPr/>
        </p:nvSpPr>
        <p:spPr>
          <a:xfrm>
            <a:off x="646530" y="4664703"/>
            <a:ext cx="7053308" cy="425758"/>
          </a:xfrm>
          <a:prstGeom prst="rect">
            <a:avLst/>
          </a:prstGeom>
          <a:noFill/>
        </p:spPr>
        <p:txBody>
          <a:bodyPr wrap="square">
            <a:spAutoFit/>
          </a:bodyPr>
          <a:lstStyle/>
          <a:p>
            <a:pPr indent="266700" algn="ctr" eaLnBrk="0" hangingPunct="0">
              <a:lnSpc>
                <a:spcPts val="1300"/>
              </a:lnSpc>
              <a:spcBef>
                <a:spcPts val="1200"/>
              </a:spcBef>
              <a:spcAft>
                <a:spcPts val="600"/>
              </a:spcAft>
            </a:pPr>
            <a:r>
              <a:rPr lang="en-US" sz="1200" dirty="0">
                <a:latin typeface="Palatino Linotype" panose="02040502050505030304" pitchFamily="18" charset="0"/>
              </a:rPr>
              <a:t>Figure 3: SEM images of non-sterile and sterile CBD-loaded PLGA microparticles during release studies after 14 and 21 days.</a:t>
            </a:r>
            <a:endParaRPr lang="es-ES" sz="1200" dirty="0">
              <a:latin typeface="Palatino Linotype" panose="02040502050505030304" pitchFamily="18" charset="0"/>
            </a:endParaRPr>
          </a:p>
        </p:txBody>
      </p:sp>
      <p:sp>
        <p:nvSpPr>
          <p:cNvPr id="12" name="CuadroTexto 11">
            <a:extLst>
              <a:ext uri="{FF2B5EF4-FFF2-40B4-BE49-F238E27FC236}">
                <a16:creationId xmlns:a16="http://schemas.microsoft.com/office/drawing/2014/main" id="{3F807EA4-1DCC-4FF3-A0D0-C2D20491C324}"/>
              </a:ext>
            </a:extLst>
          </p:cNvPr>
          <p:cNvSpPr txBox="1"/>
          <p:nvPr/>
        </p:nvSpPr>
        <p:spPr>
          <a:xfrm>
            <a:off x="341790" y="5352408"/>
            <a:ext cx="7216006" cy="923330"/>
          </a:xfrm>
          <a:prstGeom prst="rect">
            <a:avLst/>
          </a:prstGeom>
          <a:noFill/>
        </p:spPr>
        <p:txBody>
          <a:bodyPr wrap="square">
            <a:spAutoFit/>
          </a:bodyPr>
          <a:lstStyle/>
          <a:p>
            <a:r>
              <a:rPr lang="en-US" kern="0" dirty="0">
                <a:solidFill>
                  <a:srgbClr val="000000"/>
                </a:solidFill>
                <a:latin typeface="Times New Roman" panose="02020603050405020304" pitchFamily="18" charset="0"/>
              </a:rPr>
              <a:t>The lower molecular weight of sterilized formulations can explain the faster polymer erosion  and drug release that was detected in gamma irradiated  CBD loaded microparticles. </a:t>
            </a:r>
            <a:endParaRPr lang="es-ES"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5588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020" y="369902"/>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0" name="CuadroTexto 9">
            <a:extLst>
              <a:ext uri="{FF2B5EF4-FFF2-40B4-BE49-F238E27FC236}">
                <a16:creationId xmlns:a16="http://schemas.microsoft.com/office/drawing/2014/main" id="{8A0E77E4-C79F-4DBE-AEAF-24DD64FDC0E5}"/>
              </a:ext>
            </a:extLst>
          </p:cNvPr>
          <p:cNvSpPr txBox="1"/>
          <p:nvPr/>
        </p:nvSpPr>
        <p:spPr>
          <a:xfrm>
            <a:off x="376930" y="1203600"/>
            <a:ext cx="8390139" cy="1938992"/>
          </a:xfrm>
          <a:prstGeom prst="rect">
            <a:avLst/>
          </a:prstGeom>
          <a:noFill/>
        </p:spPr>
        <p:txBody>
          <a:bodyPr wrap="square">
            <a:spAutoFit/>
          </a:bodyPr>
          <a:lstStyle/>
          <a:p>
            <a:pPr algn="just"/>
            <a:r>
              <a:rPr lang="en-US" sz="2000" dirty="0">
                <a:latin typeface="Palatino Linotype" panose="02040502050505030304" pitchFamily="18" charset="0"/>
              </a:rPr>
              <a:t>Due to the CBD degradation during sterilization process and the acceleration of the release of this drug from PLGA microparticles, gamma irradiation is not an adequate method to sterilize CBD-PLGA microparticles. The sterility of the microparticles could be achieved by the previous sterilization of the aqueous and the organic phases followed by the microparticle elaboration in aseptic conditions. </a:t>
            </a:r>
            <a:endParaRPr lang="es-ES" sz="2000" dirty="0">
              <a:latin typeface="Palatino Linotype" panose="02040502050505030304" pitchFamily="18" charset="0"/>
            </a:endParaRPr>
          </a:p>
        </p:txBody>
      </p:sp>
    </p:spTree>
    <p:extLst>
      <p:ext uri="{BB962C8B-B14F-4D97-AF65-F5344CB8AC3E}">
        <p14:creationId xmlns:p14="http://schemas.microsoft.com/office/powerpoint/2010/main" val="123514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0" name="TextBox 3">
            <a:extLst>
              <a:ext uri="{FF2B5EF4-FFF2-40B4-BE49-F238E27FC236}">
                <a16:creationId xmlns:a16="http://schemas.microsoft.com/office/drawing/2014/main" id="{30B0F8ED-07DE-4C37-9E7C-89299B7417FF}"/>
              </a:ext>
            </a:extLst>
          </p:cNvPr>
          <p:cNvSpPr txBox="1"/>
          <p:nvPr/>
        </p:nvSpPr>
        <p:spPr>
          <a:xfrm>
            <a:off x="256712"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Methods: </a:t>
            </a:r>
          </a:p>
        </p:txBody>
      </p:sp>
      <p:sp>
        <p:nvSpPr>
          <p:cNvPr id="11" name="Rectangle 1">
            <a:extLst>
              <a:ext uri="{FF2B5EF4-FFF2-40B4-BE49-F238E27FC236}">
                <a16:creationId xmlns:a16="http://schemas.microsoft.com/office/drawing/2014/main" id="{9DBFC729-49B7-45CC-8987-A8FB0A8B5F0F}"/>
              </a:ext>
            </a:extLst>
          </p:cNvPr>
          <p:cNvSpPr>
            <a:spLocks noChangeArrowheads="1"/>
          </p:cNvSpPr>
          <p:nvPr/>
        </p:nvSpPr>
        <p:spPr bwMode="auto">
          <a:xfrm>
            <a:off x="256712" y="597584"/>
            <a:ext cx="863057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s-ES" b="1" kern="0" dirty="0">
                <a:solidFill>
                  <a:srgbClr val="000000"/>
                </a:solidFill>
                <a:latin typeface="Times New Roman" panose="02020603050405020304" pitchFamily="18" charset="0"/>
              </a:rPr>
              <a:t>Elaboration of CBD loaded-PLGA microparticles: </a:t>
            </a:r>
            <a:endParaRPr lang="es-ES" altLang="es-ES" b="1" kern="0"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s-ES" kern="0" dirty="0">
                <a:solidFill>
                  <a:srgbClr val="000000"/>
                </a:solidFill>
                <a:latin typeface="Times New Roman" panose="02020603050405020304" pitchFamily="18" charset="0"/>
              </a:rPr>
              <a:t>Microparticles were prepared by the oil-in-water (O/W) emulsion–solvent evaporation technique using PLGA-RG®-502 as polymer and a CBD:PLGA ratio of 10:100 (10-Mps) and 20:100 (20-Mps) [10]. PLGA (500 mg) and CBD (50 or 100 mg) were dissolved in 5 ml of DCM and the resulting organic phase was dropped onto 250 ml of an aqueous solution of PVA at 0.5% under </a:t>
            </a:r>
            <a:r>
              <a:rPr lang="en-US" altLang="es-ES" kern="0" dirty="0" err="1">
                <a:solidFill>
                  <a:srgbClr val="000000"/>
                </a:solidFill>
                <a:latin typeface="Times New Roman" panose="02020603050405020304" pitchFamily="18" charset="0"/>
              </a:rPr>
              <a:t>strirring</a:t>
            </a:r>
            <a:r>
              <a:rPr lang="en-US" altLang="es-ES" kern="0" dirty="0">
                <a:solidFill>
                  <a:srgbClr val="000000"/>
                </a:solidFill>
                <a:latin typeface="Times New Roman" panose="02020603050405020304" pitchFamily="18" charset="0"/>
              </a:rPr>
              <a:t> at 4000 and 6000 rpm for 10-Mps and 20-Mps respectively. Then, the resulting O/W emulsion was stirred at 200 rpm for 3-4 hours and filtered using a 5 </a:t>
            </a:r>
            <a:r>
              <a:rPr lang="en-US" altLang="es-ES" kern="0" dirty="0" err="1">
                <a:solidFill>
                  <a:srgbClr val="000000"/>
                </a:solidFill>
                <a:latin typeface="Times New Roman" panose="02020603050405020304" pitchFamily="18" charset="0"/>
              </a:rPr>
              <a:t>μm</a:t>
            </a:r>
            <a:r>
              <a:rPr lang="en-US" altLang="es-ES" kern="0" dirty="0">
                <a:solidFill>
                  <a:srgbClr val="000000"/>
                </a:solidFill>
                <a:latin typeface="Times New Roman" panose="02020603050405020304" pitchFamily="18" charset="0"/>
              </a:rPr>
              <a:t> PTFE membrane. The collected microparticles were washed thrice with 50 ml of </a:t>
            </a:r>
            <a:r>
              <a:rPr lang="en-US" altLang="es-ES" kern="0" dirty="0" err="1">
                <a:solidFill>
                  <a:srgbClr val="000000"/>
                </a:solidFill>
                <a:latin typeface="Times New Roman" panose="02020603050405020304" pitchFamily="18" charset="0"/>
              </a:rPr>
              <a:t>of</a:t>
            </a:r>
            <a:r>
              <a:rPr lang="en-US" altLang="es-ES" kern="0" dirty="0">
                <a:solidFill>
                  <a:srgbClr val="000000"/>
                </a:solidFill>
                <a:latin typeface="Times New Roman" panose="02020603050405020304" pitchFamily="18" charset="0"/>
              </a:rPr>
              <a:t> demineralized to remove residual PVA and lyophilized at -50ºC and 0.2 mbar with a </a:t>
            </a:r>
            <a:r>
              <a:rPr lang="en-US" altLang="es-ES" kern="0" dirty="0" err="1">
                <a:solidFill>
                  <a:srgbClr val="000000"/>
                </a:solidFill>
                <a:latin typeface="Times New Roman" panose="02020603050405020304" pitchFamily="18" charset="0"/>
              </a:rPr>
              <a:t>Lyo</a:t>
            </a:r>
            <a:r>
              <a:rPr lang="en-US" altLang="es-ES" kern="0" dirty="0">
                <a:solidFill>
                  <a:srgbClr val="000000"/>
                </a:solidFill>
                <a:latin typeface="Times New Roman" panose="02020603050405020304" pitchFamily="18" charset="0"/>
              </a:rPr>
              <a:t> Quest freeze-drier (</a:t>
            </a:r>
            <a:r>
              <a:rPr lang="en-US" altLang="es-ES" kern="0" dirty="0" err="1">
                <a:solidFill>
                  <a:srgbClr val="000000"/>
                </a:solidFill>
                <a:latin typeface="Times New Roman" panose="02020603050405020304" pitchFamily="18" charset="0"/>
              </a:rPr>
              <a:t>Azbil</a:t>
            </a:r>
            <a:r>
              <a:rPr lang="en-US" altLang="es-ES" kern="0" dirty="0">
                <a:solidFill>
                  <a:srgbClr val="000000"/>
                </a:solidFill>
                <a:latin typeface="Times New Roman" panose="02020603050405020304" pitchFamily="18" charset="0"/>
              </a:rPr>
              <a:t> Telstar, S.L.,</a:t>
            </a:r>
            <a:r>
              <a:rPr lang="en-US" altLang="es-ES" kern="0" dirty="0" err="1">
                <a:solidFill>
                  <a:srgbClr val="000000"/>
                </a:solidFill>
                <a:latin typeface="Times New Roman" panose="02020603050405020304" pitchFamily="18" charset="0"/>
              </a:rPr>
              <a:t>Terrasa</a:t>
            </a:r>
            <a:r>
              <a:rPr lang="en-US" altLang="es-ES" kern="0" dirty="0">
                <a:solidFill>
                  <a:srgbClr val="000000"/>
                </a:solidFill>
                <a:latin typeface="Times New Roman" panose="02020603050405020304" pitchFamily="18" charset="0"/>
              </a:rPr>
              <a:t>, Spain). </a:t>
            </a:r>
          </a:p>
        </p:txBody>
      </p:sp>
      <p:sp>
        <p:nvSpPr>
          <p:cNvPr id="13" name="CuadroTexto 12">
            <a:extLst>
              <a:ext uri="{FF2B5EF4-FFF2-40B4-BE49-F238E27FC236}">
                <a16:creationId xmlns:a16="http://schemas.microsoft.com/office/drawing/2014/main" id="{4960332B-6805-49ED-89AE-A222CD3096FF}"/>
              </a:ext>
            </a:extLst>
          </p:cNvPr>
          <p:cNvSpPr txBox="1"/>
          <p:nvPr/>
        </p:nvSpPr>
        <p:spPr>
          <a:xfrm>
            <a:off x="256712" y="3604203"/>
            <a:ext cx="8630576" cy="1200329"/>
          </a:xfrm>
          <a:prstGeom prst="rect">
            <a:avLst/>
          </a:prstGeom>
          <a:noFill/>
        </p:spPr>
        <p:txBody>
          <a:bodyPr wrap="square">
            <a:spAutoFit/>
          </a:bodyPr>
          <a:lstStyle/>
          <a:p>
            <a:pPr>
              <a:spcBef>
                <a:spcPts val="1200"/>
              </a:spcBef>
              <a:spcAft>
                <a:spcPts val="600"/>
              </a:spcAft>
            </a:pPr>
            <a:r>
              <a:rPr lang="en-US" sz="1800" b="1" kern="0" dirty="0">
                <a:solidFill>
                  <a:srgbClr val="000000"/>
                </a:solidFill>
                <a:effectLst/>
                <a:latin typeface="Times New Roman" panose="02020603050405020304" pitchFamily="18" charset="0"/>
                <a:ea typeface="Times New Roman" panose="02020603050405020304" pitchFamily="18" charset="0"/>
              </a:rPr>
              <a:t>Sterilization of CBD-loaded-PLGA-microparticles: </a:t>
            </a:r>
            <a:r>
              <a:rPr lang="en-US" kern="0" dirty="0">
                <a:solidFill>
                  <a:srgbClr val="000000"/>
                </a:solidFill>
                <a:latin typeface="Times New Roman" panose="02020603050405020304" pitchFamily="18" charset="0"/>
              </a:rPr>
              <a:t>Both, 10-Mps and 20-Mps CBD-loaded microparticles were sterilized by gamma irradiation at the recommended dose of 25 </a:t>
            </a:r>
            <a:r>
              <a:rPr lang="en-US" kern="0" dirty="0" err="1">
                <a:solidFill>
                  <a:srgbClr val="000000"/>
                </a:solidFill>
                <a:latin typeface="Times New Roman" panose="02020603050405020304" pitchFamily="18" charset="0"/>
              </a:rPr>
              <a:t>kG.</a:t>
            </a:r>
            <a:r>
              <a:rPr lang="en-US" kern="0" dirty="0">
                <a:solidFill>
                  <a:srgbClr val="000000"/>
                </a:solidFill>
                <a:latin typeface="Times New Roman" panose="02020603050405020304" pitchFamily="18" charset="0"/>
              </a:rPr>
              <a:t> During sterilization, formulations were placed in a container with dry ice to avoid formulation heating. </a:t>
            </a:r>
            <a:endParaRPr lang="es-ES" kern="0" dirty="0">
              <a:solidFill>
                <a:srgbClr val="000000"/>
              </a:solidFill>
              <a:latin typeface="Times New Roman" panose="02020603050405020304" pitchFamily="18" charset="0"/>
            </a:endParaRPr>
          </a:p>
        </p:txBody>
      </p:sp>
      <p:sp>
        <p:nvSpPr>
          <p:cNvPr id="15" name="CuadroTexto 14">
            <a:extLst>
              <a:ext uri="{FF2B5EF4-FFF2-40B4-BE49-F238E27FC236}">
                <a16:creationId xmlns:a16="http://schemas.microsoft.com/office/drawing/2014/main" id="{D4EF62BD-DDEF-4FB7-AD81-352FB7B79D41}"/>
              </a:ext>
            </a:extLst>
          </p:cNvPr>
          <p:cNvSpPr txBox="1"/>
          <p:nvPr/>
        </p:nvSpPr>
        <p:spPr>
          <a:xfrm>
            <a:off x="256712" y="5028330"/>
            <a:ext cx="6680446" cy="1477328"/>
          </a:xfrm>
          <a:prstGeom prst="rect">
            <a:avLst/>
          </a:prstGeom>
          <a:noFill/>
        </p:spPr>
        <p:txBody>
          <a:bodyPr wrap="square">
            <a:spAutoFit/>
          </a:bodyPr>
          <a:lstStyle/>
          <a:p>
            <a:pPr algn="just">
              <a:spcBef>
                <a:spcPts val="1200"/>
              </a:spcBef>
              <a:spcAft>
                <a:spcPts val="600"/>
              </a:spcAft>
            </a:pPr>
            <a:r>
              <a:rPr lang="en-US" sz="1800" b="1" kern="0" dirty="0">
                <a:solidFill>
                  <a:srgbClr val="000000"/>
                </a:solidFill>
                <a:effectLst/>
                <a:latin typeface="Times New Roman" panose="02020603050405020304" pitchFamily="18" charset="0"/>
                <a:ea typeface="Times New Roman" panose="02020603050405020304" pitchFamily="18" charset="0"/>
              </a:rPr>
              <a:t>Characterization of CBD-loaded-PLGA-microparticles: </a:t>
            </a:r>
            <a:r>
              <a:rPr lang="en-US" kern="0" dirty="0">
                <a:solidFill>
                  <a:srgbClr val="000000"/>
                </a:solidFill>
                <a:latin typeface="Times New Roman" panose="02020603050405020304" pitchFamily="18" charset="0"/>
              </a:rPr>
              <a:t>Both, sterile and non-sterile 10-Mps and 20-Mps were characterized by determining their morphology (SEM), particle size (DLS),  drug physical state and polymer glass transition temperature (DSC), drug loading and </a:t>
            </a:r>
            <a:r>
              <a:rPr lang="en-US" kern="0" dirty="0" err="1">
                <a:solidFill>
                  <a:srgbClr val="000000"/>
                </a:solidFill>
                <a:latin typeface="Times New Roman" panose="02020603050405020304" pitchFamily="18" charset="0"/>
              </a:rPr>
              <a:t>drus</a:t>
            </a:r>
            <a:r>
              <a:rPr lang="en-US" kern="0" dirty="0">
                <a:solidFill>
                  <a:srgbClr val="000000"/>
                </a:solidFill>
                <a:latin typeface="Times New Roman" panose="02020603050405020304" pitchFamily="18" charset="0"/>
              </a:rPr>
              <a:t> release (HPLC), polymer degradation (SEM)</a:t>
            </a:r>
            <a:endParaRPr lang="es-ES"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1353</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Isabel Fraguas Sánchez</cp:lastModifiedBy>
  <cp:revision>55</cp:revision>
  <dcterms:created xsi:type="dcterms:W3CDTF">2017-05-27T02:37:01Z</dcterms:created>
  <dcterms:modified xsi:type="dcterms:W3CDTF">2020-11-19T19:30:56Z</dcterms:modified>
</cp:coreProperties>
</file>