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Lst>
  <p:sldSz cx="32399288" cy="39600188"/>
  <p:notesSz cx="6888163" cy="10020300"/>
  <p:defaultTextStyle>
    <a:defPPr>
      <a:defRPr lang="en-US"/>
    </a:defPPr>
    <a:lvl1pPr marL="0" algn="l" defTabSz="3801618" rtl="0" eaLnBrk="1" latinLnBrk="0" hangingPunct="1">
      <a:defRPr sz="7483" kern="1200">
        <a:solidFill>
          <a:schemeClr val="tx1"/>
        </a:solidFill>
        <a:latin typeface="+mn-lt"/>
        <a:ea typeface="+mn-ea"/>
        <a:cs typeface="+mn-cs"/>
      </a:defRPr>
    </a:lvl1pPr>
    <a:lvl2pPr marL="1900809" algn="l" defTabSz="3801618" rtl="0" eaLnBrk="1" latinLnBrk="0" hangingPunct="1">
      <a:defRPr sz="7483" kern="1200">
        <a:solidFill>
          <a:schemeClr val="tx1"/>
        </a:solidFill>
        <a:latin typeface="+mn-lt"/>
        <a:ea typeface="+mn-ea"/>
        <a:cs typeface="+mn-cs"/>
      </a:defRPr>
    </a:lvl2pPr>
    <a:lvl3pPr marL="3801618" algn="l" defTabSz="3801618" rtl="0" eaLnBrk="1" latinLnBrk="0" hangingPunct="1">
      <a:defRPr sz="7483" kern="1200">
        <a:solidFill>
          <a:schemeClr val="tx1"/>
        </a:solidFill>
        <a:latin typeface="+mn-lt"/>
        <a:ea typeface="+mn-ea"/>
        <a:cs typeface="+mn-cs"/>
      </a:defRPr>
    </a:lvl3pPr>
    <a:lvl4pPr marL="5702427" algn="l" defTabSz="3801618" rtl="0" eaLnBrk="1" latinLnBrk="0" hangingPunct="1">
      <a:defRPr sz="7483" kern="1200">
        <a:solidFill>
          <a:schemeClr val="tx1"/>
        </a:solidFill>
        <a:latin typeface="+mn-lt"/>
        <a:ea typeface="+mn-ea"/>
        <a:cs typeface="+mn-cs"/>
      </a:defRPr>
    </a:lvl4pPr>
    <a:lvl5pPr marL="7603236" algn="l" defTabSz="3801618" rtl="0" eaLnBrk="1" latinLnBrk="0" hangingPunct="1">
      <a:defRPr sz="7483" kern="1200">
        <a:solidFill>
          <a:schemeClr val="tx1"/>
        </a:solidFill>
        <a:latin typeface="+mn-lt"/>
        <a:ea typeface="+mn-ea"/>
        <a:cs typeface="+mn-cs"/>
      </a:defRPr>
    </a:lvl5pPr>
    <a:lvl6pPr marL="9504045" algn="l" defTabSz="3801618" rtl="0" eaLnBrk="1" latinLnBrk="0" hangingPunct="1">
      <a:defRPr sz="7483" kern="1200">
        <a:solidFill>
          <a:schemeClr val="tx1"/>
        </a:solidFill>
        <a:latin typeface="+mn-lt"/>
        <a:ea typeface="+mn-ea"/>
        <a:cs typeface="+mn-cs"/>
      </a:defRPr>
    </a:lvl6pPr>
    <a:lvl7pPr marL="11404854" algn="l" defTabSz="3801618" rtl="0" eaLnBrk="1" latinLnBrk="0" hangingPunct="1">
      <a:defRPr sz="7483" kern="1200">
        <a:solidFill>
          <a:schemeClr val="tx1"/>
        </a:solidFill>
        <a:latin typeface="+mn-lt"/>
        <a:ea typeface="+mn-ea"/>
        <a:cs typeface="+mn-cs"/>
      </a:defRPr>
    </a:lvl7pPr>
    <a:lvl8pPr marL="13305663" algn="l" defTabSz="3801618" rtl="0" eaLnBrk="1" latinLnBrk="0" hangingPunct="1">
      <a:defRPr sz="7483" kern="1200">
        <a:solidFill>
          <a:schemeClr val="tx1"/>
        </a:solidFill>
        <a:latin typeface="+mn-lt"/>
        <a:ea typeface="+mn-ea"/>
        <a:cs typeface="+mn-cs"/>
      </a:defRPr>
    </a:lvl8pPr>
    <a:lvl9pPr marL="15206472" algn="l" defTabSz="3801618" rtl="0" eaLnBrk="1" latinLnBrk="0" hangingPunct="1">
      <a:defRPr sz="748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tasar Escriche" initials="BE" lastIdx="2" clrIdx="0">
    <p:extLst>
      <p:ext uri="{19B8F6BF-5375-455C-9EA6-DF929625EA0E}">
        <p15:presenceInfo xmlns:p15="http://schemas.microsoft.com/office/powerpoint/2012/main" userId="143900c9e7d08d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968" autoAdjust="0"/>
    <p:restoredTop sz="94660"/>
  </p:normalViewPr>
  <p:slideViewPr>
    <p:cSldViewPr snapToGrid="0">
      <p:cViewPr>
        <p:scale>
          <a:sx n="40" d="100"/>
          <a:sy n="40" d="100"/>
        </p:scale>
        <p:origin x="163"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6480867"/>
            <a:ext cx="27539395" cy="13786732"/>
          </a:xfrm>
        </p:spPr>
        <p:txBody>
          <a:bodyPr anchor="b"/>
          <a:lstStyle>
            <a:lvl1pPr algn="ctr">
              <a:defRPr sz="21259"/>
            </a:lvl1pPr>
          </a:lstStyle>
          <a:p>
            <a:r>
              <a:rPr lang="en-US"/>
              <a:t>Click to edit Master title style</a:t>
            </a:r>
            <a:endParaRPr lang="en-US" dirty="0"/>
          </a:p>
        </p:txBody>
      </p:sp>
      <p:sp>
        <p:nvSpPr>
          <p:cNvPr id="3" name="Subtitle 2"/>
          <p:cNvSpPr>
            <a:spLocks noGrp="1"/>
          </p:cNvSpPr>
          <p:nvPr>
            <p:ph type="subTitle" idx="1"/>
          </p:nvPr>
        </p:nvSpPr>
        <p:spPr>
          <a:xfrm>
            <a:off x="4049911" y="20799268"/>
            <a:ext cx="24299466" cy="9560876"/>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A11299-F176-4984-92EC-8B0DBE79E6D4}"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3259928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11299-F176-4984-92EC-8B0DBE79E6D4}"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175324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108343"/>
            <a:ext cx="6986096" cy="335593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27453" y="2108343"/>
            <a:ext cx="20553298" cy="335593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11299-F176-4984-92EC-8B0DBE79E6D4}"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88451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11299-F176-4984-92EC-8B0DBE79E6D4}"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3159651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10578" y="9872559"/>
            <a:ext cx="27944386" cy="16472575"/>
          </a:xfrm>
        </p:spPr>
        <p:txBody>
          <a:bodyPr anchor="b"/>
          <a:lstStyle>
            <a:lvl1pPr>
              <a:defRPr sz="21259"/>
            </a:lvl1pPr>
          </a:lstStyle>
          <a:p>
            <a:r>
              <a:rPr lang="en-US"/>
              <a:t>Click to edit Master title style</a:t>
            </a:r>
            <a:endParaRPr lang="en-US" dirty="0"/>
          </a:p>
        </p:txBody>
      </p:sp>
      <p:sp>
        <p:nvSpPr>
          <p:cNvPr id="3" name="Text Placeholder 2"/>
          <p:cNvSpPr>
            <a:spLocks noGrp="1"/>
          </p:cNvSpPr>
          <p:nvPr>
            <p:ph type="body" idx="1"/>
          </p:nvPr>
        </p:nvSpPr>
        <p:spPr>
          <a:xfrm>
            <a:off x="2210578" y="26500971"/>
            <a:ext cx="27944386" cy="8662538"/>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A11299-F176-4984-92EC-8B0DBE79E6D4}"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128352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27451" y="10541716"/>
            <a:ext cx="13769697" cy="25125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402140" y="10541716"/>
            <a:ext cx="13769697" cy="25125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A11299-F176-4984-92EC-8B0DBE79E6D4}"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371577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108352"/>
            <a:ext cx="27944386" cy="765420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31675" y="9707549"/>
            <a:ext cx="13706415" cy="4757520"/>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Click to edit Master text styles</a:t>
            </a:r>
          </a:p>
        </p:txBody>
      </p:sp>
      <p:sp>
        <p:nvSpPr>
          <p:cNvPr id="4" name="Content Placeholder 3"/>
          <p:cNvSpPr>
            <a:spLocks noGrp="1"/>
          </p:cNvSpPr>
          <p:nvPr>
            <p:ph sz="half" idx="2"/>
          </p:nvPr>
        </p:nvSpPr>
        <p:spPr>
          <a:xfrm>
            <a:off x="2231675" y="14465069"/>
            <a:ext cx="13706415" cy="2127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402142" y="9707549"/>
            <a:ext cx="13773917" cy="4757520"/>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Click to edit Master text styles</a:t>
            </a:r>
          </a:p>
        </p:txBody>
      </p:sp>
      <p:sp>
        <p:nvSpPr>
          <p:cNvPr id="6" name="Content Placeholder 5"/>
          <p:cNvSpPr>
            <a:spLocks noGrp="1"/>
          </p:cNvSpPr>
          <p:nvPr>
            <p:ph sz="quarter" idx="4"/>
          </p:nvPr>
        </p:nvSpPr>
        <p:spPr>
          <a:xfrm>
            <a:off x="16402142" y="14465069"/>
            <a:ext cx="13773917" cy="2127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A11299-F176-4984-92EC-8B0DBE79E6D4}" type="datetimeFigureOut">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239062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A11299-F176-4984-92EC-8B0DBE79E6D4}" type="datetimeFigureOut">
              <a:rPr lang="en-US" smtClean="0"/>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500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11299-F176-4984-92EC-8B0DBE79E6D4}" type="datetimeFigureOut">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3539141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640012"/>
            <a:ext cx="10449614" cy="9240044"/>
          </a:xfrm>
        </p:spPr>
        <p:txBody>
          <a:bodyPr anchor="b"/>
          <a:lstStyle>
            <a:lvl1pPr>
              <a:defRPr sz="11338"/>
            </a:lvl1pPr>
          </a:lstStyle>
          <a:p>
            <a:r>
              <a:rPr lang="en-US"/>
              <a:t>Click to edit Master title style</a:t>
            </a:r>
            <a:endParaRPr lang="en-US" dirty="0"/>
          </a:p>
        </p:txBody>
      </p:sp>
      <p:sp>
        <p:nvSpPr>
          <p:cNvPr id="3" name="Content Placeholder 2"/>
          <p:cNvSpPr>
            <a:spLocks noGrp="1"/>
          </p:cNvSpPr>
          <p:nvPr>
            <p:ph idx="1"/>
          </p:nvPr>
        </p:nvSpPr>
        <p:spPr>
          <a:xfrm>
            <a:off x="13773917" y="5701703"/>
            <a:ext cx="16402140" cy="28141800"/>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31671" y="11880056"/>
            <a:ext cx="10449614" cy="22009274"/>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Click to edit Master text styles</a:t>
            </a:r>
          </a:p>
        </p:txBody>
      </p:sp>
      <p:sp>
        <p:nvSpPr>
          <p:cNvPr id="5" name="Date Placeholder 4"/>
          <p:cNvSpPr>
            <a:spLocks noGrp="1"/>
          </p:cNvSpPr>
          <p:nvPr>
            <p:ph type="dt" sz="half" idx="10"/>
          </p:nvPr>
        </p:nvSpPr>
        <p:spPr/>
        <p:txBody>
          <a:bodyPr/>
          <a:lstStyle/>
          <a:p>
            <a:fld id="{56A11299-F176-4984-92EC-8B0DBE79E6D4}"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1310497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640012"/>
            <a:ext cx="10449614" cy="9240044"/>
          </a:xfrm>
        </p:spPr>
        <p:txBody>
          <a:bodyPr anchor="b"/>
          <a:lstStyle>
            <a:lvl1pPr>
              <a:defRPr sz="11338"/>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73917" y="5701703"/>
            <a:ext cx="16402140" cy="28141800"/>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n-US"/>
              <a:t>Click icon to add picture</a:t>
            </a:r>
            <a:endParaRPr lang="en-US" dirty="0"/>
          </a:p>
        </p:txBody>
      </p:sp>
      <p:sp>
        <p:nvSpPr>
          <p:cNvPr id="4" name="Text Placeholder 3"/>
          <p:cNvSpPr>
            <a:spLocks noGrp="1"/>
          </p:cNvSpPr>
          <p:nvPr>
            <p:ph type="body" sz="half" idx="2"/>
          </p:nvPr>
        </p:nvSpPr>
        <p:spPr>
          <a:xfrm>
            <a:off x="2231671" y="11880056"/>
            <a:ext cx="10449614" cy="22009274"/>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Click to edit Master text styles</a:t>
            </a:r>
          </a:p>
        </p:txBody>
      </p:sp>
      <p:sp>
        <p:nvSpPr>
          <p:cNvPr id="5" name="Date Placeholder 4"/>
          <p:cNvSpPr>
            <a:spLocks noGrp="1"/>
          </p:cNvSpPr>
          <p:nvPr>
            <p:ph type="dt" sz="half" idx="10"/>
          </p:nvPr>
        </p:nvSpPr>
        <p:spPr/>
        <p:txBody>
          <a:bodyPr/>
          <a:lstStyle/>
          <a:p>
            <a:fld id="{56A11299-F176-4984-92EC-8B0DBE79E6D4}"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59CC-301F-4057-9206-BCE8B3459B53}" type="slidenum">
              <a:rPr lang="en-US" smtClean="0"/>
              <a:t>‹Nº›</a:t>
            </a:fld>
            <a:endParaRPr lang="en-US"/>
          </a:p>
        </p:txBody>
      </p:sp>
    </p:spTree>
    <p:extLst>
      <p:ext uri="{BB962C8B-B14F-4D97-AF65-F5344CB8AC3E}">
        <p14:creationId xmlns:p14="http://schemas.microsoft.com/office/powerpoint/2010/main" val="413616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108352"/>
            <a:ext cx="27944386" cy="76542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7451" y="10541716"/>
            <a:ext cx="27944386" cy="251259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27451" y="36703516"/>
            <a:ext cx="7289840" cy="2108343"/>
          </a:xfrm>
          <a:prstGeom prst="rect">
            <a:avLst/>
          </a:prstGeom>
        </p:spPr>
        <p:txBody>
          <a:bodyPr vert="horz" lIns="91440" tIns="45720" rIns="91440" bIns="45720" rtlCol="0" anchor="ctr"/>
          <a:lstStyle>
            <a:lvl1pPr algn="l">
              <a:defRPr sz="4252">
                <a:solidFill>
                  <a:schemeClr val="tx1">
                    <a:tint val="75000"/>
                  </a:schemeClr>
                </a:solidFill>
              </a:defRPr>
            </a:lvl1pPr>
          </a:lstStyle>
          <a:p>
            <a:fld id="{56A11299-F176-4984-92EC-8B0DBE79E6D4}" type="datetimeFigureOut">
              <a:rPr lang="en-US" smtClean="0"/>
              <a:t>11/9/2020</a:t>
            </a:fld>
            <a:endParaRPr lang="en-US"/>
          </a:p>
        </p:txBody>
      </p:sp>
      <p:sp>
        <p:nvSpPr>
          <p:cNvPr id="5" name="Footer Placeholder 4"/>
          <p:cNvSpPr>
            <a:spLocks noGrp="1"/>
          </p:cNvSpPr>
          <p:nvPr>
            <p:ph type="ftr" sz="quarter" idx="3"/>
          </p:nvPr>
        </p:nvSpPr>
        <p:spPr>
          <a:xfrm>
            <a:off x="10732264" y="36703516"/>
            <a:ext cx="10934760" cy="2108343"/>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2881997" y="36703516"/>
            <a:ext cx="7289840" cy="2108343"/>
          </a:xfrm>
          <a:prstGeom prst="rect">
            <a:avLst/>
          </a:prstGeom>
        </p:spPr>
        <p:txBody>
          <a:bodyPr vert="horz" lIns="91440" tIns="45720" rIns="91440" bIns="45720" rtlCol="0" anchor="ctr"/>
          <a:lstStyle>
            <a:lvl1pPr algn="r">
              <a:defRPr sz="4252">
                <a:solidFill>
                  <a:schemeClr val="tx1">
                    <a:tint val="75000"/>
                  </a:schemeClr>
                </a:solidFill>
              </a:defRPr>
            </a:lvl1pPr>
          </a:lstStyle>
          <a:p>
            <a:fld id="{58C959CC-301F-4057-9206-BCE8B3459B53}" type="slidenum">
              <a:rPr lang="en-US" smtClean="0"/>
              <a:t>‹Nº›</a:t>
            </a:fld>
            <a:endParaRPr lang="en-US"/>
          </a:p>
        </p:txBody>
      </p:sp>
    </p:spTree>
    <p:extLst>
      <p:ext uri="{BB962C8B-B14F-4D97-AF65-F5344CB8AC3E}">
        <p14:creationId xmlns:p14="http://schemas.microsoft.com/office/powerpoint/2010/main" val="22046481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jpeg"/><Relationship Id="rId3" Type="http://schemas.openxmlformats.org/officeDocument/2006/relationships/hyperlink" Target="mailto:alrog@unileon.es" TargetMode="External"/><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jpeg"/><Relationship Id="rId33" Type="http://schemas.openxmlformats.org/officeDocument/2006/relationships/image" Target="../media/image31.tif"/><Relationship Id="rId2" Type="http://schemas.openxmlformats.org/officeDocument/2006/relationships/image" Target="../media/image1.jpg"/><Relationship Id="rId16" Type="http://schemas.openxmlformats.org/officeDocument/2006/relationships/image" Target="../media/image14.png"/><Relationship Id="rId20" Type="http://schemas.openxmlformats.org/officeDocument/2006/relationships/image" Target="../media/image18.jpeg"/><Relationship Id="rId29"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emf"/><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jpeg"/><Relationship Id="rId28" Type="http://schemas.openxmlformats.org/officeDocument/2006/relationships/image" Target="../media/image26.jpeg"/><Relationship Id="rId10" Type="http://schemas.openxmlformats.org/officeDocument/2006/relationships/image" Target="../media/image8.png"/><Relationship Id="rId19" Type="http://schemas.openxmlformats.org/officeDocument/2006/relationships/image" Target="../media/image17.jpeg"/><Relationship Id="rId31" Type="http://schemas.openxmlformats.org/officeDocument/2006/relationships/image" Target="../media/image29.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jpeg"/><Relationship Id="rId27" Type="http://schemas.openxmlformats.org/officeDocument/2006/relationships/image" Target="../media/image25.jpeg"/><Relationship Id="rId30" Type="http://schemas.openxmlformats.org/officeDocument/2006/relationships/image" Target="../media/image28.jpe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23000" b="-23000"/>
          </a:stretch>
        </a:blipFill>
        <a:effectLst/>
      </p:bgPr>
    </p:bg>
    <p:spTree>
      <p:nvGrpSpPr>
        <p:cNvPr id="1" name=""/>
        <p:cNvGrpSpPr/>
        <p:nvPr/>
      </p:nvGrpSpPr>
      <p:grpSpPr>
        <a:xfrm>
          <a:off x="0" y="0"/>
          <a:ext cx="0" cy="0"/>
          <a:chOff x="0" y="0"/>
          <a:chExt cx="0" cy="0"/>
        </a:xfrm>
      </p:grpSpPr>
      <p:grpSp>
        <p:nvGrpSpPr>
          <p:cNvPr id="176" name="Group 10"/>
          <p:cNvGrpSpPr/>
          <p:nvPr/>
        </p:nvGrpSpPr>
        <p:grpSpPr>
          <a:xfrm>
            <a:off x="1207290" y="5999790"/>
            <a:ext cx="30229152" cy="4612561"/>
            <a:chOff x="423186" y="8551860"/>
            <a:chExt cx="34995701" cy="5637726"/>
          </a:xfrm>
        </p:grpSpPr>
        <p:sp>
          <p:nvSpPr>
            <p:cNvPr id="177" name="Rounded Rectangle 11"/>
            <p:cNvSpPr/>
            <p:nvPr/>
          </p:nvSpPr>
          <p:spPr>
            <a:xfrm>
              <a:off x="3711977" y="8629100"/>
              <a:ext cx="31476915" cy="5320359"/>
            </a:xfrm>
            <a:prstGeom prst="roundRect">
              <a:avLst/>
            </a:prstGeom>
            <a:solidFill>
              <a:schemeClr val="accent1">
                <a:lumMod val="40000"/>
                <a:lumOff val="60000"/>
              </a:schemeClr>
            </a:solidFill>
            <a:ln w="57150">
              <a:solidFill>
                <a:srgbClr val="0070C0"/>
              </a:solidFill>
              <a:prstDash val="dash"/>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6122">
                <a:latin typeface="Calibri" panose="020F0502020204030204" pitchFamily="34" charset="0"/>
              </a:endParaRPr>
            </a:p>
          </p:txBody>
        </p:sp>
        <p:sp>
          <p:nvSpPr>
            <p:cNvPr id="179" name="Oval 12"/>
            <p:cNvSpPr/>
            <p:nvPr/>
          </p:nvSpPr>
          <p:spPr>
            <a:xfrm>
              <a:off x="423186" y="8551860"/>
              <a:ext cx="4261083" cy="4496040"/>
            </a:xfrm>
            <a:prstGeom prst="ellipse">
              <a:avLst/>
            </a:prstGeom>
            <a:solidFill>
              <a:srgbClr val="638ACF"/>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22">
                <a:latin typeface="Calibri" panose="020F0502020204030204" pitchFamily="34" charset="0"/>
              </a:endParaRPr>
            </a:p>
          </p:txBody>
        </p:sp>
        <p:sp>
          <p:nvSpPr>
            <p:cNvPr id="180" name="Freeform: Shape 97">
              <a:extLst>
                <a:ext uri="{FF2B5EF4-FFF2-40B4-BE49-F238E27FC236}">
                  <a16:creationId xmlns:a16="http://schemas.microsoft.com/office/drawing/2014/main" id="{F7CEB0A2-6F56-453A-BDFA-0F7D0E2EA34A}"/>
                </a:ext>
              </a:extLst>
            </p:cNvPr>
            <p:cNvSpPr>
              <a:spLocks/>
            </p:cNvSpPr>
            <p:nvPr/>
          </p:nvSpPr>
          <p:spPr bwMode="auto">
            <a:xfrm>
              <a:off x="1973477" y="12527004"/>
              <a:ext cx="33445410" cy="1662582"/>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rgbClr val="638ACF"/>
            </a:solidFill>
            <a:ln>
              <a:solidFill>
                <a:srgbClr val="638ACF"/>
              </a:solidFill>
            </a:ln>
          </p:spPr>
          <p:txBody>
            <a:bodyPr vert="horz" wrap="square" lIns="74813" tIns="37405" rIns="74813" bIns="37405" numCol="1" anchor="t" anchorCtr="0" compatLnSpc="1">
              <a:prstTxWarp prst="textNoShape">
                <a:avLst/>
              </a:prstTxWarp>
              <a:noAutofit/>
            </a:bodyPr>
            <a:lstStyle/>
            <a:p>
              <a:endParaRPr lang="en-US" sz="6122">
                <a:latin typeface="Calibri" panose="020F0502020204030204" pitchFamily="34" charset="0"/>
              </a:endParaRPr>
            </a:p>
          </p:txBody>
        </p:sp>
        <p:sp>
          <p:nvSpPr>
            <p:cNvPr id="181" name="Oval 14"/>
            <p:cNvSpPr/>
            <p:nvPr/>
          </p:nvSpPr>
          <p:spPr>
            <a:xfrm>
              <a:off x="1043630" y="9197437"/>
              <a:ext cx="3059579" cy="3202393"/>
            </a:xfrm>
            <a:prstGeom prst="ellipse">
              <a:avLst/>
            </a:prstGeom>
            <a:ln>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6122">
                <a:latin typeface="Calibri" panose="020F0502020204030204" pitchFamily="34" charset="0"/>
              </a:endParaRPr>
            </a:p>
          </p:txBody>
        </p:sp>
        <p:sp>
          <p:nvSpPr>
            <p:cNvPr id="182" name="Rectangle 15"/>
            <p:cNvSpPr/>
            <p:nvPr/>
          </p:nvSpPr>
          <p:spPr>
            <a:xfrm>
              <a:off x="4974513" y="8908431"/>
              <a:ext cx="10424502" cy="1015690"/>
            </a:xfrm>
            <a:prstGeom prst="rect">
              <a:avLst/>
            </a:prstGeom>
          </p:spPr>
          <p:txBody>
            <a:bodyPr wrap="square">
              <a:spAutoFit/>
            </a:bodyPr>
            <a:lstStyle/>
            <a:p>
              <a:pPr lvl="0" algn="ctr"/>
              <a:r>
                <a:rPr lang="en-US" sz="2400" b="1" i="1" dirty="0" err="1">
                  <a:latin typeface="Calibri" panose="020F0502020204030204" pitchFamily="34" charset="0"/>
                </a:rPr>
                <a:t>Xylotrechus</a:t>
              </a:r>
              <a:r>
                <a:rPr lang="en-US" sz="2400" b="1" i="1" dirty="0">
                  <a:latin typeface="Calibri" panose="020F0502020204030204" pitchFamily="34" charset="0"/>
                </a:rPr>
                <a:t> </a:t>
              </a:r>
              <a:r>
                <a:rPr lang="en-US" sz="2400" b="1" i="1" dirty="0" err="1">
                  <a:latin typeface="Calibri" panose="020F0502020204030204" pitchFamily="34" charset="0"/>
                </a:rPr>
                <a:t>arvicola</a:t>
              </a:r>
              <a:r>
                <a:rPr lang="en-US" sz="2400" b="1" dirty="0">
                  <a:latin typeface="Calibri" panose="020F0502020204030204" pitchFamily="34" charset="0"/>
                </a:rPr>
                <a:t> is a significant pest in vineyards (</a:t>
              </a:r>
              <a:r>
                <a:rPr lang="en-US" sz="2400" b="1" i="1" dirty="0">
                  <a:latin typeface="Calibri" panose="020F0502020204030204" pitchFamily="34" charset="0"/>
                </a:rPr>
                <a:t>Vitis vinifera</a:t>
              </a:r>
              <a:r>
                <a:rPr lang="en-US" sz="2400" b="1" dirty="0">
                  <a:latin typeface="Calibri" panose="020F0502020204030204" pitchFamily="34" charset="0"/>
                </a:rPr>
                <a:t>) in the main wine-producing regions of Iberian Peninsula. </a:t>
              </a:r>
            </a:p>
          </p:txBody>
        </p:sp>
      </p:grpSp>
      <p:sp>
        <p:nvSpPr>
          <p:cNvPr id="9" name="TextBox 8"/>
          <p:cNvSpPr txBox="1"/>
          <p:nvPr/>
        </p:nvSpPr>
        <p:spPr>
          <a:xfrm>
            <a:off x="5706471" y="553079"/>
            <a:ext cx="19661879" cy="2123658"/>
          </a:xfrm>
          <a:prstGeom prst="rect">
            <a:avLst/>
          </a:prstGeom>
          <a:noFill/>
        </p:spPr>
        <p:txBody>
          <a:bodyPr wrap="square" rtlCol="0">
            <a:spAutoFit/>
          </a:bodyPr>
          <a:lstStyle/>
          <a:p>
            <a:pPr algn="ctr"/>
            <a:r>
              <a:rPr lang="en-US" sz="6600" b="1" dirty="0">
                <a:latin typeface="Calibri" panose="020F0502020204030204" pitchFamily="34" charset="0"/>
              </a:rPr>
              <a:t>Susceptibility of </a:t>
            </a:r>
            <a:r>
              <a:rPr lang="en-US" sz="6600" b="1" i="1" dirty="0" err="1">
                <a:latin typeface="Calibri" panose="020F0502020204030204" pitchFamily="34" charset="0"/>
              </a:rPr>
              <a:t>Xylotrechus</a:t>
            </a:r>
            <a:r>
              <a:rPr lang="en-US" sz="6600" b="1" i="1" dirty="0">
                <a:latin typeface="Calibri" panose="020F0502020204030204" pitchFamily="34" charset="0"/>
              </a:rPr>
              <a:t> </a:t>
            </a:r>
            <a:r>
              <a:rPr lang="en-US" sz="6600" b="1" i="1" dirty="0" err="1">
                <a:latin typeface="Calibri" panose="020F0502020204030204" pitchFamily="34" charset="0"/>
              </a:rPr>
              <a:t>arvicola</a:t>
            </a:r>
            <a:r>
              <a:rPr lang="en-US" sz="6600" b="1" i="1" dirty="0">
                <a:latin typeface="Calibri" panose="020F0502020204030204" pitchFamily="34" charset="0"/>
              </a:rPr>
              <a:t> </a:t>
            </a:r>
            <a:r>
              <a:rPr lang="en-US" sz="6600" b="1" dirty="0">
                <a:latin typeface="Calibri" panose="020F0502020204030204" pitchFamily="34" charset="0"/>
              </a:rPr>
              <a:t>(Coleoptera: </a:t>
            </a:r>
            <a:r>
              <a:rPr lang="en-US" sz="6600" b="1" dirty="0" err="1">
                <a:latin typeface="Calibri" panose="020F0502020204030204" pitchFamily="34" charset="0"/>
              </a:rPr>
              <a:t>Cerambycidae</a:t>
            </a:r>
            <a:r>
              <a:rPr lang="en-US" sz="6600" b="1" dirty="0">
                <a:latin typeface="Calibri" panose="020F0502020204030204" pitchFamily="34" charset="0"/>
              </a:rPr>
              <a:t>) to five Cry toxins</a:t>
            </a:r>
            <a:endParaRPr lang="en-US" sz="6600" dirty="0">
              <a:latin typeface="Calibri" panose="020F0502020204030204" pitchFamily="34" charset="0"/>
            </a:endParaRPr>
          </a:p>
        </p:txBody>
      </p:sp>
      <p:sp>
        <p:nvSpPr>
          <p:cNvPr id="10" name="TextBox 9"/>
          <p:cNvSpPr txBox="1"/>
          <p:nvPr/>
        </p:nvSpPr>
        <p:spPr>
          <a:xfrm>
            <a:off x="4180889" y="2785637"/>
            <a:ext cx="23962311" cy="2882840"/>
          </a:xfrm>
          <a:prstGeom prst="rect">
            <a:avLst/>
          </a:prstGeom>
          <a:noFill/>
        </p:spPr>
        <p:txBody>
          <a:bodyPr wrap="square" rtlCol="0">
            <a:spAutoFit/>
          </a:bodyPr>
          <a:lstStyle/>
          <a:p>
            <a:pPr algn="ctr"/>
            <a:r>
              <a:rPr lang="es-ES" sz="3200" b="1" dirty="0">
                <a:latin typeface="Calibri" panose="020F0502020204030204" pitchFamily="34" charset="0"/>
              </a:rPr>
              <a:t>Álvaro Rodríguez-González </a:t>
            </a:r>
            <a:r>
              <a:rPr lang="es-ES" sz="3200" b="1" baseline="30000" dirty="0">
                <a:latin typeface="Calibri" panose="020F0502020204030204" pitchFamily="34" charset="0"/>
              </a:rPr>
              <a:t>1</a:t>
            </a:r>
            <a:r>
              <a:rPr lang="es-ES" sz="3200" b="1" dirty="0">
                <a:latin typeface="Calibri" panose="020F0502020204030204" pitchFamily="34" charset="0"/>
              </a:rPr>
              <a:t>*, Alejandra J. </a:t>
            </a:r>
            <a:r>
              <a:rPr lang="es-ES" sz="3200" b="1" dirty="0" err="1">
                <a:latin typeface="Calibri" panose="020F0502020204030204" pitchFamily="34" charset="0"/>
              </a:rPr>
              <a:t>Porteous</a:t>
            </a:r>
            <a:r>
              <a:rPr lang="es-ES" sz="3200" b="1" dirty="0">
                <a:latin typeface="Calibri" panose="020F0502020204030204" pitchFamily="34" charset="0"/>
              </a:rPr>
              <a:t>-Álvarez </a:t>
            </a:r>
            <a:r>
              <a:rPr lang="es-ES" sz="3200" b="1" baseline="30000" dirty="0">
                <a:latin typeface="Calibri" panose="020F0502020204030204" pitchFamily="34" charset="0"/>
              </a:rPr>
              <a:t>1</a:t>
            </a:r>
            <a:r>
              <a:rPr lang="es-ES" sz="3200" b="1" dirty="0">
                <a:latin typeface="Calibri" panose="020F0502020204030204" pitchFamily="34" charset="0"/>
              </a:rPr>
              <a:t>, Mario Del Val </a:t>
            </a:r>
            <a:r>
              <a:rPr lang="es-ES" sz="3200" b="1" baseline="30000" dirty="0">
                <a:latin typeface="Calibri" panose="020F0502020204030204" pitchFamily="34" charset="0"/>
              </a:rPr>
              <a:t>1</a:t>
            </a:r>
            <a:r>
              <a:rPr lang="es-ES" sz="3200" b="1" dirty="0">
                <a:latin typeface="Calibri" panose="020F0502020204030204" pitchFamily="34" charset="0"/>
              </a:rPr>
              <a:t>, Pedro A. Casquero </a:t>
            </a:r>
            <a:r>
              <a:rPr lang="es-ES" sz="3200" b="1" baseline="30000" dirty="0">
                <a:latin typeface="Calibri" panose="020F0502020204030204" pitchFamily="34" charset="0"/>
              </a:rPr>
              <a:t>1</a:t>
            </a:r>
            <a:r>
              <a:rPr lang="es-ES" sz="3200" b="1" dirty="0">
                <a:latin typeface="Calibri" panose="020F0502020204030204" pitchFamily="34" charset="0"/>
              </a:rPr>
              <a:t> and Baltasar Escriche </a:t>
            </a:r>
            <a:r>
              <a:rPr lang="es-ES" sz="3200" b="1" baseline="30000" dirty="0">
                <a:latin typeface="Calibri" panose="020F0502020204030204" pitchFamily="34" charset="0"/>
              </a:rPr>
              <a:t>2</a:t>
            </a:r>
            <a:r>
              <a:rPr lang="es-ES" sz="3200" b="1" dirty="0">
                <a:latin typeface="Calibri" panose="020F0502020204030204" pitchFamily="34" charset="0"/>
              </a:rPr>
              <a:t>*</a:t>
            </a:r>
            <a:r>
              <a:rPr lang="es-ES" sz="3200" b="1" u="sng" dirty="0">
                <a:latin typeface="Calibri" panose="020F0502020204030204" pitchFamily="34" charset="0"/>
              </a:rPr>
              <a:t> </a:t>
            </a:r>
          </a:p>
          <a:p>
            <a:pPr algn="ctr"/>
            <a:endParaRPr lang="en-US" sz="3200" u="sng" dirty="0">
              <a:latin typeface="Calibri" panose="020F0502020204030204" pitchFamily="34" charset="0"/>
            </a:endParaRPr>
          </a:p>
          <a:p>
            <a:pPr algn="ctr"/>
            <a:r>
              <a:rPr lang="es-ES" sz="3200" b="1" baseline="30000" dirty="0">
                <a:latin typeface="Calibri" panose="020F0502020204030204" pitchFamily="34" charset="0"/>
              </a:rPr>
              <a:t>1.- Grupo Universitario de Investigación en Ingeniería y Agricultura Sostenible (GUIIAS). Instituto de Medio Ambiente Recursos Naturales y Biodiversidad (INMARENBIO). Escuela de Ingeniería Agraria y Forestal (EIAF). Universidad de León. Avenida de Portugal 41, 24071, León, </a:t>
            </a:r>
            <a:r>
              <a:rPr lang="es-ES" sz="3200" b="1" baseline="30000" dirty="0" err="1">
                <a:latin typeface="Calibri" panose="020F0502020204030204" pitchFamily="34" charset="0"/>
              </a:rPr>
              <a:t>Spain</a:t>
            </a:r>
            <a:r>
              <a:rPr lang="es-ES" sz="3200" b="1" baseline="30000" dirty="0">
                <a:latin typeface="Calibri" panose="020F0502020204030204" pitchFamily="34" charset="0"/>
              </a:rPr>
              <a:t>. </a:t>
            </a:r>
          </a:p>
          <a:p>
            <a:pPr algn="ctr"/>
            <a:r>
              <a:rPr lang="es-ES" sz="3200" b="1" baseline="30000" dirty="0">
                <a:latin typeface="Calibri" panose="020F0502020204030204" pitchFamily="34" charset="0"/>
              </a:rPr>
              <a:t>2.- Instituto Universitario de Biotecnología y Biomedicina (BIOTECMED). Departamento de Genética. Universitat de Valencia, 46100 Burjassot, </a:t>
            </a:r>
            <a:r>
              <a:rPr lang="es-ES" sz="3200" b="1" baseline="30000" dirty="0" err="1">
                <a:latin typeface="Calibri" panose="020F0502020204030204" pitchFamily="34" charset="0"/>
              </a:rPr>
              <a:t>Spain</a:t>
            </a:r>
            <a:r>
              <a:rPr lang="es-ES" sz="3200" b="1" baseline="30000" dirty="0">
                <a:latin typeface="Calibri" panose="020F0502020204030204" pitchFamily="34" charset="0"/>
              </a:rPr>
              <a:t>.</a:t>
            </a:r>
          </a:p>
          <a:p>
            <a:pPr algn="ctr"/>
            <a:r>
              <a:rPr lang="es-ES" sz="3200" b="1" baseline="30000" dirty="0">
                <a:latin typeface="Calibri" panose="020F0502020204030204" pitchFamily="34" charset="0"/>
              </a:rPr>
              <a:t>* </a:t>
            </a:r>
            <a:r>
              <a:rPr lang="es-ES" sz="3200" b="1" baseline="30000" dirty="0" err="1">
                <a:latin typeface="Calibri" panose="020F0502020204030204" pitchFamily="34" charset="0"/>
              </a:rPr>
              <a:t>Correspondence</a:t>
            </a:r>
            <a:r>
              <a:rPr lang="es-ES" sz="3200" b="1" baseline="30000" dirty="0">
                <a:latin typeface="Calibri" panose="020F0502020204030204" pitchFamily="34" charset="0"/>
              </a:rPr>
              <a:t>: A.R.G. (</a:t>
            </a:r>
            <a:r>
              <a:rPr lang="es-ES" sz="3200" b="1" baseline="30000" dirty="0">
                <a:solidFill>
                  <a:srgbClr val="0070C0"/>
                </a:solidFill>
                <a:latin typeface="Calibri" panose="020F0502020204030204" pitchFamily="34" charset="0"/>
                <a:hlinkClick r:id="rId3">
                  <a:extLst>
                    <a:ext uri="{A12FA001-AC4F-418D-AE19-62706E023703}">
                      <ahyp:hlinkClr xmlns:ahyp="http://schemas.microsoft.com/office/drawing/2018/hyperlinkcolor" val="tx"/>
                    </a:ext>
                  </a:extLst>
                </a:hlinkClick>
              </a:rPr>
              <a:t>alrog@unileon.es</a:t>
            </a:r>
            <a:r>
              <a:rPr lang="es-ES" sz="3200" b="1" baseline="30000" dirty="0">
                <a:latin typeface="Calibri" panose="020F0502020204030204" pitchFamily="34" charset="0"/>
              </a:rPr>
              <a:t>) and B.E. (</a:t>
            </a:r>
            <a:r>
              <a:rPr lang="es-ES" sz="3200" b="1" u="sng" baseline="30000" dirty="0">
                <a:solidFill>
                  <a:srgbClr val="0070C0"/>
                </a:solidFill>
                <a:latin typeface="Calibri" panose="020F0502020204030204" pitchFamily="34" charset="0"/>
              </a:rPr>
              <a:t>baltasar.escriche@uv.e</a:t>
            </a:r>
            <a:r>
              <a:rPr lang="es-ES" sz="3200" b="1" baseline="30000" dirty="0">
                <a:solidFill>
                  <a:srgbClr val="0070C0"/>
                </a:solidFill>
                <a:latin typeface="Calibri" panose="020F0502020204030204" pitchFamily="34" charset="0"/>
              </a:rPr>
              <a:t>s</a:t>
            </a:r>
            <a:r>
              <a:rPr lang="es-ES" sz="3200" b="1" baseline="30000" dirty="0">
                <a:latin typeface="Calibri" panose="020F0502020204030204" pitchFamily="34" charset="0"/>
              </a:rPr>
              <a:t>)</a:t>
            </a:r>
          </a:p>
          <a:p>
            <a:pPr algn="ctr"/>
            <a:endParaRPr lang="en-US" sz="3200" dirty="0">
              <a:solidFill>
                <a:srgbClr val="FF0000"/>
              </a:solidFill>
              <a:latin typeface="Calibri" panose="020F0502020204030204" pitchFamily="34" charset="0"/>
            </a:endParaRPr>
          </a:p>
        </p:txBody>
      </p:sp>
      <p:sp>
        <p:nvSpPr>
          <p:cNvPr id="17" name="Rectangle 16"/>
          <p:cNvSpPr/>
          <p:nvPr/>
        </p:nvSpPr>
        <p:spPr>
          <a:xfrm>
            <a:off x="2004880" y="7601740"/>
            <a:ext cx="2092881" cy="553998"/>
          </a:xfrm>
          <a:prstGeom prst="rect">
            <a:avLst/>
          </a:prstGeom>
        </p:spPr>
        <p:txBody>
          <a:bodyPr wrap="none" lIns="0" anchor="ctr">
            <a:spAutoFit/>
          </a:bodyPr>
          <a:lstStyle/>
          <a:p>
            <a:pPr defTabSz="748110">
              <a:defRPr/>
            </a:pPr>
            <a:r>
              <a:rPr lang="da-DK" sz="3000" b="1" kern="0" dirty="0">
                <a:ln>
                  <a:solidFill>
                    <a:srgbClr val="002060"/>
                  </a:solidFill>
                </a:ln>
                <a:solidFill>
                  <a:srgbClr val="002060"/>
                </a:solidFill>
                <a:latin typeface="Calibri" panose="020F0502020204030204" pitchFamily="34" charset="0"/>
              </a:rPr>
              <a:t>Introduction</a:t>
            </a:r>
            <a:endParaRPr lang="en-US" sz="3000" b="1" kern="0" dirty="0">
              <a:ln>
                <a:solidFill>
                  <a:srgbClr val="002060"/>
                </a:solidFill>
              </a:ln>
              <a:solidFill>
                <a:srgbClr val="002060"/>
              </a:solidFill>
              <a:latin typeface="Calibri" panose="020F0502020204030204" pitchFamily="34" charset="0"/>
            </a:endParaRPr>
          </a:p>
        </p:txBody>
      </p:sp>
      <p:sp>
        <p:nvSpPr>
          <p:cNvPr id="18" name="Rectangle 17"/>
          <p:cNvSpPr/>
          <p:nvPr/>
        </p:nvSpPr>
        <p:spPr>
          <a:xfrm flipH="1">
            <a:off x="1633632" y="11467396"/>
            <a:ext cx="29604140" cy="10590893"/>
          </a:xfrm>
          <a:prstGeom prst="rect">
            <a:avLst/>
          </a:prstGeom>
          <a:solidFill>
            <a:schemeClr val="accent4">
              <a:lumMod val="40000"/>
              <a:lumOff val="60000"/>
            </a:schemeClr>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813" tIns="37405" rIns="74813" bIns="37405" numCol="1" spcCol="0" rtlCol="0" fromWordArt="0" anchor="ctr" anchorCtr="0" forceAA="0" compatLnSpc="1">
            <a:prstTxWarp prst="textNoShape">
              <a:avLst/>
            </a:prstTxWarp>
            <a:noAutofit/>
          </a:bodyPr>
          <a:lstStyle/>
          <a:p>
            <a:pPr algn="ctr"/>
            <a:endParaRPr lang="en-US" sz="6122">
              <a:latin typeface="Calibri" panose="020F0502020204030204" pitchFamily="34" charset="0"/>
            </a:endParaRPr>
          </a:p>
        </p:txBody>
      </p:sp>
      <p:sp>
        <p:nvSpPr>
          <p:cNvPr id="19" name="Rectangle 18"/>
          <p:cNvSpPr/>
          <p:nvPr/>
        </p:nvSpPr>
        <p:spPr>
          <a:xfrm>
            <a:off x="1185655" y="11079718"/>
            <a:ext cx="29604583" cy="10611003"/>
          </a:xfrm>
          <a:prstGeom prst="rect">
            <a:avLst/>
          </a:prstGeom>
          <a:solidFill>
            <a:schemeClr val="bg1"/>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813" tIns="37405" rIns="74813" bIns="37405" numCol="1" spcCol="0" rtlCol="0" fromWordArt="0" anchor="ctr" anchorCtr="0" forceAA="0" compatLnSpc="1">
            <a:prstTxWarp prst="textNoShape">
              <a:avLst/>
            </a:prstTxWarp>
            <a:noAutofit/>
          </a:bodyPr>
          <a:lstStyle/>
          <a:p>
            <a:pPr algn="ctr"/>
            <a:endParaRPr lang="en-US" sz="6122">
              <a:latin typeface="Calibri" panose="020F0502020204030204" pitchFamily="34" charset="0"/>
            </a:endParaRPr>
          </a:p>
        </p:txBody>
      </p:sp>
      <p:sp>
        <p:nvSpPr>
          <p:cNvPr id="20" name="TextBox 19"/>
          <p:cNvSpPr txBox="1"/>
          <p:nvPr/>
        </p:nvSpPr>
        <p:spPr>
          <a:xfrm>
            <a:off x="11514326" y="11076658"/>
            <a:ext cx="7782965" cy="769441"/>
          </a:xfrm>
          <a:prstGeom prst="rect">
            <a:avLst/>
          </a:prstGeom>
          <a:noFill/>
        </p:spPr>
        <p:txBody>
          <a:bodyPr wrap="square" rtlCol="0">
            <a:spAutoFit/>
          </a:bodyPr>
          <a:lstStyle/>
          <a:p>
            <a:pPr algn="ctr"/>
            <a:r>
              <a:rPr lang="en-US" sz="4400" b="1" dirty="0">
                <a:ln w="22225">
                  <a:solidFill>
                    <a:schemeClr val="accent2"/>
                  </a:solidFill>
                  <a:prstDash val="solid"/>
                </a:ln>
                <a:solidFill>
                  <a:srgbClr val="FFC000"/>
                </a:solidFill>
                <a:latin typeface="Calibri" panose="020F0502020204030204" pitchFamily="34" charset="0"/>
              </a:rPr>
              <a:t>Materials and Methods</a:t>
            </a:r>
          </a:p>
        </p:txBody>
      </p:sp>
      <p:sp>
        <p:nvSpPr>
          <p:cNvPr id="21" name="TextBox 20"/>
          <p:cNvSpPr txBox="1"/>
          <p:nvPr/>
        </p:nvSpPr>
        <p:spPr>
          <a:xfrm rot="10800000" flipV="1">
            <a:off x="1570997" y="15619260"/>
            <a:ext cx="8626726" cy="707886"/>
          </a:xfrm>
          <a:prstGeom prst="rect">
            <a:avLst/>
          </a:prstGeom>
          <a:noFill/>
        </p:spPr>
        <p:txBody>
          <a:bodyPr wrap="square" lIns="0" rIns="0" rtlCol="0" anchor="ctr">
            <a:spAutoFit/>
          </a:bodyPr>
          <a:lstStyle>
            <a:defPPr>
              <a:defRPr lang="en-US"/>
            </a:defPPr>
            <a:lvl1pPr lvl="0" algn="ctr" defTabSz="914400">
              <a:defRPr sz="3600" b="1">
                <a:ln w="9525">
                  <a:solidFill>
                    <a:schemeClr val="accent1">
                      <a:lumMod val="50000"/>
                    </a:schemeClr>
                  </a:solidFill>
                  <a:prstDash val="solid"/>
                </a:ln>
                <a:solidFill>
                  <a:schemeClr val="accent1">
                    <a:lumMod val="75000"/>
                  </a:schemeClr>
                </a:solidFill>
                <a:effectLst>
                  <a:outerShdw blurRad="12700" dist="38100" dir="2700000" algn="tl" rotWithShape="0">
                    <a:schemeClr val="accent5">
                      <a:lumMod val="60000"/>
                      <a:lumOff val="40000"/>
                    </a:schemeClr>
                  </a:outerShdw>
                </a:effectLst>
              </a:defRPr>
            </a:lvl1pPr>
          </a:lstStyle>
          <a:p>
            <a:pPr algn="l"/>
            <a:r>
              <a:rPr lang="en-US" sz="4000" dirty="0">
                <a:latin typeface="Calibri" panose="020F0502020204030204" pitchFamily="34" charset="0"/>
              </a:rPr>
              <a:t>Test Toxic Activity </a:t>
            </a:r>
          </a:p>
        </p:txBody>
      </p:sp>
      <p:sp>
        <p:nvSpPr>
          <p:cNvPr id="34" name="TextBox 33"/>
          <p:cNvSpPr txBox="1"/>
          <p:nvPr/>
        </p:nvSpPr>
        <p:spPr>
          <a:xfrm>
            <a:off x="11464284" y="12451067"/>
            <a:ext cx="12280229" cy="830997"/>
          </a:xfrm>
          <a:prstGeom prst="rect">
            <a:avLst/>
          </a:prstGeom>
          <a:noFill/>
        </p:spPr>
        <p:txBody>
          <a:bodyPr wrap="square" rtlCol="0">
            <a:spAutoFit/>
          </a:bodyPr>
          <a:lstStyle/>
          <a:p>
            <a:r>
              <a:rPr lang="en-US" sz="2400" b="1" dirty="0">
                <a:latin typeface="Calibri" panose="020F0502020204030204" pitchFamily="34" charset="0"/>
              </a:rPr>
              <a:t>2. Insect mate, lay eggs on substrates for oviposition, and neonate larvae are collected in a Petri dish</a:t>
            </a:r>
          </a:p>
        </p:txBody>
      </p:sp>
      <p:sp>
        <p:nvSpPr>
          <p:cNvPr id="35" name="Rectangle 34"/>
          <p:cNvSpPr/>
          <p:nvPr/>
        </p:nvSpPr>
        <p:spPr>
          <a:xfrm>
            <a:off x="3595571" y="12471380"/>
            <a:ext cx="8468193" cy="461665"/>
          </a:xfrm>
          <a:prstGeom prst="rect">
            <a:avLst/>
          </a:prstGeom>
        </p:spPr>
        <p:txBody>
          <a:bodyPr wrap="square">
            <a:spAutoFit/>
          </a:bodyPr>
          <a:lstStyle/>
          <a:p>
            <a:r>
              <a:rPr lang="en-US" sz="2400" b="1" dirty="0">
                <a:latin typeface="Calibri" panose="020F0502020204030204" pitchFamily="34" charset="0"/>
              </a:rPr>
              <a:t>1. Insects captured with CROSSTRAP®</a:t>
            </a:r>
          </a:p>
        </p:txBody>
      </p:sp>
      <p:sp>
        <p:nvSpPr>
          <p:cNvPr id="39" name="TextBox 38"/>
          <p:cNvSpPr txBox="1"/>
          <p:nvPr/>
        </p:nvSpPr>
        <p:spPr>
          <a:xfrm>
            <a:off x="2643584" y="16299501"/>
            <a:ext cx="3143845" cy="461665"/>
          </a:xfrm>
          <a:prstGeom prst="rect">
            <a:avLst/>
          </a:prstGeom>
          <a:noFill/>
        </p:spPr>
        <p:txBody>
          <a:bodyPr wrap="square" lIns="0" rIns="0" rtlCol="0" anchor="ctr">
            <a:spAutoFit/>
          </a:bodyPr>
          <a:lstStyle>
            <a:defPPr>
              <a:defRPr lang="en-US"/>
            </a:defPPr>
            <a:lvl1pPr lvl="0" algn="ctr" defTabSz="914400">
              <a:defRPr sz="3600" b="1">
                <a:ln w="9525">
                  <a:solidFill>
                    <a:schemeClr val="accent1">
                      <a:lumMod val="50000"/>
                    </a:schemeClr>
                  </a:solidFill>
                  <a:prstDash val="solid"/>
                </a:ln>
                <a:solidFill>
                  <a:schemeClr val="accent1">
                    <a:lumMod val="75000"/>
                  </a:schemeClr>
                </a:solidFill>
                <a:effectLst>
                  <a:outerShdw blurRad="12700" dist="38100" dir="2700000" algn="tl" rotWithShape="0">
                    <a:schemeClr val="accent5">
                      <a:lumMod val="60000"/>
                      <a:lumOff val="40000"/>
                    </a:schemeClr>
                  </a:outerShdw>
                </a:effectLst>
              </a:defRPr>
            </a:lvl1pPr>
          </a:lstStyle>
          <a:p>
            <a:pPr algn="l"/>
            <a:r>
              <a:rPr lang="en-US" sz="2400" dirty="0">
                <a:effectLst/>
                <a:latin typeface="Calibri" panose="020F0502020204030204" pitchFamily="34" charset="0"/>
              </a:rPr>
              <a:t>Single dose bioassays:</a:t>
            </a:r>
          </a:p>
        </p:txBody>
      </p:sp>
      <p:sp>
        <p:nvSpPr>
          <p:cNvPr id="50" name="Rectangle 49"/>
          <p:cNvSpPr/>
          <p:nvPr/>
        </p:nvSpPr>
        <p:spPr>
          <a:xfrm>
            <a:off x="1951997" y="12462928"/>
            <a:ext cx="1724561" cy="461665"/>
          </a:xfrm>
          <a:prstGeom prst="rect">
            <a:avLst/>
          </a:prstGeom>
          <a:noFill/>
        </p:spPr>
        <p:txBody>
          <a:bodyPr wrap="square" lIns="0" rIns="0" rtlCol="0" anchor="ctr">
            <a:spAutoFit/>
          </a:bodyPr>
          <a:lstStyle/>
          <a:p>
            <a:pPr algn="ctr" defTabSz="748110"/>
            <a:r>
              <a:rPr lang="en-US" sz="2400" b="1" dirty="0">
                <a:ln w="9525">
                  <a:solidFill>
                    <a:schemeClr val="accent2">
                      <a:lumMod val="75000"/>
                    </a:schemeClr>
                  </a:solidFill>
                  <a:prstDash val="solid"/>
                </a:ln>
                <a:solidFill>
                  <a:schemeClr val="accent2"/>
                </a:solidFill>
                <a:effectLst>
                  <a:outerShdw blurRad="12700" dist="38100" dir="2700000" algn="tl" rotWithShape="0">
                    <a:schemeClr val="accent5">
                      <a:lumMod val="60000"/>
                      <a:lumOff val="40000"/>
                    </a:schemeClr>
                  </a:outerShdw>
                </a:effectLst>
                <a:latin typeface="Calibri" panose="020F0502020204030204" pitchFamily="34" charset="0"/>
              </a:rPr>
              <a:t>Vineyards:</a:t>
            </a:r>
          </a:p>
        </p:txBody>
      </p:sp>
      <p:sp>
        <p:nvSpPr>
          <p:cNvPr id="72" name="Rectangle 71"/>
          <p:cNvSpPr/>
          <p:nvPr/>
        </p:nvSpPr>
        <p:spPr>
          <a:xfrm>
            <a:off x="1294691" y="23403771"/>
            <a:ext cx="29963947" cy="11403915"/>
          </a:xfrm>
          <a:prstGeom prst="rect">
            <a:avLst/>
          </a:prstGeom>
          <a:solidFill>
            <a:schemeClr val="accent6">
              <a:lumMod val="60000"/>
              <a:lumOff val="40000"/>
            </a:schemeClr>
          </a:solidFill>
          <a:ln w="571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813" tIns="37405" rIns="74813" bIns="37405" numCol="1" spcCol="0" rtlCol="0" fromWordArt="0" anchor="ctr" anchorCtr="0" forceAA="0" compatLnSpc="1">
            <a:prstTxWarp prst="textNoShape">
              <a:avLst/>
            </a:prstTxWarp>
            <a:noAutofit/>
          </a:bodyPr>
          <a:lstStyle/>
          <a:p>
            <a:pPr algn="ctr"/>
            <a:endParaRPr lang="en-US" sz="6122">
              <a:latin typeface="Calibri" panose="020F0502020204030204" pitchFamily="34" charset="0"/>
            </a:endParaRPr>
          </a:p>
        </p:txBody>
      </p:sp>
      <p:sp>
        <p:nvSpPr>
          <p:cNvPr id="73" name="Round Single Corner Rectangle 205"/>
          <p:cNvSpPr/>
          <p:nvPr/>
        </p:nvSpPr>
        <p:spPr>
          <a:xfrm>
            <a:off x="1475069" y="22958047"/>
            <a:ext cx="29783569" cy="11571718"/>
          </a:xfrm>
          <a:prstGeom prst="rect">
            <a:avLst/>
          </a:prstGeom>
          <a:solidFill>
            <a:schemeClr val="bg1"/>
          </a:solidFill>
          <a:ln w="57150">
            <a:solidFill>
              <a:schemeClr val="accent6">
                <a:lumMod val="50000"/>
              </a:schemeClr>
            </a:solidFill>
            <a:prstDash val="solid"/>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6122">
              <a:latin typeface="Calibri" panose="020F0502020204030204" pitchFamily="34" charset="0"/>
            </a:endParaRPr>
          </a:p>
        </p:txBody>
      </p:sp>
      <p:sp>
        <p:nvSpPr>
          <p:cNvPr id="74" name="TextBox 73"/>
          <p:cNvSpPr txBox="1"/>
          <p:nvPr/>
        </p:nvSpPr>
        <p:spPr>
          <a:xfrm>
            <a:off x="10210281" y="23394807"/>
            <a:ext cx="10313518" cy="1200329"/>
          </a:xfrm>
          <a:prstGeom prst="rect">
            <a:avLst/>
          </a:prstGeom>
          <a:noFill/>
        </p:spPr>
        <p:txBody>
          <a:bodyPr wrap="square" rtlCol="0">
            <a:spAutoFit/>
          </a:bodyPr>
          <a:lstStyle/>
          <a:p>
            <a:pPr algn="ctr"/>
            <a:r>
              <a:rPr lang="en-US" sz="7200" b="1" dirty="0">
                <a:ln w="22225">
                  <a:solidFill>
                    <a:schemeClr val="accent6">
                      <a:lumMod val="50000"/>
                    </a:schemeClr>
                  </a:solidFill>
                  <a:prstDash val="solid"/>
                </a:ln>
                <a:solidFill>
                  <a:schemeClr val="accent6">
                    <a:lumMod val="50000"/>
                  </a:schemeClr>
                </a:solidFill>
                <a:latin typeface="Calibri" panose="020F0502020204030204" pitchFamily="34" charset="0"/>
              </a:rPr>
              <a:t>Results and discussion </a:t>
            </a:r>
          </a:p>
        </p:txBody>
      </p:sp>
      <p:grpSp>
        <p:nvGrpSpPr>
          <p:cNvPr id="96" name="Group 95"/>
          <p:cNvGrpSpPr/>
          <p:nvPr/>
        </p:nvGrpSpPr>
        <p:grpSpPr>
          <a:xfrm flipV="1">
            <a:off x="11514326" y="34970063"/>
            <a:ext cx="20361630" cy="4428227"/>
            <a:chOff x="-551978" y="8682280"/>
            <a:chExt cx="35970867" cy="5507307"/>
          </a:xfrm>
        </p:grpSpPr>
        <p:sp>
          <p:nvSpPr>
            <p:cNvPr id="97" name="Rounded Rectangle 96"/>
            <p:cNvSpPr/>
            <p:nvPr/>
          </p:nvSpPr>
          <p:spPr>
            <a:xfrm>
              <a:off x="3711977" y="8948072"/>
              <a:ext cx="31476915" cy="5001387"/>
            </a:xfrm>
            <a:prstGeom prst="roundRect">
              <a:avLst/>
            </a:prstGeom>
            <a:solidFill>
              <a:schemeClr val="accent2">
                <a:lumMod val="20000"/>
                <a:lumOff val="80000"/>
              </a:schemeClr>
            </a:solidFill>
            <a:ln w="57150">
              <a:solidFill>
                <a:schemeClr val="accent2"/>
              </a:solidFill>
              <a:prstDash val="dash"/>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6122">
                <a:latin typeface="Calibri" panose="020F0502020204030204" pitchFamily="34" charset="0"/>
              </a:endParaRPr>
            </a:p>
          </p:txBody>
        </p:sp>
        <p:sp>
          <p:nvSpPr>
            <p:cNvPr id="98" name="Oval 97"/>
            <p:cNvSpPr/>
            <p:nvPr/>
          </p:nvSpPr>
          <p:spPr>
            <a:xfrm>
              <a:off x="-551978" y="8682280"/>
              <a:ext cx="6106274" cy="4365630"/>
            </a:xfrm>
            <a:prstGeom prst="ellipse">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22">
                <a:latin typeface="Calibri" panose="020F0502020204030204" pitchFamily="34" charset="0"/>
              </a:endParaRPr>
            </a:p>
          </p:txBody>
        </p:sp>
        <p:sp>
          <p:nvSpPr>
            <p:cNvPr id="99" name="Freeform: Shape 97">
              <a:extLst>
                <a:ext uri="{FF2B5EF4-FFF2-40B4-BE49-F238E27FC236}">
                  <a16:creationId xmlns:a16="http://schemas.microsoft.com/office/drawing/2014/main" id="{F7CEB0A2-6F56-453A-BDFA-0F7D0E2EA34A}"/>
                </a:ext>
              </a:extLst>
            </p:cNvPr>
            <p:cNvSpPr>
              <a:spLocks/>
            </p:cNvSpPr>
            <p:nvPr/>
          </p:nvSpPr>
          <p:spPr bwMode="auto">
            <a:xfrm>
              <a:off x="1139620" y="12527005"/>
              <a:ext cx="34279269" cy="1662582"/>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2"/>
            </a:solidFill>
            <a:ln w="57150">
              <a:solidFill>
                <a:schemeClr val="accent2"/>
              </a:solidFill>
            </a:ln>
          </p:spPr>
          <p:txBody>
            <a:bodyPr vert="horz" wrap="square" lIns="74813" tIns="37405" rIns="74813" bIns="37405" numCol="1" anchor="t" anchorCtr="0" compatLnSpc="1">
              <a:prstTxWarp prst="textNoShape">
                <a:avLst/>
              </a:prstTxWarp>
              <a:noAutofit/>
            </a:bodyPr>
            <a:lstStyle/>
            <a:p>
              <a:endParaRPr lang="en-US" sz="6122">
                <a:latin typeface="Calibri" panose="020F0502020204030204" pitchFamily="34" charset="0"/>
              </a:endParaRPr>
            </a:p>
          </p:txBody>
        </p:sp>
        <p:sp>
          <p:nvSpPr>
            <p:cNvPr id="100" name="Oval 99"/>
            <p:cNvSpPr/>
            <p:nvPr/>
          </p:nvSpPr>
          <p:spPr>
            <a:xfrm>
              <a:off x="552063" y="9290335"/>
              <a:ext cx="3955643" cy="3109504"/>
            </a:xfrm>
            <a:prstGeom prst="ellipse">
              <a:avLst/>
            </a:prstGeom>
            <a:ln w="57150">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6122" dirty="0">
                <a:latin typeface="Calibri" panose="020F0502020204030204" pitchFamily="34" charset="0"/>
              </a:endParaRPr>
            </a:p>
          </p:txBody>
        </p:sp>
      </p:grpSp>
      <p:sp>
        <p:nvSpPr>
          <p:cNvPr id="102" name="Rectangle 101"/>
          <p:cNvSpPr/>
          <p:nvPr/>
        </p:nvSpPr>
        <p:spPr>
          <a:xfrm>
            <a:off x="15213286" y="35971418"/>
            <a:ext cx="16290029" cy="2677656"/>
          </a:xfrm>
          <a:prstGeom prst="rect">
            <a:avLst/>
          </a:prstGeom>
        </p:spPr>
        <p:txBody>
          <a:bodyPr wrap="square">
            <a:spAutoFit/>
          </a:bodyPr>
          <a:lstStyle/>
          <a:p>
            <a:pPr algn="just"/>
            <a:r>
              <a:rPr lang="en-GB" sz="2400" b="1" dirty="0">
                <a:latin typeface="Calibri" panose="020F0502020204030204" pitchFamily="34" charset="0"/>
                <a:ea typeface="MS Mincho"/>
                <a:cs typeface="Arial" panose="020B0604020202020204" pitchFamily="34" charset="0"/>
              </a:rPr>
              <a:t>The Cry proteins evaluated have demonstrated different toxicity activity against the insect pests assayed, with over 50% mortality rates in all cases. Cry1Ba and Cry7Ab showed the most aggressive responses.</a:t>
            </a:r>
          </a:p>
          <a:p>
            <a:pPr algn="just"/>
            <a:endParaRPr lang="en-US" sz="2400" b="1" dirty="0">
              <a:latin typeface="Calibri" panose="020F0502020204030204" pitchFamily="34" charset="0"/>
              <a:ea typeface="MS Mincho"/>
              <a:cs typeface="Arial" panose="020B0604020202020204" pitchFamily="34" charset="0"/>
            </a:endParaRPr>
          </a:p>
          <a:p>
            <a:pPr algn="just"/>
            <a:r>
              <a:rPr lang="en-GB" sz="2400" b="1" dirty="0">
                <a:latin typeface="Calibri" panose="020F0502020204030204" pitchFamily="34" charset="0"/>
                <a:ea typeface="MS Mincho"/>
                <a:cs typeface="Arial" panose="020B0604020202020204" pitchFamily="34" charset="0"/>
              </a:rPr>
              <a:t>The larval stage tested is previous to drilling in the plant, which makes spray treatments feasible.</a:t>
            </a:r>
          </a:p>
          <a:p>
            <a:pPr algn="just"/>
            <a:endParaRPr lang="en-US" sz="2400" b="1" dirty="0">
              <a:latin typeface="Calibri" panose="020F0502020204030204" pitchFamily="34" charset="0"/>
              <a:ea typeface="MS Mincho"/>
              <a:cs typeface="Arial" panose="020B0604020202020204" pitchFamily="34" charset="0"/>
            </a:endParaRPr>
          </a:p>
          <a:p>
            <a:pPr algn="just"/>
            <a:r>
              <a:rPr lang="en-GB" sz="2400" b="1" dirty="0">
                <a:latin typeface="Calibri" panose="020F0502020204030204" pitchFamily="34" charset="0"/>
                <a:ea typeface="MS Mincho"/>
                <a:cs typeface="Arial" panose="020B0604020202020204" pitchFamily="34" charset="0"/>
              </a:rPr>
              <a:t>The results can help in designing combinations of Cry proteins as biopesticides to apply them by the time these larvae hatch to increase vine wood protection.</a:t>
            </a:r>
            <a:endParaRPr lang="en-US" sz="2400" b="1" dirty="0">
              <a:latin typeface="Calibri" panose="020F0502020204030204" pitchFamily="34" charset="0"/>
            </a:endParaRPr>
          </a:p>
        </p:txBody>
      </p:sp>
      <p:grpSp>
        <p:nvGrpSpPr>
          <p:cNvPr id="103" name="Group 102"/>
          <p:cNvGrpSpPr/>
          <p:nvPr/>
        </p:nvGrpSpPr>
        <p:grpSpPr>
          <a:xfrm>
            <a:off x="4134934" y="17005007"/>
            <a:ext cx="7848672" cy="1598887"/>
            <a:chOff x="1135582" y="16909891"/>
            <a:chExt cx="9593078" cy="1954248"/>
          </a:xfrm>
        </p:grpSpPr>
        <p:pic>
          <p:nvPicPr>
            <p:cNvPr id="109" name="Picture 108"/>
            <p:cNvPicPr>
              <a:picLocks noChangeAspect="1"/>
            </p:cNvPicPr>
            <p:nvPr/>
          </p:nvPicPr>
          <p:blipFill rotWithShape="1">
            <a:blip r:embed="rId4" cstate="print">
              <a:extLst>
                <a:ext uri="{28A0092B-C50C-407E-A947-70E740481C1C}">
                  <a14:useLocalDpi xmlns:a14="http://schemas.microsoft.com/office/drawing/2010/main" val="0"/>
                </a:ext>
              </a:extLst>
            </a:blip>
            <a:srcRect l="36695" t="72704" r="57626" b="16043"/>
            <a:stretch/>
          </p:blipFill>
          <p:spPr>
            <a:xfrm>
              <a:off x="1135582" y="17051889"/>
              <a:ext cx="1395498"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0" name="Group 109"/>
            <p:cNvGrpSpPr/>
            <p:nvPr/>
          </p:nvGrpSpPr>
          <p:grpSpPr>
            <a:xfrm>
              <a:off x="3669116" y="17237748"/>
              <a:ext cx="868350" cy="1190114"/>
              <a:chOff x="18116614" y="29192402"/>
              <a:chExt cx="6004508" cy="10058400"/>
            </a:xfrm>
          </p:grpSpPr>
          <p:grpSp>
            <p:nvGrpSpPr>
              <p:cNvPr id="129" name="Group 128"/>
              <p:cNvGrpSpPr/>
              <p:nvPr/>
            </p:nvGrpSpPr>
            <p:grpSpPr>
              <a:xfrm>
                <a:off x="18116614" y="29192402"/>
                <a:ext cx="6004508" cy="10058400"/>
                <a:chOff x="18116614" y="29192402"/>
                <a:chExt cx="6004508" cy="10058400"/>
              </a:xfrm>
            </p:grpSpPr>
            <p:pic>
              <p:nvPicPr>
                <p:cNvPr id="132" name="Picture 1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16614" y="29192402"/>
                  <a:ext cx="6004508" cy="10058400"/>
                </a:xfrm>
                <a:prstGeom prst="rect">
                  <a:avLst/>
                </a:prstGeom>
              </p:spPr>
            </p:pic>
            <p:sp>
              <p:nvSpPr>
                <p:cNvPr id="133" name="Parallelogram 132"/>
                <p:cNvSpPr/>
                <p:nvPr/>
              </p:nvSpPr>
              <p:spPr>
                <a:xfrm rot="18617643">
                  <a:off x="22559083" y="34861645"/>
                  <a:ext cx="822960" cy="640080"/>
                </a:xfrm>
                <a:prstGeom prst="parallelogram">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22">
                    <a:ln>
                      <a:solidFill>
                        <a:srgbClr val="C00000"/>
                      </a:solidFill>
                    </a:ln>
                    <a:solidFill>
                      <a:srgbClr val="C00000"/>
                    </a:solidFill>
                    <a:latin typeface="Calibri" panose="020F0502020204030204" pitchFamily="34" charset="0"/>
                  </a:endParaRPr>
                </a:p>
              </p:txBody>
            </p:sp>
            <p:sp>
              <p:nvSpPr>
                <p:cNvPr id="134" name="Parallelogram 133"/>
                <p:cNvSpPr/>
                <p:nvPr/>
              </p:nvSpPr>
              <p:spPr>
                <a:xfrm rot="18617643">
                  <a:off x="22397394" y="37938341"/>
                  <a:ext cx="822960" cy="640080"/>
                </a:xfrm>
                <a:prstGeom prst="parallelogram">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22">
                    <a:ln>
                      <a:solidFill>
                        <a:srgbClr val="C00000"/>
                      </a:solidFill>
                    </a:ln>
                    <a:solidFill>
                      <a:srgbClr val="C00000"/>
                    </a:solidFill>
                    <a:latin typeface="Calibri" panose="020F0502020204030204" pitchFamily="34" charset="0"/>
                  </a:endParaRPr>
                </a:p>
              </p:txBody>
            </p:sp>
            <p:sp>
              <p:nvSpPr>
                <p:cNvPr id="135" name="Oval 134"/>
                <p:cNvSpPr/>
                <p:nvPr/>
              </p:nvSpPr>
              <p:spPr>
                <a:xfrm>
                  <a:off x="22488834" y="32963845"/>
                  <a:ext cx="64008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22">
                    <a:latin typeface="Calibri" panose="020F0502020204030204" pitchFamily="34" charset="0"/>
                  </a:endParaRPr>
                </a:p>
              </p:txBody>
            </p:sp>
            <p:sp>
              <p:nvSpPr>
                <p:cNvPr id="136" name="Oval 135"/>
                <p:cNvSpPr/>
                <p:nvPr/>
              </p:nvSpPr>
              <p:spPr>
                <a:xfrm>
                  <a:off x="22560101" y="36708244"/>
                  <a:ext cx="64008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22">
                    <a:latin typeface="Calibri" panose="020F0502020204030204" pitchFamily="34" charset="0"/>
                  </a:endParaRPr>
                </a:p>
              </p:txBody>
            </p:sp>
          </p:grpSp>
          <p:sp>
            <p:nvSpPr>
              <p:cNvPr id="130" name="Parallelogram 129"/>
              <p:cNvSpPr/>
              <p:nvPr/>
            </p:nvSpPr>
            <p:spPr>
              <a:xfrm rot="18617643">
                <a:off x="21759300" y="34491735"/>
                <a:ext cx="822960" cy="640080"/>
              </a:xfrm>
              <a:prstGeom prst="parallelogram">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22">
                  <a:ln>
                    <a:solidFill>
                      <a:srgbClr val="C00000"/>
                    </a:solidFill>
                  </a:ln>
                  <a:solidFill>
                    <a:srgbClr val="C00000"/>
                  </a:solidFill>
                  <a:latin typeface="Calibri" panose="020F0502020204030204" pitchFamily="34" charset="0"/>
                </a:endParaRPr>
              </a:p>
            </p:txBody>
          </p:sp>
          <p:sp>
            <p:nvSpPr>
              <p:cNvPr id="131" name="Parallelogram 130"/>
              <p:cNvSpPr/>
              <p:nvPr/>
            </p:nvSpPr>
            <p:spPr>
              <a:xfrm rot="18617643">
                <a:off x="22779730" y="35903292"/>
                <a:ext cx="822960" cy="640080"/>
              </a:xfrm>
              <a:prstGeom prst="parallelogram">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22">
                  <a:ln>
                    <a:solidFill>
                      <a:srgbClr val="C00000"/>
                    </a:solidFill>
                  </a:ln>
                  <a:solidFill>
                    <a:srgbClr val="C00000"/>
                  </a:solidFill>
                  <a:latin typeface="Calibri" panose="020F0502020204030204" pitchFamily="34" charset="0"/>
                </a:endParaRPr>
              </a:p>
            </p:txBody>
          </p:sp>
        </p:grpSp>
        <p:cxnSp>
          <p:nvCxnSpPr>
            <p:cNvPr id="111" name="Straight Arrow Connector 110"/>
            <p:cNvCxnSpPr/>
            <p:nvPr/>
          </p:nvCxnSpPr>
          <p:spPr>
            <a:xfrm>
              <a:off x="2679494" y="17864026"/>
              <a:ext cx="1275383" cy="15835"/>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grpSp>
          <p:nvGrpSpPr>
            <p:cNvPr id="112" name="Group 111"/>
            <p:cNvGrpSpPr/>
            <p:nvPr/>
          </p:nvGrpSpPr>
          <p:grpSpPr>
            <a:xfrm>
              <a:off x="5777004" y="17347681"/>
              <a:ext cx="3435298" cy="1516458"/>
              <a:chOff x="166194" y="21187892"/>
              <a:chExt cx="3435298" cy="1516458"/>
            </a:xfrm>
          </p:grpSpPr>
          <p:pic>
            <p:nvPicPr>
              <p:cNvPr id="122" name="Picture 121"/>
              <p:cNvPicPr>
                <a:picLocks noChangeAspect="1"/>
              </p:cNvPicPr>
              <p:nvPr/>
            </p:nvPicPr>
            <p:blipFill rotWithShape="1">
              <a:blip r:embed="rId6" cstate="print">
                <a:extLst>
                  <a:ext uri="{28A0092B-C50C-407E-A947-70E740481C1C}">
                    <a14:useLocalDpi xmlns:a14="http://schemas.microsoft.com/office/drawing/2010/main" val="0"/>
                  </a:ext>
                </a:extLst>
              </a:blip>
              <a:srcRect t="16292" r="86628" b="31625"/>
              <a:stretch/>
            </p:blipFill>
            <p:spPr>
              <a:xfrm>
                <a:off x="302523" y="21187892"/>
                <a:ext cx="1261480" cy="1083131"/>
              </a:xfrm>
              <a:prstGeom prst="rect">
                <a:avLst/>
              </a:prstGeom>
            </p:spPr>
          </p:pic>
          <p:pic>
            <p:nvPicPr>
              <p:cNvPr id="123" name="Picture 122"/>
              <p:cNvPicPr>
                <a:picLocks noChangeAspect="1"/>
              </p:cNvPicPr>
              <p:nvPr/>
            </p:nvPicPr>
            <p:blipFill rotWithShape="1">
              <a:blip r:embed="rId6" cstate="print">
                <a:extLst>
                  <a:ext uri="{28A0092B-C50C-407E-A947-70E740481C1C}">
                    <a14:useLocalDpi xmlns:a14="http://schemas.microsoft.com/office/drawing/2010/main" val="0"/>
                  </a:ext>
                </a:extLst>
              </a:blip>
              <a:srcRect l="25568" t="16292" r="66175" b="31625"/>
              <a:stretch/>
            </p:blipFill>
            <p:spPr>
              <a:xfrm>
                <a:off x="2822554" y="21235179"/>
                <a:ext cx="778938" cy="1083131"/>
              </a:xfrm>
              <a:prstGeom prst="rect">
                <a:avLst/>
              </a:prstGeom>
            </p:spPr>
          </p:pic>
          <p:sp>
            <p:nvSpPr>
              <p:cNvPr id="124" name="TextBox 123"/>
              <p:cNvSpPr txBox="1"/>
              <p:nvPr/>
            </p:nvSpPr>
            <p:spPr>
              <a:xfrm>
                <a:off x="166194" y="22283810"/>
                <a:ext cx="1534137" cy="420540"/>
              </a:xfrm>
              <a:prstGeom prst="rect">
                <a:avLst/>
              </a:prstGeom>
              <a:noFill/>
            </p:spPr>
            <p:txBody>
              <a:bodyPr wrap="square" rtlCol="0">
                <a:spAutoFit/>
              </a:bodyPr>
              <a:lstStyle/>
              <a:p>
                <a:pPr algn="ctr"/>
                <a:r>
                  <a:rPr lang="en-US" sz="1636" b="1" dirty="0">
                    <a:latin typeface="Calibri" panose="020F0502020204030204" pitchFamily="34" charset="0"/>
                  </a:rPr>
                  <a:t>Protein</a:t>
                </a:r>
              </a:p>
            </p:txBody>
          </p:sp>
          <p:cxnSp>
            <p:nvCxnSpPr>
              <p:cNvPr id="125" name="Straight Arrow Connector 124"/>
              <p:cNvCxnSpPr/>
              <p:nvPr/>
            </p:nvCxnSpPr>
            <p:spPr>
              <a:xfrm>
                <a:off x="1547171" y="21760910"/>
                <a:ext cx="1275383" cy="15835"/>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grpSp>
        <p:cxnSp>
          <p:nvCxnSpPr>
            <p:cNvPr id="113" name="Straight Arrow Connector 112"/>
            <p:cNvCxnSpPr/>
            <p:nvPr/>
          </p:nvCxnSpPr>
          <p:spPr>
            <a:xfrm>
              <a:off x="4692239" y="17894716"/>
              <a:ext cx="1275383" cy="15835"/>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sp>
          <p:nvSpPr>
            <p:cNvPr id="114" name="TextBox 113"/>
            <p:cNvSpPr txBox="1"/>
            <p:nvPr/>
          </p:nvSpPr>
          <p:spPr>
            <a:xfrm>
              <a:off x="4008041" y="16909891"/>
              <a:ext cx="2552038" cy="728224"/>
            </a:xfrm>
            <a:prstGeom prst="rect">
              <a:avLst/>
            </a:prstGeom>
            <a:noFill/>
          </p:spPr>
          <p:txBody>
            <a:bodyPr wrap="square" rtlCol="0">
              <a:spAutoFit/>
            </a:bodyPr>
            <a:lstStyle/>
            <a:p>
              <a:pPr algn="ctr"/>
              <a:r>
                <a:rPr lang="en-US" sz="1636" b="1" dirty="0">
                  <a:latin typeface="Calibri" panose="020F0502020204030204" pitchFamily="34" charset="0"/>
                </a:rPr>
                <a:t>Crystal </a:t>
              </a:r>
            </a:p>
            <a:p>
              <a:pPr algn="ctr"/>
              <a:r>
                <a:rPr lang="en-US" sz="1636" b="1" dirty="0" err="1">
                  <a:latin typeface="Calibri" panose="020F0502020204030204" pitchFamily="34" charset="0"/>
                </a:rPr>
                <a:t>solubilization</a:t>
              </a:r>
              <a:endParaRPr lang="en-US" sz="1636" b="1" dirty="0">
                <a:latin typeface="Calibri" panose="020F0502020204030204" pitchFamily="34" charset="0"/>
              </a:endParaRPr>
            </a:p>
          </p:txBody>
        </p:sp>
        <p:cxnSp>
          <p:nvCxnSpPr>
            <p:cNvPr id="116" name="Straight Arrow Connector 115"/>
            <p:cNvCxnSpPr/>
            <p:nvPr/>
          </p:nvCxnSpPr>
          <p:spPr>
            <a:xfrm>
              <a:off x="9257180" y="17933587"/>
              <a:ext cx="1471480" cy="9961"/>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098" y="2126435"/>
            <a:ext cx="3775216" cy="1536833"/>
          </a:xfrm>
          <a:prstGeom prst="rect">
            <a:avLst/>
          </a:prstGeom>
        </p:spPr>
      </p:pic>
      <p:pic>
        <p:nvPicPr>
          <p:cNvPr id="141" name="Picture 1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7359" y="124911"/>
            <a:ext cx="1943289" cy="2003943"/>
          </a:xfrm>
          <a:prstGeom prst="rect">
            <a:avLst/>
          </a:prstGeom>
        </p:spPr>
      </p:pic>
      <p:pic>
        <p:nvPicPr>
          <p:cNvPr id="7" name="Imagen 6">
            <a:extLst>
              <a:ext uri="{FF2B5EF4-FFF2-40B4-BE49-F238E27FC236}">
                <a16:creationId xmlns:a16="http://schemas.microsoft.com/office/drawing/2014/main" id="{78DE0DBB-B99D-4371-917C-5A5993FDDF77}"/>
              </a:ext>
            </a:extLst>
          </p:cNvPr>
          <p:cNvPicPr>
            <a:picLocks noChangeAspect="1"/>
          </p:cNvPicPr>
          <p:nvPr/>
        </p:nvPicPr>
        <p:blipFill>
          <a:blip r:embed="rId9"/>
          <a:stretch>
            <a:fillRect/>
          </a:stretch>
        </p:blipFill>
        <p:spPr>
          <a:xfrm>
            <a:off x="26135545" y="72283"/>
            <a:ext cx="1943289" cy="1798971"/>
          </a:xfrm>
          <a:prstGeom prst="rect">
            <a:avLst/>
          </a:prstGeom>
        </p:spPr>
      </p:pic>
      <p:pic>
        <p:nvPicPr>
          <p:cNvPr id="27" name="Imagen 26">
            <a:extLst>
              <a:ext uri="{FF2B5EF4-FFF2-40B4-BE49-F238E27FC236}">
                <a16:creationId xmlns:a16="http://schemas.microsoft.com/office/drawing/2014/main" id="{EA149DD5-FA1B-4CCB-A8A1-AFCA9ED7EF46}"/>
              </a:ext>
            </a:extLst>
          </p:cNvPr>
          <p:cNvPicPr>
            <a:picLocks noChangeAspect="1"/>
          </p:cNvPicPr>
          <p:nvPr/>
        </p:nvPicPr>
        <p:blipFill>
          <a:blip r:embed="rId10"/>
          <a:stretch>
            <a:fillRect/>
          </a:stretch>
        </p:blipFill>
        <p:spPr>
          <a:xfrm>
            <a:off x="29094647" y="55319"/>
            <a:ext cx="3068881" cy="3327800"/>
          </a:xfrm>
          <a:prstGeom prst="rect">
            <a:avLst/>
          </a:prstGeom>
        </p:spPr>
      </p:pic>
      <p:pic>
        <p:nvPicPr>
          <p:cNvPr id="32" name="Imagen 31">
            <a:extLst>
              <a:ext uri="{FF2B5EF4-FFF2-40B4-BE49-F238E27FC236}">
                <a16:creationId xmlns:a16="http://schemas.microsoft.com/office/drawing/2014/main" id="{B190EBCC-D6C7-4E11-B5C1-508A829B9AA0}"/>
              </a:ext>
            </a:extLst>
          </p:cNvPr>
          <p:cNvPicPr>
            <a:picLocks noChangeAspect="1"/>
          </p:cNvPicPr>
          <p:nvPr/>
        </p:nvPicPr>
        <p:blipFill>
          <a:blip r:embed="rId11"/>
          <a:stretch>
            <a:fillRect/>
          </a:stretch>
        </p:blipFill>
        <p:spPr>
          <a:xfrm>
            <a:off x="29094647" y="3498787"/>
            <a:ext cx="3068881" cy="1141157"/>
          </a:xfrm>
          <a:prstGeom prst="rect">
            <a:avLst/>
          </a:prstGeom>
        </p:spPr>
      </p:pic>
      <p:sp>
        <p:nvSpPr>
          <p:cNvPr id="140" name="Rectangle 15">
            <a:extLst>
              <a:ext uri="{FF2B5EF4-FFF2-40B4-BE49-F238E27FC236}">
                <a16:creationId xmlns:a16="http://schemas.microsoft.com/office/drawing/2014/main" id="{BA6E0F11-A248-4EBB-9D86-209239CE0FE2}"/>
              </a:ext>
            </a:extLst>
          </p:cNvPr>
          <p:cNvSpPr/>
          <p:nvPr/>
        </p:nvSpPr>
        <p:spPr>
          <a:xfrm>
            <a:off x="15192195" y="6137201"/>
            <a:ext cx="15351312" cy="1200329"/>
          </a:xfrm>
          <a:prstGeom prst="rect">
            <a:avLst/>
          </a:prstGeom>
        </p:spPr>
        <p:txBody>
          <a:bodyPr wrap="square">
            <a:spAutoFit/>
          </a:bodyPr>
          <a:lstStyle/>
          <a:p>
            <a:pPr lvl="0" algn="ctr"/>
            <a:r>
              <a:rPr lang="en-US" sz="2400" b="1" i="1" dirty="0">
                <a:latin typeface="Calibri" panose="020F0502020204030204" pitchFamily="34" charset="0"/>
              </a:rPr>
              <a:t>X. </a:t>
            </a:r>
            <a:r>
              <a:rPr lang="en-US" sz="2400" b="1" i="1" dirty="0" err="1">
                <a:latin typeface="Calibri" panose="020F0502020204030204" pitchFamily="34" charset="0"/>
              </a:rPr>
              <a:t>arvicola</a:t>
            </a:r>
            <a:r>
              <a:rPr lang="en-US" sz="2400" b="1" dirty="0">
                <a:latin typeface="Calibri" panose="020F0502020204030204" pitchFamily="34" charset="0"/>
              </a:rPr>
              <a:t> larvae bore the grapevine wood and make galleries, which cause structural damages to the plant and a decrease in the quality and quantity of its production. </a:t>
            </a:r>
            <a:r>
              <a:rPr lang="en-US" sz="2400" b="1" dirty="0">
                <a:latin typeface="Calibri" panose="020F0502020204030204" pitchFamily="34" charset="0"/>
                <a:ea typeface="MS Mincho"/>
                <a:cs typeface="Arial" panose="020B0604020202020204" pitchFamily="34" charset="0"/>
              </a:rPr>
              <a:t>Cry toxins that exhibited toxicity against coleopteran larvae may be an alternative for its control. </a:t>
            </a:r>
            <a:endParaRPr lang="en-US" sz="2400" b="1" dirty="0">
              <a:latin typeface="Calibri" panose="020F0502020204030204" pitchFamily="34" charset="0"/>
            </a:endParaRPr>
          </a:p>
        </p:txBody>
      </p:sp>
      <p:pic>
        <p:nvPicPr>
          <p:cNvPr id="145" name="Imagen 144">
            <a:extLst>
              <a:ext uri="{FF2B5EF4-FFF2-40B4-BE49-F238E27FC236}">
                <a16:creationId xmlns:a16="http://schemas.microsoft.com/office/drawing/2014/main" id="{0608B267-899D-422F-8861-9E842968FE6B}"/>
              </a:ext>
            </a:extLst>
          </p:cNvPr>
          <p:cNvPicPr>
            <a:picLocks noChangeAspect="1"/>
          </p:cNvPicPr>
          <p:nvPr/>
        </p:nvPicPr>
        <p:blipFill rotWithShape="1">
          <a:blip r:embed="rId12"/>
          <a:srcRect l="2776" t="3529" r="2389" b="3492"/>
          <a:stretch/>
        </p:blipFill>
        <p:spPr>
          <a:xfrm>
            <a:off x="5692800" y="7438540"/>
            <a:ext cx="3680707" cy="2358887"/>
          </a:xfrm>
          <a:prstGeom prst="rect">
            <a:avLst/>
          </a:prstGeom>
          <a:noFill/>
          <a:ln>
            <a:noFill/>
          </a:ln>
        </p:spPr>
      </p:pic>
      <p:pic>
        <p:nvPicPr>
          <p:cNvPr id="147" name="Imagen 146">
            <a:extLst>
              <a:ext uri="{FF2B5EF4-FFF2-40B4-BE49-F238E27FC236}">
                <a16:creationId xmlns:a16="http://schemas.microsoft.com/office/drawing/2014/main" id="{498EF0A7-B8AC-4531-95BE-AEDD2B326D23}"/>
              </a:ext>
            </a:extLst>
          </p:cNvPr>
          <p:cNvPicPr>
            <a:picLocks noChangeAspect="1"/>
          </p:cNvPicPr>
          <p:nvPr/>
        </p:nvPicPr>
        <p:blipFill>
          <a:blip r:embed="rId13"/>
          <a:stretch>
            <a:fillRect/>
          </a:stretch>
        </p:blipFill>
        <p:spPr>
          <a:xfrm>
            <a:off x="10007048" y="7423328"/>
            <a:ext cx="3680707" cy="2365792"/>
          </a:xfrm>
          <a:prstGeom prst="rect">
            <a:avLst/>
          </a:prstGeom>
        </p:spPr>
      </p:pic>
      <p:pic>
        <p:nvPicPr>
          <p:cNvPr id="149" name="Imagen 148">
            <a:extLst>
              <a:ext uri="{FF2B5EF4-FFF2-40B4-BE49-F238E27FC236}">
                <a16:creationId xmlns:a16="http://schemas.microsoft.com/office/drawing/2014/main" id="{A9FA1F86-4D32-4E2D-AAFB-DCD194CF260B}"/>
              </a:ext>
            </a:extLst>
          </p:cNvPr>
          <p:cNvPicPr>
            <a:picLocks noChangeAspect="1"/>
          </p:cNvPicPr>
          <p:nvPr/>
        </p:nvPicPr>
        <p:blipFill rotWithShape="1">
          <a:blip r:embed="rId14"/>
          <a:srcRect l="1460" t="4270" r="2073" b="3155"/>
          <a:stretch/>
        </p:blipFill>
        <p:spPr>
          <a:xfrm>
            <a:off x="15460560" y="7364177"/>
            <a:ext cx="3528706" cy="2382663"/>
          </a:xfrm>
          <a:prstGeom prst="rect">
            <a:avLst/>
          </a:prstGeom>
        </p:spPr>
      </p:pic>
      <p:pic>
        <p:nvPicPr>
          <p:cNvPr id="151" name="Imagen 150">
            <a:extLst>
              <a:ext uri="{FF2B5EF4-FFF2-40B4-BE49-F238E27FC236}">
                <a16:creationId xmlns:a16="http://schemas.microsoft.com/office/drawing/2014/main" id="{3CBEFF5B-6628-4551-BE33-B8435FD20AE3}"/>
              </a:ext>
            </a:extLst>
          </p:cNvPr>
          <p:cNvPicPr>
            <a:picLocks noChangeAspect="1"/>
          </p:cNvPicPr>
          <p:nvPr/>
        </p:nvPicPr>
        <p:blipFill rotWithShape="1">
          <a:blip r:embed="rId15"/>
          <a:srcRect l="2912" t="3204" r="1897" b="3764"/>
          <a:stretch/>
        </p:blipFill>
        <p:spPr>
          <a:xfrm>
            <a:off x="19428748" y="7339377"/>
            <a:ext cx="3423981" cy="2382663"/>
          </a:xfrm>
          <a:prstGeom prst="rect">
            <a:avLst/>
          </a:prstGeom>
        </p:spPr>
      </p:pic>
      <p:pic>
        <p:nvPicPr>
          <p:cNvPr id="153" name="Imagen 152">
            <a:extLst>
              <a:ext uri="{FF2B5EF4-FFF2-40B4-BE49-F238E27FC236}">
                <a16:creationId xmlns:a16="http://schemas.microsoft.com/office/drawing/2014/main" id="{9518A575-6BBB-4F2B-AD07-8789F4CBECDF}"/>
              </a:ext>
            </a:extLst>
          </p:cNvPr>
          <p:cNvPicPr>
            <a:picLocks noChangeAspect="1"/>
          </p:cNvPicPr>
          <p:nvPr/>
        </p:nvPicPr>
        <p:blipFill rotWithShape="1">
          <a:blip r:embed="rId16"/>
          <a:srcRect l="1042" t="2824" r="2491" b="2979"/>
          <a:stretch/>
        </p:blipFill>
        <p:spPr>
          <a:xfrm>
            <a:off x="23257853" y="7306688"/>
            <a:ext cx="3423981" cy="2433110"/>
          </a:xfrm>
          <a:prstGeom prst="rect">
            <a:avLst/>
          </a:prstGeom>
        </p:spPr>
      </p:pic>
      <p:pic>
        <p:nvPicPr>
          <p:cNvPr id="155" name="Imagen 154">
            <a:extLst>
              <a:ext uri="{FF2B5EF4-FFF2-40B4-BE49-F238E27FC236}">
                <a16:creationId xmlns:a16="http://schemas.microsoft.com/office/drawing/2014/main" id="{A61ACF02-A0B5-430D-A89E-D1998328ED19}"/>
              </a:ext>
            </a:extLst>
          </p:cNvPr>
          <p:cNvPicPr>
            <a:picLocks noChangeAspect="1"/>
          </p:cNvPicPr>
          <p:nvPr/>
        </p:nvPicPr>
        <p:blipFill rotWithShape="1">
          <a:blip r:embed="rId17"/>
          <a:srcRect l="3692" t="4322" r="2859" b="4194"/>
          <a:stretch/>
        </p:blipFill>
        <p:spPr>
          <a:xfrm>
            <a:off x="27008051" y="7306011"/>
            <a:ext cx="3423981" cy="2433110"/>
          </a:xfrm>
          <a:prstGeom prst="rect">
            <a:avLst/>
          </a:prstGeom>
        </p:spPr>
      </p:pic>
      <p:sp>
        <p:nvSpPr>
          <p:cNvPr id="164" name="TextBox 100">
            <a:extLst>
              <a:ext uri="{FF2B5EF4-FFF2-40B4-BE49-F238E27FC236}">
                <a16:creationId xmlns:a16="http://schemas.microsoft.com/office/drawing/2014/main" id="{A3EF97E3-5E44-4283-B110-5365EA74A9A2}"/>
              </a:ext>
            </a:extLst>
          </p:cNvPr>
          <p:cNvSpPr txBox="1"/>
          <p:nvPr/>
        </p:nvSpPr>
        <p:spPr>
          <a:xfrm>
            <a:off x="1355586" y="36910531"/>
            <a:ext cx="1939972" cy="495200"/>
          </a:xfrm>
          <a:prstGeom prst="rect">
            <a:avLst/>
          </a:prstGeom>
          <a:noFill/>
        </p:spPr>
        <p:txBody>
          <a:bodyPr wrap="square" lIns="0" rIns="0" rtlCol="0" anchor="ctr">
            <a:spAutoFit/>
          </a:bodyPr>
          <a:lstStyle>
            <a:defPPr>
              <a:defRPr lang="en-US"/>
            </a:defPPr>
            <a:lvl1pPr defTabSz="914400">
              <a:defRPr sz="2800" b="1">
                <a:ln w="9525">
                  <a:solidFill>
                    <a:schemeClr val="accent6">
                      <a:lumMod val="50000"/>
                    </a:schemeClr>
                  </a:solidFill>
                  <a:prstDash val="solid"/>
                </a:ln>
                <a:solidFill>
                  <a:schemeClr val="accent6">
                    <a:lumMod val="75000"/>
                  </a:schemeClr>
                </a:solidFill>
                <a:effectLst>
                  <a:outerShdw blurRad="12700" dist="38100" dir="2700000" algn="tl" rotWithShape="0">
                    <a:schemeClr val="accent5">
                      <a:lumMod val="60000"/>
                      <a:lumOff val="40000"/>
                    </a:schemeClr>
                  </a:outerShdw>
                </a:effectLst>
              </a:defRPr>
            </a:lvl1pPr>
          </a:lstStyle>
          <a:p>
            <a:r>
              <a:rPr lang="en-US" sz="2618" dirty="0">
                <a:ln w="22225">
                  <a:solidFill>
                    <a:schemeClr val="accent2"/>
                  </a:solidFill>
                  <a:prstDash val="solid"/>
                </a:ln>
                <a:solidFill>
                  <a:schemeClr val="accent2"/>
                </a:solidFill>
                <a:effectLst/>
                <a:latin typeface="Calibri" panose="020F0502020204030204" pitchFamily="34" charset="0"/>
              </a:rPr>
              <a:t>Conclusions</a:t>
            </a:r>
          </a:p>
        </p:txBody>
      </p:sp>
      <p:sp>
        <p:nvSpPr>
          <p:cNvPr id="166" name="Rounded Rectangle 11">
            <a:extLst>
              <a:ext uri="{FF2B5EF4-FFF2-40B4-BE49-F238E27FC236}">
                <a16:creationId xmlns:a16="http://schemas.microsoft.com/office/drawing/2014/main" id="{443F944F-9BC0-4096-B071-1AF558571D11}"/>
              </a:ext>
            </a:extLst>
          </p:cNvPr>
          <p:cNvSpPr/>
          <p:nvPr/>
        </p:nvSpPr>
        <p:spPr>
          <a:xfrm>
            <a:off x="2106893" y="35211813"/>
            <a:ext cx="9132781" cy="3678479"/>
          </a:xfrm>
          <a:prstGeom prst="roundRect">
            <a:avLst/>
          </a:prstGeom>
          <a:solidFill>
            <a:schemeClr val="accent6">
              <a:lumMod val="40000"/>
              <a:lumOff val="60000"/>
            </a:schemeClr>
          </a:solidFill>
          <a:ln w="57150">
            <a:solidFill>
              <a:srgbClr val="00B050"/>
            </a:solidFill>
            <a:prstDash val="dash"/>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6122">
              <a:latin typeface="Calibri" panose="020F0502020204030204" pitchFamily="34" charset="0"/>
            </a:endParaRPr>
          </a:p>
        </p:txBody>
      </p:sp>
      <p:sp>
        <p:nvSpPr>
          <p:cNvPr id="160" name="Freeform: Shape 97">
            <a:extLst>
              <a:ext uri="{FF2B5EF4-FFF2-40B4-BE49-F238E27FC236}">
                <a16:creationId xmlns:a16="http://schemas.microsoft.com/office/drawing/2014/main" id="{28385445-D25C-45C9-A1EF-7FF2F8AEAE88}"/>
              </a:ext>
            </a:extLst>
          </p:cNvPr>
          <p:cNvSpPr>
            <a:spLocks/>
          </p:cNvSpPr>
          <p:nvPr/>
        </p:nvSpPr>
        <p:spPr bwMode="auto">
          <a:xfrm>
            <a:off x="1207289" y="37703966"/>
            <a:ext cx="10032385" cy="1388222"/>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rgbClr val="00B050"/>
          </a:solidFill>
          <a:ln>
            <a:solidFill>
              <a:srgbClr val="638ACF"/>
            </a:solidFill>
          </a:ln>
        </p:spPr>
        <p:txBody>
          <a:bodyPr vert="horz" wrap="square" lIns="74813" tIns="37405" rIns="74813" bIns="37405" numCol="1" anchor="t" anchorCtr="0" compatLnSpc="1">
            <a:prstTxWarp prst="textNoShape">
              <a:avLst/>
            </a:prstTxWarp>
            <a:noAutofit/>
          </a:bodyPr>
          <a:lstStyle/>
          <a:p>
            <a:endParaRPr lang="en-US" sz="6122">
              <a:latin typeface="Calibri" panose="020F0502020204030204" pitchFamily="34" charset="0"/>
            </a:endParaRPr>
          </a:p>
        </p:txBody>
      </p:sp>
      <p:sp>
        <p:nvSpPr>
          <p:cNvPr id="158" name="Oval 12">
            <a:extLst>
              <a:ext uri="{FF2B5EF4-FFF2-40B4-BE49-F238E27FC236}">
                <a16:creationId xmlns:a16="http://schemas.microsoft.com/office/drawing/2014/main" id="{6C44FAF2-6A2F-4B7B-B0B6-0321DBC6D932}"/>
              </a:ext>
            </a:extLst>
          </p:cNvPr>
          <p:cNvSpPr/>
          <p:nvPr/>
        </p:nvSpPr>
        <p:spPr>
          <a:xfrm>
            <a:off x="165100" y="35069944"/>
            <a:ext cx="4272755" cy="3413245"/>
          </a:xfrm>
          <a:prstGeom prst="ellipse">
            <a:avLst/>
          </a:prstGeom>
          <a:solidFill>
            <a:srgbClr val="00B05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22">
              <a:latin typeface="Calibri" panose="020F0502020204030204" pitchFamily="34" charset="0"/>
            </a:endParaRPr>
          </a:p>
        </p:txBody>
      </p:sp>
      <p:sp>
        <p:nvSpPr>
          <p:cNvPr id="162" name="Oval 14">
            <a:extLst>
              <a:ext uri="{FF2B5EF4-FFF2-40B4-BE49-F238E27FC236}">
                <a16:creationId xmlns:a16="http://schemas.microsoft.com/office/drawing/2014/main" id="{1438BDF4-1076-45A2-9300-398387A794A0}"/>
              </a:ext>
            </a:extLst>
          </p:cNvPr>
          <p:cNvSpPr/>
          <p:nvPr/>
        </p:nvSpPr>
        <p:spPr>
          <a:xfrm>
            <a:off x="681993" y="35636138"/>
            <a:ext cx="3268385" cy="2282226"/>
          </a:xfrm>
          <a:prstGeom prst="ellipse">
            <a:avLst/>
          </a:prstGeom>
          <a:solidFill>
            <a:schemeClr val="bg1"/>
          </a:solidFill>
          <a:ln>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6122">
              <a:latin typeface="Calibri" panose="020F0502020204030204" pitchFamily="34" charset="0"/>
            </a:endParaRPr>
          </a:p>
        </p:txBody>
      </p:sp>
      <p:sp>
        <p:nvSpPr>
          <p:cNvPr id="168" name="Rectangle 16">
            <a:extLst>
              <a:ext uri="{FF2B5EF4-FFF2-40B4-BE49-F238E27FC236}">
                <a16:creationId xmlns:a16="http://schemas.microsoft.com/office/drawing/2014/main" id="{910185FC-9B2F-45FD-B24D-878788AA87AF}"/>
              </a:ext>
            </a:extLst>
          </p:cNvPr>
          <p:cNvSpPr/>
          <p:nvPr/>
        </p:nvSpPr>
        <p:spPr>
          <a:xfrm>
            <a:off x="771917" y="36502403"/>
            <a:ext cx="3048270" cy="553998"/>
          </a:xfrm>
          <a:prstGeom prst="rect">
            <a:avLst/>
          </a:prstGeom>
        </p:spPr>
        <p:txBody>
          <a:bodyPr wrap="none" lIns="0" anchor="ctr">
            <a:spAutoFit/>
          </a:bodyPr>
          <a:lstStyle/>
          <a:p>
            <a:pPr defTabSz="748110">
              <a:defRPr/>
            </a:pPr>
            <a:r>
              <a:rPr lang="da-DK" sz="3000" b="1" kern="0" dirty="0">
                <a:ln>
                  <a:solidFill>
                    <a:srgbClr val="002060"/>
                  </a:solidFill>
                </a:ln>
                <a:solidFill>
                  <a:srgbClr val="00B050"/>
                </a:solidFill>
                <a:latin typeface="Calibri" panose="020F0502020204030204" pitchFamily="34" charset="0"/>
              </a:rPr>
              <a:t>Acknowledgments</a:t>
            </a:r>
            <a:endParaRPr lang="en-US" sz="3000" b="1" kern="0" dirty="0">
              <a:ln>
                <a:solidFill>
                  <a:srgbClr val="002060"/>
                </a:solidFill>
              </a:ln>
              <a:solidFill>
                <a:srgbClr val="00B050"/>
              </a:solidFill>
              <a:latin typeface="Calibri" panose="020F0502020204030204" pitchFamily="34" charset="0"/>
            </a:endParaRPr>
          </a:p>
        </p:txBody>
      </p:sp>
      <p:sp>
        <p:nvSpPr>
          <p:cNvPr id="170" name="Rectangle 16">
            <a:extLst>
              <a:ext uri="{FF2B5EF4-FFF2-40B4-BE49-F238E27FC236}">
                <a16:creationId xmlns:a16="http://schemas.microsoft.com/office/drawing/2014/main" id="{A0565535-F75B-4611-A851-A95E2AED9BC4}"/>
              </a:ext>
            </a:extLst>
          </p:cNvPr>
          <p:cNvSpPr/>
          <p:nvPr/>
        </p:nvSpPr>
        <p:spPr>
          <a:xfrm>
            <a:off x="12292014" y="37328275"/>
            <a:ext cx="1987082" cy="553998"/>
          </a:xfrm>
          <a:prstGeom prst="rect">
            <a:avLst/>
          </a:prstGeom>
        </p:spPr>
        <p:txBody>
          <a:bodyPr wrap="none" lIns="0" anchor="ctr">
            <a:spAutoFit/>
          </a:bodyPr>
          <a:lstStyle/>
          <a:p>
            <a:pPr defTabSz="748110">
              <a:defRPr/>
            </a:pPr>
            <a:r>
              <a:rPr lang="da-DK" sz="3000" b="1" kern="0" dirty="0">
                <a:ln>
                  <a:solidFill>
                    <a:srgbClr val="002060"/>
                  </a:solidFill>
                </a:ln>
                <a:solidFill>
                  <a:schemeClr val="accent2"/>
                </a:solidFill>
                <a:latin typeface="Calibri" panose="020F0502020204030204" pitchFamily="34" charset="0"/>
              </a:rPr>
              <a:t>Conclusions</a:t>
            </a:r>
            <a:endParaRPr lang="en-US" sz="3000" b="1" kern="0" dirty="0">
              <a:ln>
                <a:solidFill>
                  <a:srgbClr val="002060"/>
                </a:solidFill>
              </a:ln>
              <a:solidFill>
                <a:schemeClr val="accent2"/>
              </a:solidFill>
              <a:latin typeface="Calibri" panose="020F0502020204030204" pitchFamily="34" charset="0"/>
            </a:endParaRPr>
          </a:p>
        </p:txBody>
      </p:sp>
      <p:sp>
        <p:nvSpPr>
          <p:cNvPr id="172" name="Rectangle 101">
            <a:extLst>
              <a:ext uri="{FF2B5EF4-FFF2-40B4-BE49-F238E27FC236}">
                <a16:creationId xmlns:a16="http://schemas.microsoft.com/office/drawing/2014/main" id="{B8BDC9A4-6909-4BF5-A585-2D82384501DE}"/>
              </a:ext>
            </a:extLst>
          </p:cNvPr>
          <p:cNvSpPr/>
          <p:nvPr/>
        </p:nvSpPr>
        <p:spPr>
          <a:xfrm>
            <a:off x="4544944" y="35441061"/>
            <a:ext cx="6599038" cy="1938992"/>
          </a:xfrm>
          <a:prstGeom prst="rect">
            <a:avLst/>
          </a:prstGeom>
        </p:spPr>
        <p:txBody>
          <a:bodyPr wrap="square">
            <a:spAutoFit/>
          </a:bodyPr>
          <a:lstStyle/>
          <a:p>
            <a:pPr algn="just"/>
            <a:r>
              <a:rPr lang="en-US" sz="2400" b="1" dirty="0">
                <a:latin typeface="Calibri" panose="020F0502020204030204" pitchFamily="34" charset="0"/>
                <a:ea typeface="MS Mincho"/>
                <a:cs typeface="Arial" panose="020B0604020202020204" pitchFamily="34" charset="0"/>
              </a:rPr>
              <a:t>We thank to R.M. Gonzalez for her support in toxin preparation. This work was supported by the Spanish Ministry of Science and Innovation (Ref. RTI2018-095204-B-C21 and PTA2017–14403-I), co-funded by EU FEDER funds</a:t>
            </a:r>
          </a:p>
        </p:txBody>
      </p:sp>
      <p:pic>
        <p:nvPicPr>
          <p:cNvPr id="173" name="Imagen 172">
            <a:extLst>
              <a:ext uri="{FF2B5EF4-FFF2-40B4-BE49-F238E27FC236}">
                <a16:creationId xmlns:a16="http://schemas.microsoft.com/office/drawing/2014/main" id="{5FC44F87-7BB3-4DB8-9A40-4DB8C145DCDF}"/>
              </a:ext>
            </a:extLst>
          </p:cNvPr>
          <p:cNvPicPr>
            <a:picLocks noChangeAspect="1"/>
          </p:cNvPicPr>
          <p:nvPr/>
        </p:nvPicPr>
        <p:blipFill>
          <a:blip r:embed="rId18"/>
          <a:stretch>
            <a:fillRect/>
          </a:stretch>
        </p:blipFill>
        <p:spPr>
          <a:xfrm>
            <a:off x="5516765" y="37391966"/>
            <a:ext cx="3193824" cy="1066183"/>
          </a:xfrm>
          <a:prstGeom prst="rect">
            <a:avLst/>
          </a:prstGeom>
        </p:spPr>
      </p:pic>
      <p:pic>
        <p:nvPicPr>
          <p:cNvPr id="30" name="Imagen 29" descr="Imagen que contiene exterior, sucio, camino, pasto&#10;&#10;Descripción generada automáticamente">
            <a:extLst>
              <a:ext uri="{FF2B5EF4-FFF2-40B4-BE49-F238E27FC236}">
                <a16:creationId xmlns:a16="http://schemas.microsoft.com/office/drawing/2014/main" id="{BA0D5737-AF51-4A50-93C9-945E6FDAB16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32335" y="13223020"/>
            <a:ext cx="3680707" cy="2197527"/>
          </a:xfrm>
          <a:prstGeom prst="rect">
            <a:avLst/>
          </a:prstGeom>
        </p:spPr>
      </p:pic>
      <p:sp>
        <p:nvSpPr>
          <p:cNvPr id="83" name="Rectangle 49">
            <a:extLst>
              <a:ext uri="{FF2B5EF4-FFF2-40B4-BE49-F238E27FC236}">
                <a16:creationId xmlns:a16="http://schemas.microsoft.com/office/drawing/2014/main" id="{FEDBE960-762B-4484-A39D-D99F04B3A449}"/>
              </a:ext>
            </a:extLst>
          </p:cNvPr>
          <p:cNvSpPr/>
          <p:nvPr/>
        </p:nvSpPr>
        <p:spPr>
          <a:xfrm>
            <a:off x="1355586" y="11796143"/>
            <a:ext cx="9963565" cy="707886"/>
          </a:xfrm>
          <a:prstGeom prst="rect">
            <a:avLst/>
          </a:prstGeom>
          <a:noFill/>
        </p:spPr>
        <p:txBody>
          <a:bodyPr wrap="square" lIns="0" rIns="0" rtlCol="0" anchor="ctr">
            <a:spAutoFit/>
          </a:bodyPr>
          <a:lstStyle/>
          <a:p>
            <a:pPr algn="ctr" defTabSz="748110"/>
            <a:r>
              <a:rPr lang="en-US" sz="4000" b="1" dirty="0">
                <a:ln w="9525">
                  <a:solidFill>
                    <a:schemeClr val="accent2">
                      <a:lumMod val="75000"/>
                    </a:schemeClr>
                  </a:solidFill>
                  <a:prstDash val="solid"/>
                </a:ln>
                <a:solidFill>
                  <a:schemeClr val="accent2"/>
                </a:solidFill>
                <a:effectLst>
                  <a:outerShdw blurRad="12700" dist="38100" dir="2700000" algn="tl" rotWithShape="0">
                    <a:schemeClr val="accent5">
                      <a:lumMod val="60000"/>
                      <a:lumOff val="40000"/>
                    </a:schemeClr>
                  </a:outerShdw>
                </a:effectLst>
                <a:latin typeface="Calibri" panose="020F0502020204030204" pitchFamily="34" charset="0"/>
              </a:rPr>
              <a:t>Insect pest collections and </a:t>
            </a:r>
            <a:r>
              <a:rPr lang="en-US" sz="4000" b="1" i="1" dirty="0">
                <a:ln w="9525">
                  <a:solidFill>
                    <a:schemeClr val="accent2">
                      <a:lumMod val="75000"/>
                    </a:schemeClr>
                  </a:solidFill>
                  <a:prstDash val="solid"/>
                </a:ln>
                <a:solidFill>
                  <a:schemeClr val="accent2"/>
                </a:solidFill>
                <a:effectLst>
                  <a:outerShdw blurRad="12700" dist="38100" dir="2700000" algn="tl" rotWithShape="0">
                    <a:schemeClr val="accent5">
                      <a:lumMod val="60000"/>
                      <a:lumOff val="40000"/>
                    </a:schemeClr>
                  </a:outerShdw>
                </a:effectLst>
                <a:latin typeface="Calibri" panose="020F0502020204030204" pitchFamily="34" charset="0"/>
              </a:rPr>
              <a:t>X. </a:t>
            </a:r>
            <a:r>
              <a:rPr lang="en-US" sz="4000" b="1" i="1" dirty="0" err="1">
                <a:ln w="9525">
                  <a:solidFill>
                    <a:schemeClr val="accent2">
                      <a:lumMod val="75000"/>
                    </a:schemeClr>
                  </a:solidFill>
                  <a:prstDash val="solid"/>
                </a:ln>
                <a:solidFill>
                  <a:schemeClr val="accent2"/>
                </a:solidFill>
                <a:effectLst>
                  <a:outerShdw blurRad="12700" dist="38100" dir="2700000" algn="tl" rotWithShape="0">
                    <a:schemeClr val="accent5">
                      <a:lumMod val="60000"/>
                      <a:lumOff val="40000"/>
                    </a:schemeClr>
                  </a:outerShdw>
                </a:effectLst>
                <a:latin typeface="Calibri" panose="020F0502020204030204" pitchFamily="34" charset="0"/>
              </a:rPr>
              <a:t>arvicola</a:t>
            </a:r>
            <a:r>
              <a:rPr lang="en-US" sz="4000" b="1" i="1" dirty="0">
                <a:ln w="9525">
                  <a:solidFill>
                    <a:schemeClr val="accent2">
                      <a:lumMod val="75000"/>
                    </a:schemeClr>
                  </a:solidFill>
                  <a:prstDash val="solid"/>
                </a:ln>
                <a:solidFill>
                  <a:schemeClr val="accent2"/>
                </a:solidFill>
                <a:effectLst>
                  <a:outerShdw blurRad="12700" dist="38100" dir="2700000" algn="tl" rotWithShape="0">
                    <a:schemeClr val="accent5">
                      <a:lumMod val="60000"/>
                      <a:lumOff val="40000"/>
                    </a:schemeClr>
                  </a:outerShdw>
                </a:effectLst>
                <a:latin typeface="Calibri" panose="020F0502020204030204" pitchFamily="34" charset="0"/>
              </a:rPr>
              <a:t> </a:t>
            </a:r>
            <a:r>
              <a:rPr lang="en-US" sz="4000" b="1" dirty="0">
                <a:ln w="9525">
                  <a:solidFill>
                    <a:schemeClr val="accent2">
                      <a:lumMod val="75000"/>
                    </a:schemeClr>
                  </a:solidFill>
                  <a:prstDash val="solid"/>
                </a:ln>
                <a:solidFill>
                  <a:schemeClr val="accent2"/>
                </a:solidFill>
                <a:effectLst>
                  <a:outerShdw blurRad="12700" dist="38100" dir="2700000" algn="tl" rotWithShape="0">
                    <a:schemeClr val="accent5">
                      <a:lumMod val="60000"/>
                      <a:lumOff val="40000"/>
                    </a:schemeClr>
                  </a:outerShdw>
                </a:effectLst>
                <a:latin typeface="Calibri" panose="020F0502020204030204" pitchFamily="34" charset="0"/>
              </a:rPr>
              <a:t>rearing </a:t>
            </a:r>
          </a:p>
        </p:txBody>
      </p:sp>
      <p:sp>
        <p:nvSpPr>
          <p:cNvPr id="85" name="Rectangle 49">
            <a:extLst>
              <a:ext uri="{FF2B5EF4-FFF2-40B4-BE49-F238E27FC236}">
                <a16:creationId xmlns:a16="http://schemas.microsoft.com/office/drawing/2014/main" id="{889E5047-C547-4BF3-AB07-D2FE9A98F358}"/>
              </a:ext>
            </a:extLst>
          </p:cNvPr>
          <p:cNvSpPr/>
          <p:nvPr/>
        </p:nvSpPr>
        <p:spPr>
          <a:xfrm>
            <a:off x="9758424" y="12442515"/>
            <a:ext cx="1724561" cy="461665"/>
          </a:xfrm>
          <a:prstGeom prst="rect">
            <a:avLst/>
          </a:prstGeom>
          <a:noFill/>
        </p:spPr>
        <p:txBody>
          <a:bodyPr wrap="square" lIns="0" rIns="0" rtlCol="0" anchor="ctr">
            <a:spAutoFit/>
          </a:bodyPr>
          <a:lstStyle/>
          <a:p>
            <a:pPr algn="ctr" defTabSz="748110"/>
            <a:r>
              <a:rPr lang="en-US" sz="2400" b="1" dirty="0">
                <a:ln w="9525">
                  <a:solidFill>
                    <a:schemeClr val="accent2">
                      <a:lumMod val="75000"/>
                    </a:schemeClr>
                  </a:solidFill>
                  <a:prstDash val="solid"/>
                </a:ln>
                <a:solidFill>
                  <a:schemeClr val="accent2"/>
                </a:solidFill>
                <a:effectLst>
                  <a:outerShdw blurRad="12700" dist="38100" dir="2700000" algn="tl" rotWithShape="0">
                    <a:schemeClr val="accent5">
                      <a:lumMod val="60000"/>
                      <a:lumOff val="40000"/>
                    </a:schemeClr>
                  </a:outerShdw>
                </a:effectLst>
                <a:latin typeface="Calibri" panose="020F0502020204030204" pitchFamily="34" charset="0"/>
              </a:rPr>
              <a:t>Laboratory:</a:t>
            </a:r>
          </a:p>
        </p:txBody>
      </p:sp>
      <p:pic>
        <p:nvPicPr>
          <p:cNvPr id="93" name="Imagen 92" descr="Imagen que contiene exterior, pasto, tazón, pequeño&#10;&#10;Descripción generada automáticamente">
            <a:extLst>
              <a:ext uri="{FF2B5EF4-FFF2-40B4-BE49-F238E27FC236}">
                <a16:creationId xmlns:a16="http://schemas.microsoft.com/office/drawing/2014/main" id="{5D80659E-2C4D-406D-9E12-806B69C68CD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03083" y="13341027"/>
            <a:ext cx="1585621" cy="2070392"/>
          </a:xfrm>
          <a:prstGeom prst="rect">
            <a:avLst/>
          </a:prstGeom>
        </p:spPr>
      </p:pic>
      <p:pic>
        <p:nvPicPr>
          <p:cNvPr id="101" name="Imagen 100">
            <a:extLst>
              <a:ext uri="{FF2B5EF4-FFF2-40B4-BE49-F238E27FC236}">
                <a16:creationId xmlns:a16="http://schemas.microsoft.com/office/drawing/2014/main" id="{ACA0EC34-8E95-4DE7-A330-AE30FBC53A97}"/>
              </a:ext>
            </a:extLst>
          </p:cNvPr>
          <p:cNvPicPr>
            <a:picLocks noChangeAspect="1"/>
          </p:cNvPicPr>
          <p:nvPr/>
        </p:nvPicPr>
        <p:blipFill>
          <a:blip r:embed="rId21"/>
          <a:stretch>
            <a:fillRect/>
          </a:stretch>
        </p:blipFill>
        <p:spPr>
          <a:xfrm>
            <a:off x="9810828" y="13255692"/>
            <a:ext cx="3708654" cy="2178358"/>
          </a:xfrm>
          <a:prstGeom prst="rect">
            <a:avLst/>
          </a:prstGeom>
        </p:spPr>
      </p:pic>
      <p:pic>
        <p:nvPicPr>
          <p:cNvPr id="144" name="Imagen 143" descr="Imagen que contiene interior, tabla, alimentos, comida&#10;&#10;Descripción generada automáticamente">
            <a:extLst>
              <a:ext uri="{FF2B5EF4-FFF2-40B4-BE49-F238E27FC236}">
                <a16:creationId xmlns:a16="http://schemas.microsoft.com/office/drawing/2014/main" id="{43ED33CB-34F1-4630-A3DF-E13DB873141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4594551" y="13261587"/>
            <a:ext cx="3617614" cy="2163576"/>
          </a:xfrm>
          <a:prstGeom prst="rect">
            <a:avLst/>
          </a:prstGeom>
        </p:spPr>
      </p:pic>
      <p:pic>
        <p:nvPicPr>
          <p:cNvPr id="148" name="Imagen 147" descr="Imagen que contiene interior, alimentos, comida, pequeño&#10;&#10;Descripción generada automáticamente">
            <a:extLst>
              <a:ext uri="{FF2B5EF4-FFF2-40B4-BE49-F238E27FC236}">
                <a16:creationId xmlns:a16="http://schemas.microsoft.com/office/drawing/2014/main" id="{A8F28498-F645-4956-9D46-38140074520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424418" y="13261588"/>
            <a:ext cx="3624885" cy="2167776"/>
          </a:xfrm>
          <a:prstGeom prst="rect">
            <a:avLst/>
          </a:prstGeom>
        </p:spPr>
      </p:pic>
      <p:sp>
        <p:nvSpPr>
          <p:cNvPr id="188" name="TextBox 103">
            <a:extLst>
              <a:ext uri="{FF2B5EF4-FFF2-40B4-BE49-F238E27FC236}">
                <a16:creationId xmlns:a16="http://schemas.microsoft.com/office/drawing/2014/main" id="{622CE376-5EBB-43E5-A12F-1562D7AAF334}"/>
              </a:ext>
            </a:extLst>
          </p:cNvPr>
          <p:cNvSpPr txBox="1"/>
          <p:nvPr/>
        </p:nvSpPr>
        <p:spPr>
          <a:xfrm rot="10800000" flipV="1">
            <a:off x="22358873" y="16058450"/>
            <a:ext cx="5919323" cy="707886"/>
          </a:xfrm>
          <a:prstGeom prst="rect">
            <a:avLst/>
          </a:prstGeom>
          <a:noFill/>
        </p:spPr>
        <p:txBody>
          <a:bodyPr wrap="square" lIns="0" rIns="0" rtlCol="0" anchor="ctr">
            <a:spAutoFit/>
          </a:bodyPr>
          <a:lstStyle/>
          <a:p>
            <a:pPr algn="ctr" defTabSz="748110"/>
            <a:r>
              <a:rPr lang="en-US" sz="4000" b="1" dirty="0">
                <a:ln w="9525">
                  <a:solidFill>
                    <a:schemeClr val="accent6">
                      <a:lumMod val="75000"/>
                    </a:schemeClr>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Calibri" panose="020F0502020204030204" pitchFamily="34" charset="0"/>
              </a:rPr>
              <a:t>Cry proteins evaluated</a:t>
            </a:r>
          </a:p>
        </p:txBody>
      </p:sp>
      <p:pic>
        <p:nvPicPr>
          <p:cNvPr id="190" name="Imagen 189">
            <a:extLst>
              <a:ext uri="{FF2B5EF4-FFF2-40B4-BE49-F238E27FC236}">
                <a16:creationId xmlns:a16="http://schemas.microsoft.com/office/drawing/2014/main" id="{934EF1E6-CE00-4ECB-90B7-E7C79EAAA015}"/>
              </a:ext>
            </a:extLst>
          </p:cNvPr>
          <p:cNvPicPr>
            <a:picLocks noChangeAspect="1"/>
          </p:cNvPicPr>
          <p:nvPr/>
        </p:nvPicPr>
        <p:blipFill rotWithShape="1">
          <a:blip r:embed="rId24"/>
          <a:srcRect l="6507" r="1673" b="5443"/>
          <a:stretch/>
        </p:blipFill>
        <p:spPr>
          <a:xfrm>
            <a:off x="22233472" y="16962798"/>
            <a:ext cx="6507309" cy="4552563"/>
          </a:xfrm>
          <a:prstGeom prst="rect">
            <a:avLst/>
          </a:prstGeom>
        </p:spPr>
      </p:pic>
      <p:sp>
        <p:nvSpPr>
          <p:cNvPr id="192" name="Rectangle 34">
            <a:extLst>
              <a:ext uri="{FF2B5EF4-FFF2-40B4-BE49-F238E27FC236}">
                <a16:creationId xmlns:a16="http://schemas.microsoft.com/office/drawing/2014/main" id="{32D79195-7288-40E4-8B8E-04BFCE562EFE}"/>
              </a:ext>
            </a:extLst>
          </p:cNvPr>
          <p:cNvSpPr/>
          <p:nvPr/>
        </p:nvSpPr>
        <p:spPr>
          <a:xfrm>
            <a:off x="5534412" y="16296893"/>
            <a:ext cx="13894336" cy="461665"/>
          </a:xfrm>
          <a:prstGeom prst="rect">
            <a:avLst/>
          </a:prstGeom>
        </p:spPr>
        <p:txBody>
          <a:bodyPr wrap="square">
            <a:spAutoFit/>
          </a:bodyPr>
          <a:lstStyle/>
          <a:p>
            <a:r>
              <a:rPr lang="en-US" sz="2400" b="1" dirty="0">
                <a:latin typeface="Calibri" panose="020F0502020204030204" pitchFamily="34" charset="0"/>
              </a:rPr>
              <a:t>1. Surface contamination method over semi synthetic diet and introduction of </a:t>
            </a:r>
            <a:r>
              <a:rPr lang="en-US" sz="2400" b="1" i="1" dirty="0">
                <a:latin typeface="Calibri" panose="020F0502020204030204" pitchFamily="34" charset="0"/>
              </a:rPr>
              <a:t>X. </a:t>
            </a:r>
            <a:r>
              <a:rPr lang="en-US" sz="2400" b="1" i="1" dirty="0" err="1">
                <a:latin typeface="Calibri" panose="020F0502020204030204" pitchFamily="34" charset="0"/>
              </a:rPr>
              <a:t>arvicola</a:t>
            </a:r>
            <a:r>
              <a:rPr lang="en-US" sz="2400" b="1" i="1" dirty="0">
                <a:latin typeface="Calibri" panose="020F0502020204030204" pitchFamily="34" charset="0"/>
              </a:rPr>
              <a:t> </a:t>
            </a:r>
            <a:r>
              <a:rPr lang="en-US" sz="2400" b="1" dirty="0">
                <a:latin typeface="Calibri" panose="020F0502020204030204" pitchFamily="34" charset="0"/>
              </a:rPr>
              <a:t>neonate larvae</a:t>
            </a:r>
          </a:p>
        </p:txBody>
      </p:sp>
      <p:pic>
        <p:nvPicPr>
          <p:cNvPr id="194" name="Imagen 193">
            <a:extLst>
              <a:ext uri="{FF2B5EF4-FFF2-40B4-BE49-F238E27FC236}">
                <a16:creationId xmlns:a16="http://schemas.microsoft.com/office/drawing/2014/main" id="{03216FDE-1A72-42D8-96AF-D1D48D546AF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797327" y="16908301"/>
            <a:ext cx="3715906" cy="2031842"/>
          </a:xfrm>
          <a:prstGeom prst="rect">
            <a:avLst/>
          </a:prstGeom>
        </p:spPr>
      </p:pic>
      <p:pic>
        <p:nvPicPr>
          <p:cNvPr id="196" name="Imagen 195" descr="Imagen que contiene rosquilla, interior, dona, taza&#10;&#10;Descripción generada automáticamente">
            <a:extLst>
              <a:ext uri="{FF2B5EF4-FFF2-40B4-BE49-F238E27FC236}">
                <a16:creationId xmlns:a16="http://schemas.microsoft.com/office/drawing/2014/main" id="{F2B0D980-A55D-4D40-8C46-82F87E34DAE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5400000">
            <a:off x="12430219" y="17113551"/>
            <a:ext cx="2031843" cy="1547258"/>
          </a:xfrm>
          <a:prstGeom prst="rect">
            <a:avLst/>
          </a:prstGeom>
        </p:spPr>
      </p:pic>
      <p:pic>
        <p:nvPicPr>
          <p:cNvPr id="198" name="Imagen 197" descr="Imagen que contiene tabla, interior, plato, comida&#10;&#10;Descripción generada automáticamente">
            <a:extLst>
              <a:ext uri="{FF2B5EF4-FFF2-40B4-BE49-F238E27FC236}">
                <a16:creationId xmlns:a16="http://schemas.microsoft.com/office/drawing/2014/main" id="{974D2D89-1BE3-436F-B281-01074B5673A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0800000">
            <a:off x="15817030" y="19279460"/>
            <a:ext cx="3683626" cy="2031842"/>
          </a:xfrm>
          <a:prstGeom prst="rect">
            <a:avLst/>
          </a:prstGeom>
        </p:spPr>
      </p:pic>
      <p:pic>
        <p:nvPicPr>
          <p:cNvPr id="200" name="Imagen 199" descr="Imagen que contiene comida, pastel, interior, tabla&#10;&#10;Descripción generada automáticamente">
            <a:extLst>
              <a:ext uri="{FF2B5EF4-FFF2-40B4-BE49-F238E27FC236}">
                <a16:creationId xmlns:a16="http://schemas.microsoft.com/office/drawing/2014/main" id="{B98FB51F-E157-460C-982C-B9054766DBD8}"/>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29989" t="9787" r="18016" b="7673"/>
          <a:stretch/>
        </p:blipFill>
        <p:spPr>
          <a:xfrm rot="10800000">
            <a:off x="6987022" y="19227978"/>
            <a:ext cx="1998668" cy="2149565"/>
          </a:xfrm>
          <a:prstGeom prst="rect">
            <a:avLst/>
          </a:prstGeom>
        </p:spPr>
      </p:pic>
      <p:pic>
        <p:nvPicPr>
          <p:cNvPr id="202" name="Imagen 201" descr="Imagen que contiene interior, pastel, tabla, comida&#10;&#10;Descripción generada automáticamente">
            <a:extLst>
              <a:ext uri="{FF2B5EF4-FFF2-40B4-BE49-F238E27FC236}">
                <a16:creationId xmlns:a16="http://schemas.microsoft.com/office/drawing/2014/main" id="{25757C08-B105-4633-A2D2-17F653572AAF}"/>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0800000">
            <a:off x="10601538" y="19239080"/>
            <a:ext cx="3653883" cy="2149566"/>
          </a:xfrm>
          <a:prstGeom prst="rect">
            <a:avLst/>
          </a:prstGeom>
        </p:spPr>
      </p:pic>
      <p:sp>
        <p:nvSpPr>
          <p:cNvPr id="237" name="Rectangle 101">
            <a:extLst>
              <a:ext uri="{FF2B5EF4-FFF2-40B4-BE49-F238E27FC236}">
                <a16:creationId xmlns:a16="http://schemas.microsoft.com/office/drawing/2014/main" id="{BB6A8A56-C14B-4EA4-892F-5182EB4D25CF}"/>
              </a:ext>
            </a:extLst>
          </p:cNvPr>
          <p:cNvSpPr/>
          <p:nvPr/>
        </p:nvSpPr>
        <p:spPr>
          <a:xfrm>
            <a:off x="23666844" y="24999522"/>
            <a:ext cx="6962243" cy="1200329"/>
          </a:xfrm>
          <a:prstGeom prst="rect">
            <a:avLst/>
          </a:prstGeom>
        </p:spPr>
        <p:txBody>
          <a:bodyPr wrap="square">
            <a:spAutoFit/>
          </a:bodyPr>
          <a:lstStyle/>
          <a:p>
            <a:pPr marL="342900" indent="-342900" algn="just">
              <a:buFont typeface="Wingdings" panose="05000000000000000000" pitchFamily="2" charset="2"/>
              <a:buChar char="Ø"/>
            </a:pPr>
            <a:r>
              <a:rPr lang="en-US" sz="2400" b="1" dirty="0">
                <a:latin typeface="Calibri" panose="020F0502020204030204" pitchFamily="34" charset="0"/>
                <a:ea typeface="MS Mincho"/>
                <a:cs typeface="Arial" panose="020B0604020202020204" pitchFamily="34" charset="0"/>
              </a:rPr>
              <a:t>The evaluation of insecticide active substances against coleopteran pests with a long and cryptic biological cycle is a challenge.</a:t>
            </a:r>
          </a:p>
        </p:txBody>
      </p:sp>
      <p:cxnSp>
        <p:nvCxnSpPr>
          <p:cNvPr id="143" name="Straight Arrow Connector 115">
            <a:extLst>
              <a:ext uri="{FF2B5EF4-FFF2-40B4-BE49-F238E27FC236}">
                <a16:creationId xmlns:a16="http://schemas.microsoft.com/office/drawing/2014/main" id="{8244B183-C6FE-460E-AB3F-EC44E0230184}"/>
              </a:ext>
            </a:extLst>
          </p:cNvPr>
          <p:cNvCxnSpPr>
            <a:cxnSpLocks/>
          </p:cNvCxnSpPr>
          <p:nvPr/>
        </p:nvCxnSpPr>
        <p:spPr>
          <a:xfrm>
            <a:off x="14458777" y="17826990"/>
            <a:ext cx="1203906" cy="8150"/>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cxnSp>
        <p:nvCxnSpPr>
          <p:cNvPr id="146" name="Straight Arrow Connector 115">
            <a:extLst>
              <a:ext uri="{FF2B5EF4-FFF2-40B4-BE49-F238E27FC236}">
                <a16:creationId xmlns:a16="http://schemas.microsoft.com/office/drawing/2014/main" id="{DAA7ED50-8226-48A4-A818-BEAEF6D5B75F}"/>
              </a:ext>
            </a:extLst>
          </p:cNvPr>
          <p:cNvCxnSpPr>
            <a:cxnSpLocks/>
          </p:cNvCxnSpPr>
          <p:nvPr/>
        </p:nvCxnSpPr>
        <p:spPr>
          <a:xfrm flipH="1" flipV="1">
            <a:off x="14458777" y="20236211"/>
            <a:ext cx="1143161" cy="11477"/>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cxnSp>
        <p:nvCxnSpPr>
          <p:cNvPr id="150" name="Straight Arrow Connector 115">
            <a:extLst>
              <a:ext uri="{FF2B5EF4-FFF2-40B4-BE49-F238E27FC236}">
                <a16:creationId xmlns:a16="http://schemas.microsoft.com/office/drawing/2014/main" id="{379AB928-739A-4F52-AC01-010CDECFC500}"/>
              </a:ext>
            </a:extLst>
          </p:cNvPr>
          <p:cNvCxnSpPr>
            <a:cxnSpLocks/>
          </p:cNvCxnSpPr>
          <p:nvPr/>
        </p:nvCxnSpPr>
        <p:spPr>
          <a:xfrm flipH="1" flipV="1">
            <a:off x="9222660" y="20224734"/>
            <a:ext cx="1143161" cy="11477"/>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pic>
        <p:nvPicPr>
          <p:cNvPr id="23" name="Imagen 22" descr="Imagen que contiene interior, calculadora, gabinete, llenado&#10;&#10;Descripción generada automáticamente">
            <a:extLst>
              <a:ext uri="{FF2B5EF4-FFF2-40B4-BE49-F238E27FC236}">
                <a16:creationId xmlns:a16="http://schemas.microsoft.com/office/drawing/2014/main" id="{6B59C367-1300-4CBC-A1B9-F881067C41A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16717" y="19173206"/>
            <a:ext cx="3630821" cy="2148964"/>
          </a:xfrm>
          <a:prstGeom prst="rect">
            <a:avLst/>
          </a:prstGeom>
        </p:spPr>
      </p:pic>
      <p:cxnSp>
        <p:nvCxnSpPr>
          <p:cNvPr id="152" name="Straight Arrow Connector 115">
            <a:extLst>
              <a:ext uri="{FF2B5EF4-FFF2-40B4-BE49-F238E27FC236}">
                <a16:creationId xmlns:a16="http://schemas.microsoft.com/office/drawing/2014/main" id="{38DA6469-DCB5-4671-95FF-DCE81B6AE45F}"/>
              </a:ext>
            </a:extLst>
          </p:cNvPr>
          <p:cNvCxnSpPr>
            <a:cxnSpLocks/>
          </p:cNvCxnSpPr>
          <p:nvPr/>
        </p:nvCxnSpPr>
        <p:spPr>
          <a:xfrm flipH="1" flipV="1">
            <a:off x="5486374" y="20163651"/>
            <a:ext cx="1143161" cy="11477"/>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sp>
        <p:nvSpPr>
          <p:cNvPr id="31" name="Flecha: curvada hacia la izquierda 30">
            <a:extLst>
              <a:ext uri="{FF2B5EF4-FFF2-40B4-BE49-F238E27FC236}">
                <a16:creationId xmlns:a16="http://schemas.microsoft.com/office/drawing/2014/main" id="{467AD9E0-2503-4656-BA47-4A9D48731489}"/>
              </a:ext>
            </a:extLst>
          </p:cNvPr>
          <p:cNvSpPr/>
          <p:nvPr/>
        </p:nvSpPr>
        <p:spPr>
          <a:xfrm>
            <a:off x="19791279" y="17797220"/>
            <a:ext cx="607302" cy="2570594"/>
          </a:xfrm>
          <a:prstGeom prst="curvedLeftArrow">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56" name="Straight Arrow Connector 115">
            <a:extLst>
              <a:ext uri="{FF2B5EF4-FFF2-40B4-BE49-F238E27FC236}">
                <a16:creationId xmlns:a16="http://schemas.microsoft.com/office/drawing/2014/main" id="{A2ABE317-5E78-46CE-B776-EB89804A4CF7}"/>
              </a:ext>
            </a:extLst>
          </p:cNvPr>
          <p:cNvCxnSpPr>
            <a:cxnSpLocks/>
          </p:cNvCxnSpPr>
          <p:nvPr/>
        </p:nvCxnSpPr>
        <p:spPr>
          <a:xfrm>
            <a:off x="13687755" y="14423734"/>
            <a:ext cx="680184" cy="0"/>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cxnSp>
        <p:nvCxnSpPr>
          <p:cNvPr id="157" name="Straight Arrow Connector 115">
            <a:extLst>
              <a:ext uri="{FF2B5EF4-FFF2-40B4-BE49-F238E27FC236}">
                <a16:creationId xmlns:a16="http://schemas.microsoft.com/office/drawing/2014/main" id="{F4DEC846-5447-492F-869C-F5F333CFB2A6}"/>
              </a:ext>
            </a:extLst>
          </p:cNvPr>
          <p:cNvCxnSpPr>
            <a:cxnSpLocks/>
          </p:cNvCxnSpPr>
          <p:nvPr/>
        </p:nvCxnSpPr>
        <p:spPr>
          <a:xfrm>
            <a:off x="18497825" y="14388518"/>
            <a:ext cx="680184" cy="0"/>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cxnSp>
        <p:nvCxnSpPr>
          <p:cNvPr id="159" name="Straight Arrow Connector 115">
            <a:extLst>
              <a:ext uri="{FF2B5EF4-FFF2-40B4-BE49-F238E27FC236}">
                <a16:creationId xmlns:a16="http://schemas.microsoft.com/office/drawing/2014/main" id="{AA59D745-B670-469F-894F-DCCF190B62CF}"/>
              </a:ext>
            </a:extLst>
          </p:cNvPr>
          <p:cNvCxnSpPr>
            <a:cxnSpLocks/>
          </p:cNvCxnSpPr>
          <p:nvPr/>
        </p:nvCxnSpPr>
        <p:spPr>
          <a:xfrm>
            <a:off x="5872617" y="14423734"/>
            <a:ext cx="585333" cy="0"/>
          </a:xfrm>
          <a:prstGeom prst="straightConnector1">
            <a:avLst/>
          </a:prstGeom>
          <a:ln w="85725">
            <a:tailEnd type="stealth"/>
          </a:ln>
        </p:spPr>
        <p:style>
          <a:lnRef idx="3">
            <a:schemeClr val="dk1"/>
          </a:lnRef>
          <a:fillRef idx="0">
            <a:schemeClr val="dk1"/>
          </a:fillRef>
          <a:effectRef idx="2">
            <a:schemeClr val="dk1"/>
          </a:effectRef>
          <a:fontRef idx="minor">
            <a:schemeClr val="tx1"/>
          </a:fontRef>
        </p:style>
      </p:cxnSp>
      <p:sp>
        <p:nvSpPr>
          <p:cNvPr id="37" name="TextBox 20">
            <a:extLst>
              <a:ext uri="{FF2B5EF4-FFF2-40B4-BE49-F238E27FC236}">
                <a16:creationId xmlns:a16="http://schemas.microsoft.com/office/drawing/2014/main" id="{C3490157-22E3-438D-9378-EB15B59A96D9}"/>
              </a:ext>
            </a:extLst>
          </p:cNvPr>
          <p:cNvSpPr txBox="1"/>
          <p:nvPr/>
        </p:nvSpPr>
        <p:spPr>
          <a:xfrm rot="10800000" flipV="1">
            <a:off x="24218628" y="10237251"/>
            <a:ext cx="6460393" cy="707886"/>
          </a:xfrm>
          <a:prstGeom prst="rect">
            <a:avLst/>
          </a:prstGeom>
          <a:solidFill>
            <a:schemeClr val="bg1"/>
          </a:solidFill>
        </p:spPr>
        <p:txBody>
          <a:bodyPr wrap="square" lIns="0" rIns="0" rtlCol="0" anchor="ctr">
            <a:spAutoFit/>
          </a:bodyPr>
          <a:lstStyle>
            <a:defPPr>
              <a:defRPr lang="en-US"/>
            </a:defPPr>
            <a:lvl1pPr lvl="0" algn="ctr" defTabSz="914400">
              <a:defRPr sz="3600" b="1">
                <a:ln w="9525">
                  <a:solidFill>
                    <a:schemeClr val="accent1">
                      <a:lumMod val="50000"/>
                    </a:schemeClr>
                  </a:solidFill>
                  <a:prstDash val="solid"/>
                </a:ln>
                <a:solidFill>
                  <a:schemeClr val="accent1">
                    <a:lumMod val="75000"/>
                  </a:schemeClr>
                </a:solidFill>
                <a:effectLst>
                  <a:outerShdw blurRad="12700" dist="38100" dir="2700000" algn="tl" rotWithShape="0">
                    <a:schemeClr val="accent5">
                      <a:lumMod val="60000"/>
                      <a:lumOff val="40000"/>
                    </a:schemeClr>
                  </a:outerShdw>
                </a:effectLst>
              </a:defRPr>
            </a:lvl1pPr>
          </a:lstStyle>
          <a:p>
            <a:pPr algn="l"/>
            <a:r>
              <a:rPr lang="en-US" sz="4000" dirty="0">
                <a:solidFill>
                  <a:srgbClr val="FFC000"/>
                </a:solidFill>
                <a:latin typeface="Calibri" panose="020F0502020204030204" pitchFamily="34" charset="0"/>
              </a:rPr>
              <a:t>Cry proteins mode of action</a:t>
            </a:r>
          </a:p>
        </p:txBody>
      </p:sp>
      <p:sp>
        <p:nvSpPr>
          <p:cNvPr id="42" name="Rectangle 101">
            <a:extLst>
              <a:ext uri="{FF2B5EF4-FFF2-40B4-BE49-F238E27FC236}">
                <a16:creationId xmlns:a16="http://schemas.microsoft.com/office/drawing/2014/main" id="{20618CE7-5ED3-4E4C-BE19-AB3A06949BD0}"/>
              </a:ext>
            </a:extLst>
          </p:cNvPr>
          <p:cNvSpPr/>
          <p:nvPr/>
        </p:nvSpPr>
        <p:spPr>
          <a:xfrm>
            <a:off x="23728774" y="26936950"/>
            <a:ext cx="6950247" cy="1200329"/>
          </a:xfrm>
          <a:prstGeom prst="rect">
            <a:avLst/>
          </a:prstGeom>
        </p:spPr>
        <p:txBody>
          <a:bodyPr wrap="square">
            <a:spAutoFit/>
          </a:bodyPr>
          <a:lstStyle/>
          <a:p>
            <a:pPr marL="342900" indent="-342900" algn="just">
              <a:buFont typeface="Wingdings" panose="05000000000000000000" pitchFamily="2" charset="2"/>
              <a:buChar char="Ø"/>
            </a:pPr>
            <a:r>
              <a:rPr lang="en-US" sz="2400" b="1" dirty="0">
                <a:latin typeface="Calibri" panose="020F0502020204030204" pitchFamily="34" charset="0"/>
                <a:ea typeface="MS Mincho"/>
                <a:cs typeface="Arial" panose="020B0604020202020204" pitchFamily="34" charset="0"/>
              </a:rPr>
              <a:t>We have successfully applied the bioassay protocol used on </a:t>
            </a:r>
            <a:r>
              <a:rPr lang="en-US" sz="2400" b="1" i="1" dirty="0">
                <a:latin typeface="Calibri" panose="020F0502020204030204" pitchFamily="34" charset="0"/>
                <a:ea typeface="MS Mincho"/>
                <a:cs typeface="Arial" panose="020B0604020202020204" pitchFamily="34" charset="0"/>
              </a:rPr>
              <a:t>X. </a:t>
            </a:r>
            <a:r>
              <a:rPr lang="en-US" sz="2400" b="1" i="1" dirty="0" err="1">
                <a:latin typeface="Calibri" panose="020F0502020204030204" pitchFamily="34" charset="0"/>
                <a:ea typeface="MS Mincho"/>
                <a:cs typeface="Arial" panose="020B0604020202020204" pitchFamily="34" charset="0"/>
              </a:rPr>
              <a:t>arvicola</a:t>
            </a:r>
            <a:r>
              <a:rPr lang="en-US" sz="2400" b="1" i="1" dirty="0">
                <a:latin typeface="Calibri" panose="020F0502020204030204" pitchFamily="34" charset="0"/>
                <a:ea typeface="MS Mincho"/>
                <a:cs typeface="Arial" panose="020B0604020202020204" pitchFamily="34" charset="0"/>
              </a:rPr>
              <a:t> </a:t>
            </a:r>
            <a:r>
              <a:rPr lang="en-US" sz="2400" b="1" dirty="0">
                <a:latin typeface="Calibri" panose="020F0502020204030204" pitchFamily="34" charset="0"/>
                <a:ea typeface="MS Mincho"/>
                <a:cs typeface="Arial" panose="020B0604020202020204" pitchFamily="34" charset="0"/>
              </a:rPr>
              <a:t>larvae with other pesticides.</a:t>
            </a:r>
          </a:p>
        </p:txBody>
      </p:sp>
      <p:sp>
        <p:nvSpPr>
          <p:cNvPr id="45" name="Rectangle 101">
            <a:extLst>
              <a:ext uri="{FF2B5EF4-FFF2-40B4-BE49-F238E27FC236}">
                <a16:creationId xmlns:a16="http://schemas.microsoft.com/office/drawing/2014/main" id="{6E9D9F31-DB1D-40C6-9B91-80C112D4268A}"/>
              </a:ext>
            </a:extLst>
          </p:cNvPr>
          <p:cNvSpPr/>
          <p:nvPr/>
        </p:nvSpPr>
        <p:spPr>
          <a:xfrm>
            <a:off x="23713534" y="28935338"/>
            <a:ext cx="6950247" cy="1569660"/>
          </a:xfrm>
          <a:prstGeom prst="rect">
            <a:avLst/>
          </a:prstGeom>
        </p:spPr>
        <p:txBody>
          <a:bodyPr wrap="square">
            <a:spAutoFit/>
          </a:bodyPr>
          <a:lstStyle/>
          <a:p>
            <a:pPr marL="342900" indent="-342900" algn="just">
              <a:buFont typeface="Wingdings" panose="05000000000000000000" pitchFamily="2" charset="2"/>
              <a:buChar char="Ø"/>
            </a:pPr>
            <a:r>
              <a:rPr lang="en-GB" sz="2400" b="1" dirty="0">
                <a:latin typeface="Calibri" panose="020F0502020204030204" pitchFamily="34" charset="0"/>
                <a:ea typeface="MS Mincho"/>
                <a:cs typeface="Arial" panose="020B0604020202020204" pitchFamily="34" charset="0"/>
              </a:rPr>
              <a:t>However, the accuracy of the results could be discussed, since some toxicological effects do not depend on the Cry proteins which can be degraded in a long treatment period </a:t>
            </a:r>
            <a:r>
              <a:rPr lang="en-US" sz="2400" b="1" i="1" dirty="0">
                <a:latin typeface="Calibri" panose="020F0502020204030204" pitchFamily="34" charset="0"/>
                <a:ea typeface="MS Mincho"/>
                <a:cs typeface="Arial" panose="020B0604020202020204" pitchFamily="34" charset="0"/>
              </a:rPr>
              <a:t>.</a:t>
            </a:r>
            <a:r>
              <a:rPr lang="en-US" sz="2400" b="1" dirty="0">
                <a:latin typeface="Calibri" panose="020F0502020204030204" pitchFamily="34" charset="0"/>
                <a:ea typeface="MS Mincho"/>
                <a:cs typeface="Arial" panose="020B0604020202020204" pitchFamily="34" charset="0"/>
              </a:rPr>
              <a:t> </a:t>
            </a:r>
          </a:p>
        </p:txBody>
      </p:sp>
      <p:pic>
        <p:nvPicPr>
          <p:cNvPr id="1026" name="Picture 2" descr="Ver las imágenes de origen"/>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3911165" y="11253173"/>
            <a:ext cx="7160113" cy="4283017"/>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79"/>
          <p:cNvSpPr txBox="1"/>
          <p:nvPr/>
        </p:nvSpPr>
        <p:spPr>
          <a:xfrm rot="10800000" flipV="1">
            <a:off x="3249223" y="25012446"/>
            <a:ext cx="6471684" cy="707886"/>
          </a:xfrm>
          <a:prstGeom prst="rect">
            <a:avLst/>
          </a:prstGeom>
          <a:noFill/>
        </p:spPr>
        <p:txBody>
          <a:bodyPr wrap="square" lIns="0" rIns="0" rtlCol="0" anchor="ctr">
            <a:spAutoFit/>
          </a:bodyPr>
          <a:lstStyle>
            <a:defPPr>
              <a:defRPr lang="en-US"/>
            </a:defPPr>
            <a:lvl1pPr lvl="0" algn="ctr" defTabSz="914400">
              <a:defRPr sz="2800" b="1">
                <a:ln w="9525">
                  <a:solidFill>
                    <a:schemeClr val="accent6">
                      <a:lumMod val="50000"/>
                    </a:schemeClr>
                  </a:solidFill>
                  <a:prstDash val="solid"/>
                </a:ln>
                <a:solidFill>
                  <a:schemeClr val="accent6">
                    <a:lumMod val="75000"/>
                  </a:schemeClr>
                </a:solidFill>
                <a:effectLst>
                  <a:outerShdw blurRad="12700" dist="38100" dir="2700000" algn="tl" rotWithShape="0">
                    <a:schemeClr val="accent5">
                      <a:lumMod val="60000"/>
                      <a:lumOff val="40000"/>
                    </a:schemeClr>
                  </a:outerShdw>
                </a:effectLst>
              </a:defRPr>
            </a:lvl1pPr>
          </a:lstStyle>
          <a:p>
            <a:pPr algn="l"/>
            <a:r>
              <a:rPr lang="en-US" sz="4000" dirty="0">
                <a:solidFill>
                  <a:srgbClr val="FF0000"/>
                </a:solidFill>
                <a:latin typeface="Calibri" panose="020F0502020204030204" pitchFamily="34" charset="0"/>
              </a:rPr>
              <a:t>Protein</a:t>
            </a:r>
            <a:r>
              <a:rPr lang="en-US" sz="3600" dirty="0">
                <a:solidFill>
                  <a:srgbClr val="FF0000"/>
                </a:solidFill>
                <a:latin typeface="Calibri" panose="020F0502020204030204" pitchFamily="34" charset="0"/>
              </a:rPr>
              <a:t> Profile</a:t>
            </a:r>
          </a:p>
        </p:txBody>
      </p:sp>
      <p:sp>
        <p:nvSpPr>
          <p:cNvPr id="127" name="Rectangle 85"/>
          <p:cNvSpPr/>
          <p:nvPr/>
        </p:nvSpPr>
        <p:spPr>
          <a:xfrm>
            <a:off x="2471310" y="32178574"/>
            <a:ext cx="8477250" cy="1323439"/>
          </a:xfrm>
          <a:prstGeom prst="rect">
            <a:avLst/>
          </a:prstGeom>
        </p:spPr>
        <p:txBody>
          <a:bodyPr wrap="square">
            <a:spAutoFit/>
          </a:bodyPr>
          <a:lstStyle/>
          <a:p>
            <a:pPr algn="just"/>
            <a:r>
              <a:rPr lang="en-US" sz="2000" dirty="0">
                <a:latin typeface="Calibri" panose="020F0502020204030204" pitchFamily="34" charset="0"/>
              </a:rPr>
              <a:t>Analysis of expression of strains that produced a single Cry protein (</a:t>
            </a:r>
            <a:r>
              <a:rPr lang="en-US" sz="2000" b="1" dirty="0">
                <a:latin typeface="Calibri" panose="020F0502020204030204" pitchFamily="34" charset="0"/>
              </a:rPr>
              <a:t>A</a:t>
            </a:r>
            <a:r>
              <a:rPr lang="en-US" sz="2000" dirty="0">
                <a:latin typeface="Calibri" panose="020F0502020204030204" pitchFamily="34" charset="0"/>
              </a:rPr>
              <a:t>), and the </a:t>
            </a:r>
            <a:r>
              <a:rPr lang="en-US" sz="2000" dirty="0" err="1">
                <a:latin typeface="Calibri" panose="020F0502020204030204" pitchFamily="34" charset="0"/>
              </a:rPr>
              <a:t>Bt</a:t>
            </a:r>
            <a:r>
              <a:rPr lang="en-US" sz="2000" dirty="0">
                <a:latin typeface="Calibri" panose="020F0502020204030204" pitchFamily="34" charset="0"/>
              </a:rPr>
              <a:t> EG10327 strain which produced Cry23Aa (about 30 </a:t>
            </a:r>
            <a:r>
              <a:rPr lang="en-US" sz="2000" dirty="0" err="1">
                <a:latin typeface="Calibri" panose="020F0502020204030204" pitchFamily="34" charset="0"/>
              </a:rPr>
              <a:t>kDa</a:t>
            </a:r>
            <a:r>
              <a:rPr lang="en-US" sz="2000" dirty="0">
                <a:latin typeface="Calibri" panose="020F0502020204030204" pitchFamily="34" charset="0"/>
              </a:rPr>
              <a:t>) and Cry37Aa (about 15 </a:t>
            </a:r>
            <a:r>
              <a:rPr lang="en-US" sz="2000" dirty="0" err="1">
                <a:latin typeface="Calibri" panose="020F0502020204030204" pitchFamily="34" charset="0"/>
              </a:rPr>
              <a:t>kDa</a:t>
            </a:r>
            <a:r>
              <a:rPr lang="en-US" sz="2000" dirty="0">
                <a:latin typeface="Calibri" panose="020F0502020204030204" pitchFamily="34" charset="0"/>
              </a:rPr>
              <a:t>) (</a:t>
            </a:r>
            <a:r>
              <a:rPr lang="en-US" sz="2000" b="1" dirty="0">
                <a:latin typeface="Calibri" panose="020F0502020204030204" pitchFamily="34" charset="0"/>
              </a:rPr>
              <a:t>B</a:t>
            </a:r>
            <a:r>
              <a:rPr lang="en-US" sz="2000" dirty="0">
                <a:latin typeface="Calibri" panose="020F0502020204030204" pitchFamily="34" charset="0"/>
              </a:rPr>
              <a:t>). BSA: 750 ng bovine serum albumin (BSA). M: molecular mass marker (Pink pre‐stained protein ladder Pink  B4MWP02, Nippon genetics).</a:t>
            </a:r>
          </a:p>
        </p:txBody>
      </p:sp>
      <p:pic>
        <p:nvPicPr>
          <p:cNvPr id="128" name="Imagen 127">
            <a:extLst>
              <a:ext uri="{FF2B5EF4-FFF2-40B4-BE49-F238E27FC236}">
                <a16:creationId xmlns:a16="http://schemas.microsoft.com/office/drawing/2014/main" id="{BA1627D8-6278-47AA-BE7D-D7D424BB708B}"/>
              </a:ext>
            </a:extLst>
          </p:cNvPr>
          <p:cNvPicPr>
            <a:picLocks noChangeAspect="1"/>
          </p:cNvPicPr>
          <p:nvPr/>
        </p:nvPicPr>
        <p:blipFill rotWithShape="1">
          <a:blip r:embed="rId32"/>
          <a:srcRect t="11603"/>
          <a:stretch/>
        </p:blipFill>
        <p:spPr>
          <a:xfrm>
            <a:off x="1633632" y="25773492"/>
            <a:ext cx="10584390" cy="5972939"/>
          </a:xfrm>
          <a:prstGeom prst="rect">
            <a:avLst/>
          </a:prstGeom>
        </p:spPr>
      </p:pic>
      <p:sp>
        <p:nvSpPr>
          <p:cNvPr id="2" name="TextBox 75"/>
          <p:cNvSpPr txBox="1">
            <a:spLocks noChangeArrowheads="1"/>
          </p:cNvSpPr>
          <p:nvPr/>
        </p:nvSpPr>
        <p:spPr bwMode="auto">
          <a:xfrm rot="10800000" flipV="1">
            <a:off x="12315302" y="24967608"/>
            <a:ext cx="8901113" cy="707886"/>
          </a:xfrm>
          <a:prstGeom prst="rect">
            <a:avLst/>
          </a:prstGeom>
          <a:noFill/>
        </p:spPr>
        <p:txBody>
          <a:bodyPr wrap="square" lIns="0" rIns="0" rtlCol="0" anchor="ctr">
            <a:spAutoFit/>
          </a:bodyPr>
          <a:lstStyle>
            <a:defPPr>
              <a:defRPr lang="en-US"/>
            </a:defPPr>
            <a:lvl1pPr lvl="0" defTabSz="914400">
              <a:defRPr sz="4000" b="1">
                <a:ln w="9525">
                  <a:solidFill>
                    <a:schemeClr val="accent6">
                      <a:lumMod val="50000"/>
                    </a:schemeClr>
                  </a:solidFill>
                  <a:prstDash val="solid"/>
                </a:ln>
                <a:solidFill>
                  <a:srgbClr val="FF0000"/>
                </a:solidFill>
                <a:effectLst>
                  <a:outerShdw blurRad="12700" dist="38100" dir="2700000" algn="tl" rotWithShape="0">
                    <a:schemeClr val="accent5">
                      <a:lumMod val="60000"/>
                      <a:lumOff val="40000"/>
                    </a:schemeClr>
                  </a:outerShdw>
                </a:effectLst>
                <a:latin typeface="Calibri" panose="020F0502020204030204" pitchFamily="34" charset="0"/>
              </a:defRPr>
            </a:lvl1pPr>
          </a:lstStyle>
          <a:p>
            <a:r>
              <a:rPr lang="en-US" altLang="es-ES" dirty="0"/>
              <a:t>Toxic Activity </a:t>
            </a:r>
          </a:p>
        </p:txBody>
      </p:sp>
      <p:sp>
        <p:nvSpPr>
          <p:cNvPr id="3" name="Rectangle 85"/>
          <p:cNvSpPr>
            <a:spLocks noChangeArrowheads="1"/>
          </p:cNvSpPr>
          <p:nvPr/>
        </p:nvSpPr>
        <p:spPr bwMode="auto">
          <a:xfrm>
            <a:off x="12315302" y="32249669"/>
            <a:ext cx="112385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s-ES" sz="2000" dirty="0">
                <a:latin typeface="Calibri" panose="020F0502020204030204" pitchFamily="34" charset="0"/>
              </a:rPr>
              <a:t>Corrected mortality (% ± SE) of </a:t>
            </a:r>
            <a:r>
              <a:rPr lang="en-US" altLang="es-ES" sz="2000" i="1" dirty="0">
                <a:latin typeface="Calibri" panose="020F0502020204030204" pitchFamily="34" charset="0"/>
              </a:rPr>
              <a:t>X. </a:t>
            </a:r>
            <a:r>
              <a:rPr lang="en-US" altLang="es-ES" sz="2000" i="1" dirty="0" err="1">
                <a:latin typeface="Calibri" panose="020F0502020204030204" pitchFamily="34" charset="0"/>
              </a:rPr>
              <a:t>arvicola</a:t>
            </a:r>
            <a:r>
              <a:rPr lang="en-US" altLang="es-ES" sz="2000" i="1" dirty="0">
                <a:latin typeface="Calibri" panose="020F0502020204030204" pitchFamily="34" charset="0"/>
              </a:rPr>
              <a:t> </a:t>
            </a:r>
            <a:r>
              <a:rPr lang="en-US" altLang="es-ES" sz="2000" dirty="0">
                <a:latin typeface="Calibri" panose="020F0502020204030204" pitchFamily="34" charset="0"/>
              </a:rPr>
              <a:t>neonate larvae exposure to 1 mg/cm2 of Cry proteins applied over an artificial diet. Abbott’s formula was used for correction. Different letters on the bars indicate statistically significant differences (LDS test) among the mortality rates.</a:t>
            </a:r>
          </a:p>
        </p:txBody>
      </p:sp>
      <p:sp>
        <p:nvSpPr>
          <p:cNvPr id="175" name="Rectangle 101">
            <a:extLst>
              <a:ext uri="{FF2B5EF4-FFF2-40B4-BE49-F238E27FC236}">
                <a16:creationId xmlns:a16="http://schemas.microsoft.com/office/drawing/2014/main" id="{20618CE7-5ED3-4E4C-BE19-AB3A06949BD0}"/>
              </a:ext>
            </a:extLst>
          </p:cNvPr>
          <p:cNvSpPr/>
          <p:nvPr/>
        </p:nvSpPr>
        <p:spPr>
          <a:xfrm>
            <a:off x="23713534" y="31167904"/>
            <a:ext cx="6950247" cy="2308324"/>
          </a:xfrm>
          <a:prstGeom prst="rect">
            <a:avLst/>
          </a:prstGeom>
        </p:spPr>
        <p:txBody>
          <a:bodyPr wrap="square">
            <a:spAutoFit/>
          </a:bodyPr>
          <a:lstStyle/>
          <a:p>
            <a:pPr marL="342900" indent="-342900" algn="just">
              <a:buFont typeface="Wingdings" panose="05000000000000000000" pitchFamily="2" charset="2"/>
              <a:buChar char="Ø"/>
            </a:pPr>
            <a:r>
              <a:rPr lang="en-GB" sz="2400" b="1" dirty="0">
                <a:latin typeface="Calibri" panose="020F0502020204030204" pitchFamily="34" charset="0"/>
                <a:ea typeface="MS Mincho"/>
                <a:cs typeface="Arial" panose="020B0604020202020204" pitchFamily="34" charset="0"/>
              </a:rPr>
              <a:t>Nevertheless, we can assess the results since we assume the generally accepted fact that the main insect toxicity effect of Cry preparation relies on the Cry proteins in the sample, and, with the reported data, we have, at least, preliminary toxic information.</a:t>
            </a:r>
            <a:endParaRPr lang="en-US" sz="2400" b="1" dirty="0">
              <a:latin typeface="Calibri" panose="020F0502020204030204" pitchFamily="34" charset="0"/>
              <a:ea typeface="MS Mincho"/>
              <a:cs typeface="Arial" panose="020B0604020202020204" pitchFamily="34" charset="0"/>
            </a:endParaRPr>
          </a:p>
        </p:txBody>
      </p:sp>
      <p:pic>
        <p:nvPicPr>
          <p:cNvPr id="115" name="Imagen 114" descr="Icono&#10;&#10;Descripción generada automáticamente"/>
          <p:cNvPicPr/>
          <p:nvPr/>
        </p:nvPicPr>
        <p:blipFill rotWithShape="1">
          <a:blip r:embed="rId33">
            <a:extLst>
              <a:ext uri="{28A0092B-C50C-407E-A947-70E740481C1C}">
                <a14:useLocalDpi xmlns:a14="http://schemas.microsoft.com/office/drawing/2010/main" val="0"/>
              </a:ext>
            </a:extLst>
          </a:blip>
          <a:srcRect l="45571"/>
          <a:stretch/>
        </p:blipFill>
        <p:spPr>
          <a:xfrm>
            <a:off x="465221" y="3702603"/>
            <a:ext cx="3354966" cy="1053078"/>
          </a:xfrm>
          <a:prstGeom prst="rect">
            <a:avLst/>
          </a:prstGeom>
        </p:spPr>
      </p:pic>
      <p:pic>
        <p:nvPicPr>
          <p:cNvPr id="5" name="Imagen 4"/>
          <p:cNvPicPr>
            <a:picLocks noChangeAspect="1"/>
          </p:cNvPicPr>
          <p:nvPr/>
        </p:nvPicPr>
        <p:blipFill>
          <a:blip r:embed="rId34"/>
          <a:stretch>
            <a:fillRect/>
          </a:stretch>
        </p:blipFill>
        <p:spPr>
          <a:xfrm>
            <a:off x="12370526" y="26196586"/>
            <a:ext cx="11183297" cy="5670145"/>
          </a:xfrm>
          <a:prstGeom prst="rect">
            <a:avLst/>
          </a:prstGeom>
        </p:spPr>
      </p:pic>
    </p:spTree>
    <p:extLst>
      <p:ext uri="{BB962C8B-B14F-4D97-AF65-F5344CB8AC3E}">
        <p14:creationId xmlns:p14="http://schemas.microsoft.com/office/powerpoint/2010/main" val="19787314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651</Words>
  <Application>Microsoft Office PowerPoint</Application>
  <PresentationFormat>Personalizado</PresentationFormat>
  <Paragraphs>41</Paragraphs>
  <Slides>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vt:i4>
      </vt:variant>
    </vt:vector>
  </HeadingPairs>
  <TitlesOfParts>
    <vt:vector size="6" baseType="lpstr">
      <vt:lpstr>Arial</vt:lpstr>
      <vt:lpstr>Calibri</vt:lpstr>
      <vt:lpstr>Calibri Light</vt:lpstr>
      <vt:lpstr>Wingdings</vt:lpstr>
      <vt:lpstr>Office Theme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Baltasar</dc:creator>
  <cp:lastModifiedBy>ALVARO RODRIGUEZ GONZALEZ</cp:lastModifiedBy>
  <cp:revision>77</cp:revision>
  <cp:lastPrinted>2020-11-09T17:03:09Z</cp:lastPrinted>
  <dcterms:created xsi:type="dcterms:W3CDTF">2017-07-25T14:36:49Z</dcterms:created>
  <dcterms:modified xsi:type="dcterms:W3CDTF">2020-11-09T17:06:44Z</dcterms:modified>
</cp:coreProperties>
</file>