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2"/>
  </p:notesMasterIdLst>
  <p:sldIdLst>
    <p:sldId id="256" r:id="rId2"/>
    <p:sldId id="258" r:id="rId3"/>
    <p:sldId id="274" r:id="rId4"/>
    <p:sldId id="273" r:id="rId5"/>
    <p:sldId id="271" r:id="rId6"/>
    <p:sldId id="275" r:id="rId7"/>
    <p:sldId id="272" r:id="rId8"/>
    <p:sldId id="268" r:id="rId9"/>
    <p:sldId id="267"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732"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A940D6-6258-449C-8333-735E2DB1EAA7}" type="datetimeFigureOut">
              <a:rPr lang="it-IT" smtClean="0"/>
              <a:t>18/11/2020</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751BD-5B3F-4681-AF1F-ED877004941C}" type="slidenum">
              <a:rPr lang="it-IT" smtClean="0"/>
              <a:t>‹N›</a:t>
            </a:fld>
            <a:endParaRPr lang="it-IT"/>
          </a:p>
        </p:txBody>
      </p:sp>
    </p:spTree>
    <p:extLst>
      <p:ext uri="{BB962C8B-B14F-4D97-AF65-F5344CB8AC3E}">
        <p14:creationId xmlns:p14="http://schemas.microsoft.com/office/powerpoint/2010/main" val="184411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EB751BD-5B3F-4681-AF1F-ED877004941C}" type="slidenum">
              <a:rPr lang="it-IT" smtClean="0"/>
              <a:t>3</a:t>
            </a:fld>
            <a:endParaRPr lang="it-IT"/>
          </a:p>
        </p:txBody>
      </p:sp>
    </p:spTree>
    <p:extLst>
      <p:ext uri="{BB962C8B-B14F-4D97-AF65-F5344CB8AC3E}">
        <p14:creationId xmlns:p14="http://schemas.microsoft.com/office/powerpoint/2010/main" val="1978184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EB751BD-5B3F-4681-AF1F-ED877004941C}" type="slidenum">
              <a:rPr lang="it-IT" smtClean="0"/>
              <a:t>4</a:t>
            </a:fld>
            <a:endParaRPr lang="it-IT"/>
          </a:p>
        </p:txBody>
      </p:sp>
    </p:spTree>
    <p:extLst>
      <p:ext uri="{BB962C8B-B14F-4D97-AF65-F5344CB8AC3E}">
        <p14:creationId xmlns:p14="http://schemas.microsoft.com/office/powerpoint/2010/main" val="4193443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EB751BD-5B3F-4681-AF1F-ED877004941C}" type="slidenum">
              <a:rPr lang="it-IT" smtClean="0"/>
              <a:t>5</a:t>
            </a:fld>
            <a:endParaRPr lang="it-IT"/>
          </a:p>
        </p:txBody>
      </p:sp>
    </p:spTree>
    <p:extLst>
      <p:ext uri="{BB962C8B-B14F-4D97-AF65-F5344CB8AC3E}">
        <p14:creationId xmlns:p14="http://schemas.microsoft.com/office/powerpoint/2010/main" val="764591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2EB751BD-5B3F-4681-AF1F-ED877004941C}" type="slidenum">
              <a:rPr lang="it-IT" smtClean="0"/>
              <a:t>6</a:t>
            </a:fld>
            <a:endParaRPr lang="it-IT"/>
          </a:p>
        </p:txBody>
      </p:sp>
    </p:spTree>
    <p:extLst>
      <p:ext uri="{BB962C8B-B14F-4D97-AF65-F5344CB8AC3E}">
        <p14:creationId xmlns:p14="http://schemas.microsoft.com/office/powerpoint/2010/main" val="3849890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11/18/2020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11/18/2020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11/18/2020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11/18/2020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11/18/2020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‹N›</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11/18/2020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‹N›</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t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dpi.com/2223-7747/9/11/1540"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2987886"/>
            <a:ext cx="9143999" cy="2852063"/>
          </a:xfrm>
          <a:prstGeom prst="rect">
            <a:avLst/>
          </a:prstGeom>
          <a:noFill/>
        </p:spPr>
        <p:txBody>
          <a:bodyPr wrap="square" rtlCol="0">
            <a:spAutoFit/>
          </a:bodyPr>
          <a:lstStyle/>
          <a:p>
            <a:pPr algn="ctr"/>
            <a:r>
              <a:rPr lang="en-US" sz="2400" b="1" i="1" dirty="0">
                <a:latin typeface="Palatino Linotype" panose="02040502050505030304" pitchFamily="18" charset="0"/>
              </a:rPr>
              <a:t>In silico </a:t>
            </a:r>
            <a:r>
              <a:rPr lang="en-US" sz="2400" b="1" dirty="0">
                <a:latin typeface="Palatino Linotype" panose="02040502050505030304" pitchFamily="18" charset="0"/>
              </a:rPr>
              <a:t>identification of MYB and </a:t>
            </a:r>
            <a:r>
              <a:rPr lang="en-US" sz="2400" b="1" dirty="0" err="1">
                <a:latin typeface="Palatino Linotype" panose="02040502050505030304" pitchFamily="18" charset="0"/>
              </a:rPr>
              <a:t>bHLH</a:t>
            </a:r>
            <a:r>
              <a:rPr lang="en-US" sz="2400" b="1" dirty="0">
                <a:latin typeface="Palatino Linotype" panose="02040502050505030304" pitchFamily="18" charset="0"/>
              </a:rPr>
              <a:t> families reveals candidate transcription factors for secondary metabolic pathways in </a:t>
            </a:r>
            <a:r>
              <a:rPr lang="en-US" sz="2400" b="1" i="1" dirty="0">
                <a:latin typeface="Palatino Linotype" panose="02040502050505030304" pitchFamily="18" charset="0"/>
              </a:rPr>
              <a:t>Cannabis sativa </a:t>
            </a:r>
            <a:r>
              <a:rPr lang="en-US" sz="2400" b="1" dirty="0">
                <a:latin typeface="Palatino Linotype" panose="02040502050505030304" pitchFamily="18" charset="0"/>
              </a:rPr>
              <a:t>L. </a:t>
            </a:r>
            <a:endParaRPr lang="fr-FR" dirty="0">
              <a:latin typeface="Palatino Linotype" panose="02040502050505030304" pitchFamily="18" charset="0"/>
            </a:endParaRPr>
          </a:p>
          <a:p>
            <a:pPr algn="ctr"/>
            <a:r>
              <a:rPr lang="it-IT" sz="1400" b="1" u="sng" dirty="0">
                <a:latin typeface="Palatino Linotype" panose="02040502050505030304" pitchFamily="18" charset="0"/>
              </a:rPr>
              <a:t>Laura Bassolino</a:t>
            </a:r>
            <a:r>
              <a:rPr lang="it-IT" sz="1400" b="1" baseline="30000" dirty="0">
                <a:latin typeface="Palatino Linotype" panose="02040502050505030304" pitchFamily="18" charset="0"/>
              </a:rPr>
              <a:t>1*</a:t>
            </a:r>
            <a:r>
              <a:rPr lang="it-IT" sz="1400" b="1" dirty="0">
                <a:latin typeface="Palatino Linotype" panose="02040502050505030304" pitchFamily="18" charset="0"/>
              </a:rPr>
              <a:t>, Matteo Buti</a:t>
            </a:r>
            <a:r>
              <a:rPr lang="it-IT" sz="1400" b="1" baseline="30000" dirty="0">
                <a:latin typeface="Palatino Linotype" panose="02040502050505030304" pitchFamily="18" charset="0"/>
              </a:rPr>
              <a:t>2</a:t>
            </a:r>
            <a:r>
              <a:rPr lang="it-IT" sz="1400" b="1" dirty="0">
                <a:latin typeface="Palatino Linotype" panose="02040502050505030304" pitchFamily="18" charset="0"/>
              </a:rPr>
              <a:t>, Flavia Fulvio</a:t>
            </a:r>
            <a:r>
              <a:rPr lang="it-IT" sz="1400" b="1" baseline="30000" dirty="0">
                <a:latin typeface="Palatino Linotype" panose="02040502050505030304" pitchFamily="18" charset="0"/>
              </a:rPr>
              <a:t>1</a:t>
            </a:r>
            <a:r>
              <a:rPr lang="it-IT" sz="1400" b="1" dirty="0">
                <a:latin typeface="Palatino Linotype" panose="02040502050505030304" pitchFamily="18" charset="0"/>
              </a:rPr>
              <a:t>, Alessandro Pennesi</a:t>
            </a:r>
            <a:r>
              <a:rPr lang="it-IT" sz="1400" b="1" baseline="30000" dirty="0">
                <a:latin typeface="Palatino Linotype" panose="02040502050505030304" pitchFamily="18" charset="0"/>
              </a:rPr>
              <a:t>1</a:t>
            </a:r>
            <a:r>
              <a:rPr lang="it-IT" sz="1400" b="1" dirty="0">
                <a:latin typeface="Palatino Linotype" panose="02040502050505030304" pitchFamily="18" charset="0"/>
              </a:rPr>
              <a:t>, Giuseppe Mandolino</a:t>
            </a:r>
            <a:r>
              <a:rPr lang="it-IT" sz="1400" b="1" baseline="30000" dirty="0">
                <a:latin typeface="Palatino Linotype" panose="02040502050505030304" pitchFamily="18" charset="0"/>
              </a:rPr>
              <a:t>1</a:t>
            </a:r>
            <a:r>
              <a:rPr lang="it-IT" sz="1400" b="1" dirty="0">
                <a:latin typeface="Palatino Linotype" panose="02040502050505030304" pitchFamily="18" charset="0"/>
              </a:rPr>
              <a:t>, Justyna Milc</a:t>
            </a:r>
            <a:r>
              <a:rPr lang="it-IT" sz="1400" b="1" baseline="30000" dirty="0">
                <a:latin typeface="Palatino Linotype" panose="02040502050505030304" pitchFamily="18" charset="0"/>
              </a:rPr>
              <a:t>3</a:t>
            </a:r>
            <a:r>
              <a:rPr lang="it-IT" sz="1400" b="1" dirty="0">
                <a:latin typeface="Palatino Linotype" panose="02040502050505030304" pitchFamily="18" charset="0"/>
              </a:rPr>
              <a:t>, Enrico Francia</a:t>
            </a:r>
            <a:r>
              <a:rPr lang="it-IT" sz="1400" b="1" baseline="30000" dirty="0">
                <a:latin typeface="Palatino Linotype" panose="02040502050505030304" pitchFamily="18" charset="0"/>
              </a:rPr>
              <a:t>3</a:t>
            </a:r>
            <a:r>
              <a:rPr lang="it-IT" sz="1400" b="1" dirty="0">
                <a:latin typeface="Palatino Linotype" panose="02040502050505030304" pitchFamily="18" charset="0"/>
              </a:rPr>
              <a:t> and Roberta Paris</a:t>
            </a:r>
            <a:r>
              <a:rPr lang="it-IT" sz="1400" b="1" baseline="30000" dirty="0">
                <a:latin typeface="Palatino Linotype" panose="02040502050505030304" pitchFamily="18" charset="0"/>
              </a:rPr>
              <a:t>1*</a:t>
            </a:r>
          </a:p>
          <a:p>
            <a:pPr algn="ctr"/>
            <a:endParaRPr lang="it-IT" sz="1400" baseline="30000" dirty="0">
              <a:latin typeface="Palatino Linotype" panose="02040502050505030304" pitchFamily="18" charset="0"/>
            </a:endParaRPr>
          </a:p>
          <a:p>
            <a:pPr algn="just"/>
            <a:r>
              <a:rPr lang="it-IT" sz="1400" baseline="30000" dirty="0">
                <a:latin typeface="Palatino Linotype" panose="02040502050505030304" pitchFamily="18" charset="0"/>
              </a:rPr>
              <a:t>1</a:t>
            </a:r>
            <a:r>
              <a:rPr lang="it-IT" sz="1400" dirty="0">
                <a:latin typeface="Palatino Linotype" panose="02040502050505030304" pitchFamily="18" charset="0"/>
              </a:rPr>
              <a:t>CREA-Research Centre for </a:t>
            </a:r>
            <a:r>
              <a:rPr lang="it-IT" sz="1400" dirty="0" err="1">
                <a:latin typeface="Palatino Linotype" panose="02040502050505030304" pitchFamily="18" charset="0"/>
              </a:rPr>
              <a:t>Cereal</a:t>
            </a:r>
            <a:r>
              <a:rPr lang="it-IT" sz="1400" dirty="0">
                <a:latin typeface="Palatino Linotype" panose="02040502050505030304" pitchFamily="18" charset="0"/>
              </a:rPr>
              <a:t> and Industrial </a:t>
            </a:r>
            <a:r>
              <a:rPr lang="it-IT" sz="1400" dirty="0" err="1">
                <a:latin typeface="Palatino Linotype" panose="02040502050505030304" pitchFamily="18" charset="0"/>
              </a:rPr>
              <a:t>Crops</a:t>
            </a:r>
            <a:r>
              <a:rPr lang="it-IT" sz="1400" dirty="0">
                <a:latin typeface="Palatino Linotype" panose="02040502050505030304" pitchFamily="18" charset="0"/>
              </a:rPr>
              <a:t> Bologna, </a:t>
            </a:r>
            <a:r>
              <a:rPr lang="it-IT" sz="1400" dirty="0" err="1">
                <a:latin typeface="Palatino Linotype" panose="02040502050505030304" pitchFamily="18" charset="0"/>
              </a:rPr>
              <a:t>Italy</a:t>
            </a:r>
            <a:r>
              <a:rPr lang="it-IT" sz="1400" dirty="0">
                <a:latin typeface="Palatino Linotype" panose="02040502050505030304" pitchFamily="18" charset="0"/>
              </a:rPr>
              <a:t>; </a:t>
            </a:r>
          </a:p>
          <a:p>
            <a:pPr algn="just"/>
            <a:r>
              <a:rPr lang="it-IT" sz="1400" baseline="30000" dirty="0">
                <a:latin typeface="Palatino Linotype" panose="02040502050505030304" pitchFamily="18" charset="0"/>
              </a:rPr>
              <a:t>2</a:t>
            </a:r>
            <a:r>
              <a:rPr lang="it-IT" sz="1400" dirty="0">
                <a:latin typeface="Palatino Linotype" panose="02040502050505030304" pitchFamily="18" charset="0"/>
              </a:rPr>
              <a:t>Department of </a:t>
            </a:r>
            <a:r>
              <a:rPr lang="it-IT" sz="1400" dirty="0" err="1">
                <a:latin typeface="Palatino Linotype" panose="02040502050505030304" pitchFamily="18" charset="0"/>
              </a:rPr>
              <a:t>Agriculture</a:t>
            </a:r>
            <a:r>
              <a:rPr lang="it-IT" sz="1400" dirty="0">
                <a:latin typeface="Palatino Linotype" panose="02040502050505030304" pitchFamily="18" charset="0"/>
              </a:rPr>
              <a:t>, Food, Environment and </a:t>
            </a:r>
            <a:r>
              <a:rPr lang="it-IT" sz="1400" dirty="0" err="1">
                <a:latin typeface="Palatino Linotype" panose="02040502050505030304" pitchFamily="18" charset="0"/>
              </a:rPr>
              <a:t>Forestry</a:t>
            </a:r>
            <a:r>
              <a:rPr lang="it-IT" sz="1400" dirty="0">
                <a:latin typeface="Palatino Linotype" panose="02040502050505030304" pitchFamily="18" charset="0"/>
              </a:rPr>
              <a:t>, University of Florence, Florence, </a:t>
            </a:r>
            <a:r>
              <a:rPr lang="it-IT" sz="1400" dirty="0" err="1">
                <a:latin typeface="Palatino Linotype" panose="02040502050505030304" pitchFamily="18" charset="0"/>
              </a:rPr>
              <a:t>Italy</a:t>
            </a:r>
            <a:r>
              <a:rPr lang="it-IT" sz="1400" dirty="0">
                <a:latin typeface="Palatino Linotype" panose="02040502050505030304" pitchFamily="18" charset="0"/>
              </a:rPr>
              <a:t>; </a:t>
            </a:r>
          </a:p>
          <a:p>
            <a:pPr algn="just"/>
            <a:r>
              <a:rPr lang="it-IT" sz="1400" baseline="30000" dirty="0">
                <a:latin typeface="Palatino Linotype" panose="02040502050505030304" pitchFamily="18" charset="0"/>
              </a:rPr>
              <a:t>3</a:t>
            </a:r>
            <a:r>
              <a:rPr lang="it-IT" sz="1400" dirty="0">
                <a:latin typeface="Palatino Linotype" panose="02040502050505030304" pitchFamily="18" charset="0"/>
              </a:rPr>
              <a:t>Department of Life Sciences, Centre BIOGEST-SITEIA, University of Modena and Reggio Emilia;</a:t>
            </a:r>
          </a:p>
          <a:p>
            <a:pPr algn="just"/>
            <a:endParaRPr lang="fr-FR" sz="1400" dirty="0">
              <a:latin typeface="Palatino Linotype" panose="02040502050505030304" pitchFamily="18" charset="0"/>
            </a:endParaRPr>
          </a:p>
          <a:p>
            <a:pPr algn="just"/>
            <a:r>
              <a:rPr lang="en-US" sz="1400" b="1" dirty="0">
                <a:latin typeface="Palatino Linotype" panose="02040502050505030304" pitchFamily="18" charset="0"/>
              </a:rPr>
              <a:t>*</a:t>
            </a:r>
            <a:r>
              <a:rPr lang="en-US" sz="1400" dirty="0">
                <a:latin typeface="Palatino Linotype" panose="02040502050505030304" pitchFamily="18" charset="0"/>
              </a:rPr>
              <a:t> Corresponding author: laura.bassolino@crea.gov.it (L.B.), roberta.paris@crea.gov.it (R.P.)</a:t>
            </a:r>
            <a:endParaRPr lang="fr-FR" sz="1400" dirty="0">
              <a:latin typeface="Palatino Linotype" panose="02040502050505030304" pitchFamily="18" charset="0"/>
            </a:endParaRPr>
          </a:p>
        </p:txBody>
      </p:sp>
      <p:pic>
        <p:nvPicPr>
          <p:cNvPr id="7" name="Picture 6">
            <a:extLst>
              <a:ext uri="{FF2B5EF4-FFF2-40B4-BE49-F238E27FC236}">
                <a16:creationId xmlns:a16="http://schemas.microsoft.com/office/drawing/2014/main" id="{095D5563-C0F5-42A4-9029-F268D91A37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5194"/>
            <a:ext cx="9144000" cy="3283080"/>
          </a:xfrm>
          <a:prstGeom prst="rect">
            <a:avLst/>
          </a:prstGeom>
        </p:spPr>
      </p:pic>
      <p:pic>
        <p:nvPicPr>
          <p:cNvPr id="3" name="Immagine 2">
            <a:extLst>
              <a:ext uri="{FF2B5EF4-FFF2-40B4-BE49-F238E27FC236}">
                <a16:creationId xmlns:a16="http://schemas.microsoft.com/office/drawing/2014/main" id="{273F2684-E2BD-42FE-AB99-5C2E79B68D06}"/>
              </a:ext>
            </a:extLst>
          </p:cNvPr>
          <p:cNvPicPr>
            <a:picLocks noChangeAspect="1"/>
          </p:cNvPicPr>
          <p:nvPr/>
        </p:nvPicPr>
        <p:blipFill>
          <a:blip r:embed="rId3"/>
          <a:stretch>
            <a:fillRect/>
          </a:stretch>
        </p:blipFill>
        <p:spPr>
          <a:xfrm>
            <a:off x="1616149" y="6103088"/>
            <a:ext cx="6296245" cy="668074"/>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10</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2" name="Rectangle 1">
            <a:extLst>
              <a:ext uri="{FF2B5EF4-FFF2-40B4-BE49-F238E27FC236}">
                <a16:creationId xmlns:a16="http://schemas.microsoft.com/office/drawing/2014/main" id="{A9726944-0BF0-4225-81E3-6477EDC7A0A4}"/>
              </a:ext>
            </a:extLst>
          </p:cNvPr>
          <p:cNvSpPr/>
          <p:nvPr/>
        </p:nvSpPr>
        <p:spPr>
          <a:xfrm>
            <a:off x="645232" y="891457"/>
            <a:ext cx="8108716" cy="2215991"/>
          </a:xfrm>
          <a:prstGeom prst="rect">
            <a:avLst/>
          </a:prstGeom>
        </p:spPr>
        <p:txBody>
          <a:bodyPr wrap="square">
            <a:spAutoFit/>
          </a:bodyPr>
          <a:lstStyle/>
          <a:p>
            <a:pPr algn="just"/>
            <a:r>
              <a:rPr lang="fr-FR" sz="2400" b="1" dirty="0" err="1">
                <a:latin typeface="Palatino Linotype" panose="02040502050505030304" pitchFamily="18" charset="0"/>
              </a:rPr>
              <a:t>Acknowledgments</a:t>
            </a:r>
            <a:endParaRPr lang="fr-FR" sz="2400" b="1" dirty="0">
              <a:latin typeface="Palatino Linotype" panose="02040502050505030304" pitchFamily="18" charset="0"/>
            </a:endParaRPr>
          </a:p>
          <a:p>
            <a:pPr algn="just"/>
            <a:endParaRPr lang="fr-FR" sz="2400" b="1" dirty="0">
              <a:latin typeface="Palatino Linotype" panose="02040502050505030304" pitchFamily="18" charset="0"/>
            </a:endParaRPr>
          </a:p>
          <a:p>
            <a:pPr algn="just"/>
            <a:r>
              <a:rPr lang="fr-FR" dirty="0">
                <a:latin typeface="Palatino Linotype" panose="02040502050505030304" pitchFamily="18" charset="0"/>
              </a:rPr>
              <a:t>This </a:t>
            </a:r>
            <a:r>
              <a:rPr lang="fr-FR" dirty="0" err="1">
                <a:latin typeface="Palatino Linotype" panose="02040502050505030304" pitchFamily="18" charset="0"/>
              </a:rPr>
              <a:t>work</a:t>
            </a:r>
            <a:r>
              <a:rPr lang="fr-FR" dirty="0">
                <a:latin typeface="Palatino Linotype" panose="02040502050505030304" pitchFamily="18" charset="0"/>
              </a:rPr>
              <a:t> </a:t>
            </a:r>
            <a:r>
              <a:rPr lang="fr-FR" dirty="0" err="1">
                <a:latin typeface="Palatino Linotype" panose="02040502050505030304" pitchFamily="18" charset="0"/>
              </a:rPr>
              <a:t>was</a:t>
            </a:r>
            <a:r>
              <a:rPr lang="fr-FR" dirty="0">
                <a:latin typeface="Palatino Linotype" panose="02040502050505030304" pitchFamily="18" charset="0"/>
              </a:rPr>
              <a:t> </a:t>
            </a:r>
            <a:r>
              <a:rPr lang="fr-FR" dirty="0" err="1">
                <a:latin typeface="Palatino Linotype" panose="02040502050505030304" pitchFamily="18" charset="0"/>
              </a:rPr>
              <a:t>supported</a:t>
            </a:r>
            <a:r>
              <a:rPr lang="fr-FR" dirty="0">
                <a:latin typeface="Palatino Linotype" panose="02040502050505030304" pitchFamily="18" charset="0"/>
              </a:rPr>
              <a:t> by UNIHEMP </a:t>
            </a:r>
            <a:r>
              <a:rPr lang="fr-FR" dirty="0" err="1">
                <a:latin typeface="Palatino Linotype" panose="02040502050505030304" pitchFamily="18" charset="0"/>
              </a:rPr>
              <a:t>research</a:t>
            </a:r>
            <a:r>
              <a:rPr lang="fr-FR" dirty="0">
                <a:latin typeface="Palatino Linotype" panose="02040502050505030304" pitchFamily="18" charset="0"/>
              </a:rPr>
              <a:t> </a:t>
            </a:r>
            <a:r>
              <a:rPr lang="fr-FR" dirty="0" err="1">
                <a:latin typeface="Palatino Linotype" panose="02040502050505030304" pitchFamily="18" charset="0"/>
              </a:rPr>
              <a:t>project</a:t>
            </a:r>
            <a:r>
              <a:rPr lang="fr-FR" dirty="0">
                <a:latin typeface="Palatino Linotype" panose="02040502050505030304" pitchFamily="18" charset="0"/>
              </a:rPr>
              <a:t> “Use of </a:t>
            </a:r>
            <a:r>
              <a:rPr lang="fr-FR" dirty="0" err="1">
                <a:latin typeface="Palatino Linotype" panose="02040502050505030304" pitchFamily="18" charset="0"/>
              </a:rPr>
              <a:t>iNdustrIal</a:t>
            </a:r>
            <a:r>
              <a:rPr lang="fr-FR" dirty="0">
                <a:latin typeface="Palatino Linotype" panose="02040502050505030304" pitchFamily="18" charset="0"/>
              </a:rPr>
              <a:t> </a:t>
            </a:r>
            <a:r>
              <a:rPr lang="fr-FR" dirty="0" err="1">
                <a:latin typeface="Palatino Linotype" panose="02040502050505030304" pitchFamily="18" charset="0"/>
              </a:rPr>
              <a:t>Hemp</a:t>
            </a:r>
            <a:r>
              <a:rPr lang="fr-FR" dirty="0">
                <a:latin typeface="Palatino Linotype" panose="02040502050505030304" pitchFamily="18" charset="0"/>
              </a:rPr>
              <a:t> </a:t>
            </a:r>
            <a:r>
              <a:rPr lang="fr-FR" dirty="0" err="1">
                <a:latin typeface="Palatino Linotype" panose="02040502050505030304" pitchFamily="18" charset="0"/>
              </a:rPr>
              <a:t>biomass</a:t>
            </a:r>
            <a:r>
              <a:rPr lang="fr-FR" dirty="0">
                <a:latin typeface="Palatino Linotype" panose="02040502050505030304" pitchFamily="18" charset="0"/>
              </a:rPr>
              <a:t> for Energy and new </a:t>
            </a:r>
            <a:r>
              <a:rPr lang="fr-FR" dirty="0" err="1">
                <a:latin typeface="Palatino Linotype" panose="02040502050505030304" pitchFamily="18" charset="0"/>
              </a:rPr>
              <a:t>biocheMicals</a:t>
            </a:r>
            <a:r>
              <a:rPr lang="fr-FR" dirty="0">
                <a:latin typeface="Palatino Linotype" panose="02040502050505030304" pitchFamily="18" charset="0"/>
              </a:rPr>
              <a:t> Production” (ARS01_00668) </a:t>
            </a:r>
            <a:r>
              <a:rPr lang="fr-FR" dirty="0" err="1">
                <a:latin typeface="Palatino Linotype" panose="02040502050505030304" pitchFamily="18" charset="0"/>
              </a:rPr>
              <a:t>funded</a:t>
            </a:r>
            <a:r>
              <a:rPr lang="fr-FR" dirty="0">
                <a:latin typeface="Palatino Linotype" panose="02040502050505030304" pitchFamily="18" charset="0"/>
              </a:rPr>
              <a:t> by </a:t>
            </a:r>
            <a:r>
              <a:rPr lang="fr-FR" dirty="0" err="1">
                <a:latin typeface="Palatino Linotype" panose="02040502050505030304" pitchFamily="18" charset="0"/>
              </a:rPr>
              <a:t>Fondo</a:t>
            </a:r>
            <a:r>
              <a:rPr lang="fr-FR" dirty="0">
                <a:latin typeface="Palatino Linotype" panose="02040502050505030304" pitchFamily="18" charset="0"/>
              </a:rPr>
              <a:t> </a:t>
            </a:r>
            <a:r>
              <a:rPr lang="fr-FR" dirty="0" err="1">
                <a:latin typeface="Palatino Linotype" panose="02040502050505030304" pitchFamily="18" charset="0"/>
              </a:rPr>
              <a:t>Europeo</a:t>
            </a:r>
            <a:r>
              <a:rPr lang="fr-FR" dirty="0">
                <a:latin typeface="Palatino Linotype" panose="02040502050505030304" pitchFamily="18" charset="0"/>
              </a:rPr>
              <a:t> di </a:t>
            </a:r>
            <a:r>
              <a:rPr lang="fr-FR" dirty="0" err="1">
                <a:latin typeface="Palatino Linotype" panose="02040502050505030304" pitchFamily="18" charset="0"/>
              </a:rPr>
              <a:t>Sviluppo</a:t>
            </a:r>
            <a:r>
              <a:rPr lang="fr-FR" dirty="0">
                <a:latin typeface="Palatino Linotype" panose="02040502050505030304" pitchFamily="18" charset="0"/>
              </a:rPr>
              <a:t> </a:t>
            </a:r>
            <a:r>
              <a:rPr lang="fr-FR" dirty="0" err="1">
                <a:latin typeface="Palatino Linotype" panose="02040502050505030304" pitchFamily="18" charset="0"/>
              </a:rPr>
              <a:t>Regionale</a:t>
            </a:r>
            <a:r>
              <a:rPr lang="fr-FR" dirty="0">
                <a:latin typeface="Palatino Linotype" panose="02040502050505030304" pitchFamily="18" charset="0"/>
              </a:rPr>
              <a:t> (FESR) (</a:t>
            </a:r>
            <a:r>
              <a:rPr lang="fr-FR" dirty="0" err="1">
                <a:latin typeface="Palatino Linotype" panose="02040502050505030304" pitchFamily="18" charset="0"/>
              </a:rPr>
              <a:t>within</a:t>
            </a:r>
            <a:r>
              <a:rPr lang="fr-FR" dirty="0">
                <a:latin typeface="Palatino Linotype" panose="02040502050505030304" pitchFamily="18" charset="0"/>
              </a:rPr>
              <a:t> the PON R&amp;I 2017-2020− Axis 2 − Action II − OS 1.b). Grant </a:t>
            </a:r>
            <a:r>
              <a:rPr lang="fr-FR" dirty="0" err="1">
                <a:latin typeface="Palatino Linotype" panose="02040502050505030304" pitchFamily="18" charset="0"/>
              </a:rPr>
              <a:t>decree</a:t>
            </a:r>
            <a:r>
              <a:rPr lang="fr-FR" dirty="0">
                <a:latin typeface="Palatino Linotype" panose="02040502050505030304" pitchFamily="18" charset="0"/>
              </a:rPr>
              <a:t> UNIHEMP </a:t>
            </a:r>
            <a:r>
              <a:rPr lang="fr-FR" dirty="0" err="1">
                <a:latin typeface="Palatino Linotype" panose="02040502050505030304" pitchFamily="18" charset="0"/>
              </a:rPr>
              <a:t>prot</a:t>
            </a:r>
            <a:r>
              <a:rPr lang="fr-FR" dirty="0">
                <a:latin typeface="Palatino Linotype" panose="02040502050505030304" pitchFamily="18" charset="0"/>
              </a:rPr>
              <a:t>. no. 2016 of 27/07/2018; CUP B76C18000520005</a:t>
            </a:r>
          </a:p>
        </p:txBody>
      </p:sp>
      <p:pic>
        <p:nvPicPr>
          <p:cNvPr id="4" name="Immagine 3">
            <a:extLst>
              <a:ext uri="{FF2B5EF4-FFF2-40B4-BE49-F238E27FC236}">
                <a16:creationId xmlns:a16="http://schemas.microsoft.com/office/drawing/2014/main" id="{6B49F944-6607-4DBC-9FE8-4BDDB87575A6}"/>
              </a:ext>
            </a:extLst>
          </p:cNvPr>
          <p:cNvPicPr>
            <a:picLocks noChangeAspect="1"/>
          </p:cNvPicPr>
          <p:nvPr/>
        </p:nvPicPr>
        <p:blipFill>
          <a:blip r:embed="rId3"/>
          <a:stretch>
            <a:fillRect/>
          </a:stretch>
        </p:blipFill>
        <p:spPr>
          <a:xfrm>
            <a:off x="1593471" y="3345837"/>
            <a:ext cx="5957057" cy="1549689"/>
          </a:xfrm>
          <a:prstGeom prst="rect">
            <a:avLst/>
          </a:prstGeom>
        </p:spPr>
      </p:pic>
    </p:spTree>
    <p:extLst>
      <p:ext uri="{BB962C8B-B14F-4D97-AF65-F5344CB8AC3E}">
        <p14:creationId xmlns:p14="http://schemas.microsoft.com/office/powerpoint/2010/main" val="34891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4669" y="282000"/>
            <a:ext cx="8458200" cy="6186309"/>
          </a:xfrm>
          <a:prstGeom prst="rect">
            <a:avLst/>
          </a:prstGeom>
          <a:noFill/>
        </p:spPr>
        <p:txBody>
          <a:bodyPr wrap="square" rtlCol="0">
            <a:spAutoFit/>
          </a:bodyPr>
          <a:lstStyle/>
          <a:p>
            <a:pPr algn="just"/>
            <a:r>
              <a:rPr lang="fr-FR" b="1" dirty="0">
                <a:latin typeface="Palatino Linotype" panose="02040502050505030304" pitchFamily="18" charset="0"/>
              </a:rPr>
              <a:t>Abstract: </a:t>
            </a:r>
            <a:r>
              <a:rPr lang="en-US" dirty="0">
                <a:latin typeface="Palatino Linotype" panose="02040502050505030304" pitchFamily="18" charset="0"/>
              </a:rPr>
              <a:t>Plant</a:t>
            </a:r>
            <a:r>
              <a:rPr lang="en-US" b="1" dirty="0">
                <a:latin typeface="Palatino Linotype" panose="02040502050505030304" pitchFamily="18" charset="0"/>
              </a:rPr>
              <a:t> </a:t>
            </a:r>
            <a:r>
              <a:rPr lang="en-US" dirty="0">
                <a:latin typeface="Palatino Linotype" panose="02040502050505030304" pitchFamily="18" charset="0"/>
              </a:rPr>
              <a:t>secondary metabolic pathways are finely regulated by the activity of transcription factors. </a:t>
            </a:r>
            <a:r>
              <a:rPr lang="en-US" i="1" dirty="0">
                <a:latin typeface="Palatino Linotype" panose="02040502050505030304" pitchFamily="18" charset="0"/>
              </a:rPr>
              <a:t>Cannabis sativa</a:t>
            </a:r>
            <a:r>
              <a:rPr lang="en-US" dirty="0">
                <a:latin typeface="Palatino Linotype" panose="02040502050505030304" pitchFamily="18" charset="0"/>
              </a:rPr>
              <a:t> L. is a unique officinal plant species with over 600 synthesized phytochemicals. Despite the high conservation of flavonoid biosynthetic routes in model and non-model plant species, a unique report does not exist to date on the characterization of structural and regulatory genes involved in flavonoid synthesis in Cannabis sativa L. Further, very little is known about the regulation of cannabinoids’ metabolic pathways. Thus, although performed exclusively in silico, this work represents the first comprehensive step in this direction. We performed a genome-wide analysis of </a:t>
            </a:r>
            <a:r>
              <a:rPr lang="en-US" dirty="0" err="1">
                <a:latin typeface="Palatino Linotype" panose="02040502050505030304" pitchFamily="18" charset="0"/>
              </a:rPr>
              <a:t>bHLH</a:t>
            </a:r>
            <a:r>
              <a:rPr lang="en-US" dirty="0">
                <a:latin typeface="Palatino Linotype" panose="02040502050505030304" pitchFamily="18" charset="0"/>
              </a:rPr>
              <a:t> and MYB families in </a:t>
            </a:r>
            <a:r>
              <a:rPr lang="en-US" i="1" dirty="0">
                <a:latin typeface="Palatino Linotype" panose="02040502050505030304" pitchFamily="18" charset="0"/>
              </a:rPr>
              <a:t>C. sativa </a:t>
            </a:r>
            <a:r>
              <a:rPr lang="en-US" dirty="0">
                <a:latin typeface="Palatino Linotype" panose="02040502050505030304" pitchFamily="18" charset="0"/>
              </a:rPr>
              <a:t>cs10 genome reference of cv. </a:t>
            </a:r>
            <a:r>
              <a:rPr lang="en-US" dirty="0" err="1">
                <a:latin typeface="Palatino Linotype" panose="02040502050505030304" pitchFamily="18" charset="0"/>
              </a:rPr>
              <a:t>CBDRx</a:t>
            </a:r>
            <a:r>
              <a:rPr lang="en-US" dirty="0">
                <a:latin typeface="Palatino Linotype" panose="02040502050505030304" pitchFamily="18" charset="0"/>
              </a:rPr>
              <a:t>. </a:t>
            </a:r>
            <a:r>
              <a:rPr lang="en-US" dirty="0" err="1">
                <a:latin typeface="Palatino Linotype" panose="02040502050505030304" pitchFamily="18" charset="0"/>
              </a:rPr>
              <a:t>CsbHLHs</a:t>
            </a:r>
            <a:r>
              <a:rPr lang="en-US" dirty="0">
                <a:latin typeface="Palatino Linotype" panose="02040502050505030304" pitchFamily="18" charset="0"/>
              </a:rPr>
              <a:t> and </a:t>
            </a:r>
            <a:r>
              <a:rPr lang="en-US" dirty="0" err="1">
                <a:latin typeface="Palatino Linotype" panose="02040502050505030304" pitchFamily="18" charset="0"/>
              </a:rPr>
              <a:t>CsMYBs</a:t>
            </a:r>
            <a:r>
              <a:rPr lang="en-US" dirty="0">
                <a:latin typeface="Palatino Linotype" panose="02040502050505030304" pitchFamily="18" charset="0"/>
              </a:rPr>
              <a:t> were classified into functional subfamilies via comparative phylogenetic analysis with A. thaliana. Analyses of gene structure and motif distribution confirmed that members of both </a:t>
            </a:r>
            <a:r>
              <a:rPr lang="en-US" dirty="0" err="1">
                <a:latin typeface="Palatino Linotype" panose="02040502050505030304" pitchFamily="18" charset="0"/>
              </a:rPr>
              <a:t>superfamilies</a:t>
            </a:r>
            <a:r>
              <a:rPr lang="en-US" dirty="0">
                <a:latin typeface="Palatino Linotype" panose="02040502050505030304" pitchFamily="18" charset="0"/>
              </a:rPr>
              <a:t> belonging to the same evolutionary clade share common features at both gene and amino acidic level. Structural enzyme-coding genes for flavonoid and cannabinoid synthesis were also identified via candidate gene approach. </a:t>
            </a:r>
          </a:p>
          <a:p>
            <a:pPr algn="just"/>
            <a:r>
              <a:rPr lang="en-US" dirty="0">
                <a:latin typeface="Palatino Linotype" panose="02040502050505030304" pitchFamily="18" charset="0"/>
              </a:rPr>
              <a:t>To summarize, </a:t>
            </a:r>
            <a:r>
              <a:rPr lang="en-US" dirty="0">
                <a:latin typeface="Palatino Linotype" panose="02040502050505030304" pitchFamily="18" charset="0"/>
                <a:ea typeface="Calibri" panose="020F0502020204030204" pitchFamily="34" charset="0"/>
                <a:cs typeface="Times New Roman" panose="02020603050405020304" pitchFamily="18" charset="0"/>
              </a:rPr>
              <a:t>candidate genes identified </a:t>
            </a:r>
            <a:r>
              <a:rPr lang="en-US" i="1" dirty="0">
                <a:latin typeface="Palatino Linotype" panose="02040502050505030304" pitchFamily="18" charset="0"/>
                <a:ea typeface="Calibri" panose="020F0502020204030204" pitchFamily="34" charset="0"/>
                <a:cs typeface="Times New Roman" panose="02020603050405020304" pitchFamily="18" charset="0"/>
              </a:rPr>
              <a:t>in silico </a:t>
            </a:r>
            <a:r>
              <a:rPr lang="en-US" dirty="0">
                <a:latin typeface="Palatino Linotype" panose="02040502050505030304" pitchFamily="18" charset="0"/>
                <a:ea typeface="Calibri" panose="020F0502020204030204" pitchFamily="34" charset="0"/>
                <a:cs typeface="Times New Roman" panose="02020603050405020304" pitchFamily="18" charset="0"/>
              </a:rPr>
              <a:t>are a valuable resource for further investigating of the </a:t>
            </a:r>
            <a:r>
              <a:rPr lang="en-US" i="1" dirty="0">
                <a:latin typeface="Palatino Linotype" panose="02040502050505030304" pitchFamily="18" charset="0"/>
                <a:ea typeface="Calibri" panose="020F0502020204030204" pitchFamily="34" charset="0"/>
                <a:cs typeface="Times New Roman" panose="02020603050405020304" pitchFamily="18" charset="0"/>
              </a:rPr>
              <a:t>C. sativa</a:t>
            </a:r>
            <a:r>
              <a:rPr lang="en-US" dirty="0">
                <a:latin typeface="Palatino Linotype" panose="02040502050505030304" pitchFamily="18" charset="0"/>
                <a:ea typeface="Calibri" panose="020F0502020204030204" pitchFamily="34" charset="0"/>
                <a:cs typeface="Times New Roman" panose="02020603050405020304" pitchFamily="18" charset="0"/>
              </a:rPr>
              <a:t> cannabinoids and flavonoids metabolic pathways for genomic studies and breeding programs.</a:t>
            </a:r>
          </a:p>
          <a:p>
            <a:pPr algn="just"/>
            <a:endParaRPr lang="it-IT" dirty="0">
              <a:latin typeface="Palatino Linotype" panose="02040502050505030304" pitchFamily="18" charset="0"/>
              <a:ea typeface="Calibri" panose="020F0502020204030204" pitchFamily="34" charset="0"/>
              <a:cs typeface="Times New Roman" panose="02020603050405020304" pitchFamily="18" charset="0"/>
            </a:endParaRPr>
          </a:p>
          <a:p>
            <a:pPr algn="just"/>
            <a:r>
              <a:rPr lang="fr-FR" b="1" dirty="0">
                <a:latin typeface="Palatino Linotype" panose="02040502050505030304" pitchFamily="18" charset="0"/>
              </a:rPr>
              <a:t>Keywords: </a:t>
            </a:r>
            <a:r>
              <a:rPr lang="fr-FR" dirty="0">
                <a:latin typeface="Palatino Linotype" panose="02040502050505030304" pitchFamily="18" charset="0"/>
              </a:rPr>
              <a:t>Cannabis sativa; </a:t>
            </a:r>
            <a:r>
              <a:rPr lang="fr-FR" dirty="0" err="1">
                <a:latin typeface="Palatino Linotype" panose="02040502050505030304" pitchFamily="18" charset="0"/>
              </a:rPr>
              <a:t>Genome-wide</a:t>
            </a:r>
            <a:r>
              <a:rPr lang="fr-FR" dirty="0">
                <a:latin typeface="Palatino Linotype" panose="02040502050505030304" pitchFamily="18" charset="0"/>
              </a:rPr>
              <a:t> </a:t>
            </a:r>
            <a:r>
              <a:rPr lang="fr-FR" dirty="0" err="1">
                <a:latin typeface="Palatino Linotype" panose="02040502050505030304" pitchFamily="18" charset="0"/>
              </a:rPr>
              <a:t>analysis</a:t>
            </a:r>
            <a:r>
              <a:rPr lang="fr-FR" dirty="0">
                <a:latin typeface="Palatino Linotype" panose="02040502050505030304" pitchFamily="18" charset="0"/>
              </a:rPr>
              <a:t>; </a:t>
            </a:r>
            <a:r>
              <a:rPr lang="fr-FR" dirty="0" err="1">
                <a:latin typeface="Palatino Linotype" panose="02040502050505030304" pitchFamily="18" charset="0"/>
              </a:rPr>
              <a:t>MYBs</a:t>
            </a:r>
            <a:r>
              <a:rPr lang="fr-FR" dirty="0">
                <a:latin typeface="Palatino Linotype" panose="02040502050505030304" pitchFamily="18" charset="0"/>
              </a:rPr>
              <a:t>; </a:t>
            </a:r>
          </a:p>
          <a:p>
            <a:pPr algn="just"/>
            <a:r>
              <a:rPr lang="fr-FR" dirty="0" err="1">
                <a:latin typeface="Palatino Linotype" panose="02040502050505030304" pitchFamily="18" charset="0"/>
              </a:rPr>
              <a:t>bHLH</a:t>
            </a:r>
            <a:r>
              <a:rPr lang="fr-FR" dirty="0">
                <a:latin typeface="Palatino Linotype" panose="02040502050505030304" pitchFamily="18" charset="0"/>
              </a:rPr>
              <a:t>; </a:t>
            </a:r>
            <a:r>
              <a:rPr lang="fr-FR" dirty="0" err="1">
                <a:latin typeface="Palatino Linotype" panose="02040502050505030304" pitchFamily="18" charset="0"/>
              </a:rPr>
              <a:t>Flavonoids</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836" y="5561351"/>
            <a:ext cx="1325164" cy="132516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B6C26A50-B668-4C6A-AD17-5EE7337E9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7537" y="766694"/>
            <a:ext cx="6593305" cy="5968677"/>
          </a:xfrm>
          <a:prstGeom prst="rect">
            <a:avLst/>
          </a:prstGeom>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8" name="Picture 2">
            <a:extLst>
              <a:ext uri="{FF2B5EF4-FFF2-40B4-BE49-F238E27FC236}">
                <a16:creationId xmlns:a16="http://schemas.microsoft.com/office/drawing/2014/main" id="{6B53D490-87A6-4F8A-945C-972CF96BB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726" y="6020241"/>
            <a:ext cx="866274" cy="866274"/>
          </a:xfrm>
          <a:prstGeom prst="rect">
            <a:avLst/>
          </a:prstGeom>
        </p:spPr>
      </p:pic>
      <p:sp>
        <p:nvSpPr>
          <p:cNvPr id="9" name="TextBox 6">
            <a:extLst>
              <a:ext uri="{FF2B5EF4-FFF2-40B4-BE49-F238E27FC236}">
                <a16:creationId xmlns:a16="http://schemas.microsoft.com/office/drawing/2014/main" id="{E99A332F-7102-47AE-8B11-1987AC37C7DA}"/>
              </a:ext>
            </a:extLst>
          </p:cNvPr>
          <p:cNvSpPr txBox="1"/>
          <p:nvPr/>
        </p:nvSpPr>
        <p:spPr>
          <a:xfrm>
            <a:off x="120316" y="136525"/>
            <a:ext cx="8947484" cy="646331"/>
          </a:xfrm>
          <a:prstGeom prst="rect">
            <a:avLst/>
          </a:prstGeom>
          <a:noFill/>
        </p:spPr>
        <p:txBody>
          <a:bodyPr wrap="square" rtlCol="0">
            <a:spAutoFit/>
          </a:bodyPr>
          <a:lstStyle/>
          <a:p>
            <a:pPr algn="just"/>
            <a:r>
              <a:rPr lang="fr-FR" b="1" dirty="0" err="1">
                <a:latin typeface="Palatino Linotype" panose="02040502050505030304" pitchFamily="18" charset="0"/>
              </a:rPr>
              <a:t>Results</a:t>
            </a:r>
            <a:r>
              <a:rPr lang="fr-FR" b="1" dirty="0">
                <a:latin typeface="Palatino Linotype" panose="02040502050505030304" pitchFamily="18" charset="0"/>
              </a:rPr>
              <a:t> and Discussion. </a:t>
            </a:r>
            <a:r>
              <a:rPr lang="en-US" dirty="0">
                <a:latin typeface="Palatino Linotype" panose="02040502050505030304" pitchFamily="18" charset="0"/>
              </a:rPr>
              <a:t>Comparative phylogenetic tree and classification of </a:t>
            </a:r>
            <a:r>
              <a:rPr lang="en-US" dirty="0" err="1">
                <a:latin typeface="Palatino Linotype" panose="02040502050505030304" pitchFamily="18" charset="0"/>
              </a:rPr>
              <a:t>bHLH</a:t>
            </a:r>
            <a:r>
              <a:rPr lang="en-US" dirty="0">
                <a:latin typeface="Palatino Linotype" panose="02040502050505030304" pitchFamily="18" charset="0"/>
              </a:rPr>
              <a:t> proteins in </a:t>
            </a:r>
            <a:r>
              <a:rPr lang="en-US" i="1" dirty="0">
                <a:latin typeface="Palatino Linotype" panose="02040502050505030304" pitchFamily="18" charset="0"/>
              </a:rPr>
              <a:t>Cannabis sativa </a:t>
            </a:r>
            <a:r>
              <a:rPr lang="en-US" dirty="0">
                <a:latin typeface="Palatino Linotype" panose="02040502050505030304" pitchFamily="18" charset="0"/>
              </a:rPr>
              <a:t>and </a:t>
            </a:r>
            <a:r>
              <a:rPr lang="en-US" i="1" dirty="0">
                <a:latin typeface="Palatino Linotype" panose="02040502050505030304" pitchFamily="18" charset="0"/>
              </a:rPr>
              <a:t>Arabidopsis thaliana. </a:t>
            </a:r>
            <a:endParaRPr lang="fr-FR" b="1" i="1" dirty="0">
              <a:latin typeface="Palatino Linotype" panose="02040502050505030304" pitchFamily="18" charset="0"/>
            </a:endParaRPr>
          </a:p>
        </p:txBody>
      </p:sp>
      <p:sp>
        <p:nvSpPr>
          <p:cNvPr id="6" name="Rettangolo 5">
            <a:extLst>
              <a:ext uri="{FF2B5EF4-FFF2-40B4-BE49-F238E27FC236}">
                <a16:creationId xmlns:a16="http://schemas.microsoft.com/office/drawing/2014/main" id="{F4A5C6EA-A16D-4388-B2F3-8FA89ED4101C}"/>
              </a:ext>
            </a:extLst>
          </p:cNvPr>
          <p:cNvSpPr/>
          <p:nvPr/>
        </p:nvSpPr>
        <p:spPr>
          <a:xfrm>
            <a:off x="7925134" y="3806033"/>
            <a:ext cx="1142666" cy="553998"/>
          </a:xfrm>
          <a:prstGeom prst="rect">
            <a:avLst/>
          </a:prstGeom>
        </p:spPr>
        <p:txBody>
          <a:bodyPr wrap="square">
            <a:spAutoFit/>
          </a:bodyPr>
          <a:lstStyle/>
          <a:p>
            <a:pPr algn="ctr"/>
            <a:r>
              <a:rPr lang="en-US" sz="1000" i="1" dirty="0">
                <a:latin typeface="Palatino Linotype" panose="02040502050505030304" pitchFamily="18" charset="0"/>
              </a:rPr>
              <a:t>anthocyanins and trichomes-related </a:t>
            </a:r>
            <a:r>
              <a:rPr lang="en-US" sz="1000" i="1" dirty="0" err="1">
                <a:latin typeface="Palatino Linotype" panose="02040502050505030304" pitchFamily="18" charset="0"/>
              </a:rPr>
              <a:t>bHLH</a:t>
            </a:r>
            <a:endParaRPr lang="it-IT" sz="1000" dirty="0"/>
          </a:p>
        </p:txBody>
      </p:sp>
    </p:spTree>
    <p:extLst>
      <p:ext uri="{BB962C8B-B14F-4D97-AF65-F5344CB8AC3E}">
        <p14:creationId xmlns:p14="http://schemas.microsoft.com/office/powerpoint/2010/main" val="953604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sp>
        <p:nvSpPr>
          <p:cNvPr id="7" name="TextBox 6">
            <a:extLst>
              <a:ext uri="{FF2B5EF4-FFF2-40B4-BE49-F238E27FC236}">
                <a16:creationId xmlns:a16="http://schemas.microsoft.com/office/drawing/2014/main" id="{89002B9B-22F5-4BDC-BEFF-6702B8A8B395}"/>
              </a:ext>
            </a:extLst>
          </p:cNvPr>
          <p:cNvSpPr txBox="1"/>
          <p:nvPr/>
        </p:nvSpPr>
        <p:spPr>
          <a:xfrm>
            <a:off x="328862" y="206794"/>
            <a:ext cx="8738937" cy="646331"/>
          </a:xfrm>
          <a:prstGeom prst="rect">
            <a:avLst/>
          </a:prstGeom>
          <a:noFill/>
        </p:spPr>
        <p:txBody>
          <a:bodyPr wrap="square" rtlCol="0">
            <a:spAutoFit/>
          </a:bodyPr>
          <a:lstStyle/>
          <a:p>
            <a:pPr algn="just"/>
            <a:r>
              <a:rPr lang="fr-FR" b="1" dirty="0">
                <a:latin typeface="Palatino Linotype" panose="02040502050505030304" pitchFamily="18" charset="0"/>
              </a:rPr>
              <a:t>Results and Discussion. </a:t>
            </a:r>
          </a:p>
          <a:p>
            <a:pPr algn="just"/>
            <a:r>
              <a:rPr lang="en-US" dirty="0">
                <a:latin typeface="Palatino Linotype" panose="02040502050505030304" pitchFamily="18" charset="0"/>
              </a:rPr>
              <a:t>Logo consensus sequences of </a:t>
            </a:r>
            <a:r>
              <a:rPr lang="en-US" dirty="0" err="1">
                <a:latin typeface="Palatino Linotype" panose="02040502050505030304" pitchFamily="18" charset="0"/>
              </a:rPr>
              <a:t>bHLHs</a:t>
            </a:r>
            <a:r>
              <a:rPr lang="en-US" dirty="0">
                <a:latin typeface="Palatino Linotype" panose="02040502050505030304" pitchFamily="18" charset="0"/>
              </a:rPr>
              <a:t> Subfamily from </a:t>
            </a:r>
            <a:r>
              <a:rPr lang="en-US" i="1" dirty="0">
                <a:latin typeface="Palatino Linotype" panose="02040502050505030304" pitchFamily="18" charset="0"/>
              </a:rPr>
              <a:t>Cannabis</a:t>
            </a:r>
            <a:r>
              <a:rPr lang="en-US" dirty="0">
                <a:latin typeface="Palatino Linotype" panose="02040502050505030304" pitchFamily="18" charset="0"/>
              </a:rPr>
              <a:t>. </a:t>
            </a:r>
            <a:endParaRPr lang="fr-FR" b="1" dirty="0">
              <a:latin typeface="Palatino Linotype" panose="02040502050505030304" pitchFamily="18" charset="0"/>
            </a:endParaRPr>
          </a:p>
        </p:txBody>
      </p:sp>
      <p:sp>
        <p:nvSpPr>
          <p:cNvPr id="6" name="TextBox 6">
            <a:extLst>
              <a:ext uri="{FF2B5EF4-FFF2-40B4-BE49-F238E27FC236}">
                <a16:creationId xmlns:a16="http://schemas.microsoft.com/office/drawing/2014/main" id="{697FADB0-F86A-4967-8B76-7FA1FA7A7932}"/>
              </a:ext>
            </a:extLst>
          </p:cNvPr>
          <p:cNvSpPr txBox="1"/>
          <p:nvPr/>
        </p:nvSpPr>
        <p:spPr>
          <a:xfrm>
            <a:off x="413083" y="3823450"/>
            <a:ext cx="8317832" cy="1246495"/>
          </a:xfrm>
          <a:prstGeom prst="rect">
            <a:avLst/>
          </a:prstGeom>
          <a:noFill/>
        </p:spPr>
        <p:txBody>
          <a:bodyPr wrap="square" rtlCol="0">
            <a:spAutoFit/>
          </a:bodyPr>
          <a:lstStyle/>
          <a:p>
            <a:pPr algn="just"/>
            <a:r>
              <a:rPr lang="en-US" sz="1500" b="1" dirty="0">
                <a:latin typeface="Palatino Linotype" panose="02040502050505030304" pitchFamily="18" charset="0"/>
              </a:rPr>
              <a:t>Figure 3. </a:t>
            </a:r>
            <a:r>
              <a:rPr lang="en-US" sz="1500" dirty="0">
                <a:latin typeface="Palatino Linotype" panose="02040502050505030304" pitchFamily="18" charset="0"/>
              </a:rPr>
              <a:t>The logo sequences of motif 1 and 2 represent the </a:t>
            </a:r>
            <a:r>
              <a:rPr lang="en-US" sz="1500" dirty="0" err="1">
                <a:latin typeface="Palatino Linotype" panose="02040502050505030304" pitchFamily="18" charset="0"/>
              </a:rPr>
              <a:t>bHLH</a:t>
            </a:r>
            <a:r>
              <a:rPr lang="en-US" sz="1500" dirty="0">
                <a:latin typeface="Palatino Linotype" panose="02040502050505030304" pitchFamily="18" charset="0"/>
              </a:rPr>
              <a:t> domain in </a:t>
            </a:r>
            <a:r>
              <a:rPr lang="en-US" sz="1500" i="1" dirty="0">
                <a:latin typeface="Palatino Linotype" panose="02040502050505030304" pitchFamily="18" charset="0"/>
              </a:rPr>
              <a:t>Cannabis</a:t>
            </a:r>
            <a:r>
              <a:rPr lang="en-US" sz="1500" dirty="0">
                <a:latin typeface="Palatino Linotype" panose="02040502050505030304" pitchFamily="18" charset="0"/>
              </a:rPr>
              <a:t>. The overall height of each stack indicates the conservation of the sequence at a certain position. Capital letters indicate &gt;50% conservation of amino acids within the domains. The width of motifs is indicated by Arabic number under the colored letters, where each color represents a type of amino acid. Full sequences are listed in Supplementary Files S1.</a:t>
            </a:r>
            <a:endParaRPr lang="fr-FR" sz="1500" dirty="0">
              <a:latin typeface="Palatino Linotype" panose="02040502050505030304" pitchFamily="18" charset="0"/>
            </a:endParaRPr>
          </a:p>
        </p:txBody>
      </p:sp>
      <p:pic>
        <p:nvPicPr>
          <p:cNvPr id="8" name="Picture 2">
            <a:extLst>
              <a:ext uri="{FF2B5EF4-FFF2-40B4-BE49-F238E27FC236}">
                <a16:creationId xmlns:a16="http://schemas.microsoft.com/office/drawing/2014/main" id="{6B53D490-87A6-4F8A-945C-972CF96BB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726" y="6020241"/>
            <a:ext cx="866274" cy="866274"/>
          </a:xfrm>
          <a:prstGeom prst="rect">
            <a:avLst/>
          </a:prstGeom>
        </p:spPr>
      </p:pic>
      <p:pic>
        <p:nvPicPr>
          <p:cNvPr id="3" name="Immagine 2">
            <a:extLst>
              <a:ext uri="{FF2B5EF4-FFF2-40B4-BE49-F238E27FC236}">
                <a16:creationId xmlns:a16="http://schemas.microsoft.com/office/drawing/2014/main" id="{E8957A2C-F38F-4C3D-9222-7E4B9D67C5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1189234"/>
            <a:ext cx="9067799" cy="2298107"/>
          </a:xfrm>
          <a:prstGeom prst="rect">
            <a:avLst/>
          </a:prstGeom>
        </p:spPr>
      </p:pic>
    </p:spTree>
    <p:extLst>
      <p:ext uri="{BB962C8B-B14F-4D97-AF65-F5344CB8AC3E}">
        <p14:creationId xmlns:p14="http://schemas.microsoft.com/office/powerpoint/2010/main" val="4251493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87300596-66DE-4E05-A342-95AFA8313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167" y="782856"/>
            <a:ext cx="6203666" cy="6002750"/>
          </a:xfrm>
          <a:prstGeom prst="rect">
            <a:avLst/>
          </a:prstGeom>
        </p:spPr>
      </p:pic>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sp>
        <p:nvSpPr>
          <p:cNvPr id="7" name="TextBox 6">
            <a:extLst>
              <a:ext uri="{FF2B5EF4-FFF2-40B4-BE49-F238E27FC236}">
                <a16:creationId xmlns:a16="http://schemas.microsoft.com/office/drawing/2014/main" id="{89002B9B-22F5-4BDC-BEFF-6702B8A8B395}"/>
              </a:ext>
            </a:extLst>
          </p:cNvPr>
          <p:cNvSpPr txBox="1"/>
          <p:nvPr/>
        </p:nvSpPr>
        <p:spPr>
          <a:xfrm>
            <a:off x="120316" y="136525"/>
            <a:ext cx="8947484" cy="646331"/>
          </a:xfrm>
          <a:prstGeom prst="rect">
            <a:avLst/>
          </a:prstGeom>
          <a:noFill/>
        </p:spPr>
        <p:txBody>
          <a:bodyPr wrap="square" rtlCol="0">
            <a:spAutoFit/>
          </a:bodyPr>
          <a:lstStyle/>
          <a:p>
            <a:pPr algn="just"/>
            <a:r>
              <a:rPr lang="fr-FR" b="1" dirty="0" err="1">
                <a:latin typeface="Palatino Linotype" panose="02040502050505030304" pitchFamily="18" charset="0"/>
              </a:rPr>
              <a:t>Results</a:t>
            </a:r>
            <a:r>
              <a:rPr lang="fr-FR" b="1" dirty="0">
                <a:latin typeface="Palatino Linotype" panose="02040502050505030304" pitchFamily="18" charset="0"/>
              </a:rPr>
              <a:t> and Discussion. </a:t>
            </a:r>
            <a:r>
              <a:rPr lang="en-US" dirty="0">
                <a:latin typeface="Palatino Linotype" panose="02040502050505030304" pitchFamily="18" charset="0"/>
              </a:rPr>
              <a:t>Comparative phylogenetic tree and classification of MYB proteins in </a:t>
            </a:r>
            <a:r>
              <a:rPr lang="en-US" i="1" dirty="0">
                <a:latin typeface="Palatino Linotype" panose="02040502050505030304" pitchFamily="18" charset="0"/>
              </a:rPr>
              <a:t>Cannabis sativa </a:t>
            </a:r>
            <a:r>
              <a:rPr lang="en-US" dirty="0">
                <a:latin typeface="Palatino Linotype" panose="02040502050505030304" pitchFamily="18" charset="0"/>
              </a:rPr>
              <a:t>and </a:t>
            </a:r>
            <a:r>
              <a:rPr lang="en-US" i="1" dirty="0">
                <a:latin typeface="Palatino Linotype" panose="02040502050505030304" pitchFamily="18" charset="0"/>
              </a:rPr>
              <a:t>Arabidopsis thaliana. </a:t>
            </a:r>
            <a:endParaRPr lang="fr-FR" b="1" i="1" dirty="0">
              <a:latin typeface="Palatino Linotype" panose="02040502050505030304" pitchFamily="18" charset="0"/>
            </a:endParaRPr>
          </a:p>
        </p:txBody>
      </p:sp>
      <p:pic>
        <p:nvPicPr>
          <p:cNvPr id="8" name="Picture 2">
            <a:extLst>
              <a:ext uri="{FF2B5EF4-FFF2-40B4-BE49-F238E27FC236}">
                <a16:creationId xmlns:a16="http://schemas.microsoft.com/office/drawing/2014/main" id="{6B53D490-87A6-4F8A-945C-972CF96BB3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7726" y="6020241"/>
            <a:ext cx="866274" cy="866274"/>
          </a:xfrm>
          <a:prstGeom prst="rect">
            <a:avLst/>
          </a:prstGeom>
        </p:spPr>
      </p:pic>
      <p:sp>
        <p:nvSpPr>
          <p:cNvPr id="9" name="Rettangolo 8">
            <a:extLst>
              <a:ext uri="{FF2B5EF4-FFF2-40B4-BE49-F238E27FC236}">
                <a16:creationId xmlns:a16="http://schemas.microsoft.com/office/drawing/2014/main" id="{FA4C426F-3CCD-4227-87D5-9793394A1EDB}"/>
              </a:ext>
            </a:extLst>
          </p:cNvPr>
          <p:cNvSpPr/>
          <p:nvPr/>
        </p:nvSpPr>
        <p:spPr>
          <a:xfrm>
            <a:off x="1167465" y="5996927"/>
            <a:ext cx="1142666" cy="400110"/>
          </a:xfrm>
          <a:prstGeom prst="rect">
            <a:avLst/>
          </a:prstGeom>
        </p:spPr>
        <p:txBody>
          <a:bodyPr wrap="square">
            <a:spAutoFit/>
          </a:bodyPr>
          <a:lstStyle/>
          <a:p>
            <a:pPr algn="ctr"/>
            <a:r>
              <a:rPr lang="en-US" sz="1000" i="1" dirty="0">
                <a:latin typeface="Palatino Linotype" panose="02040502050505030304" pitchFamily="18" charset="0"/>
              </a:rPr>
              <a:t>flavonoids-related MYBs repressors</a:t>
            </a:r>
            <a:endParaRPr lang="it-IT" sz="1000" dirty="0"/>
          </a:p>
        </p:txBody>
      </p:sp>
      <p:sp>
        <p:nvSpPr>
          <p:cNvPr id="10" name="Rettangolo 9">
            <a:extLst>
              <a:ext uri="{FF2B5EF4-FFF2-40B4-BE49-F238E27FC236}">
                <a16:creationId xmlns:a16="http://schemas.microsoft.com/office/drawing/2014/main" id="{3596FD52-FB47-4EF5-A1A4-8DBC402F6978}"/>
              </a:ext>
            </a:extLst>
          </p:cNvPr>
          <p:cNvSpPr/>
          <p:nvPr/>
        </p:nvSpPr>
        <p:spPr>
          <a:xfrm>
            <a:off x="596888" y="3784231"/>
            <a:ext cx="1142666" cy="400110"/>
          </a:xfrm>
          <a:prstGeom prst="rect">
            <a:avLst/>
          </a:prstGeom>
        </p:spPr>
        <p:txBody>
          <a:bodyPr wrap="square">
            <a:spAutoFit/>
          </a:bodyPr>
          <a:lstStyle/>
          <a:p>
            <a:pPr algn="ctr"/>
            <a:r>
              <a:rPr lang="en-US" sz="1000" i="1" dirty="0">
                <a:latin typeface="Palatino Linotype" panose="02040502050505030304" pitchFamily="18" charset="0"/>
              </a:rPr>
              <a:t>flavonoids-related MYBs activators</a:t>
            </a:r>
            <a:endParaRPr lang="it-IT" sz="1000" dirty="0"/>
          </a:p>
        </p:txBody>
      </p:sp>
    </p:spTree>
    <p:extLst>
      <p:ext uri="{BB962C8B-B14F-4D97-AF65-F5344CB8AC3E}">
        <p14:creationId xmlns:p14="http://schemas.microsoft.com/office/powerpoint/2010/main" val="389554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6</a:t>
            </a:fld>
            <a:endParaRPr lang="fr-FR">
              <a:latin typeface="Palatino Linotype" panose="02040502050505030304" pitchFamily="18" charset="0"/>
            </a:endParaRPr>
          </a:p>
        </p:txBody>
      </p:sp>
      <p:sp>
        <p:nvSpPr>
          <p:cNvPr id="7" name="TextBox 6">
            <a:extLst>
              <a:ext uri="{FF2B5EF4-FFF2-40B4-BE49-F238E27FC236}">
                <a16:creationId xmlns:a16="http://schemas.microsoft.com/office/drawing/2014/main" id="{89002B9B-22F5-4BDC-BEFF-6702B8A8B395}"/>
              </a:ext>
            </a:extLst>
          </p:cNvPr>
          <p:cNvSpPr txBox="1"/>
          <p:nvPr/>
        </p:nvSpPr>
        <p:spPr>
          <a:xfrm>
            <a:off x="328862" y="206794"/>
            <a:ext cx="8738937" cy="646331"/>
          </a:xfrm>
          <a:prstGeom prst="rect">
            <a:avLst/>
          </a:prstGeom>
          <a:noFill/>
        </p:spPr>
        <p:txBody>
          <a:bodyPr wrap="square" rtlCol="0">
            <a:spAutoFit/>
          </a:bodyPr>
          <a:lstStyle/>
          <a:p>
            <a:pPr algn="just"/>
            <a:r>
              <a:rPr lang="fr-FR" b="1" dirty="0">
                <a:latin typeface="Palatino Linotype" panose="02040502050505030304" pitchFamily="18" charset="0"/>
              </a:rPr>
              <a:t>Results and Discussion. </a:t>
            </a:r>
          </a:p>
          <a:p>
            <a:pPr algn="just"/>
            <a:r>
              <a:rPr lang="en-US" dirty="0">
                <a:latin typeface="Palatino Linotype" panose="02040502050505030304" pitchFamily="18" charset="0"/>
              </a:rPr>
              <a:t>Logo consensus sequences of MYBs Subfamily from </a:t>
            </a:r>
            <a:r>
              <a:rPr lang="en-US" i="1" dirty="0">
                <a:latin typeface="Palatino Linotype" panose="02040502050505030304" pitchFamily="18" charset="0"/>
              </a:rPr>
              <a:t>Cannabis</a:t>
            </a:r>
            <a:r>
              <a:rPr lang="en-US" dirty="0">
                <a:latin typeface="Palatino Linotype" panose="02040502050505030304" pitchFamily="18" charset="0"/>
              </a:rPr>
              <a:t>. </a:t>
            </a:r>
            <a:endParaRPr lang="fr-FR" b="1" dirty="0">
              <a:latin typeface="Palatino Linotype" panose="02040502050505030304" pitchFamily="18" charset="0"/>
            </a:endParaRPr>
          </a:p>
        </p:txBody>
      </p:sp>
      <p:sp>
        <p:nvSpPr>
          <p:cNvPr id="6" name="TextBox 6">
            <a:extLst>
              <a:ext uri="{FF2B5EF4-FFF2-40B4-BE49-F238E27FC236}">
                <a16:creationId xmlns:a16="http://schemas.microsoft.com/office/drawing/2014/main" id="{697FADB0-F86A-4967-8B76-7FA1FA7A7932}"/>
              </a:ext>
            </a:extLst>
          </p:cNvPr>
          <p:cNvSpPr txBox="1"/>
          <p:nvPr/>
        </p:nvSpPr>
        <p:spPr>
          <a:xfrm>
            <a:off x="609600" y="4399113"/>
            <a:ext cx="8317832" cy="1708160"/>
          </a:xfrm>
          <a:prstGeom prst="rect">
            <a:avLst/>
          </a:prstGeom>
          <a:noFill/>
        </p:spPr>
        <p:txBody>
          <a:bodyPr wrap="square" rtlCol="0">
            <a:spAutoFit/>
          </a:bodyPr>
          <a:lstStyle/>
          <a:p>
            <a:pPr algn="just"/>
            <a:r>
              <a:rPr lang="en-US" sz="1500" b="1" dirty="0">
                <a:latin typeface="Palatino Linotype" panose="02040502050505030304" pitchFamily="18" charset="0"/>
              </a:rPr>
              <a:t>Figure 6. </a:t>
            </a:r>
            <a:r>
              <a:rPr lang="en-US" sz="1500" dirty="0">
                <a:latin typeface="Palatino Linotype" panose="02040502050505030304" pitchFamily="18" charset="0"/>
              </a:rPr>
              <a:t>The logo sequences of motifs 3, 5 and 2 together constitute the R2 repeat, motif 1 correspond to R3 repeat of MYBs domain. Red stars indicate conserved tryptophan residues, while black stars mark other conserved amino acid residues discussed in the text. The overall height of each stack indicates the conservation of the sequence at a certain position. The capital letters indicate &gt;50% conservation of amino acids within the domains. The motifs width is indicated by Arabic number under the colored letters, where each color represents a type of amino acid. </a:t>
            </a:r>
            <a:endParaRPr lang="fr-FR" sz="1500" dirty="0">
              <a:latin typeface="Palatino Linotype" panose="02040502050505030304" pitchFamily="18" charset="0"/>
            </a:endParaRPr>
          </a:p>
        </p:txBody>
      </p:sp>
      <p:pic>
        <p:nvPicPr>
          <p:cNvPr id="8" name="Picture 2">
            <a:extLst>
              <a:ext uri="{FF2B5EF4-FFF2-40B4-BE49-F238E27FC236}">
                <a16:creationId xmlns:a16="http://schemas.microsoft.com/office/drawing/2014/main" id="{6B53D490-87A6-4F8A-945C-972CF96BB3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7726" y="6020241"/>
            <a:ext cx="866274" cy="866274"/>
          </a:xfrm>
          <a:prstGeom prst="rect">
            <a:avLst/>
          </a:prstGeom>
        </p:spPr>
      </p:pic>
      <p:pic>
        <p:nvPicPr>
          <p:cNvPr id="11" name="Immagine 10">
            <a:extLst>
              <a:ext uri="{FF2B5EF4-FFF2-40B4-BE49-F238E27FC236}">
                <a16:creationId xmlns:a16="http://schemas.microsoft.com/office/drawing/2014/main" id="{1B635F89-91A9-4DA6-9F12-ACD4D57536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144092"/>
            <a:ext cx="8220449" cy="3005944"/>
          </a:xfrm>
          <a:prstGeom prst="rect">
            <a:avLst/>
          </a:prstGeom>
        </p:spPr>
      </p:pic>
    </p:spTree>
    <p:extLst>
      <p:ext uri="{BB962C8B-B14F-4D97-AF65-F5344CB8AC3E}">
        <p14:creationId xmlns:p14="http://schemas.microsoft.com/office/powerpoint/2010/main" val="180051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26" y="6020241"/>
            <a:ext cx="866274" cy="866274"/>
          </a:xfrm>
          <a:prstGeom prst="rect">
            <a:avLst/>
          </a:prstGeom>
        </p:spPr>
      </p:pic>
      <p:sp>
        <p:nvSpPr>
          <p:cNvPr id="7" name="TextBox 6">
            <a:extLst>
              <a:ext uri="{FF2B5EF4-FFF2-40B4-BE49-F238E27FC236}">
                <a16:creationId xmlns:a16="http://schemas.microsoft.com/office/drawing/2014/main" id="{89002B9B-22F5-4BDC-BEFF-6702B8A8B395}"/>
              </a:ext>
            </a:extLst>
          </p:cNvPr>
          <p:cNvSpPr txBox="1"/>
          <p:nvPr/>
        </p:nvSpPr>
        <p:spPr>
          <a:xfrm>
            <a:off x="176463" y="136525"/>
            <a:ext cx="8891336" cy="1200329"/>
          </a:xfrm>
          <a:prstGeom prst="rect">
            <a:avLst/>
          </a:prstGeom>
          <a:noFill/>
        </p:spPr>
        <p:txBody>
          <a:bodyPr wrap="square" rtlCol="0">
            <a:spAutoFit/>
          </a:bodyPr>
          <a:lstStyle/>
          <a:p>
            <a:pPr algn="just"/>
            <a:r>
              <a:rPr lang="fr-FR" b="1" dirty="0" err="1">
                <a:latin typeface="Palatino Linotype" panose="02040502050505030304" pitchFamily="18" charset="0"/>
              </a:rPr>
              <a:t>Results</a:t>
            </a:r>
            <a:r>
              <a:rPr lang="fr-FR" b="1" dirty="0">
                <a:latin typeface="Palatino Linotype" panose="02040502050505030304" pitchFamily="18" charset="0"/>
              </a:rPr>
              <a:t> and Discussion: </a:t>
            </a:r>
          </a:p>
          <a:p>
            <a:pPr algn="just"/>
            <a:r>
              <a:rPr lang="fr-FR" dirty="0" err="1">
                <a:latin typeface="Palatino Linotype" panose="02040502050505030304" pitchFamily="18" charset="0"/>
              </a:rPr>
              <a:t>Chromosomal</a:t>
            </a:r>
            <a:r>
              <a:rPr lang="fr-FR" dirty="0">
                <a:latin typeface="Palatino Linotype" panose="02040502050505030304" pitchFamily="18" charset="0"/>
              </a:rPr>
              <a:t> Distribution of </a:t>
            </a:r>
            <a:r>
              <a:rPr lang="fr-FR" dirty="0" err="1">
                <a:latin typeface="Palatino Linotype" panose="02040502050505030304" pitchFamily="18" charset="0"/>
              </a:rPr>
              <a:t>Genomic</a:t>
            </a:r>
            <a:r>
              <a:rPr lang="fr-FR" dirty="0">
                <a:latin typeface="Palatino Linotype" panose="02040502050505030304" pitchFamily="18" charset="0"/>
              </a:rPr>
              <a:t> </a:t>
            </a:r>
            <a:r>
              <a:rPr lang="fr-FR" dirty="0" err="1">
                <a:latin typeface="Palatino Linotype" panose="02040502050505030304" pitchFamily="18" charset="0"/>
              </a:rPr>
              <a:t>Loci</a:t>
            </a:r>
            <a:r>
              <a:rPr lang="fr-FR" dirty="0">
                <a:latin typeface="Palatino Linotype" panose="02040502050505030304" pitchFamily="18" charset="0"/>
              </a:rPr>
              <a:t> for </a:t>
            </a:r>
            <a:r>
              <a:rPr lang="fr-FR" dirty="0" err="1">
                <a:latin typeface="Palatino Linotype" panose="02040502050505030304" pitchFamily="18" charset="0"/>
              </a:rPr>
              <a:t>CsMYBs</a:t>
            </a:r>
            <a:r>
              <a:rPr lang="fr-FR" dirty="0">
                <a:latin typeface="Palatino Linotype" panose="02040502050505030304" pitchFamily="18" charset="0"/>
              </a:rPr>
              <a:t>, </a:t>
            </a:r>
            <a:r>
              <a:rPr lang="fr-FR" dirty="0" err="1">
                <a:latin typeface="Palatino Linotype" panose="02040502050505030304" pitchFamily="18" charset="0"/>
              </a:rPr>
              <a:t>CsbHLHs</a:t>
            </a:r>
            <a:r>
              <a:rPr lang="fr-FR" dirty="0">
                <a:latin typeface="Palatino Linotype" panose="02040502050505030304" pitchFamily="18" charset="0"/>
              </a:rPr>
              <a:t>, and </a:t>
            </a:r>
            <a:r>
              <a:rPr lang="fr-FR" dirty="0" err="1">
                <a:latin typeface="Palatino Linotype" panose="02040502050505030304" pitchFamily="18" charset="0"/>
              </a:rPr>
              <a:t>biosynthetic</a:t>
            </a:r>
            <a:r>
              <a:rPr lang="fr-FR" dirty="0">
                <a:latin typeface="Palatino Linotype" panose="02040502050505030304" pitchFamily="18" charset="0"/>
              </a:rPr>
              <a:t> enzymes for </a:t>
            </a:r>
            <a:r>
              <a:rPr lang="fr-FR" dirty="0" err="1">
                <a:latin typeface="Palatino Linotype" panose="02040502050505030304" pitchFamily="18" charset="0"/>
              </a:rPr>
              <a:t>flavonoids</a:t>
            </a:r>
            <a:r>
              <a:rPr lang="fr-FR" dirty="0">
                <a:latin typeface="Palatino Linotype" panose="02040502050505030304" pitchFamily="18" charset="0"/>
              </a:rPr>
              <a:t> and </a:t>
            </a:r>
            <a:r>
              <a:rPr lang="fr-FR" dirty="0" err="1">
                <a:latin typeface="Palatino Linotype" panose="02040502050505030304" pitchFamily="18" charset="0"/>
              </a:rPr>
              <a:t>cannabinoids</a:t>
            </a:r>
            <a:endParaRPr lang="fr-FR" dirty="0">
              <a:latin typeface="Palatino Linotype" panose="02040502050505030304" pitchFamily="18" charset="0"/>
            </a:endParaRPr>
          </a:p>
          <a:p>
            <a:pPr algn="just"/>
            <a:endParaRPr lang="fr-FR" b="1" dirty="0">
              <a:latin typeface="Palatino Linotype" panose="02040502050505030304" pitchFamily="18" charset="0"/>
            </a:endParaRPr>
          </a:p>
        </p:txBody>
      </p:sp>
      <p:pic>
        <p:nvPicPr>
          <p:cNvPr id="2" name="Immagine 1">
            <a:extLst>
              <a:ext uri="{FF2B5EF4-FFF2-40B4-BE49-F238E27FC236}">
                <a16:creationId xmlns:a16="http://schemas.microsoft.com/office/drawing/2014/main" id="{460555CC-6A11-4C7F-B7AC-CEF51623F9EE}"/>
              </a:ext>
            </a:extLst>
          </p:cNvPr>
          <p:cNvPicPr>
            <a:picLocks noChangeAspect="1"/>
          </p:cNvPicPr>
          <p:nvPr/>
        </p:nvPicPr>
        <p:blipFill>
          <a:blip r:embed="rId3"/>
          <a:stretch>
            <a:fillRect/>
          </a:stretch>
        </p:blipFill>
        <p:spPr>
          <a:xfrm>
            <a:off x="90076" y="1342170"/>
            <a:ext cx="9053924" cy="3211305"/>
          </a:xfrm>
          <a:prstGeom prst="rect">
            <a:avLst/>
          </a:prstGeom>
        </p:spPr>
      </p:pic>
      <p:sp>
        <p:nvSpPr>
          <p:cNvPr id="14" name="TextBox 6">
            <a:extLst>
              <a:ext uri="{FF2B5EF4-FFF2-40B4-BE49-F238E27FC236}">
                <a16:creationId xmlns:a16="http://schemas.microsoft.com/office/drawing/2014/main" id="{8CB98794-84E8-4F4C-B2DB-8F272868DA4E}"/>
              </a:ext>
            </a:extLst>
          </p:cNvPr>
          <p:cNvSpPr txBox="1"/>
          <p:nvPr/>
        </p:nvSpPr>
        <p:spPr>
          <a:xfrm>
            <a:off x="264696" y="4839962"/>
            <a:ext cx="8803103" cy="784830"/>
          </a:xfrm>
          <a:prstGeom prst="rect">
            <a:avLst/>
          </a:prstGeom>
          <a:noFill/>
        </p:spPr>
        <p:txBody>
          <a:bodyPr wrap="square" rtlCol="0">
            <a:spAutoFit/>
          </a:bodyPr>
          <a:lstStyle/>
          <a:p>
            <a:pPr algn="just"/>
            <a:r>
              <a:rPr lang="en-US" sz="1500" b="1" dirty="0">
                <a:latin typeface="Palatino Linotype" panose="02040502050505030304" pitchFamily="18" charset="0"/>
              </a:rPr>
              <a:t>Figure 7. </a:t>
            </a:r>
            <a:r>
              <a:rPr lang="en-US" sz="1500" dirty="0">
                <a:latin typeface="Palatino Linotype" panose="02040502050505030304" pitchFamily="18" charset="0"/>
              </a:rPr>
              <a:t>Genomic loci corresponding to </a:t>
            </a:r>
            <a:r>
              <a:rPr lang="en-US" sz="1500" dirty="0" err="1">
                <a:latin typeface="Palatino Linotype" panose="02040502050505030304" pitchFamily="18" charset="0"/>
              </a:rPr>
              <a:t>CsMYBs</a:t>
            </a:r>
            <a:r>
              <a:rPr lang="en-US" sz="1500" dirty="0">
                <a:latin typeface="Palatino Linotype" panose="02040502050505030304" pitchFamily="18" charset="0"/>
              </a:rPr>
              <a:t> and </a:t>
            </a:r>
            <a:r>
              <a:rPr lang="en-US" sz="1500" dirty="0" err="1">
                <a:latin typeface="Palatino Linotype" panose="02040502050505030304" pitchFamily="18" charset="0"/>
              </a:rPr>
              <a:t>CsbHLHs</a:t>
            </a:r>
            <a:r>
              <a:rPr lang="en-US" sz="1500" dirty="0">
                <a:latin typeface="Palatino Linotype" panose="02040502050505030304" pitchFamily="18" charset="0"/>
              </a:rPr>
              <a:t> identified in this work are marked in blue and red, respectively. The position of genes encoding for flavonoid (in green) and cannabinoid (in red) enzymes is indicated by their acronym in capital letters on each chromosome</a:t>
            </a:r>
            <a:endParaRPr lang="fr-FR" sz="1500" dirty="0">
              <a:latin typeface="Palatino Linotype" panose="02040502050505030304" pitchFamily="18" charset="0"/>
            </a:endParaRPr>
          </a:p>
        </p:txBody>
      </p:sp>
    </p:spTree>
    <p:extLst>
      <p:ext uri="{BB962C8B-B14F-4D97-AF65-F5344CB8AC3E}">
        <p14:creationId xmlns:p14="http://schemas.microsoft.com/office/powerpoint/2010/main" val="4146845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8</a:t>
            </a:fld>
            <a:endParaRPr lang="fr-FR">
              <a:latin typeface="Palatino Linotype" panose="02040502050505030304" pitchFamily="18" charset="0"/>
            </a:endParaRPr>
          </a:p>
        </p:txBody>
      </p:sp>
      <p:sp>
        <p:nvSpPr>
          <p:cNvPr id="6" name="TextBox 9">
            <a:extLst>
              <a:ext uri="{FF2B5EF4-FFF2-40B4-BE49-F238E27FC236}">
                <a16:creationId xmlns:a16="http://schemas.microsoft.com/office/drawing/2014/main" id="{78BF7774-991F-4E1B-B2B9-3AF47FA9AC91}"/>
              </a:ext>
            </a:extLst>
          </p:cNvPr>
          <p:cNvSpPr txBox="1"/>
          <p:nvPr/>
        </p:nvSpPr>
        <p:spPr>
          <a:xfrm>
            <a:off x="284748" y="413524"/>
            <a:ext cx="8153400" cy="461665"/>
          </a:xfrm>
          <a:prstGeom prst="rect">
            <a:avLst/>
          </a:prstGeom>
          <a:noFill/>
        </p:spPr>
        <p:txBody>
          <a:bodyPr wrap="square" rtlCol="0">
            <a:spAutoFit/>
          </a:bodyPr>
          <a:lstStyle/>
          <a:p>
            <a:r>
              <a:rPr lang="fr-FR" sz="2400" b="1" dirty="0">
                <a:latin typeface="Palatino Linotype" panose="02040502050505030304" pitchFamily="18" charset="0"/>
              </a:rPr>
              <a:t>Conclusions</a:t>
            </a:r>
          </a:p>
        </p:txBody>
      </p:sp>
      <p:sp>
        <p:nvSpPr>
          <p:cNvPr id="2" name="Rettangolo 1">
            <a:extLst>
              <a:ext uri="{FF2B5EF4-FFF2-40B4-BE49-F238E27FC236}">
                <a16:creationId xmlns:a16="http://schemas.microsoft.com/office/drawing/2014/main" id="{E24978B7-61BE-4758-A053-5C9B19D63076}"/>
              </a:ext>
            </a:extLst>
          </p:cNvPr>
          <p:cNvSpPr/>
          <p:nvPr/>
        </p:nvSpPr>
        <p:spPr>
          <a:xfrm>
            <a:off x="495300" y="1211298"/>
            <a:ext cx="8153400" cy="4524315"/>
          </a:xfrm>
          <a:prstGeom prst="rect">
            <a:avLst/>
          </a:prstGeom>
        </p:spPr>
        <p:txBody>
          <a:bodyPr wrap="square">
            <a:spAutoFit/>
          </a:bodyPr>
          <a:lstStyle/>
          <a:p>
            <a:pPr marL="285750" indent="-285750" algn="just">
              <a:buFont typeface="Wingdings" panose="05000000000000000000" pitchFamily="2" charset="2"/>
              <a:buChar char="ü"/>
            </a:pPr>
            <a:r>
              <a:rPr lang="en-US" dirty="0">
                <a:latin typeface="Palatino Linotype" panose="02040502050505030304" pitchFamily="18" charset="0"/>
              </a:rPr>
              <a:t>Understanding the regulatory players that control the synthesis of specific secondary metabolites, as well as the chromosomal distribution of genomic loci encoding target biosynthetic enzymes, will drive the discovery of molecular markers and QTLs for specific metabolic traits, thus boosting conventional breeding programs and genetic engineering strategies in </a:t>
            </a:r>
            <a:r>
              <a:rPr lang="en-US" i="1" dirty="0">
                <a:latin typeface="Palatino Linotype" panose="02040502050505030304" pitchFamily="18" charset="0"/>
              </a:rPr>
              <a:t>Cannabis sativa </a:t>
            </a:r>
            <a:r>
              <a:rPr lang="en-US" dirty="0">
                <a:latin typeface="Palatino Linotype" panose="02040502050505030304" pitchFamily="18" charset="0"/>
              </a:rPr>
              <a:t>L. Indeed, manipulation of biosynthetic pathways leading to specific bioactive plant-derived metabolites is mainly achieved by acting on master regulatory genes like transcription factors; thus, our results might represent a useful resource to develop such an approach in Cannabis.</a:t>
            </a:r>
          </a:p>
          <a:p>
            <a:pPr marL="285750" indent="-285750" algn="just">
              <a:buFont typeface="Wingdings" panose="05000000000000000000" pitchFamily="2" charset="2"/>
              <a:buChar char="ü"/>
            </a:pPr>
            <a:endParaRPr lang="en-US" dirty="0">
              <a:latin typeface="Palatino Linotype" panose="02040502050505030304" pitchFamily="18" charset="0"/>
            </a:endParaRPr>
          </a:p>
          <a:p>
            <a:pPr marL="285750" indent="-285750" algn="just">
              <a:buFont typeface="Wingdings" panose="05000000000000000000" pitchFamily="2" charset="2"/>
              <a:buChar char="ü"/>
            </a:pPr>
            <a:r>
              <a:rPr lang="en-US" dirty="0">
                <a:latin typeface="Palatino Linotype" panose="02040502050505030304" pitchFamily="18" charset="0"/>
              </a:rPr>
              <a:t>Further experimental strategies are required to fully characterized at functional level the candidate players for metabolic pathways identified </a:t>
            </a:r>
            <a:r>
              <a:rPr lang="en-US" i="1" dirty="0">
                <a:latin typeface="Palatino Linotype" panose="02040502050505030304" pitchFamily="18" charset="0"/>
              </a:rPr>
              <a:t>in silico. </a:t>
            </a:r>
          </a:p>
          <a:p>
            <a:pPr marL="285750" indent="-285750" algn="just">
              <a:buFont typeface="Wingdings" panose="05000000000000000000" pitchFamily="2" charset="2"/>
              <a:buChar char="ü"/>
            </a:pPr>
            <a:endParaRPr lang="en-US" i="1" dirty="0">
              <a:latin typeface="Palatino Linotype" panose="02040502050505030304" pitchFamily="18" charset="0"/>
            </a:endParaRPr>
          </a:p>
          <a:p>
            <a:pPr marL="285750" indent="-285750" algn="just">
              <a:buFont typeface="Wingdings" panose="05000000000000000000" pitchFamily="2" charset="2"/>
              <a:buChar char="ü"/>
            </a:pPr>
            <a:r>
              <a:rPr lang="en-US" dirty="0">
                <a:latin typeface="Palatino Linotype" panose="02040502050505030304" pitchFamily="18" charset="0"/>
              </a:rPr>
              <a:t>To achieve this goal and study gene function </a:t>
            </a:r>
            <a:r>
              <a:rPr lang="en-US" i="1" dirty="0">
                <a:latin typeface="Palatino Linotype" panose="02040502050505030304" pitchFamily="18" charset="0"/>
              </a:rPr>
              <a:t>in planta</a:t>
            </a:r>
            <a:r>
              <a:rPr lang="en-US" dirty="0">
                <a:latin typeface="Palatino Linotype" panose="02040502050505030304" pitchFamily="18" charset="0"/>
              </a:rPr>
              <a:t>, biotechnological tools need to be implemented in </a:t>
            </a:r>
            <a:r>
              <a:rPr lang="en-US" i="1" dirty="0">
                <a:latin typeface="Palatino Linotype" panose="02040502050505030304" pitchFamily="18" charset="0"/>
              </a:rPr>
              <a:t>Cannabis</a:t>
            </a:r>
            <a:endParaRPr lang="fr-FR" dirty="0">
              <a:latin typeface="Palatino Linotype" panose="02040502050505030304" pitchFamily="18" charset="0"/>
            </a:endParaRPr>
          </a:p>
        </p:txBody>
      </p:sp>
      <p:pic>
        <p:nvPicPr>
          <p:cNvPr id="8" name="Picture 2">
            <a:extLst>
              <a:ext uri="{FF2B5EF4-FFF2-40B4-BE49-F238E27FC236}">
                <a16:creationId xmlns:a16="http://schemas.microsoft.com/office/drawing/2014/main" id="{77705732-80DD-41E4-93A2-FCB5F638EB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7726" y="6020241"/>
            <a:ext cx="866274" cy="866274"/>
          </a:xfrm>
          <a:prstGeom prst="rect">
            <a:avLst/>
          </a:prstGeom>
        </p:spPr>
      </p:pic>
    </p:spTree>
    <p:extLst>
      <p:ext uri="{BB962C8B-B14F-4D97-AF65-F5344CB8AC3E}">
        <p14:creationId xmlns:p14="http://schemas.microsoft.com/office/powerpoint/2010/main" val="37175633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9</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5E083F8A-973C-44C7-B1D5-06EBD8DA8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1400" y="5133915"/>
            <a:ext cx="1752600" cy="1752600"/>
          </a:xfrm>
          <a:prstGeom prst="rect">
            <a:avLst/>
          </a:prstGeom>
        </p:spPr>
      </p:pic>
      <p:sp>
        <p:nvSpPr>
          <p:cNvPr id="6" name="Rectangle 5">
            <a:extLst>
              <a:ext uri="{FF2B5EF4-FFF2-40B4-BE49-F238E27FC236}">
                <a16:creationId xmlns:a16="http://schemas.microsoft.com/office/drawing/2014/main" id="{A41C1154-7224-409D-89AD-B63BE3EDE789}"/>
              </a:ext>
            </a:extLst>
          </p:cNvPr>
          <p:cNvSpPr/>
          <p:nvPr/>
        </p:nvSpPr>
        <p:spPr>
          <a:xfrm>
            <a:off x="738553" y="1054128"/>
            <a:ext cx="8164815" cy="3046988"/>
          </a:xfrm>
          <a:prstGeom prst="rect">
            <a:avLst/>
          </a:prstGeom>
        </p:spPr>
        <p:txBody>
          <a:bodyPr wrap="square">
            <a:spAutoFit/>
          </a:bodyPr>
          <a:lstStyle/>
          <a:p>
            <a:pPr algn="just"/>
            <a:r>
              <a:rPr lang="fr-FR" sz="2400" b="1" dirty="0" err="1">
                <a:latin typeface="Palatino Linotype" panose="02040502050505030304" pitchFamily="18" charset="0"/>
              </a:rPr>
              <a:t>Supplementary</a:t>
            </a:r>
            <a:r>
              <a:rPr lang="fr-FR" sz="2400" b="1" dirty="0">
                <a:latin typeface="Palatino Linotype" panose="02040502050505030304" pitchFamily="18" charset="0"/>
              </a:rPr>
              <a:t> Materials</a:t>
            </a:r>
          </a:p>
          <a:p>
            <a:pPr algn="just"/>
            <a:endParaRPr lang="fr-FR" sz="2400" b="1" dirty="0">
              <a:latin typeface="Palatino Linotype" panose="02040502050505030304" pitchFamily="18" charset="0"/>
            </a:endParaRPr>
          </a:p>
          <a:p>
            <a:pPr algn="just"/>
            <a:r>
              <a:rPr lang="fr-FR" sz="2400" dirty="0">
                <a:latin typeface="Palatino Linotype" panose="02040502050505030304" pitchFamily="18" charset="0"/>
              </a:rPr>
              <a:t>Links: </a:t>
            </a:r>
            <a:r>
              <a:rPr lang="fr-FR" sz="2400" dirty="0">
                <a:latin typeface="Palatino Linotype" panose="02040502050505030304" pitchFamily="18" charset="0"/>
                <a:hlinkClick r:id="rId3"/>
              </a:rPr>
              <a:t>https://www.mdpi.com/2223-7747/9/11/1540</a:t>
            </a:r>
            <a:endParaRPr lang="fr-FR" sz="2400" dirty="0">
              <a:latin typeface="Palatino Linotype" panose="02040502050505030304" pitchFamily="18" charset="0"/>
            </a:endParaRPr>
          </a:p>
          <a:p>
            <a:pPr algn="just"/>
            <a:r>
              <a:rPr lang="fr-FR" sz="2400" i="1" dirty="0">
                <a:latin typeface="Palatino Linotype" panose="02040502050505030304" pitchFamily="18" charset="0"/>
              </a:rPr>
              <a:t>Bassolino, L.; Buti, M.; Fulvio, F.; </a:t>
            </a:r>
            <a:r>
              <a:rPr lang="fr-FR" sz="2400" i="1" dirty="0" err="1">
                <a:latin typeface="Palatino Linotype" panose="02040502050505030304" pitchFamily="18" charset="0"/>
              </a:rPr>
              <a:t>Pennesi</a:t>
            </a:r>
            <a:r>
              <a:rPr lang="fr-FR" sz="2400" i="1" dirty="0">
                <a:latin typeface="Palatino Linotype" panose="02040502050505030304" pitchFamily="18" charset="0"/>
              </a:rPr>
              <a:t>, A.; Mandolino, G.; Milc, J.; Francia, E.; Paris, R. In Silico Identification of MYB and </a:t>
            </a:r>
            <a:r>
              <a:rPr lang="fr-FR" sz="2400" i="1" dirty="0" err="1">
                <a:latin typeface="Palatino Linotype" panose="02040502050505030304" pitchFamily="18" charset="0"/>
              </a:rPr>
              <a:t>bHLH</a:t>
            </a:r>
            <a:r>
              <a:rPr lang="fr-FR" sz="2400" i="1" dirty="0">
                <a:latin typeface="Palatino Linotype" panose="02040502050505030304" pitchFamily="18" charset="0"/>
              </a:rPr>
              <a:t> </a:t>
            </a:r>
            <a:r>
              <a:rPr lang="fr-FR" sz="2400" i="1" dirty="0" err="1">
                <a:latin typeface="Palatino Linotype" panose="02040502050505030304" pitchFamily="18" charset="0"/>
              </a:rPr>
              <a:t>Families</a:t>
            </a:r>
            <a:r>
              <a:rPr lang="fr-FR" sz="2400" i="1" dirty="0">
                <a:latin typeface="Palatino Linotype" panose="02040502050505030304" pitchFamily="18" charset="0"/>
              </a:rPr>
              <a:t> </a:t>
            </a:r>
            <a:r>
              <a:rPr lang="fr-FR" sz="2400" i="1" dirty="0" err="1">
                <a:latin typeface="Palatino Linotype" panose="02040502050505030304" pitchFamily="18" charset="0"/>
              </a:rPr>
              <a:t>Reveals</a:t>
            </a:r>
            <a:r>
              <a:rPr lang="fr-FR" sz="2400" i="1" dirty="0">
                <a:latin typeface="Palatino Linotype" panose="02040502050505030304" pitchFamily="18" charset="0"/>
              </a:rPr>
              <a:t> Candidate Transcription </a:t>
            </a:r>
            <a:r>
              <a:rPr lang="fr-FR" sz="2400" i="1" dirty="0" err="1">
                <a:latin typeface="Palatino Linotype" panose="02040502050505030304" pitchFamily="18" charset="0"/>
              </a:rPr>
              <a:t>Factors</a:t>
            </a:r>
            <a:r>
              <a:rPr lang="fr-FR" sz="2400" i="1" dirty="0">
                <a:latin typeface="Palatino Linotype" panose="02040502050505030304" pitchFamily="18" charset="0"/>
              </a:rPr>
              <a:t> for </a:t>
            </a:r>
            <a:r>
              <a:rPr lang="fr-FR" sz="2400" i="1" dirty="0" err="1">
                <a:latin typeface="Palatino Linotype" panose="02040502050505030304" pitchFamily="18" charset="0"/>
              </a:rPr>
              <a:t>Secondary</a:t>
            </a:r>
            <a:r>
              <a:rPr lang="fr-FR" sz="2400" i="1" dirty="0">
                <a:latin typeface="Palatino Linotype" panose="02040502050505030304" pitchFamily="18" charset="0"/>
              </a:rPr>
              <a:t> </a:t>
            </a:r>
            <a:r>
              <a:rPr lang="fr-FR" sz="2400" i="1" dirty="0" err="1">
                <a:latin typeface="Palatino Linotype" panose="02040502050505030304" pitchFamily="18" charset="0"/>
              </a:rPr>
              <a:t>Metabolic</a:t>
            </a:r>
            <a:r>
              <a:rPr lang="fr-FR" sz="2400" i="1" dirty="0">
                <a:latin typeface="Palatino Linotype" panose="02040502050505030304" pitchFamily="18" charset="0"/>
              </a:rPr>
              <a:t> </a:t>
            </a:r>
            <a:r>
              <a:rPr lang="fr-FR" sz="2400" i="1" dirty="0" err="1">
                <a:latin typeface="Palatino Linotype" panose="02040502050505030304" pitchFamily="18" charset="0"/>
              </a:rPr>
              <a:t>Pathways</a:t>
            </a:r>
            <a:r>
              <a:rPr lang="fr-FR" sz="2400" i="1" dirty="0">
                <a:latin typeface="Palatino Linotype" panose="02040502050505030304" pitchFamily="18" charset="0"/>
              </a:rPr>
              <a:t> in Cannabis sativa L.. Plants 2020, 9, 1540.</a:t>
            </a:r>
          </a:p>
        </p:txBody>
      </p:sp>
    </p:spTree>
    <p:extLst>
      <p:ext uri="{BB962C8B-B14F-4D97-AF65-F5344CB8AC3E}">
        <p14:creationId xmlns:p14="http://schemas.microsoft.com/office/powerpoint/2010/main" val="955170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513</TotalTime>
  <Words>983</Words>
  <Application>Microsoft Office PowerPoint</Application>
  <PresentationFormat>Presentazione su schermo (4:3)</PresentationFormat>
  <Paragraphs>53</Paragraphs>
  <Slides>10</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10</vt:i4>
      </vt:variant>
    </vt:vector>
  </HeadingPairs>
  <TitlesOfParts>
    <vt:vector size="16" baseType="lpstr">
      <vt:lpstr>Arial</vt:lpstr>
      <vt:lpstr>Calibri</vt:lpstr>
      <vt:lpstr>Calibri Light</vt:lpstr>
      <vt:lpstr>Palatino Linotype</vt:lpstr>
      <vt:lpstr>Wingdings</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laura.bassolino</cp:lastModifiedBy>
  <cp:revision>57</cp:revision>
  <dcterms:created xsi:type="dcterms:W3CDTF">2017-05-27T02:37:01Z</dcterms:created>
  <dcterms:modified xsi:type="dcterms:W3CDTF">2020-11-18T12:13:43Z</dcterms:modified>
</cp:coreProperties>
</file>