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94" r:id="rId1"/>
  </p:sldMasterIdLst>
  <p:notesMasterIdLst>
    <p:notesMasterId r:id="rId16"/>
  </p:notesMasterIdLst>
  <p:sldIdLst>
    <p:sldId id="256" r:id="rId2"/>
    <p:sldId id="257" r:id="rId3"/>
    <p:sldId id="258" r:id="rId4"/>
    <p:sldId id="284" r:id="rId5"/>
    <p:sldId id="277" r:id="rId6"/>
    <p:sldId id="265" r:id="rId7"/>
    <p:sldId id="289" r:id="rId8"/>
    <p:sldId id="288" r:id="rId9"/>
    <p:sldId id="267" r:id="rId10"/>
    <p:sldId id="273" r:id="rId11"/>
    <p:sldId id="279" r:id="rId12"/>
    <p:sldId id="281" r:id="rId13"/>
    <p:sldId id="282" r:id="rId14"/>
    <p:sldId id="283" r:id="rId1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0" autoAdjust="0"/>
    <p:restoredTop sz="94660"/>
  </p:normalViewPr>
  <p:slideViewPr>
    <p:cSldViewPr snapToGrid="0">
      <p:cViewPr>
        <p:scale>
          <a:sx n="66" d="100"/>
          <a:sy n="66" d="100"/>
        </p:scale>
        <p:origin x="4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119"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120"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121"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122" name="PlaceHolder 5"/>
          <p:cNvSpPr>
            <a:spLocks noGrp="1"/>
          </p:cNvSpPr>
          <p:nvPr>
            <p:ph type="sldNum"/>
          </p:nvPr>
        </p:nvSpPr>
        <p:spPr>
          <a:xfrm>
            <a:off x="4399200" y="9555480"/>
            <a:ext cx="3372840" cy="502560"/>
          </a:xfrm>
          <a:prstGeom prst="rect">
            <a:avLst/>
          </a:prstGeom>
        </p:spPr>
        <p:txBody>
          <a:bodyPr lIns="0" tIns="0" rIns="0" bIns="0" anchor="b"/>
          <a:lstStyle/>
          <a:p>
            <a:pPr algn="r"/>
            <a:fld id="{A190161D-B305-4604-B30E-DF6C12865E17}" type="slidenum">
              <a:rPr lang="en-US" sz="1400">
                <a:latin typeface="Times New Roman"/>
              </a:rPr>
              <a:t>‹#›</a:t>
            </a:fld>
            <a:endParaRPr/>
          </a:p>
        </p:txBody>
      </p:sp>
    </p:spTree>
    <p:extLst>
      <p:ext uri="{BB962C8B-B14F-4D97-AF65-F5344CB8AC3E}">
        <p14:creationId xmlns:p14="http://schemas.microsoft.com/office/powerpoint/2010/main" val="4223201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p:cNvSpPr>
          <p:nvPr>
            <p:ph type="body"/>
          </p:nvPr>
        </p:nvSpPr>
        <p:spPr>
          <a:xfrm>
            <a:off x="679320" y="4778280"/>
            <a:ext cx="5438520" cy="3908160"/>
          </a:xfrm>
          <a:prstGeom prst="rect">
            <a:avLst/>
          </a:prstGeom>
        </p:spPr>
        <p:txBody>
          <a:bodyPr/>
          <a:lstStyle/>
          <a:p>
            <a:endParaRPr/>
          </a:p>
        </p:txBody>
      </p:sp>
      <p:sp>
        <p:nvSpPr>
          <p:cNvPr id="199" name="TextShape 2"/>
          <p:cNvSpPr txBox="1"/>
          <p:nvPr/>
        </p:nvSpPr>
        <p:spPr>
          <a:xfrm>
            <a:off x="3849840" y="0"/>
            <a:ext cx="2945880" cy="498240"/>
          </a:xfrm>
          <a:prstGeom prst="rect">
            <a:avLst/>
          </a:prstGeom>
          <a:noFill/>
          <a:ln>
            <a:noFill/>
          </a:ln>
        </p:spPr>
        <p:txBody>
          <a:bodyPr/>
          <a:lstStyle/>
          <a:p>
            <a:endParaRPr/>
          </a:p>
        </p:txBody>
      </p:sp>
      <p:sp>
        <p:nvSpPr>
          <p:cNvPr id="200" name="TextShape 3"/>
          <p:cNvSpPr txBox="1"/>
          <p:nvPr/>
        </p:nvSpPr>
        <p:spPr>
          <a:xfrm>
            <a:off x="3849840" y="9429840"/>
            <a:ext cx="2945880" cy="498240"/>
          </a:xfrm>
          <a:prstGeom prst="rect">
            <a:avLst/>
          </a:prstGeom>
          <a:noFill/>
          <a:ln>
            <a:noFill/>
          </a:ln>
        </p:spPr>
        <p:txBody>
          <a:bodyPr anchor="b"/>
          <a:lstStyle/>
          <a:p>
            <a:pPr algn="r">
              <a:lnSpc>
                <a:spcPct val="100000"/>
              </a:lnSpc>
            </a:pPr>
            <a:fld id="{ECFFFBF8-5263-4C61-AD20-2556A990F427}" type="slidenum">
              <a:rPr lang="en-US" sz="1200" strike="noStrike">
                <a:solidFill>
                  <a:srgbClr val="000000"/>
                </a:solidFill>
                <a:latin typeface="+mn-lt"/>
                <a:ea typeface="+mn-ea"/>
              </a:rPr>
              <a:t>3</a:t>
            </a:fld>
            <a:endParaRPr/>
          </a:p>
        </p:txBody>
      </p:sp>
    </p:spTree>
    <p:extLst>
      <p:ext uri="{BB962C8B-B14F-4D97-AF65-F5344CB8AC3E}">
        <p14:creationId xmlns:p14="http://schemas.microsoft.com/office/powerpoint/2010/main" val="3541650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65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142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3425276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252BE7-55CD-4B19-8F0E-D5758A1B2892}"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12E8A-F7DF-4F2F-89BB-50F75F4E0577}" type="slidenum">
              <a:rPr lang="en-US" smtClean="0"/>
              <a:t>‹#›</a:t>
            </a:fld>
            <a:endParaRPr lang="en-US"/>
          </a:p>
        </p:txBody>
      </p:sp>
    </p:spTree>
    <p:extLst>
      <p:ext uri="{BB962C8B-B14F-4D97-AF65-F5344CB8AC3E}">
        <p14:creationId xmlns:p14="http://schemas.microsoft.com/office/powerpoint/2010/main" val="208886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115535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74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28629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306712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5555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413803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lnSpc>
                <a:spcPct val="100000"/>
              </a:lnSpc>
            </a:pPr>
            <a:r>
              <a:rPr lang="en-US" sz="1200" strike="noStrike" smtClean="0">
                <a:solidFill>
                  <a:srgbClr val="8B8B8B"/>
                </a:solidFill>
                <a:latin typeface="Calibri"/>
              </a:rPr>
              <a:t>10/15/20</a:t>
            </a:r>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2198751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nSpc>
                <a:spcPct val="100000"/>
              </a:lnSpc>
            </a:pPr>
            <a:r>
              <a:rPr lang="en-US" sz="1200" strike="noStrike" smtClean="0">
                <a:solidFill>
                  <a:srgbClr val="8B8B8B"/>
                </a:solidFill>
                <a:latin typeface="Calibri"/>
              </a:rPr>
              <a:t>10/15/20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r">
              <a:lnSpc>
                <a:spcPct val="100000"/>
              </a:lnSpc>
            </a:pPr>
            <a:fld id="{DB13BF5C-4B40-422B-82D6-F9058DD11D32}" type="slidenum">
              <a:rPr lang="en-US" sz="1200" strike="noStrike" smtClean="0">
                <a:solidFill>
                  <a:srgbClr val="8B8B8B"/>
                </a:solidFill>
                <a:latin typeface="Calibri"/>
              </a:rPr>
              <a:t>‹#›</a:t>
            </a:fld>
            <a:endParaRPr lang="en-US"/>
          </a:p>
        </p:txBody>
      </p:sp>
    </p:spTree>
    <p:extLst>
      <p:ext uri="{BB962C8B-B14F-4D97-AF65-F5344CB8AC3E}">
        <p14:creationId xmlns:p14="http://schemas.microsoft.com/office/powerpoint/2010/main" val="128520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252BE7-55CD-4B19-8F0E-D5758A1B2892}" type="datetimeFigureOut">
              <a:rPr lang="en-US" smtClean="0"/>
              <a:t>10/30/2020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BF12E8A-F7DF-4F2F-89BB-50F75F4E057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742653"/>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mtrade.un.org/" TargetMode="External"/><Relationship Id="rId2" Type="http://schemas.openxmlformats.org/officeDocument/2006/relationships/hyperlink" Target="http://www.fao.org/faostat/en/#data/RT" TargetMode="External"/><Relationship Id="rId1" Type="http://schemas.openxmlformats.org/officeDocument/2006/relationships/slideLayout" Target="../slideLayouts/slideLayout2.xml"/><Relationship Id="rId5" Type="http://schemas.openxmlformats.org/officeDocument/2006/relationships/hyperlink" Target="https://www.researchgate.net/publication/339353201_Interdisciplinary_Connections_of_Philosophical_Practice_with_the_Business_Environment" TargetMode="External"/><Relationship Id="rId4" Type="http://schemas.openxmlformats.org/officeDocument/2006/relationships/hyperlink" Target="https://ec.europa.eu/environment/pubs/pdf/factsheets/nitrates/ro.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Jeremy_Bentham#cite_note-FOOTNOTEGruen2003-13" TargetMode="External"/><Relationship Id="rId13" Type="http://schemas.openxmlformats.org/officeDocument/2006/relationships/hyperlink" Target="https://en.wikipedia.org/wiki/Jeremy_Bentham#cite_note-Sweet-4" TargetMode="External"/><Relationship Id="rId3" Type="http://schemas.openxmlformats.org/officeDocument/2006/relationships/hyperlink" Target="https://en.wikipedia.org/wiki/Jeremy_Bentham#cite_note-6" TargetMode="External"/><Relationship Id="rId7" Type="http://schemas.openxmlformats.org/officeDocument/2006/relationships/hyperlink" Target="https://en.wikipedia.org/wiki/Jeremy_Bentham#cite_note-FOOTNOTEFrancione2004139-12" TargetMode="External"/><Relationship Id="rId12" Type="http://schemas.openxmlformats.org/officeDocument/2006/relationships/hyperlink" Target="https://en.wikipedia.org/wiki/Natural_rights" TargetMode="External"/><Relationship Id="rId2" Type="http://schemas.openxmlformats.org/officeDocument/2006/relationships/hyperlink" Target="https://en.wikipedia.org/wiki/Axiom" TargetMode="External"/><Relationship Id="rId1" Type="http://schemas.openxmlformats.org/officeDocument/2006/relationships/slideLayout" Target="../slideLayouts/slideLayout2.xml"/><Relationship Id="rId6" Type="http://schemas.openxmlformats.org/officeDocument/2006/relationships/hyperlink" Target="https://en.wikipedia.org/wiki/Jeremy_Bentham#cite_note-FOOTNOTESunstein20043%E2%80%934-11" TargetMode="External"/><Relationship Id="rId11" Type="http://schemas.openxmlformats.org/officeDocument/2006/relationships/hyperlink" Target="https://en.wikipedia.org/wiki/Natural_law" TargetMode="External"/><Relationship Id="rId5" Type="http://schemas.openxmlformats.org/officeDocument/2006/relationships/hyperlink" Target="https://en.wikipedia.org/wiki/Animal_rights" TargetMode="External"/><Relationship Id="rId15" Type="http://schemas.openxmlformats.org/officeDocument/2006/relationships/hyperlink" Target="https://en.wikipedia.org/wiki/Legal_fiction" TargetMode="External"/><Relationship Id="rId10" Type="http://schemas.openxmlformats.org/officeDocument/2006/relationships/hyperlink" Target="https://en.wikipedia.org/wiki/Individual_and_group_rights" TargetMode="External"/><Relationship Id="rId4" Type="http://schemas.openxmlformats.org/officeDocument/2006/relationships/hyperlink" Target="https://en.wikipedia.org/wiki/Jeremy_Bentham#cite_note-FOOTNOTEBurns200546%E2%80%9361-7" TargetMode="External"/><Relationship Id="rId9" Type="http://schemas.openxmlformats.org/officeDocument/2006/relationships/hyperlink" Target="https://en.wikipedia.org/wiki/Jeremy_Bentham#cite_note-FOOTNOTEBenthall20071-14" TargetMode="External"/><Relationship Id="rId14" Type="http://schemas.openxmlformats.org/officeDocument/2006/relationships/hyperlink" Target="https://en.wikipedia.org/wiki/Jeremy_Bentham#cite_note-FOOTNOTEHarrison199585%E2%80%9388-1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0070C0"/>
          </a:fgClr>
          <a:bgClr>
            <a:schemeClr val="bg1"/>
          </a:bgClr>
        </a:pattFill>
        <a:effectLst/>
      </p:bgPr>
    </p:bg>
    <p:spTree>
      <p:nvGrpSpPr>
        <p:cNvPr id="1" name=""/>
        <p:cNvGrpSpPr/>
        <p:nvPr/>
      </p:nvGrpSpPr>
      <p:grpSpPr>
        <a:xfrm>
          <a:off x="0" y="0"/>
          <a:ext cx="0" cy="0"/>
          <a:chOff x="0" y="0"/>
          <a:chExt cx="0" cy="0"/>
        </a:xfrm>
      </p:grpSpPr>
      <p:sp>
        <p:nvSpPr>
          <p:cNvPr id="123" name="TextShape 1"/>
          <p:cNvSpPr txBox="1"/>
          <p:nvPr/>
        </p:nvSpPr>
        <p:spPr>
          <a:xfrm>
            <a:off x="1542168" y="2038662"/>
            <a:ext cx="9143640" cy="2353456"/>
          </a:xfrm>
          <a:prstGeom prst="rect">
            <a:avLst/>
          </a:prstGeom>
          <a:noFill/>
          <a:ln>
            <a:noFill/>
          </a:ln>
        </p:spPr>
        <p:txBody>
          <a:bodyPr anchor="b"/>
          <a:lstStyle/>
          <a:p>
            <a:pPr algn="ctr"/>
            <a:r>
              <a:rPr lang="en-US" sz="4400" b="1" i="1" dirty="0" smtClean="0">
                <a:solidFill>
                  <a:schemeClr val="accent2"/>
                </a:solidFill>
                <a:latin typeface="Bodoni MT" panose="02070603080606020203" pitchFamily="18" charset="0"/>
                <a:ea typeface="Palatino Linotype"/>
              </a:rPr>
              <a:t>Between </a:t>
            </a:r>
            <a:r>
              <a:rPr lang="en-US" sz="4400" b="1" i="1" dirty="0">
                <a:solidFill>
                  <a:schemeClr val="accent2"/>
                </a:solidFill>
                <a:latin typeface="Bodoni MT" panose="02070603080606020203" pitchFamily="18" charset="0"/>
                <a:ea typeface="Palatino Linotype"/>
              </a:rPr>
              <a:t>eco-philosophy and conventional agriculture the role of fungicides from the perspective of climate </a:t>
            </a:r>
            <a:r>
              <a:rPr lang="en-US" sz="4400" b="1" i="1" dirty="0" smtClean="0">
                <a:solidFill>
                  <a:schemeClr val="accent2"/>
                </a:solidFill>
                <a:latin typeface="Bodoni MT" panose="02070603080606020203" pitchFamily="18" charset="0"/>
                <a:ea typeface="Palatino Linotype"/>
              </a:rPr>
              <a:t>change</a:t>
            </a:r>
            <a:r>
              <a:rPr lang="en-US" sz="4400" b="1" i="1" strike="noStrike" dirty="0" smtClean="0">
                <a:solidFill>
                  <a:schemeClr val="accent2"/>
                </a:solidFill>
                <a:latin typeface="Bodoni MT" panose="02070603080606020203" pitchFamily="18" charset="0"/>
              </a:rPr>
              <a:t> </a:t>
            </a:r>
            <a:endParaRPr sz="4400" b="1" i="1" dirty="0">
              <a:solidFill>
                <a:schemeClr val="accent2"/>
              </a:solidFill>
              <a:latin typeface="Bodoni MT" panose="02070603080606020203" pitchFamily="18" charset="0"/>
            </a:endParaRPr>
          </a:p>
        </p:txBody>
      </p:sp>
      <p:pic>
        <p:nvPicPr>
          <p:cNvPr id="5" name="Picture 4"/>
          <p:cNvPicPr>
            <a:picLocks noChangeAspect="1"/>
          </p:cNvPicPr>
          <p:nvPr/>
        </p:nvPicPr>
        <p:blipFill>
          <a:blip r:embed="rId2"/>
          <a:stretch>
            <a:fillRect/>
          </a:stretch>
        </p:blipFill>
        <p:spPr>
          <a:xfrm>
            <a:off x="1997554" y="254402"/>
            <a:ext cx="7507345" cy="952735"/>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1676760" y="168840"/>
            <a:ext cx="10515240" cy="1325160"/>
          </a:xfrm>
          <a:prstGeom prst="rect">
            <a:avLst/>
          </a:prstGeom>
          <a:noFill/>
          <a:ln>
            <a:noFill/>
          </a:ln>
        </p:spPr>
        <p:txBody>
          <a:bodyPr anchor="ctr"/>
          <a:lstStyle/>
          <a:p>
            <a:pPr>
              <a:lnSpc>
                <a:spcPct val="90000"/>
              </a:lnSpc>
            </a:pPr>
            <a:r>
              <a:rPr lang="en-US" sz="3600" i="1" dirty="0" smtClean="0">
                <a:solidFill>
                  <a:schemeClr val="accent2"/>
                </a:solidFill>
                <a:latin typeface="Times New Roman" panose="02020603050405020304" pitchFamily="18" charset="0"/>
                <a:cs typeface="Times New Roman" panose="02020603050405020304" pitchFamily="18" charset="0"/>
              </a:rPr>
              <a:t>Figures, Tables and Schemes</a:t>
            </a:r>
          </a:p>
          <a:p>
            <a:pPr>
              <a:lnSpc>
                <a:spcPct val="90000"/>
              </a:lnSpc>
            </a:pPr>
            <a:endParaRPr dirty="0"/>
          </a:p>
        </p:txBody>
      </p:sp>
      <p:sp>
        <p:nvSpPr>
          <p:cNvPr id="195" name="TextShape 2"/>
          <p:cNvSpPr txBox="1"/>
          <p:nvPr/>
        </p:nvSpPr>
        <p:spPr>
          <a:xfrm>
            <a:off x="929520" y="1494000"/>
            <a:ext cx="10515240" cy="4339872"/>
          </a:xfrm>
          <a:prstGeom prst="rect">
            <a:avLst/>
          </a:prstGeom>
          <a:noFill/>
          <a:ln>
            <a:noFill/>
          </a:ln>
        </p:spPr>
        <p:txBody>
          <a:bodyPr/>
          <a:lstStyle/>
          <a:p>
            <a:pPr algn="just">
              <a:lnSpc>
                <a:spcPct val="100000"/>
              </a:lnSpc>
              <a:buFont typeface="Arial"/>
              <a:buChar char="•"/>
            </a:pPr>
            <a:endParaRPr lang="en-US" sz="2800" strike="noStrike" dirty="0" smtClean="0">
              <a:solidFill>
                <a:srgbClr val="000000"/>
              </a:solidFill>
              <a:latin typeface="Calibri"/>
            </a:endParaRPr>
          </a:p>
          <a:p>
            <a:pPr algn="just">
              <a:lnSpc>
                <a:spcPct val="100000"/>
              </a:lnSpc>
              <a:buFont typeface="Arial"/>
              <a:buChar char="•"/>
            </a:pPr>
            <a:endParaRPr lang="en-US" sz="2800" dirty="0">
              <a:solidFill>
                <a:srgbClr val="000000"/>
              </a:solidFill>
              <a:latin typeface="Calibri"/>
            </a:endParaRPr>
          </a:p>
          <a:p>
            <a:pPr algn="just">
              <a:lnSpc>
                <a:spcPct val="100000"/>
              </a:lnSpc>
              <a:buFont typeface="Arial"/>
              <a:buChar char="•"/>
            </a:pPr>
            <a:endParaRPr lang="en-US" sz="2800" strike="noStrike" dirty="0" smtClean="0">
              <a:solidFill>
                <a:srgbClr val="000000"/>
              </a:solidFill>
              <a:latin typeface="Calibri"/>
            </a:endParaRPr>
          </a:p>
          <a:p>
            <a:pPr algn="just">
              <a:lnSpc>
                <a:spcPct val="100000"/>
              </a:lnSpc>
            </a:pPr>
            <a:endParaRPr dirty="0"/>
          </a:p>
          <a:p>
            <a:pPr>
              <a:lnSpc>
                <a:spcPct val="100000"/>
              </a:lnSpc>
            </a:pPr>
            <a:endParaRPr dirty="0"/>
          </a:p>
        </p:txBody>
      </p:sp>
      <p:sp>
        <p:nvSpPr>
          <p:cNvPr id="2" name="Rectangle 1"/>
          <p:cNvSpPr/>
          <p:nvPr/>
        </p:nvSpPr>
        <p:spPr>
          <a:xfrm>
            <a:off x="3377184" y="5488906"/>
            <a:ext cx="6096000" cy="536044"/>
          </a:xfrm>
          <a:prstGeom prst="rect">
            <a:avLst/>
          </a:prstGeom>
        </p:spPr>
        <p:txBody>
          <a:bodyPr>
            <a:spAutoFit/>
          </a:bodyPr>
          <a:lstStyle/>
          <a:p>
            <a:pPr marL="71755" marR="0" algn="ctr">
              <a:lnSpc>
                <a:spcPts val="1300"/>
              </a:lnSpc>
              <a:spcBef>
                <a:spcPts val="1200"/>
              </a:spcBef>
              <a:spcAft>
                <a:spcPts val="0"/>
              </a:spcAft>
            </a:pPr>
            <a:r>
              <a:rPr lang="en-US"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Figure 1.</a:t>
            </a:r>
            <a:r>
              <a:rPr lang="en-US"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Multifunctional protection zones</a:t>
            </a:r>
          </a:p>
          <a:p>
            <a:pPr algn="ctr"/>
            <a:r>
              <a:rPr lang="en-US" kern="0" dirty="0" err="1" smtClean="0">
                <a:solidFill>
                  <a:srgbClr val="000000"/>
                </a:solidFill>
                <a:effectLst/>
                <a:latin typeface="Calibri" panose="020F0502020204030204" pitchFamily="34" charset="0"/>
                <a:ea typeface="Times New Roman" panose="02020603050405020304" pitchFamily="18" charset="0"/>
              </a:rPr>
              <a:t>Souce</a:t>
            </a:r>
            <a:r>
              <a:rPr lang="en-US" kern="0" dirty="0" smtClean="0">
                <a:solidFill>
                  <a:srgbClr val="000000"/>
                </a:solidFill>
                <a:effectLst/>
                <a:latin typeface="Calibri" panose="020F0502020204030204" pitchFamily="34" charset="0"/>
                <a:ea typeface="Times New Roman" panose="02020603050405020304" pitchFamily="18" charset="0"/>
              </a:rPr>
              <a:t> MADR</a:t>
            </a:r>
            <a:endParaRPr lang="en-US" dirty="0">
              <a:latin typeface="Calibri" panose="020F0502020204030204" pitchFamily="34" charset="0"/>
            </a:endParaRPr>
          </a:p>
        </p:txBody>
      </p:sp>
      <p:pic>
        <p:nvPicPr>
          <p:cNvPr id="3" name="Picture 2"/>
          <p:cNvPicPr>
            <a:picLocks noChangeAspect="1"/>
          </p:cNvPicPr>
          <p:nvPr/>
        </p:nvPicPr>
        <p:blipFill>
          <a:blip r:embed="rId2"/>
          <a:stretch>
            <a:fillRect/>
          </a:stretch>
        </p:blipFill>
        <p:spPr>
          <a:xfrm>
            <a:off x="929520" y="1494000"/>
            <a:ext cx="8127394" cy="38038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atin typeface="Calibri" panose="020F0502020204030204" pitchFamily="34" charset="0"/>
              </a:rPr>
              <a:t>Table 1</a:t>
            </a:r>
            <a:r>
              <a:rPr lang="en-US" sz="1800" dirty="0">
                <a:latin typeface="Calibri" panose="020F0502020204030204" pitchFamily="34" charset="0"/>
              </a:rPr>
              <a:t> Standards for the maximum amounts of nitrogen </a:t>
            </a:r>
            <a:r>
              <a:rPr lang="en-US" sz="1800" dirty="0" err="1">
                <a:latin typeface="Calibri" panose="020F0502020204030204" pitchFamily="34" charset="0"/>
              </a:rPr>
              <a:t>fertilizer</a:t>
            </a:r>
            <a:r>
              <a:rPr lang="en-US" sz="1800" dirty="0" err="1" smtClean="0">
                <a:latin typeface="Calibri" panose="020F0502020204030204" pitchFamily="34" charset="0"/>
              </a:rPr>
              <a:t>ed</a:t>
            </a:r>
            <a:endParaRPr lang="en-US" sz="1800" dirty="0">
              <a:latin typeface="Calibri" panose="020F0502020204030204" pitchFamily="34" charset="0"/>
            </a:endParaRPr>
          </a:p>
        </p:txBody>
      </p:sp>
      <p:sp>
        <p:nvSpPr>
          <p:cNvPr id="3" name="Picture Placeholder 2"/>
          <p:cNvSpPr>
            <a:spLocks noGrp="1"/>
          </p:cNvSpPr>
          <p:nvPr>
            <p:ph type="pic" idx="1"/>
          </p:nvPr>
        </p:nvSpPr>
        <p:spPr>
          <a:xfrm>
            <a:off x="943429" y="634965"/>
            <a:ext cx="10286863" cy="3762864"/>
          </a:xfrm>
        </p:spPr>
      </p:sp>
      <p:sp>
        <p:nvSpPr>
          <p:cNvPr id="4" name="Text Placeholder 3"/>
          <p:cNvSpPr>
            <a:spLocks noGrp="1"/>
          </p:cNvSpPr>
          <p:nvPr>
            <p:ph type="body" sz="half" idx="2"/>
          </p:nvPr>
        </p:nvSpPr>
        <p:spPr/>
        <p:txBody>
          <a:bodyPr/>
          <a:lstStyle/>
          <a:p>
            <a:r>
              <a:rPr lang="en-US" sz="1600" baseline="30000" dirty="0">
                <a:latin typeface="Calibri" panose="020F0502020204030204" pitchFamily="34" charset="0"/>
              </a:rPr>
              <a:t>1</a:t>
            </a:r>
            <a:r>
              <a:rPr lang="en-US" sz="1600" dirty="0">
                <a:latin typeface="Calibri" panose="020F0502020204030204" pitchFamily="34" charset="0"/>
              </a:rPr>
              <a:t> Kg N /ha / an.</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07518453"/>
              </p:ext>
            </p:extLst>
          </p:nvPr>
        </p:nvGraphicFramePr>
        <p:xfrm>
          <a:off x="943429" y="469293"/>
          <a:ext cx="10286863" cy="3937679"/>
        </p:xfrm>
        <a:graphic>
          <a:graphicData uri="http://schemas.openxmlformats.org/drawingml/2006/table">
            <a:tbl>
              <a:tblPr firstRow="1" firstCol="1" bandRow="1">
                <a:tableStyleId>{5C22544A-7EE6-4342-B048-85BDC9FD1C3A}</a:tableStyleId>
              </a:tblPr>
              <a:tblGrid>
                <a:gridCol w="1989079"/>
                <a:gridCol w="4062101"/>
                <a:gridCol w="4235683"/>
              </a:tblGrid>
              <a:tr h="2101780">
                <a:tc>
                  <a:txBody>
                    <a:bodyPr/>
                    <a:lstStyle/>
                    <a:p>
                      <a:pPr marL="0" marR="0">
                        <a:spcBef>
                          <a:spcPts val="0"/>
                        </a:spcBef>
                        <a:spcAft>
                          <a:spcPts val="0"/>
                        </a:spcAft>
                      </a:pPr>
                      <a:r>
                        <a:rPr lang="en-US" sz="1800" kern="100" dirty="0">
                          <a:effectLst/>
                        </a:rPr>
                        <a:t>Index</a:t>
                      </a:r>
                      <a:r>
                        <a:rPr lang="en-US" sz="1800" kern="100" baseline="30000" dirty="0">
                          <a:effectLst/>
                        </a:rPr>
                        <a:t>1</a:t>
                      </a:r>
                      <a:endParaRPr lang="en-US" sz="1800" kern="100" dirty="0">
                        <a:effectLst/>
                      </a:endParaRPr>
                    </a:p>
                    <a:p>
                      <a:pPr marL="0" marR="0" algn="ctr">
                        <a:spcBef>
                          <a:spcPts val="0"/>
                        </a:spcBef>
                        <a:spcAft>
                          <a:spcPts val="0"/>
                        </a:spcAft>
                      </a:pPr>
                      <a:r>
                        <a:rPr lang="en-US" sz="1800" kern="100" dirty="0">
                          <a:effectLst/>
                        </a:rPr>
                        <a:t> </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00" dirty="0">
                          <a:effectLst/>
                        </a:rPr>
                        <a:t>Standards for the maximum amounts of nitrogen fertilizer that can be</a:t>
                      </a:r>
                    </a:p>
                    <a:p>
                      <a:pPr marL="0" marR="0">
                        <a:spcBef>
                          <a:spcPts val="0"/>
                        </a:spcBef>
                        <a:spcAft>
                          <a:spcPts val="0"/>
                        </a:spcAft>
                      </a:pPr>
                      <a:r>
                        <a:rPr lang="en-US" sz="1800" kern="100" dirty="0">
                          <a:effectLst/>
                        </a:rPr>
                        <a:t>applied on lands with slopes less than 12%</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00">
                          <a:effectLst/>
                        </a:rPr>
                        <a:t>Standards for the maximum amounts of nitrogen fertilizer that can be</a:t>
                      </a:r>
                    </a:p>
                    <a:p>
                      <a:pPr marL="0" marR="0">
                        <a:spcBef>
                          <a:spcPts val="0"/>
                        </a:spcBef>
                        <a:spcAft>
                          <a:spcPts val="0"/>
                        </a:spcAft>
                      </a:pPr>
                      <a:r>
                        <a:rPr lang="en-US" sz="1800" kern="100">
                          <a:effectLst/>
                        </a:rPr>
                        <a:t>applied on lands with slopes greater than equal to 12%</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r h="350297">
                <a:tc>
                  <a:txBody>
                    <a:bodyPr/>
                    <a:lstStyle/>
                    <a:p>
                      <a:pPr marL="0" marR="0">
                        <a:spcBef>
                          <a:spcPts val="0"/>
                        </a:spcBef>
                        <a:spcAft>
                          <a:spcPts val="0"/>
                        </a:spcAft>
                      </a:pPr>
                      <a:r>
                        <a:rPr lang="en-US" sz="1800" kern="100">
                          <a:effectLst/>
                        </a:rPr>
                        <a:t>pastures</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dirty="0">
                          <a:effectLst/>
                        </a:rPr>
                        <a:t>100 </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a:effectLst/>
                        </a:rPr>
                        <a:t>80 </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r h="350297">
                <a:tc>
                  <a:txBody>
                    <a:bodyPr/>
                    <a:lstStyle/>
                    <a:p>
                      <a:pPr marL="0" marR="0">
                        <a:spcBef>
                          <a:spcPts val="0"/>
                        </a:spcBef>
                        <a:spcAft>
                          <a:spcPts val="0"/>
                        </a:spcAft>
                      </a:pPr>
                      <a:r>
                        <a:rPr lang="en-US" sz="1800" kern="100" dirty="0">
                          <a:effectLst/>
                        </a:rPr>
                        <a:t>Corn grain</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dirty="0">
                          <a:effectLst/>
                        </a:rPr>
                        <a:t>130</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a:effectLst/>
                        </a:rPr>
                        <a:t>80</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r h="350297">
                <a:tc>
                  <a:txBody>
                    <a:bodyPr/>
                    <a:lstStyle/>
                    <a:p>
                      <a:pPr marL="0" marR="0">
                        <a:spcBef>
                          <a:spcPts val="0"/>
                        </a:spcBef>
                        <a:spcAft>
                          <a:spcPts val="0"/>
                        </a:spcAft>
                      </a:pPr>
                      <a:r>
                        <a:rPr lang="en-US" sz="1800" kern="100">
                          <a:effectLst/>
                        </a:rPr>
                        <a:t>Sugar beet</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dirty="0">
                          <a:effectLst/>
                        </a:rPr>
                        <a:t>170</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a:effectLst/>
                        </a:rPr>
                        <a:t>120</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r h="493918">
                <a:tc>
                  <a:txBody>
                    <a:bodyPr/>
                    <a:lstStyle/>
                    <a:p>
                      <a:pPr marL="0" marR="0">
                        <a:spcBef>
                          <a:spcPts val="0"/>
                        </a:spcBef>
                        <a:spcAft>
                          <a:spcPts val="0"/>
                        </a:spcAft>
                      </a:pPr>
                      <a:r>
                        <a:rPr lang="en-US" sz="1800" kern="100">
                          <a:effectLst/>
                        </a:rPr>
                        <a:t>sunflower</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dirty="0">
                          <a:effectLst/>
                        </a:rPr>
                        <a:t>100</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a:effectLst/>
                        </a:rPr>
                        <a:t>80</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r h="291090">
                <a:tc>
                  <a:txBody>
                    <a:bodyPr/>
                    <a:lstStyle/>
                    <a:p>
                      <a:pPr marL="0" marR="0">
                        <a:spcBef>
                          <a:spcPts val="0"/>
                        </a:spcBef>
                        <a:spcAft>
                          <a:spcPts val="0"/>
                        </a:spcAft>
                      </a:pPr>
                      <a:r>
                        <a:rPr lang="en-US" sz="1800" kern="100">
                          <a:effectLst/>
                        </a:rPr>
                        <a:t>wheat</a:t>
                      </a:r>
                      <a:endParaRPr lang="en-US" sz="1800" kern="1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dirty="0">
                          <a:effectLst/>
                        </a:rPr>
                        <a:t>120</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800" kern="100" dirty="0">
                          <a:effectLst/>
                        </a:rPr>
                        <a:t>90</a:t>
                      </a:r>
                      <a:endParaRPr lang="en-US" sz="1800" kern="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
        <p:nvSpPr>
          <p:cNvPr id="6" name="Title 1"/>
          <p:cNvSpPr txBox="1">
            <a:spLocks/>
          </p:cNvSpPr>
          <p:nvPr/>
        </p:nvSpPr>
        <p:spPr>
          <a:xfrm>
            <a:off x="2222001" y="5907024"/>
            <a:ext cx="10113645" cy="822960"/>
          </a:xfrm>
          <a:prstGeom prst="rect">
            <a:avLst/>
          </a:prstGeom>
        </p:spPr>
        <p:txBody>
          <a:bodyPr vert="horz" lIns="91440" tIns="0" rIns="91440" bIns="0" rtlCol="0" anchor="b">
            <a:norm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endParaRPr lang="en-US" sz="1800" dirty="0">
              <a:latin typeface="Calibri" panose="020F0502020204030204" pitchFamily="34" charset="0"/>
            </a:endParaRPr>
          </a:p>
        </p:txBody>
      </p:sp>
    </p:spTree>
    <p:extLst>
      <p:ext uri="{BB962C8B-B14F-4D97-AF65-F5344CB8AC3E}">
        <p14:creationId xmlns:p14="http://schemas.microsoft.com/office/powerpoint/2010/main" val="4245490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184" y="1328058"/>
            <a:ext cx="9803827" cy="3474720"/>
          </a:xfrm>
        </p:spPr>
        <p:txBody>
          <a:bodyPr>
            <a:noAutofit/>
          </a:bodyPr>
          <a:lstStyle/>
          <a:p>
            <a:pPr algn="just"/>
            <a:r>
              <a:rPr lang="en-US" sz="1800" dirty="0">
                <a:latin typeface="Calibri" panose="020F0502020204030204" pitchFamily="34" charset="0"/>
              </a:rPr>
              <a:t>The expectations regarding the sustainability of the agricultural system have a long concern, what we propose is that, at the same time, we must not produce imbalances in the soil-water-plant equation. The balance of the biosphere beyond the establishment of the nutritional regime of plants is a prerogative, so we need to analyze the application of agricultural practices according to climatic characteristics and texture, soil topography. Not infrequently we tend to analyze statistical indicators to ensure the growth and development of cultivated plants according to optimal production. In the research we analyzed some of the vulnerabilities, in the sense that if the agricultural practices and tradition must have a common denominator when we talk about fertilizers depending on the four elements, the properties of the soil, the nutrients needed for the analyzed production of culture, climate but also the tradition of the place. Together, these elements can be sources of environmental protection.</a:t>
            </a:r>
          </a:p>
        </p:txBody>
      </p:sp>
      <p:sp>
        <p:nvSpPr>
          <p:cNvPr id="3" name="Text Placeholder 2"/>
          <p:cNvSpPr>
            <a:spLocks noGrp="1"/>
          </p:cNvSpPr>
          <p:nvPr>
            <p:ph type="body" idx="1"/>
          </p:nvPr>
        </p:nvSpPr>
        <p:spPr>
          <a:xfrm>
            <a:off x="1956816" y="4370832"/>
            <a:ext cx="9547795" cy="1539078"/>
          </a:xfrm>
        </p:spPr>
        <p:txBody>
          <a:bodyPr/>
          <a:lstStyle/>
          <a:p>
            <a:r>
              <a:rPr lang="en-US" b="1" dirty="0">
                <a:latin typeface="Calibri" panose="020F0502020204030204" pitchFamily="34" charset="0"/>
              </a:rPr>
              <a:t>Abbreviations</a:t>
            </a:r>
          </a:p>
          <a:p>
            <a:r>
              <a:rPr lang="en-US" dirty="0">
                <a:latin typeface="Calibri" panose="020F0502020204030204" pitchFamily="34" charset="0"/>
              </a:rPr>
              <a:t>PAC: Common </a:t>
            </a:r>
            <a:r>
              <a:rPr lang="en-US" dirty="0" smtClean="0">
                <a:latin typeface="Calibri" panose="020F0502020204030204" pitchFamily="34" charset="0"/>
              </a:rPr>
              <a:t>Agricultural </a:t>
            </a:r>
            <a:r>
              <a:rPr lang="en-US" dirty="0">
                <a:latin typeface="Calibri" panose="020F0502020204030204" pitchFamily="34" charset="0"/>
              </a:rPr>
              <a:t>Policy</a:t>
            </a:r>
          </a:p>
          <a:p>
            <a:r>
              <a:rPr lang="en-US" dirty="0">
                <a:latin typeface="Calibri" panose="020F0502020204030204" pitchFamily="34" charset="0"/>
              </a:rPr>
              <a:t>FAQSTAT: Food and Agriculture Organization</a:t>
            </a:r>
          </a:p>
          <a:p>
            <a:endParaRPr lang="en-US" dirty="0"/>
          </a:p>
        </p:txBody>
      </p:sp>
    </p:spTree>
    <p:extLst>
      <p:ext uri="{BB962C8B-B14F-4D97-AF65-F5344CB8AC3E}">
        <p14:creationId xmlns:p14="http://schemas.microsoft.com/office/powerpoint/2010/main" val="2162065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Calibri" panose="020F0502020204030204" pitchFamily="34" charset="0"/>
              </a:rPr>
              <a:t>Conclusions</a:t>
            </a:r>
            <a:r>
              <a:rPr lang="en-US" dirty="0"/>
              <a:t> </a:t>
            </a:r>
          </a:p>
        </p:txBody>
      </p:sp>
      <p:sp>
        <p:nvSpPr>
          <p:cNvPr id="3" name="Content Placeholder 2"/>
          <p:cNvSpPr>
            <a:spLocks noGrp="1"/>
          </p:cNvSpPr>
          <p:nvPr>
            <p:ph idx="1"/>
          </p:nvPr>
        </p:nvSpPr>
        <p:spPr>
          <a:xfrm>
            <a:off x="731520" y="1737360"/>
            <a:ext cx="11460480" cy="4590287"/>
          </a:xfrm>
        </p:spPr>
        <p:txBody>
          <a:bodyPr>
            <a:normAutofit fontScale="25000" lnSpcReduction="20000"/>
          </a:bodyPr>
          <a:lstStyle/>
          <a:p>
            <a:pPr algn="just">
              <a:lnSpc>
                <a:spcPct val="120000"/>
              </a:lnSpc>
              <a:spcBef>
                <a:spcPts val="0"/>
              </a:spcBef>
            </a:pPr>
            <a:r>
              <a:rPr lang="en-US" sz="7200" dirty="0">
                <a:latin typeface="Calibri" panose="020F0502020204030204" pitchFamily="34" charset="0"/>
              </a:rPr>
              <a:t>The International Treaty on Plant Genetic Resources for Food and Agriculture (2004) and the Global Strategy for Plant Conservation (2011–2020) adopted by the Convention on Biological Diversity in 2002 emphasize the need for efficient conservation of plant genetic resources for food and agriculture as a means of counteracting the current rate of biodiversity loss at global, regional, national and local levels. </a:t>
            </a:r>
            <a:r>
              <a:rPr lang="en-GB" sz="7200" dirty="0" smtClean="0">
                <a:latin typeface="Calibri" panose="020F0502020204030204" pitchFamily="34" charset="0"/>
              </a:rPr>
              <a:t>It </a:t>
            </a:r>
            <a:r>
              <a:rPr lang="en-GB" sz="7200" dirty="0">
                <a:latin typeface="Calibri" panose="020F0502020204030204" pitchFamily="34" charset="0"/>
              </a:rPr>
              <a:t>is vital to have improved agricultural systems that efficiently utilize nutrient resources, increasing not only the amount of carbon in the soil, but also the biodiversity and resistance of agriculture even to climate change. As a rule, carbon stocks in agricultural soils can be increased by adapting certain agricultural activities. Research also shows that carbon absorbers are just as important as reducing emissions. Maintaining and further improving the natural absorbents represented by soils, agricultural land and coastal wetlands are essential.</a:t>
            </a:r>
            <a:r>
              <a:rPr lang="en-US" sz="7200" dirty="0">
                <a:latin typeface="Calibri" panose="020F0502020204030204" pitchFamily="34" charset="0"/>
              </a:rPr>
              <a:t> The consumption of pesticides according to recent data provided by Eurostat is worrying and therefore our guidance must also include alternative methods to reduce the consumption of pesticides by switching to organic fertilizers, and here we are talking about grasslands that should not be neglected. </a:t>
            </a:r>
          </a:p>
          <a:p>
            <a:pPr algn="just">
              <a:lnSpc>
                <a:spcPct val="120000"/>
              </a:lnSpc>
              <a:spcBef>
                <a:spcPts val="0"/>
              </a:spcBef>
            </a:pPr>
            <a:endParaRPr lang="en-US" dirty="0"/>
          </a:p>
        </p:txBody>
      </p:sp>
    </p:spTree>
    <p:extLst>
      <p:ext uri="{BB962C8B-B14F-4D97-AF65-F5344CB8AC3E}">
        <p14:creationId xmlns:p14="http://schemas.microsoft.com/office/powerpoint/2010/main" val="4080368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77806"/>
            <a:ext cx="8911687" cy="637762"/>
          </a:xfrm>
        </p:spPr>
        <p:txBody>
          <a:bodyPr>
            <a:noAutofit/>
          </a:bodyPr>
          <a:lstStyle/>
          <a:p>
            <a:r>
              <a:rPr lang="en-US" dirty="0">
                <a:solidFill>
                  <a:schemeClr val="accent2"/>
                </a:solidFill>
                <a:latin typeface="Times New Roman" panose="02020603050405020304" pitchFamily="18" charset="0"/>
                <a:cs typeface="Times New Roman" panose="02020603050405020304" pitchFamily="18" charset="0"/>
              </a:rPr>
              <a:t>References</a:t>
            </a:r>
            <a:r>
              <a:rPr lang="en-US" sz="1800" b="1" dirty="0">
                <a:latin typeface="Calibri" panose="020F0502020204030204" pitchFamily="34" charset="0"/>
              </a:rPr>
              <a:t/>
            </a:r>
            <a:br>
              <a:rPr lang="en-US" sz="1800" b="1" dirty="0">
                <a:latin typeface="Calibri" panose="020F0502020204030204" pitchFamily="34" charset="0"/>
              </a:rPr>
            </a:br>
            <a:endParaRPr lang="en-US" sz="1800" dirty="0">
              <a:latin typeface="Calibri" panose="020F0502020204030204" pitchFamily="34" charset="0"/>
            </a:endParaRPr>
          </a:p>
        </p:txBody>
      </p:sp>
      <p:sp>
        <p:nvSpPr>
          <p:cNvPr id="3" name="Content Placeholder 2"/>
          <p:cNvSpPr>
            <a:spLocks noGrp="1"/>
          </p:cNvSpPr>
          <p:nvPr>
            <p:ph idx="1"/>
          </p:nvPr>
        </p:nvSpPr>
        <p:spPr>
          <a:xfrm>
            <a:off x="1682496" y="1261872"/>
            <a:ext cx="9822116" cy="5230368"/>
          </a:xfrm>
        </p:spPr>
        <p:txBody>
          <a:bodyPr>
            <a:normAutofit fontScale="92500" lnSpcReduction="20000"/>
          </a:bodyPr>
          <a:lstStyle/>
          <a:p>
            <a:pPr lvl="0" algn="just"/>
            <a:r>
              <a:rPr lang="en-GB" dirty="0">
                <a:latin typeface="Calibri" panose="020F0502020204030204" pitchFamily="34" charset="0"/>
              </a:rPr>
              <a:t>FAO, 2020. The FAOSTAT Pesticides Trade Domain. Available at: </a:t>
            </a:r>
            <a:r>
              <a:rPr lang="it-IT" u="sng" dirty="0">
                <a:latin typeface="Calibri" panose="020F0502020204030204" pitchFamily="34" charset="0"/>
                <a:hlinkClick r:id="rId2"/>
              </a:rPr>
              <a:t>http://www.fao.org/faostat/en/#data/RT</a:t>
            </a:r>
            <a:r>
              <a:rPr lang="it-IT" dirty="0">
                <a:latin typeface="Calibri" panose="020F0502020204030204" pitchFamily="34" charset="0"/>
              </a:rPr>
              <a:t>. FAO, Rome, Italy. </a:t>
            </a:r>
            <a:r>
              <a:rPr lang="en-GB" dirty="0">
                <a:latin typeface="Calibri" panose="020F0502020204030204" pitchFamily="34" charset="0"/>
              </a:rPr>
              <a:t>UN </a:t>
            </a:r>
            <a:r>
              <a:rPr lang="en-GB" dirty="0" err="1">
                <a:latin typeface="Calibri" panose="020F0502020204030204" pitchFamily="34" charset="0"/>
              </a:rPr>
              <a:t>Comtrade</a:t>
            </a:r>
            <a:r>
              <a:rPr lang="en-GB" dirty="0">
                <a:latin typeface="Calibri" panose="020F0502020204030204" pitchFamily="34" charset="0"/>
              </a:rPr>
              <a:t> (2020). </a:t>
            </a:r>
            <a:endParaRPr lang="en-US" dirty="0">
              <a:latin typeface="Calibri" panose="020F0502020204030204" pitchFamily="34" charset="0"/>
            </a:endParaRPr>
          </a:p>
          <a:p>
            <a:pPr lvl="0" algn="just"/>
            <a:r>
              <a:rPr lang="it-IT" u="sng" dirty="0">
                <a:latin typeface="Calibri" panose="020F0502020204030204" pitchFamily="34" charset="0"/>
                <a:hlinkClick r:id="rId3"/>
              </a:rPr>
              <a:t>https://comtrade.un.org/</a:t>
            </a:r>
            <a:r>
              <a:rPr lang="it-IT" dirty="0">
                <a:latin typeface="Calibri" panose="020F0502020204030204" pitchFamily="34" charset="0"/>
              </a:rPr>
              <a:t> </a:t>
            </a:r>
            <a:r>
              <a:rPr lang="en-GB" dirty="0">
                <a:latin typeface="Calibri" panose="020F0502020204030204" pitchFamily="34" charset="0"/>
              </a:rPr>
              <a:t>Directive 96 / 61 / EC, dated September 24, 1996 concerning the integrated prevention and control of pollution. Available at www.eur-lex.europa.eu. S \;</a:t>
            </a:r>
            <a:r>
              <a:rPr lang="en-US" u="sng" dirty="0">
                <a:latin typeface="Calibri" panose="020F0502020204030204" pitchFamily="34" charset="0"/>
                <a:hlinkClick r:id="rId4"/>
              </a:rPr>
              <a:t>https://ec.europa.eu/environment/pubs/pdf/factsheets/nitrates/ro.pdf</a:t>
            </a:r>
            <a:r>
              <a:rPr lang="en-US" dirty="0">
                <a:latin typeface="Calibri" panose="020F0502020204030204" pitchFamily="34" charset="0"/>
              </a:rPr>
              <a:t>, </a:t>
            </a:r>
          </a:p>
          <a:p>
            <a:pPr lvl="0" algn="just"/>
            <a:r>
              <a:rPr lang="ro-RO" dirty="0">
                <a:latin typeface="Calibri" panose="020F0502020204030204" pitchFamily="34" charset="0"/>
              </a:rPr>
              <a:t>Tecimen, H. B. (2017). Land use effect on nitrogen and phosphorus fluxes into and from soil. Eurasian Journal of Forest Science, 5(1), 8-12,</a:t>
            </a:r>
            <a:r>
              <a:rPr lang="ro-RO" i="1" dirty="0">
                <a:latin typeface="Calibri" panose="020F0502020204030204" pitchFamily="34" charset="0"/>
              </a:rPr>
              <a:t> </a:t>
            </a:r>
            <a:r>
              <a:rPr lang="en-US" dirty="0">
                <a:latin typeface="Calibri" panose="020F0502020204030204" pitchFamily="34" charset="0"/>
              </a:rPr>
              <a:t>Eurostat, (2020) Sales of pesticides by type of pesticide </a:t>
            </a:r>
            <a:r>
              <a:rPr lang="en-US" u="sng" dirty="0">
                <a:latin typeface="Calibri" panose="020F0502020204030204" pitchFamily="34" charset="0"/>
              </a:rPr>
              <a:t>https://ec.europa.eu/eurostat/web/products-datasets/product?code=tai02</a:t>
            </a:r>
            <a:endParaRPr lang="en-US" dirty="0">
              <a:latin typeface="Calibri" panose="020F0502020204030204" pitchFamily="34" charset="0"/>
            </a:endParaRPr>
          </a:p>
          <a:p>
            <a:pPr lvl="0" algn="just"/>
            <a:r>
              <a:rPr lang="en-US" dirty="0">
                <a:latin typeface="Calibri" panose="020F0502020204030204" pitchFamily="34" charset="0"/>
              </a:rPr>
              <a:t>Recital 44 of Regulation (EU) no. 1307/2013.</a:t>
            </a:r>
          </a:p>
          <a:p>
            <a:pPr lvl="0" algn="just"/>
            <a:r>
              <a:rPr lang="en-US" dirty="0">
                <a:latin typeface="Calibri" panose="020F0502020204030204" pitchFamily="34" charset="0"/>
              </a:rPr>
              <a:t>http://ec.europa.eu/agriculture/consultations/greening/2015_ro .</a:t>
            </a:r>
          </a:p>
          <a:p>
            <a:pPr lvl="0" algn="just"/>
            <a:r>
              <a:rPr lang="en-US" dirty="0">
                <a:latin typeface="Calibri" panose="020F0502020204030204" pitchFamily="34" charset="0"/>
              </a:rPr>
              <a:t>Law no. 134/2010 on the Code of Civil Procedure (NCPC). (Official Gazette no. 247 of April 10, 2015</a:t>
            </a:r>
          </a:p>
          <a:p>
            <a:pPr lvl="0" algn="just"/>
            <a:r>
              <a:rPr lang="en-US" dirty="0">
                <a:hlinkClick r:id="rId5"/>
              </a:rPr>
              <a:t>https://www.researchgate.net/publication/339353201_Interdisciplinary_Connections_of_Philosophical_Practice_with_the_Business_Environment</a:t>
            </a:r>
            <a:r>
              <a:rPr lang="en-US" dirty="0"/>
              <a:t> </a:t>
            </a:r>
            <a:endParaRPr lang="en-US" dirty="0" smtClean="0"/>
          </a:p>
          <a:p>
            <a:pPr lvl="0" algn="just"/>
            <a:r>
              <a:rPr lang="en-US" dirty="0" err="1" smtClean="0">
                <a:latin typeface="Calibri" panose="020F0502020204030204" pitchFamily="34" charset="0"/>
              </a:rPr>
              <a:t>Popescu</a:t>
            </a:r>
            <a:r>
              <a:rPr lang="en-US" dirty="0" smtClean="0">
                <a:latin typeface="Calibri" panose="020F0502020204030204" pitchFamily="34" charset="0"/>
              </a:rPr>
              <a:t> </a:t>
            </a:r>
            <a:r>
              <a:rPr lang="en-US" dirty="0">
                <a:latin typeface="Calibri" panose="020F0502020204030204" pitchFamily="34" charset="0"/>
              </a:rPr>
              <a:t>L. at al (2020), “General considerations on permanent grasslands in the context of the need for efficient conservation of plant genetic resources for food and agriculture, as a means of counteracting the current rate of biodiversity loss at global, regional, national and local levels”, ISSN:2668-5698, issue 2, 2020,p.56</a:t>
            </a:r>
          </a:p>
          <a:p>
            <a:endParaRPr lang="en-US" dirty="0"/>
          </a:p>
        </p:txBody>
      </p:sp>
    </p:spTree>
    <p:extLst>
      <p:ext uri="{BB962C8B-B14F-4D97-AF65-F5344CB8AC3E}">
        <p14:creationId xmlns:p14="http://schemas.microsoft.com/office/powerpoint/2010/main" val="1625804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1408176" y="365040"/>
            <a:ext cx="9945144" cy="457920"/>
          </a:xfrm>
          <a:prstGeom prst="rect">
            <a:avLst/>
          </a:prstGeom>
          <a:noFill/>
          <a:ln>
            <a:noFill/>
          </a:ln>
        </p:spPr>
        <p:txBody>
          <a:bodyPr anchor="ctr"/>
          <a:lstStyle/>
          <a:p>
            <a:r>
              <a:rPr lang="en-US" sz="4400" strike="noStrike" dirty="0">
                <a:solidFill>
                  <a:srgbClr val="000000"/>
                </a:solidFill>
                <a:latin typeface="Calibri Light"/>
              </a:rPr>
              <a:t> </a:t>
            </a:r>
            <a:r>
              <a:rPr lang="en-US" sz="4000" strike="noStrike" dirty="0">
                <a:solidFill>
                  <a:schemeClr val="accent2"/>
                </a:solidFill>
                <a:latin typeface="Calibri Light"/>
                <a:ea typeface="Microsoft YaHei"/>
              </a:rPr>
              <a:t>Abstract</a:t>
            </a:r>
            <a:r>
              <a:rPr lang="en-US" sz="4400" strike="noStrike" dirty="0">
                <a:solidFill>
                  <a:schemeClr val="accent2"/>
                </a:solidFill>
                <a:latin typeface="Calibri Light"/>
                <a:ea typeface="Microsoft YaHei"/>
              </a:rPr>
              <a:t>:</a:t>
            </a:r>
            <a:r>
              <a:rPr lang="en-US" sz="4400" strike="noStrike" dirty="0">
                <a:solidFill>
                  <a:srgbClr val="000000"/>
                </a:solidFill>
                <a:latin typeface="Calibri Light"/>
                <a:ea typeface="Microsoft YaHei"/>
              </a:rPr>
              <a:t> </a:t>
            </a:r>
            <a:r>
              <a:rPr lang="en-US" sz="4400" strike="noStrike" dirty="0">
                <a:solidFill>
                  <a:srgbClr val="000000"/>
                </a:solidFill>
                <a:latin typeface="Calibri Light"/>
              </a:rPr>
              <a:t> </a:t>
            </a:r>
            <a:endParaRPr dirty="0"/>
          </a:p>
        </p:txBody>
      </p:sp>
      <p:sp>
        <p:nvSpPr>
          <p:cNvPr id="127" name="TextShape 2"/>
          <p:cNvSpPr txBox="1"/>
          <p:nvPr/>
        </p:nvSpPr>
        <p:spPr>
          <a:xfrm>
            <a:off x="640080" y="1100160"/>
            <a:ext cx="10713240" cy="5757840"/>
          </a:xfrm>
          <a:prstGeom prst="rect">
            <a:avLst/>
          </a:prstGeom>
          <a:noFill/>
          <a:ln>
            <a:noFill/>
          </a:ln>
        </p:spPr>
        <p:txBody>
          <a:bodyPr/>
          <a:lstStyle/>
          <a:p>
            <a:pPr algn="just"/>
            <a:r>
              <a:rPr lang="en-US" strike="noStrike" dirty="0" smtClean="0">
                <a:solidFill>
                  <a:srgbClr val="000000"/>
                </a:solidFill>
                <a:latin typeface="Calibri"/>
                <a:ea typeface="Microsoft YaHei"/>
              </a:rPr>
              <a:t>	</a:t>
            </a:r>
            <a:r>
              <a:rPr lang="en-US" dirty="0" smtClean="0">
                <a:solidFill>
                  <a:srgbClr val="000000"/>
                </a:solidFill>
                <a:latin typeface="Calibri"/>
                <a:ea typeface="Microsoft YaHei"/>
              </a:rPr>
              <a:t>This </a:t>
            </a:r>
            <a:r>
              <a:rPr lang="en-US" dirty="0">
                <a:solidFill>
                  <a:srgbClr val="000000"/>
                </a:solidFill>
                <a:latin typeface="Calibri"/>
                <a:ea typeface="Microsoft YaHei"/>
              </a:rPr>
              <a:t>research investigates a set of factors that can lead to the natural imbalance of plants and provides an overview of the agricultural economy in terms of innovative agricultural development, especially in the field of plant protection, taking into account the effects of climate change. Environmental protection and sustainable management of natural resources, vulnerabilities regarding fertilizer application techniques are current individualized concerns in the work on development </a:t>
            </a:r>
            <a:r>
              <a:rPr lang="en-US" dirty="0" smtClean="0">
                <a:solidFill>
                  <a:srgbClr val="000000"/>
                </a:solidFill>
                <a:latin typeface="Calibri"/>
                <a:ea typeface="Microsoft YaHei"/>
              </a:rPr>
              <a:t>areas. The </a:t>
            </a:r>
            <a:r>
              <a:rPr lang="en-US" dirty="0">
                <a:solidFill>
                  <a:srgbClr val="000000"/>
                </a:solidFill>
                <a:latin typeface="Calibri"/>
                <a:ea typeface="Microsoft YaHei"/>
              </a:rPr>
              <a:t>excessive and intrusive development generated by mega-tourism, causes degradations of the environment and society and the reorientation of the methods applied to plant protection in order to protect the biosphere is back today. Climate change involves the reduction of greenhouse gas emissions and the adaptation of agricultural systems and in our opinion they are closely related to the use of various types of plant protection, especially fungicides</a:t>
            </a:r>
            <a:r>
              <a:rPr lang="en-US" dirty="0" smtClean="0">
                <a:solidFill>
                  <a:srgbClr val="000000"/>
                </a:solidFill>
                <a:latin typeface="Calibri"/>
                <a:ea typeface="Microsoft YaHei"/>
              </a:rPr>
              <a:t>.. </a:t>
            </a:r>
            <a:r>
              <a:rPr lang="en-US" dirty="0">
                <a:solidFill>
                  <a:srgbClr val="000000"/>
                </a:solidFill>
                <a:latin typeface="Calibri"/>
                <a:ea typeface="Microsoft YaHei"/>
              </a:rPr>
              <a:t>During the research we tried to highlight issues that, in our opinion, are important for the development of the agricultural sector as part of the economy return to local methods in traditional farms premises that will reduce fertilizer consumption and thus contribute to pest control.</a:t>
            </a:r>
          </a:p>
          <a:p>
            <a:pPr algn="just"/>
            <a:endParaRPr lang="en-US" dirty="0">
              <a:solidFill>
                <a:srgbClr val="000000"/>
              </a:solidFill>
              <a:latin typeface="Calibri"/>
              <a:ea typeface="Microsoft YaHe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6"/>
          <p:cNvSpPr/>
          <p:nvPr/>
        </p:nvSpPr>
        <p:spPr>
          <a:xfrm>
            <a:off x="1956816" y="0"/>
            <a:ext cx="6729984" cy="82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endParaRPr lang="en-US" sz="2400" b="1" strike="noStrike" dirty="0" smtClean="0">
              <a:solidFill>
                <a:srgbClr val="333F4F"/>
              </a:solidFill>
              <a:latin typeface="Calibri"/>
              <a:ea typeface="Palatino Linotype"/>
            </a:endParaRPr>
          </a:p>
          <a:p>
            <a:r>
              <a:rPr lang="en-US" sz="2400" b="1" dirty="0" smtClean="0">
                <a:solidFill>
                  <a:schemeClr val="accent2"/>
                </a:solidFill>
                <a:latin typeface="Calibri"/>
                <a:ea typeface="Palatino Linotype"/>
              </a:rPr>
              <a:t>Keywords:</a:t>
            </a:r>
            <a:endParaRPr lang="en-US" sz="2400" b="1" strike="noStrike" dirty="0" smtClean="0">
              <a:solidFill>
                <a:schemeClr val="accent2"/>
              </a:solidFill>
              <a:latin typeface="Calibri"/>
              <a:ea typeface="Palatino Linotype"/>
            </a:endParaRPr>
          </a:p>
          <a:p>
            <a:endParaRPr lang="en-US" sz="2400" b="1" strike="noStrike" dirty="0" smtClean="0">
              <a:solidFill>
                <a:srgbClr val="333F4F"/>
              </a:solidFill>
              <a:latin typeface="Calibri"/>
              <a:ea typeface="Palatino Linotype"/>
            </a:endParaRPr>
          </a:p>
          <a:p>
            <a:endParaRPr lang="en-US" sz="2400" b="1" dirty="0">
              <a:solidFill>
                <a:srgbClr val="333F4F"/>
              </a:solidFill>
              <a:latin typeface="Calibri"/>
              <a:ea typeface="Palatino Linotype"/>
            </a:endParaRPr>
          </a:p>
          <a:p>
            <a:endParaRPr lang="en-US" sz="2400" b="1" dirty="0" smtClean="0">
              <a:solidFill>
                <a:schemeClr val="accent2"/>
              </a:solidFill>
              <a:ea typeface="Palatino Linotype"/>
            </a:endParaRPr>
          </a:p>
          <a:p>
            <a:r>
              <a:rPr lang="en-US" sz="2400" b="1" dirty="0">
                <a:solidFill>
                  <a:schemeClr val="accent2"/>
                </a:solidFill>
                <a:ea typeface="Palatino Linotype"/>
              </a:rPr>
              <a:t> </a:t>
            </a:r>
            <a:r>
              <a:rPr lang="en-US" sz="2400" b="1" dirty="0" smtClean="0">
                <a:solidFill>
                  <a:schemeClr val="accent2"/>
                </a:solidFill>
                <a:ea typeface="Palatino Linotype"/>
              </a:rPr>
              <a:t>    plant</a:t>
            </a:r>
            <a:endParaRPr lang="en-US" sz="2400" b="1" strike="noStrike" dirty="0" smtClean="0">
              <a:solidFill>
                <a:srgbClr val="333F4F"/>
              </a:solidFill>
              <a:latin typeface="Calibri"/>
              <a:ea typeface="Palatino Linotype"/>
            </a:endParaRPr>
          </a:p>
          <a:p>
            <a:endParaRPr lang="en-US" sz="2400" b="1" strike="noStrike" dirty="0" smtClean="0">
              <a:solidFill>
                <a:srgbClr val="333F4F"/>
              </a:solidFill>
              <a:latin typeface="Calibri"/>
              <a:ea typeface="Palatino Linotype"/>
            </a:endParaRPr>
          </a:p>
          <a:p>
            <a:r>
              <a:rPr lang="en-US" sz="2400" b="1" dirty="0" smtClean="0">
                <a:solidFill>
                  <a:schemeClr val="accent2"/>
                </a:solidFill>
                <a:ea typeface="Palatino Linotype"/>
              </a:rPr>
              <a:t>     pesticide</a:t>
            </a:r>
            <a:r>
              <a:rPr lang="en-US" sz="2400" b="1" strike="noStrike" dirty="0" smtClean="0">
                <a:solidFill>
                  <a:srgbClr val="333F4F"/>
                </a:solidFill>
                <a:latin typeface="Calibri"/>
                <a:ea typeface="Palatino Linotype"/>
              </a:rPr>
              <a:t> </a:t>
            </a:r>
          </a:p>
          <a:p>
            <a:endParaRPr lang="en-US" sz="2400" b="1" strike="noStrike" dirty="0" smtClean="0">
              <a:solidFill>
                <a:srgbClr val="333F4F"/>
              </a:solidFill>
              <a:latin typeface="Calibri"/>
              <a:ea typeface="Palatino Linotype"/>
            </a:endParaRPr>
          </a:p>
          <a:p>
            <a:r>
              <a:rPr lang="en-US" sz="2400" b="1" dirty="0" smtClean="0">
                <a:solidFill>
                  <a:schemeClr val="accent2"/>
                </a:solidFill>
                <a:ea typeface="Palatino Linotype"/>
              </a:rPr>
              <a:t>     </a:t>
            </a:r>
            <a:r>
              <a:rPr lang="en-US" sz="2400" b="1" dirty="0" err="1" smtClean="0">
                <a:solidFill>
                  <a:schemeClr val="accent2"/>
                </a:solidFill>
                <a:ea typeface="Palatino Linotype"/>
              </a:rPr>
              <a:t>sustenable</a:t>
            </a:r>
            <a:endParaRPr lang="en-US" sz="2400" b="1" dirty="0" smtClean="0">
              <a:solidFill>
                <a:schemeClr val="accent2"/>
              </a:solidFill>
              <a:ea typeface="Palatino Linotype"/>
            </a:endParaRPr>
          </a:p>
          <a:p>
            <a:endParaRPr lang="en-US" sz="2400" b="1" strike="noStrike" dirty="0" smtClean="0">
              <a:solidFill>
                <a:srgbClr val="333F4F"/>
              </a:solidFill>
              <a:latin typeface="Calibri"/>
              <a:ea typeface="Palatino Linotype"/>
            </a:endParaRPr>
          </a:p>
          <a:p>
            <a:r>
              <a:rPr lang="en-US" sz="2400" b="1" strike="noStrike" dirty="0" smtClean="0">
                <a:solidFill>
                  <a:srgbClr val="333F4F"/>
                </a:solidFill>
                <a:latin typeface="Calibri"/>
                <a:ea typeface="Palatino Linotype"/>
              </a:rPr>
              <a:t>     input</a:t>
            </a:r>
            <a:endParaRPr dirty="0"/>
          </a:p>
        </p:txBody>
      </p:sp>
      <p:pic>
        <p:nvPicPr>
          <p:cNvPr id="2" name="Picture 1"/>
          <p:cNvPicPr>
            <a:picLocks noChangeAspect="1"/>
          </p:cNvPicPr>
          <p:nvPr/>
        </p:nvPicPr>
        <p:blipFill>
          <a:blip r:embed="rId3"/>
          <a:stretch>
            <a:fillRect/>
          </a:stretch>
        </p:blipFill>
        <p:spPr>
          <a:xfrm>
            <a:off x="1594071" y="1715993"/>
            <a:ext cx="725487" cy="719390"/>
          </a:xfrm>
          <a:prstGeom prst="rect">
            <a:avLst/>
          </a:prstGeom>
        </p:spPr>
      </p:pic>
      <p:pic>
        <p:nvPicPr>
          <p:cNvPr id="3" name="Picture 2"/>
          <p:cNvPicPr>
            <a:picLocks noChangeAspect="1"/>
          </p:cNvPicPr>
          <p:nvPr/>
        </p:nvPicPr>
        <p:blipFill>
          <a:blip r:embed="rId3"/>
          <a:stretch>
            <a:fillRect/>
          </a:stretch>
        </p:blipFill>
        <p:spPr>
          <a:xfrm>
            <a:off x="1594072" y="2435383"/>
            <a:ext cx="725487" cy="719390"/>
          </a:xfrm>
          <a:prstGeom prst="rect">
            <a:avLst/>
          </a:prstGeom>
        </p:spPr>
      </p:pic>
      <p:pic>
        <p:nvPicPr>
          <p:cNvPr id="4" name="Picture 3"/>
          <p:cNvPicPr>
            <a:picLocks noChangeAspect="1"/>
          </p:cNvPicPr>
          <p:nvPr/>
        </p:nvPicPr>
        <p:blipFill>
          <a:blip r:embed="rId3"/>
          <a:stretch>
            <a:fillRect/>
          </a:stretch>
        </p:blipFill>
        <p:spPr>
          <a:xfrm>
            <a:off x="1594070" y="3154773"/>
            <a:ext cx="725487" cy="719390"/>
          </a:xfrm>
          <a:prstGeom prst="rect">
            <a:avLst/>
          </a:prstGeom>
        </p:spPr>
      </p:pic>
      <p:pic>
        <p:nvPicPr>
          <p:cNvPr id="5" name="Picture 4"/>
          <p:cNvPicPr>
            <a:picLocks noChangeAspect="1"/>
          </p:cNvPicPr>
          <p:nvPr/>
        </p:nvPicPr>
        <p:blipFill>
          <a:blip r:embed="rId3"/>
          <a:stretch>
            <a:fillRect/>
          </a:stretch>
        </p:blipFill>
        <p:spPr>
          <a:xfrm>
            <a:off x="1594068" y="3840759"/>
            <a:ext cx="725487" cy="719390"/>
          </a:xfrm>
          <a:prstGeom prst="rect">
            <a:avLst/>
          </a:prstGeom>
        </p:spPr>
      </p:pic>
      <p:pic>
        <p:nvPicPr>
          <p:cNvPr id="7" name="Picture 6"/>
          <p:cNvPicPr>
            <a:picLocks noChangeAspect="1"/>
          </p:cNvPicPr>
          <p:nvPr/>
        </p:nvPicPr>
        <p:blipFill>
          <a:blip r:embed="rId3">
            <a:duotone>
              <a:prstClr val="black"/>
              <a:schemeClr val="accent6">
                <a:tint val="45000"/>
                <a:satMod val="400000"/>
              </a:schemeClr>
            </a:duotone>
          </a:blip>
          <a:stretch>
            <a:fillRect/>
          </a:stretch>
        </p:blipFill>
        <p:spPr>
          <a:xfrm>
            <a:off x="1594068" y="1715993"/>
            <a:ext cx="725487" cy="719390"/>
          </a:xfrm>
          <a:prstGeom prst="rect">
            <a:avLst/>
          </a:prstGeom>
        </p:spPr>
      </p:pic>
      <p:pic>
        <p:nvPicPr>
          <p:cNvPr id="9" name="Picture 8"/>
          <p:cNvPicPr>
            <a:picLocks noChangeAspect="1"/>
          </p:cNvPicPr>
          <p:nvPr/>
        </p:nvPicPr>
        <p:blipFill>
          <a:blip r:embed="rId3">
            <a:duotone>
              <a:schemeClr val="accent2">
                <a:shade val="45000"/>
                <a:satMod val="135000"/>
              </a:schemeClr>
              <a:prstClr val="white"/>
            </a:duotone>
          </a:blip>
          <a:stretch>
            <a:fillRect/>
          </a:stretch>
        </p:blipFill>
        <p:spPr>
          <a:xfrm>
            <a:off x="1594072" y="3154773"/>
            <a:ext cx="725487" cy="719390"/>
          </a:xfrm>
          <a:prstGeom prst="rect">
            <a:avLst/>
          </a:prstGeom>
        </p:spPr>
      </p:pic>
      <p:pic>
        <p:nvPicPr>
          <p:cNvPr id="10" name="Picture 9"/>
          <p:cNvPicPr>
            <a:picLocks noChangeAspect="1"/>
          </p:cNvPicPr>
          <p:nvPr/>
        </p:nvPicPr>
        <p:blipFill>
          <a:blip r:embed="rId3">
            <a:duotone>
              <a:prstClr val="black"/>
              <a:schemeClr val="accent4">
                <a:tint val="45000"/>
                <a:satMod val="400000"/>
              </a:schemeClr>
            </a:duotone>
          </a:blip>
          <a:stretch>
            <a:fillRect/>
          </a:stretch>
        </p:blipFill>
        <p:spPr>
          <a:xfrm>
            <a:off x="1594070" y="3840759"/>
            <a:ext cx="725487" cy="71939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1097279" y="1028343"/>
            <a:ext cx="9846945" cy="4801314"/>
          </a:xfrm>
          <a:prstGeom prst="rect">
            <a:avLst/>
          </a:prstGeom>
        </p:spPr>
        <p:txBody>
          <a:bodyPr wrap="square">
            <a:spAutoFit/>
          </a:bodyPr>
          <a:lstStyle/>
          <a:p>
            <a:endParaRPr lang="en-US" dirty="0" smtClean="0">
              <a:solidFill>
                <a:srgbClr val="000000"/>
              </a:solidFill>
              <a:ea typeface="Microsoft YaHei"/>
            </a:endParaRPr>
          </a:p>
          <a:p>
            <a:endParaRPr lang="en-US" dirty="0">
              <a:solidFill>
                <a:srgbClr val="000000"/>
              </a:solidFill>
              <a:ea typeface="Microsoft YaHei"/>
            </a:endParaRPr>
          </a:p>
          <a:p>
            <a:endParaRPr lang="en-US" dirty="0" smtClean="0">
              <a:solidFill>
                <a:srgbClr val="000000"/>
              </a:solidFill>
              <a:ea typeface="Microsoft YaHei"/>
            </a:endParaRPr>
          </a:p>
          <a:p>
            <a:r>
              <a:rPr lang="en-US" dirty="0" smtClean="0">
                <a:solidFill>
                  <a:srgbClr val="000000"/>
                </a:solidFill>
                <a:ea typeface="Microsoft YaHei"/>
              </a:rPr>
              <a:t>The </a:t>
            </a:r>
            <a:r>
              <a:rPr lang="en-US" dirty="0">
                <a:solidFill>
                  <a:srgbClr val="000000"/>
                </a:solidFill>
                <a:ea typeface="Microsoft YaHei"/>
              </a:rPr>
              <a:t>plant-soil interdependence in agricultural practice is also highlighted in the paper. Thus, we found that the products (chemicals) that are used to control diseases in agricultural crops grow in agricultural areas highlighted especially fungicides. The amount of fungicides sold in solid form in 2018 increased compared to the previous year by 5.7%. One of the main objectives in the field of agriculture is to maintain a low level of greenhouse gas emissions from the agricultural sector. The emergence of modern agriculture in the 60's with harmful pesticides and chemical fertilizers, caused danger to the field ecosystem. </a:t>
            </a:r>
          </a:p>
          <a:p>
            <a:r>
              <a:rPr lang="en-US" dirty="0" smtClean="0">
                <a:solidFill>
                  <a:srgbClr val="000000"/>
                </a:solidFill>
                <a:ea typeface="Microsoft YaHei"/>
              </a:rPr>
              <a:t>This </a:t>
            </a:r>
            <a:r>
              <a:rPr lang="en-US" dirty="0">
                <a:solidFill>
                  <a:srgbClr val="000000"/>
                </a:solidFill>
                <a:ea typeface="Microsoft YaHei"/>
              </a:rPr>
              <a:t>research uses the theories of eco-philosophy, the role of research and studies has shown an important factor in reducing the carbon footprint per ton of food produced from organic farming compared to conventional agriculture, mainly due to the abandonment of the use of chemical fertilizers and pesticides. </a:t>
            </a:r>
          </a:p>
          <a:p>
            <a:r>
              <a:rPr lang="en-US" dirty="0" smtClean="0">
                <a:solidFill>
                  <a:srgbClr val="000000"/>
                </a:solidFill>
                <a:ea typeface="Microsoft YaHei"/>
              </a:rPr>
              <a:t>The </a:t>
            </a:r>
            <a:r>
              <a:rPr lang="en-US" dirty="0">
                <a:solidFill>
                  <a:srgbClr val="000000"/>
                </a:solidFill>
                <a:ea typeface="Microsoft YaHei"/>
              </a:rPr>
              <a:t>novelty of this research is the amalgamation of local village wisdom and traditions and inherited value as progressive tools for the application of a plant protection system in response to climate change and the pressure of diseases and pests</a:t>
            </a:r>
            <a:endParaRPr lang="en-US" dirty="0"/>
          </a:p>
        </p:txBody>
      </p:sp>
    </p:spTree>
    <p:extLst>
      <p:ext uri="{BB962C8B-B14F-4D97-AF65-F5344CB8AC3E}">
        <p14:creationId xmlns:p14="http://schemas.microsoft.com/office/powerpoint/2010/main" val="2067881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528034"/>
          </a:xfrm>
        </p:spPr>
        <p:txBody>
          <a:bodyPr>
            <a:noAutofit/>
          </a:bodyPr>
          <a:lstStyle/>
          <a:p>
            <a:pPr>
              <a:lnSpc>
                <a:spcPct val="90000"/>
              </a:lnSpc>
            </a:pPr>
            <a:r>
              <a:rPr lang="en-US" sz="4000" dirty="0">
                <a:solidFill>
                  <a:schemeClr val="accent2"/>
                </a:solidFill>
                <a:latin typeface="Calibri Light"/>
              </a:rPr>
              <a:t>Introduction</a:t>
            </a:r>
            <a:endParaRPr lang="en-US" sz="4000" dirty="0">
              <a:solidFill>
                <a:schemeClr val="accent2"/>
              </a:solidFill>
            </a:endParaRPr>
          </a:p>
        </p:txBody>
      </p:sp>
      <p:sp>
        <p:nvSpPr>
          <p:cNvPr id="4" name="Rectangle 3"/>
          <p:cNvSpPr/>
          <p:nvPr/>
        </p:nvSpPr>
        <p:spPr>
          <a:xfrm>
            <a:off x="1275007" y="1403798"/>
            <a:ext cx="10229603" cy="4247317"/>
          </a:xfrm>
          <a:prstGeom prst="rect">
            <a:avLst/>
          </a:prstGeom>
        </p:spPr>
        <p:txBody>
          <a:bodyPr wrap="square">
            <a:spAutoFit/>
          </a:bodyPr>
          <a:lstStyle/>
          <a:p>
            <a:pPr lvl="0" indent="269875" algn="just"/>
            <a:endPar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lvl="0" indent="269875" algn="just"/>
            <a:r>
              <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Most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agricultural soils contain too little natural nitrogen available to meet growing requirements during the growing season. As a result, it is necessary to supplement the nitrogen naturally contained in the soil every year. Applying the right amount of nitrogen at the right time is the basic requirement for good fertilizer management. </a:t>
            </a:r>
            <a:r>
              <a:rPr lang="en-US" dirty="0" smtClean="0">
                <a:solidFill>
                  <a:prstClr val="black"/>
                </a:solidFill>
                <a:latin typeface="Calibri" panose="020F0502020204030204" pitchFamily="34" charset="0"/>
              </a:rPr>
              <a:t>Agricultural </a:t>
            </a:r>
            <a:r>
              <a:rPr lang="en-US" dirty="0">
                <a:solidFill>
                  <a:prstClr val="black"/>
                </a:solidFill>
                <a:latin typeface="Calibri" panose="020F0502020204030204" pitchFamily="34" charset="0"/>
              </a:rPr>
              <a:t>use of nitrates in organic and chemical fertilizers is a major source of water pollution in Europe. Consumption of mineral fertilizers first fell sharply in the early 1990 and stabilized over the last four years in the EU-15, but in all 27 Member States nitrate consumption increased by 6%. In general, animal husbandry remains the main cause of over 50% of total nitrogen discharges into surface waters activities related to livestock and fertilizer management release nitrogen oxide (N2 O) and methane (CH4), greenhouse gases with a global warming potential of 310 and 21 times higher than CO2, respectively. If fully implemented, the Nitrates Directive could reduce, by 2020, for example, N2 O emissions by 6% compared to 2000 levels and help combat climate change. The Common Agricultural Policy (CAP) supports the Nitrates Directive through direct assistance and rural development measures. For example, a number of Member States have included among </a:t>
            </a:r>
            <a:r>
              <a:rPr lang="en-US" dirty="0" err="1">
                <a:solidFill>
                  <a:prstClr val="black"/>
                </a:solidFill>
                <a:latin typeface="Calibri" panose="020F0502020204030204" pitchFamily="34" charset="0"/>
              </a:rPr>
              <a:t>agri</a:t>
            </a:r>
            <a:r>
              <a:rPr lang="en-US" dirty="0">
                <a:solidFill>
                  <a:prstClr val="black"/>
                </a:solidFill>
                <a:latin typeface="Calibri" panose="020F0502020204030204" pitchFamily="34" charset="0"/>
              </a:rPr>
              <a:t>-environmental initiatives for which farmers can receive payments for nutrient management measures, such as the creation of larger buffer zones around watercourses.</a:t>
            </a:r>
          </a:p>
        </p:txBody>
      </p:sp>
    </p:spTree>
    <p:extLst>
      <p:ext uri="{BB962C8B-B14F-4D97-AF65-F5344CB8AC3E}">
        <p14:creationId xmlns:p14="http://schemas.microsoft.com/office/powerpoint/2010/main" val="3526251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4128" y="1225689"/>
            <a:ext cx="10387584" cy="3693319"/>
          </a:xfrm>
          <a:prstGeom prst="rect">
            <a:avLst/>
          </a:prstGeom>
        </p:spPr>
        <p:txBody>
          <a:bodyPr wrap="square">
            <a:spAutoFit/>
          </a:bodyPr>
          <a:lstStyle/>
          <a:p>
            <a:pPr indent="269875" algn="just"/>
            <a:r>
              <a:rPr lang="en-US" dirty="0" smtClean="0">
                <a:latin typeface="Calibri" panose="020F0502020204030204" pitchFamily="34" charset="0"/>
              </a:rPr>
              <a:t> </a:t>
            </a:r>
            <a:r>
              <a:rPr lang="en-US" dirty="0" smtClean="0">
                <a:latin typeface="Calibri" panose="020F0502020204030204" pitchFamily="34" charset="0"/>
              </a:rPr>
              <a:t>The pesticides applied must be as specific as possible to the source objective as they can have side effects on human health, non-target organisms and the environment. Thus, an important role in the application of fertilizers has multifunctional protection areas figure [1], which must be recognized as an integral part of agricultural areas, considering on the one hand that they maintain the ecological balance and contribute to biodiversity conservation: ensuring corridors for wildlife. , and on the other hand have the effect is to reduce the risks of pollution with plant protection products of water sources adjacent to agricultural fields, while avoiding the phenomenon of soil erosion</a:t>
            </a:r>
            <a:r>
              <a:rPr lang="en-US" dirty="0" smtClean="0">
                <a:latin typeface="Calibri" panose="020F0502020204030204" pitchFamily="34" charset="0"/>
              </a:rPr>
              <a:t>.</a:t>
            </a:r>
          </a:p>
          <a:p>
            <a:pPr indent="269875" algn="just"/>
            <a:endParaRPr lang="en-US" dirty="0">
              <a:latin typeface="Calibri" panose="020F0502020204030204" pitchFamily="34" charset="0"/>
            </a:endParaRPr>
          </a:p>
          <a:p>
            <a:pPr indent="269875" algn="just"/>
            <a:endParaRPr lang="en-US" dirty="0" smtClean="0">
              <a:latin typeface="Calibri" panose="020F0502020204030204" pitchFamily="34" charset="0"/>
            </a:endParaRPr>
          </a:p>
          <a:p>
            <a:pPr indent="269875" algn="just"/>
            <a:endParaRPr lang="en-US" dirty="0">
              <a:latin typeface="Calibri" panose="020F0502020204030204" pitchFamily="34" charset="0"/>
            </a:endParaRPr>
          </a:p>
          <a:p>
            <a:pPr indent="269875" algn="just"/>
            <a:endParaRPr lang="en-US" dirty="0" smtClean="0">
              <a:latin typeface="Calibri" panose="020F0502020204030204" pitchFamily="34" charset="0"/>
            </a:endParaRPr>
          </a:p>
          <a:p>
            <a:pPr indent="269875" algn="just"/>
            <a:r>
              <a:rPr lang="en-US" dirty="0" smtClean="0">
                <a:latin typeface="Calibri" panose="020F0502020204030204" pitchFamily="34" charset="0"/>
              </a:rPr>
              <a:t> </a:t>
            </a:r>
            <a:endParaRPr lang="en-US" dirty="0" smtClean="0">
              <a:latin typeface="Calibri" panose="020F0502020204030204" pitchFamily="34" charset="0"/>
            </a:endParaRPr>
          </a:p>
          <a:p>
            <a:pPr marL="342900" lvl="0" indent="-342900" algn="just">
              <a:buFont typeface="Times New Roman" panose="02020603050405020304" pitchFamily="18" charset="0"/>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148916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a:t>Bentham defined as the "fundamental </a:t>
            </a:r>
            <a:r>
              <a:rPr lang="en-US" sz="3100" dirty="0">
                <a:hlinkClick r:id="rId2" tooltip="Axiom"/>
              </a:rPr>
              <a:t>axiom</a:t>
            </a:r>
            <a:r>
              <a:rPr lang="en-US" sz="3100" dirty="0"/>
              <a:t>" of his philosophy the principle that "it is the greatest happiness of the greatest number that is the measure of right and wrong."</a:t>
            </a:r>
            <a:r>
              <a:rPr lang="en-US" sz="3100" baseline="30000" dirty="0">
                <a:hlinkClick r:id="rId3"/>
              </a:rPr>
              <a:t>[</a:t>
            </a:r>
            <a:r>
              <a:rPr lang="en-US" baseline="30000" dirty="0">
                <a:hlinkClick r:id="rId3"/>
              </a:rPr>
              <a:t>6]</a:t>
            </a:r>
            <a:r>
              <a:rPr lang="en-US" baseline="30000" dirty="0">
                <a:hlinkClick r:id="rId4"/>
              </a:rPr>
              <a:t>[7]</a:t>
            </a:r>
            <a:r>
              <a:rPr lang="en-US" dirty="0"/>
              <a:t> </a:t>
            </a:r>
            <a:endParaRPr lang="en-US" dirty="0"/>
          </a:p>
        </p:txBody>
      </p:sp>
      <p:sp>
        <p:nvSpPr>
          <p:cNvPr id="3" name="Content Placeholder 2"/>
          <p:cNvSpPr>
            <a:spLocks noGrp="1"/>
          </p:cNvSpPr>
          <p:nvPr>
            <p:ph idx="1"/>
          </p:nvPr>
        </p:nvSpPr>
        <p:spPr/>
        <p:txBody>
          <a:bodyPr/>
          <a:lstStyle/>
          <a:p>
            <a:r>
              <a:rPr lang="en-US" dirty="0"/>
              <a:t>He has also become known as an early advocate of </a:t>
            </a:r>
            <a:r>
              <a:rPr lang="en-US" dirty="0">
                <a:hlinkClick r:id="rId5" tooltip="Animal rights"/>
              </a:rPr>
              <a:t>animal rights</a:t>
            </a:r>
            <a:r>
              <a:rPr lang="en-US" dirty="0"/>
              <a:t>.</a:t>
            </a:r>
            <a:r>
              <a:rPr lang="en-US" baseline="30000" dirty="0">
                <a:hlinkClick r:id="rId6"/>
              </a:rPr>
              <a:t>[11]</a:t>
            </a:r>
            <a:r>
              <a:rPr lang="en-US" baseline="30000" dirty="0">
                <a:hlinkClick r:id="rId7"/>
              </a:rPr>
              <a:t>[12]</a:t>
            </a:r>
            <a:r>
              <a:rPr lang="en-US" baseline="30000" dirty="0">
                <a:hlinkClick r:id="rId8"/>
              </a:rPr>
              <a:t>[13]</a:t>
            </a:r>
            <a:r>
              <a:rPr lang="en-US" baseline="30000" dirty="0">
                <a:hlinkClick r:id="rId9"/>
              </a:rPr>
              <a:t>[14]</a:t>
            </a:r>
            <a:r>
              <a:rPr lang="en-US" dirty="0"/>
              <a:t> Though strongly in </a:t>
            </a:r>
            <a:r>
              <a:rPr lang="en-US" dirty="0" err="1"/>
              <a:t>favour</a:t>
            </a:r>
            <a:r>
              <a:rPr lang="en-US"/>
              <a:t> of the extension of </a:t>
            </a:r>
            <a:r>
              <a:rPr lang="en-US">
                <a:hlinkClick r:id="rId10" tooltip="Individual and group rights"/>
              </a:rPr>
              <a:t>individual legal rights</a:t>
            </a:r>
            <a:r>
              <a:rPr lang="en-US"/>
              <a:t>, he opposed the idea of </a:t>
            </a:r>
            <a:r>
              <a:rPr lang="en-US">
                <a:hlinkClick r:id="rId11" tooltip="Natural law"/>
              </a:rPr>
              <a:t>natural law</a:t>
            </a:r>
            <a:r>
              <a:rPr lang="en-US"/>
              <a:t> and </a:t>
            </a:r>
            <a:r>
              <a:rPr lang="en-US" u="sng">
                <a:hlinkClick r:id="rId12"/>
              </a:rPr>
              <a:t>natural rights</a:t>
            </a:r>
            <a:r>
              <a:rPr lang="en-US"/>
              <a:t> (both of which are considered "divine" or "God-given" in origin), calling them "nonsense upon stilts."</a:t>
            </a:r>
            <a:r>
              <a:rPr lang="en-US" baseline="30000">
                <a:hlinkClick r:id="rId13"/>
              </a:rPr>
              <a:t>[4]</a:t>
            </a:r>
            <a:r>
              <a:rPr lang="en-US" baseline="30000">
                <a:hlinkClick r:id="rId14"/>
              </a:rPr>
              <a:t>[15]</a:t>
            </a:r>
            <a:r>
              <a:rPr lang="en-US"/>
              <a:t> Bentham was also a sharp critic of </a:t>
            </a:r>
            <a:r>
              <a:rPr lang="en-US">
                <a:hlinkClick r:id="rId15" tooltip="Legal fiction"/>
              </a:rPr>
              <a:t>legal fictions</a:t>
            </a:r>
            <a:r>
              <a:rPr lang="en-US"/>
              <a:t>.</a:t>
            </a:r>
            <a:endParaRPr lang="en-US"/>
          </a:p>
        </p:txBody>
      </p:sp>
    </p:spTree>
    <p:extLst>
      <p:ext uri="{BB962C8B-B14F-4D97-AF65-F5344CB8AC3E}">
        <p14:creationId xmlns:p14="http://schemas.microsoft.com/office/powerpoint/2010/main" val="2897163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92D050"/>
            </a:solidFill>
          </a:ln>
        </p:spPr>
        <p:txBody>
          <a:bodyPr>
            <a:normAutofit/>
          </a:bodyPr>
          <a:lstStyle/>
          <a:p>
            <a:pPr algn="ctr"/>
            <a:r>
              <a:rPr lang="en-US" sz="3200" dirty="0" smtClean="0"/>
              <a:t>Reducing the risk of contamination of soil, air, as well as surface and </a:t>
            </a:r>
            <a:r>
              <a:rPr lang="en-US" sz="3200" dirty="0" err="1" smtClean="0"/>
              <a:t>groudwater</a:t>
            </a:r>
            <a:endParaRPr lang="en-US" sz="3200" dirty="0"/>
          </a:p>
        </p:txBody>
      </p:sp>
      <p:sp>
        <p:nvSpPr>
          <p:cNvPr id="3" name="Content Placeholder 2"/>
          <p:cNvSpPr>
            <a:spLocks noGrp="1"/>
          </p:cNvSpPr>
          <p:nvPr>
            <p:ph idx="1"/>
          </p:nvPr>
        </p:nvSpPr>
        <p:spPr/>
        <p:txBody>
          <a:bodyPr>
            <a:noAutofit/>
          </a:bodyPr>
          <a:lstStyle/>
          <a:p>
            <a:pPr>
              <a:lnSpc>
                <a:spcPct val="100000"/>
              </a:lnSpc>
              <a:spcBef>
                <a:spcPts val="0"/>
              </a:spcBef>
              <a:spcAft>
                <a:spcPts val="0"/>
              </a:spcAft>
            </a:pPr>
            <a:r>
              <a:rPr lang="en-US" sz="1400" dirty="0"/>
              <a:t>Multifunctional protection zones must be recognized as an integral part of agricultural areas or parcels, as they maintain the ecological balance and</a:t>
            </a:r>
          </a:p>
          <a:p>
            <a:pPr>
              <a:lnSpc>
                <a:spcPct val="100000"/>
              </a:lnSpc>
              <a:spcBef>
                <a:spcPts val="0"/>
              </a:spcBef>
              <a:spcAft>
                <a:spcPts val="0"/>
              </a:spcAft>
            </a:pPr>
            <a:r>
              <a:rPr lang="en-US" sz="1400" dirty="0"/>
              <a:t>contributes to the conservation of biodiversity: increasing the number of species, a</a:t>
            </a:r>
          </a:p>
          <a:p>
            <a:pPr>
              <a:lnSpc>
                <a:spcPct val="100000"/>
              </a:lnSpc>
              <a:spcBef>
                <a:spcPts val="0"/>
              </a:spcBef>
              <a:spcAft>
                <a:spcPts val="0"/>
              </a:spcAft>
            </a:pPr>
            <a:r>
              <a:rPr lang="en-US" sz="1400" dirty="0"/>
              <a:t>pollinating insects, predatory insects, and other organisms</a:t>
            </a:r>
          </a:p>
          <a:p>
            <a:pPr>
              <a:lnSpc>
                <a:spcPct val="100000"/>
              </a:lnSpc>
              <a:spcBef>
                <a:spcPts val="0"/>
              </a:spcBef>
              <a:spcAft>
                <a:spcPts val="0"/>
              </a:spcAft>
            </a:pPr>
            <a:r>
              <a:rPr lang="en-US" sz="1400" dirty="0"/>
              <a:t>non-target, providing corridors for wildlife, reducing the runoff and risks of pollution with plant protection products of water sources adjacent to agricultural fields, while avoiding the phenomenon of soil erosion. Multifunctional protection zones are a major component of the rural landscape, being important for the protection of natural resources, such as water and soil, the conservation of biodiversity and for obtaining a sustainable and competitive agricultural production.</a:t>
            </a:r>
          </a:p>
          <a:p>
            <a:pPr>
              <a:lnSpc>
                <a:spcPct val="100000"/>
              </a:lnSpc>
              <a:spcBef>
                <a:spcPts val="0"/>
              </a:spcBef>
              <a:spcAft>
                <a:spcPts val="0"/>
              </a:spcAft>
            </a:pPr>
            <a:r>
              <a:rPr lang="en-US" sz="1400" dirty="0"/>
              <a:t>The different types of multifunctional protection areas between agricultural plots can be grass strips, wild flower strips as a source of pollen and nectar for pollinating insects or bird seeds.</a:t>
            </a:r>
          </a:p>
          <a:p>
            <a:pPr>
              <a:lnSpc>
                <a:spcPct val="100000"/>
              </a:lnSpc>
              <a:spcBef>
                <a:spcPts val="0"/>
              </a:spcBef>
              <a:spcAft>
                <a:spcPts val="0"/>
              </a:spcAft>
            </a:pPr>
            <a:r>
              <a:rPr lang="en-US" sz="1400" dirty="0"/>
              <a:t>There are also those protection areas with the role of natural barrier, such as forest curtains - hedges, ditches. The interaction between this natural barrier and the adjacent protection zone may be a source of</a:t>
            </a:r>
          </a:p>
          <a:p>
            <a:pPr>
              <a:lnSpc>
                <a:spcPct val="100000"/>
              </a:lnSpc>
              <a:spcBef>
                <a:spcPts val="0"/>
              </a:spcBef>
              <a:spcAft>
                <a:spcPts val="0"/>
              </a:spcAft>
            </a:pPr>
            <a:r>
              <a:rPr lang="en-US" sz="1400" dirty="0"/>
              <a:t>biodiversity.</a:t>
            </a:r>
          </a:p>
          <a:p>
            <a:pPr>
              <a:lnSpc>
                <a:spcPct val="100000"/>
              </a:lnSpc>
              <a:spcBef>
                <a:spcPts val="0"/>
              </a:spcBef>
              <a:spcAft>
                <a:spcPts val="0"/>
              </a:spcAft>
            </a:pPr>
            <a:r>
              <a:rPr lang="en-US" sz="1400" dirty="0"/>
              <a:t>  </a:t>
            </a:r>
          </a:p>
        </p:txBody>
      </p:sp>
    </p:spTree>
    <p:extLst>
      <p:ext uri="{BB962C8B-B14F-4D97-AF65-F5344CB8AC3E}">
        <p14:creationId xmlns:p14="http://schemas.microsoft.com/office/powerpoint/2010/main" val="2544657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extShape 1"/>
          <p:cNvSpPr txBox="1"/>
          <p:nvPr/>
        </p:nvSpPr>
        <p:spPr>
          <a:xfrm>
            <a:off x="1673592" y="383328"/>
            <a:ext cx="10515240" cy="1325160"/>
          </a:xfrm>
          <a:prstGeom prst="rect">
            <a:avLst/>
          </a:prstGeom>
          <a:noFill/>
          <a:ln>
            <a:noFill/>
          </a:ln>
        </p:spPr>
        <p:txBody>
          <a:bodyPr anchor="ctr"/>
          <a:lstStyle/>
          <a:p>
            <a:pPr>
              <a:lnSpc>
                <a:spcPct val="90000"/>
              </a:lnSpc>
            </a:pPr>
            <a:r>
              <a:rPr lang="en-US" sz="4400" strike="noStrike" dirty="0" smtClean="0">
                <a:solidFill>
                  <a:srgbClr val="000000"/>
                </a:solidFill>
                <a:latin typeface="Calibri Light"/>
              </a:rPr>
              <a:t> </a:t>
            </a:r>
            <a:r>
              <a:rPr lang="en-US" sz="4000" kern="0" dirty="0" smtClean="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Overview of main findings </a:t>
            </a:r>
            <a:r>
              <a:rPr lang="en-US" sz="4000" strike="noStrike" dirty="0" smtClean="0">
                <a:solidFill>
                  <a:schemeClr val="accent2"/>
                </a:solidFill>
                <a:latin typeface="Times New Roman" panose="02020603050405020304" pitchFamily="18" charset="0"/>
                <a:cs typeface="Times New Roman" panose="02020603050405020304" pitchFamily="18" charset="0"/>
              </a:rPr>
              <a:t> </a:t>
            </a:r>
          </a:p>
          <a:p>
            <a:pPr>
              <a:lnSpc>
                <a:spcPct val="90000"/>
              </a:lnSpc>
            </a:pPr>
            <a:endParaRPr dirty="0"/>
          </a:p>
        </p:txBody>
      </p:sp>
      <p:sp>
        <p:nvSpPr>
          <p:cNvPr id="184" name="TextShape 2"/>
          <p:cNvSpPr txBox="1"/>
          <p:nvPr/>
        </p:nvSpPr>
        <p:spPr>
          <a:xfrm>
            <a:off x="1225296" y="1353312"/>
            <a:ext cx="10768104" cy="5024736"/>
          </a:xfrm>
          <a:prstGeom prst="rect">
            <a:avLst/>
          </a:prstGeom>
          <a:noFill/>
          <a:ln>
            <a:noFill/>
          </a:ln>
        </p:spPr>
        <p:txBody>
          <a:bodyPr/>
          <a:lstStyle/>
          <a:p>
            <a:pPr lvl="0" algn="just"/>
            <a:r>
              <a:rPr lang="en-GB" dirty="0">
                <a:latin typeface="Calibri" panose="020F0502020204030204" pitchFamily="34" charset="0"/>
              </a:rPr>
              <a:t>The climatic changes faced by large commercial agricultural holdings being different from those of subsistence, of very small dimensions. Climate change is expected to affect farmers in the south and south-east region of Romania in general and individually. Given that large farms usually have very specialized production, such as cereals and oilseeds, they are particularly vulnerable to the impact of frequent and long-term droughts, which affect their production and profit. But they are well-informed professionals, have the necessary technical and financial resources and have more options to adapt their agricultural systems to climate change through new technologies and irrigation systems</a:t>
            </a:r>
            <a:r>
              <a:rPr lang="en-GB" dirty="0" smtClean="0">
                <a:latin typeface="Calibri" panose="020F0502020204030204" pitchFamily="34" charset="0"/>
              </a:rPr>
              <a:t>.</a:t>
            </a:r>
            <a:r>
              <a:rPr lang="en-GB" dirty="0">
                <a:latin typeface="Calibri" panose="020F0502020204030204" pitchFamily="34" charset="0"/>
              </a:rPr>
              <a:t> </a:t>
            </a:r>
            <a:r>
              <a:rPr lang="en-US" dirty="0" smtClean="0">
                <a:latin typeface="Calibri" panose="020F0502020204030204" pitchFamily="34" charset="0"/>
              </a:rPr>
              <a:t>A </a:t>
            </a:r>
            <a:r>
              <a:rPr lang="en-US" dirty="0">
                <a:latin typeface="Calibri" panose="020F0502020204030204" pitchFamily="34" charset="0"/>
              </a:rPr>
              <a:t>farm through the use of good soil pH management practices can bring alternative benefits such as improving the environment and </a:t>
            </a:r>
            <a:r>
              <a:rPr lang="en-US" dirty="0" err="1">
                <a:latin typeface="Calibri" panose="020F0502020204030204" pitchFamily="34" charset="0"/>
              </a:rPr>
              <a:t>stormwater</a:t>
            </a:r>
            <a:r>
              <a:rPr lang="en-US" dirty="0">
                <a:latin typeface="Calibri" panose="020F0502020204030204" pitchFamily="34" charset="0"/>
              </a:rPr>
              <a:t> management</a:t>
            </a:r>
            <a:r>
              <a:rPr lang="en-US" dirty="0" smtClean="0">
                <a:latin typeface="Calibri" panose="020F0502020204030204" pitchFamily="34" charset="0"/>
              </a:rPr>
              <a:t>.</a:t>
            </a:r>
          </a:p>
          <a:p>
            <a:pPr>
              <a:lnSpc>
                <a:spcPct val="100000"/>
              </a:lnSpc>
              <a:spcBef>
                <a:spcPts val="0"/>
              </a:spcBef>
              <a:spcAft>
                <a:spcPts val="0"/>
              </a:spcAft>
            </a:pPr>
            <a:r>
              <a:rPr lang="en-US" dirty="0"/>
              <a:t>Protection zones established according to the provisions of the national legislation in force</a:t>
            </a:r>
          </a:p>
          <a:p>
            <a:pPr>
              <a:lnSpc>
                <a:spcPct val="100000"/>
              </a:lnSpc>
              <a:spcBef>
                <a:spcPts val="0"/>
              </a:spcBef>
              <a:spcAft>
                <a:spcPts val="0"/>
              </a:spcAft>
            </a:pPr>
            <a:r>
              <a:rPr lang="en-US" dirty="0"/>
              <a:t>is a good solution to reduce the risk of water contamination</a:t>
            </a:r>
          </a:p>
          <a:p>
            <a:pPr>
              <a:lnSpc>
                <a:spcPct val="100000"/>
              </a:lnSpc>
              <a:spcBef>
                <a:spcPts val="0"/>
              </a:spcBef>
              <a:spcAft>
                <a:spcPts val="0"/>
              </a:spcAft>
            </a:pPr>
            <a:r>
              <a:rPr lang="en-US" dirty="0"/>
              <a:t>surface with plant protection products, but also for conservation</a:t>
            </a:r>
          </a:p>
          <a:p>
            <a:pPr>
              <a:lnSpc>
                <a:spcPct val="100000"/>
              </a:lnSpc>
              <a:spcBef>
                <a:spcPts val="0"/>
              </a:spcBef>
              <a:spcAft>
                <a:spcPts val="0"/>
              </a:spcAft>
            </a:pPr>
            <a:r>
              <a:rPr lang="en-US" dirty="0"/>
              <a:t>biodiversity. Multifunctional protection areas can:</a:t>
            </a:r>
          </a:p>
          <a:p>
            <a:pPr>
              <a:lnSpc>
                <a:spcPct val="100000"/>
              </a:lnSpc>
              <a:spcBef>
                <a:spcPts val="0"/>
              </a:spcBef>
              <a:spcAft>
                <a:spcPts val="0"/>
              </a:spcAft>
            </a:pPr>
            <a:r>
              <a:rPr lang="en-US" dirty="0"/>
              <a:t>a) significantly increases biodiversity;</a:t>
            </a:r>
          </a:p>
          <a:p>
            <a:pPr>
              <a:lnSpc>
                <a:spcPct val="100000"/>
              </a:lnSpc>
              <a:spcBef>
                <a:spcPts val="0"/>
              </a:spcBef>
              <a:spcAft>
                <a:spcPts val="0"/>
              </a:spcAft>
            </a:pPr>
            <a:r>
              <a:rPr lang="en-US" dirty="0"/>
              <a:t>b) increase production yields as a result of better pollination;</a:t>
            </a:r>
          </a:p>
          <a:p>
            <a:pPr>
              <a:lnSpc>
                <a:spcPct val="100000"/>
              </a:lnSpc>
              <a:spcBef>
                <a:spcPts val="0"/>
              </a:spcBef>
              <a:spcAft>
                <a:spcPts val="0"/>
              </a:spcAft>
            </a:pPr>
            <a:r>
              <a:rPr lang="en-US" dirty="0"/>
              <a:t>c) become habitats for small mammals and birds;</a:t>
            </a:r>
          </a:p>
          <a:p>
            <a:pPr>
              <a:lnSpc>
                <a:spcPct val="100000"/>
              </a:lnSpc>
              <a:spcBef>
                <a:spcPts val="0"/>
              </a:spcBef>
              <a:spcAft>
                <a:spcPts val="0"/>
              </a:spcAft>
            </a:pPr>
            <a:r>
              <a:rPr lang="en-US" dirty="0"/>
              <a:t>d) represent measures to ensure soil and water protection.</a:t>
            </a:r>
          </a:p>
          <a:p>
            <a:pPr lvl="0" algn="just"/>
            <a:endParaRPr lang="en-US" dirty="0">
              <a:latin typeface="Calibri" panose="020F0502020204030204" pitchFamily="34" charset="0"/>
            </a:endParaRPr>
          </a:p>
          <a:p>
            <a:pPr algn="just">
              <a:lnSpc>
                <a:spcPct val="100000"/>
              </a:lnSpc>
            </a:pPr>
            <a:endParaRPr lang="en-US" sz="2400" strike="noStrike" dirty="0" smtClean="0">
              <a:solidFill>
                <a:srgbClr val="000000"/>
              </a:solidFill>
              <a:latin typeface="Calibri"/>
            </a:endParaRPr>
          </a:p>
          <a:p>
            <a:pPr algn="just">
              <a:lnSpc>
                <a:spcPct val="100000"/>
              </a:lnSpc>
              <a:buFont typeface="Arial"/>
              <a:buChar char="•"/>
            </a:pPr>
            <a:endParaRPr lang="en-US" sz="2400" dirty="0">
              <a:solidFill>
                <a:srgbClr val="000000"/>
              </a:solidFill>
              <a:latin typeface="Calibri"/>
            </a:endParaRPr>
          </a:p>
          <a:p>
            <a:pPr algn="just">
              <a:lnSpc>
                <a:spcPct val="100000"/>
              </a:lnSpc>
              <a:buFont typeface="Arial"/>
              <a:buChar char="•"/>
            </a:pPr>
            <a:endParaRPr lang="en-US" sz="2400" strike="noStrike" dirty="0" smtClean="0">
              <a:solidFill>
                <a:srgbClr val="000000"/>
              </a:solidFill>
              <a:latin typeface="Calibri"/>
            </a:endParaRPr>
          </a:p>
          <a:p>
            <a:pPr algn="just">
              <a:lnSpc>
                <a:spcPct val="100000"/>
              </a:lnSpc>
              <a:buFont typeface="Arial"/>
              <a:buChar char="•"/>
            </a:pPr>
            <a:endParaRPr lang="en-US" sz="2400" dirty="0">
              <a:solidFill>
                <a:srgbClr val="000000"/>
              </a:solidFill>
              <a:latin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2702</TotalTime>
  <Words>1532</Words>
  <Application>Microsoft Office PowerPoint</Application>
  <PresentationFormat>Widescreen</PresentationFormat>
  <Paragraphs>99</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Microsoft YaHei</vt:lpstr>
      <vt:lpstr>Arial</vt:lpstr>
      <vt:lpstr>Bodoni MT</vt:lpstr>
      <vt:lpstr>Calibri</vt:lpstr>
      <vt:lpstr>Calibri Light</vt:lpstr>
      <vt:lpstr>DejaVu Sans</vt:lpstr>
      <vt:lpstr>Palatino Linotype</vt:lpstr>
      <vt:lpstr>Times New Roman</vt:lpstr>
      <vt:lpstr>Retrospect</vt:lpstr>
      <vt:lpstr>PowerPoint Presentation</vt:lpstr>
      <vt:lpstr>PowerPoint Presentation</vt:lpstr>
      <vt:lpstr>PowerPoint Presentation</vt:lpstr>
      <vt:lpstr>PowerPoint Presentation</vt:lpstr>
      <vt:lpstr>Introduction</vt:lpstr>
      <vt:lpstr>PowerPoint Presentation</vt:lpstr>
      <vt:lpstr>Bentham defined as the "fundamental axiom" of his philosophy the principle that "it is the greatest happiness of the greatest number that is the measure of right and wrong."[6][7] </vt:lpstr>
      <vt:lpstr>Reducing the risk of contamination of soil, air, as well as surface and groudwater</vt:lpstr>
      <vt:lpstr>PowerPoint Presentation</vt:lpstr>
      <vt:lpstr>PowerPoint Presentation</vt:lpstr>
      <vt:lpstr>Table 1 Standards for the maximum amounts of nitrogen fertilizered</vt:lpstr>
      <vt:lpstr>The expectations regarding the sustainability of the agricultural system have a long concern, what we propose is that, at the same time, we must not produce imbalances in the soil-water-plant equation. The balance of the biosphere beyond the establishment of the nutritional regime of plants is a prerogative, so we need to analyze the application of agricultural practices according to climatic characteristics and texture, soil topography. Not infrequently we tend to analyze statistical indicators to ensure the growth and development of cultivated plants according to optimal production. In the research we analyzed some of the vulnerabilities, in the sense that if the agricultural practices and tradition must have a common denominator when we talk about fertilizers depending on the four elements, the properties of the soil, the nutrients needed for the analyzed production of culture, climate but also the tradition of the place. Together, these elements can be sources of environmental protection.</vt:lpstr>
      <vt:lpstr>Conclusions </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PRIORITIZAREA PROIECTELOR DE INVESTIŢII PUBLICE</dc:title>
  <dc:creator>MFIN1</dc:creator>
  <cp:lastModifiedBy>RePack by Diakov</cp:lastModifiedBy>
  <cp:revision>122</cp:revision>
  <cp:lastPrinted>2016-01-27T11:42:32Z</cp:lastPrinted>
  <dcterms:created xsi:type="dcterms:W3CDTF">2016-01-21T07:19:07Z</dcterms:created>
  <dcterms:modified xsi:type="dcterms:W3CDTF">2020-10-30T00:33:15Z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Ecran lat</vt:lpwstr>
  </property>
  <property fmtid="{D5CDD505-2E9C-101B-9397-08002B2CF9AE}" pid="9" name="ScaleCrop">
    <vt:bool>false</vt:bool>
  </property>
  <property fmtid="{D5CDD505-2E9C-101B-9397-08002B2CF9AE}" pid="10" name="ShareDoc">
    <vt:bool>false</vt:bool>
  </property>
  <property fmtid="{D5CDD505-2E9C-101B-9397-08002B2CF9AE}" pid="11" name="Slides">
    <vt:i4>19</vt:i4>
  </property>
</Properties>
</file>