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4" r:id="rId4"/>
    <p:sldId id="267" r:id="rId5"/>
    <p:sldId id="269" r:id="rId6"/>
    <p:sldId id="270" r:id="rId7"/>
    <p:sldId id="268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315"/>
    <a:srgbClr val="1A7B7C"/>
    <a:srgbClr val="EAEAEA"/>
    <a:srgbClr val="FCFBF2"/>
    <a:srgbClr val="000000"/>
    <a:srgbClr val="EBE4AF"/>
    <a:srgbClr val="EBFFFF"/>
    <a:srgbClr val="073759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7A577-6B8F-4FFA-B085-E52884B29F6A}" type="doc">
      <dgm:prSet loTypeId="urn:microsoft.com/office/officeart/2005/8/layout/process1" loCatId="process" qsTypeId="urn:microsoft.com/office/officeart/2005/8/quickstyle/simple1" qsCatId="simple" csTypeId="urn:microsoft.com/office/officeart/2005/8/colors/accent6_3" csCatId="accent6" phldr="1"/>
      <dgm:spPr/>
    </dgm:pt>
    <dgm:pt modelId="{F7960452-070A-45E7-AC04-80AF5B03A748}">
      <dgm:prSet phldrT="[Texto]"/>
      <dgm:spPr/>
      <dgm:t>
        <a:bodyPr/>
        <a:lstStyle/>
        <a:p>
          <a:r>
            <a:rPr lang="pt-PT" dirty="0" err="1" smtClean="0"/>
            <a:t>Sampling</a:t>
          </a:r>
          <a:endParaRPr lang="pt-PT" dirty="0"/>
        </a:p>
      </dgm:t>
    </dgm:pt>
    <dgm:pt modelId="{A8126CED-65FF-4855-8536-BAEB7FE40C4D}" type="parTrans" cxnId="{CFE58683-68BA-46CA-9D8A-B8712EB94D25}">
      <dgm:prSet/>
      <dgm:spPr/>
      <dgm:t>
        <a:bodyPr/>
        <a:lstStyle/>
        <a:p>
          <a:endParaRPr lang="pt-PT"/>
        </a:p>
      </dgm:t>
    </dgm:pt>
    <dgm:pt modelId="{8F6FFBEE-4AA3-4DE6-9689-411F3654FE55}" type="sibTrans" cxnId="{CFE58683-68BA-46CA-9D8A-B8712EB94D25}">
      <dgm:prSet/>
      <dgm:spPr/>
      <dgm:t>
        <a:bodyPr/>
        <a:lstStyle/>
        <a:p>
          <a:endParaRPr lang="pt-PT"/>
        </a:p>
      </dgm:t>
    </dgm:pt>
    <dgm:pt modelId="{5F50DA1C-5C52-48B9-9168-3EDFDBDE0FD6}">
      <dgm:prSet phldrT="[Texto]"/>
      <dgm:spPr/>
      <dgm:t>
        <a:bodyPr/>
        <a:lstStyle/>
        <a:p>
          <a:r>
            <a:rPr lang="pt-PT" dirty="0" err="1" smtClean="0"/>
            <a:t>Isolation</a:t>
          </a:r>
          <a:r>
            <a:rPr lang="pt-PT" dirty="0" smtClean="0"/>
            <a:t> </a:t>
          </a:r>
          <a:r>
            <a:rPr lang="pt-PT" dirty="0" err="1" smtClean="0"/>
            <a:t>of</a:t>
          </a:r>
          <a:r>
            <a:rPr lang="pt-PT" dirty="0" smtClean="0"/>
            <a:t> </a:t>
          </a:r>
          <a:r>
            <a:rPr lang="pt-PT" dirty="0" err="1" smtClean="0"/>
            <a:t>bacteria</a:t>
          </a:r>
          <a:endParaRPr lang="pt-PT" dirty="0"/>
        </a:p>
      </dgm:t>
    </dgm:pt>
    <dgm:pt modelId="{A0C16CF1-2E79-42FD-A800-76EFBB9C13EF}" type="parTrans" cxnId="{E9B47F89-2199-40A0-885C-25F8E20A4B55}">
      <dgm:prSet/>
      <dgm:spPr/>
      <dgm:t>
        <a:bodyPr/>
        <a:lstStyle/>
        <a:p>
          <a:endParaRPr lang="pt-PT"/>
        </a:p>
      </dgm:t>
    </dgm:pt>
    <dgm:pt modelId="{55CB864C-3534-476A-BE9C-CEA45D3083F9}" type="sibTrans" cxnId="{E9B47F89-2199-40A0-885C-25F8E20A4B55}">
      <dgm:prSet/>
      <dgm:spPr/>
      <dgm:t>
        <a:bodyPr/>
        <a:lstStyle/>
        <a:p>
          <a:endParaRPr lang="pt-PT"/>
        </a:p>
      </dgm:t>
    </dgm:pt>
    <dgm:pt modelId="{B50C188C-932D-4B4C-9598-723E897DAE16}">
      <dgm:prSet phldrT="[Texto]"/>
      <dgm:spPr/>
      <dgm:t>
        <a:bodyPr/>
        <a:lstStyle/>
        <a:p>
          <a:r>
            <a:rPr lang="pt-PT" dirty="0" err="1" smtClean="0"/>
            <a:t>Genetic</a:t>
          </a:r>
          <a:r>
            <a:rPr lang="pt-PT" dirty="0" smtClean="0"/>
            <a:t> </a:t>
          </a:r>
          <a:r>
            <a:rPr lang="pt-PT" dirty="0" err="1" smtClean="0"/>
            <a:t>characterization</a:t>
          </a:r>
          <a:endParaRPr lang="pt-PT" dirty="0"/>
        </a:p>
      </dgm:t>
    </dgm:pt>
    <dgm:pt modelId="{938CF8E5-216B-4180-9D65-2CA495CA75E5}" type="parTrans" cxnId="{F342D645-1153-4D1F-8DEA-BD0DB03B6322}">
      <dgm:prSet/>
      <dgm:spPr/>
      <dgm:t>
        <a:bodyPr/>
        <a:lstStyle/>
        <a:p>
          <a:endParaRPr lang="pt-PT"/>
        </a:p>
      </dgm:t>
    </dgm:pt>
    <dgm:pt modelId="{D540F52F-AE25-431F-BC61-01A50428BD12}" type="sibTrans" cxnId="{F342D645-1153-4D1F-8DEA-BD0DB03B6322}">
      <dgm:prSet/>
      <dgm:spPr/>
      <dgm:t>
        <a:bodyPr/>
        <a:lstStyle/>
        <a:p>
          <a:endParaRPr lang="pt-PT"/>
        </a:p>
      </dgm:t>
    </dgm:pt>
    <dgm:pt modelId="{DA8D16AE-913F-4AAD-BE18-F4AF01E198FD}" type="pres">
      <dgm:prSet presAssocID="{1A97A577-6B8F-4FFA-B085-E52884B29F6A}" presName="Name0" presStyleCnt="0">
        <dgm:presLayoutVars>
          <dgm:dir/>
          <dgm:resizeHandles val="exact"/>
        </dgm:presLayoutVars>
      </dgm:prSet>
      <dgm:spPr/>
    </dgm:pt>
    <dgm:pt modelId="{E99DCA0A-2BEB-43BF-9A33-3E03D2002181}" type="pres">
      <dgm:prSet presAssocID="{F7960452-070A-45E7-AC04-80AF5B03A7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52CD78-7AD0-40B4-BBC5-1D6F15F709B4}" type="pres">
      <dgm:prSet presAssocID="{8F6FFBEE-4AA3-4DE6-9689-411F3654FE55}" presName="sibTrans" presStyleLbl="sibTrans2D1" presStyleIdx="0" presStyleCnt="2"/>
      <dgm:spPr/>
      <dgm:t>
        <a:bodyPr/>
        <a:lstStyle/>
        <a:p>
          <a:endParaRPr lang="pt-PT"/>
        </a:p>
      </dgm:t>
    </dgm:pt>
    <dgm:pt modelId="{2E92B207-AB00-49A5-9F00-1B146E44708C}" type="pres">
      <dgm:prSet presAssocID="{8F6FFBEE-4AA3-4DE6-9689-411F3654FE55}" presName="connectorText" presStyleLbl="sibTrans2D1" presStyleIdx="0" presStyleCnt="2"/>
      <dgm:spPr/>
      <dgm:t>
        <a:bodyPr/>
        <a:lstStyle/>
        <a:p>
          <a:endParaRPr lang="pt-PT"/>
        </a:p>
      </dgm:t>
    </dgm:pt>
    <dgm:pt modelId="{920DC81E-BD30-4BB0-8DE8-E8CCA53C885A}" type="pres">
      <dgm:prSet presAssocID="{5F50DA1C-5C52-48B9-9168-3EDFDBDE0FD6}" presName="node" presStyleLbl="node1" presStyleIdx="1" presStyleCnt="3" custScaleX="1704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3037C9-A9CA-4F51-927A-BCA1913ECF95}" type="pres">
      <dgm:prSet presAssocID="{55CB864C-3534-476A-BE9C-CEA45D3083F9}" presName="sibTrans" presStyleLbl="sibTrans2D1" presStyleIdx="1" presStyleCnt="2"/>
      <dgm:spPr/>
      <dgm:t>
        <a:bodyPr/>
        <a:lstStyle/>
        <a:p>
          <a:endParaRPr lang="pt-PT"/>
        </a:p>
      </dgm:t>
    </dgm:pt>
    <dgm:pt modelId="{4F473EC1-7722-4FFC-AE50-56D7792B2D2C}" type="pres">
      <dgm:prSet presAssocID="{55CB864C-3534-476A-BE9C-CEA45D3083F9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C6724EA2-8876-49B2-AFE1-8FE3F863C61F}" type="pres">
      <dgm:prSet presAssocID="{B50C188C-932D-4B4C-9598-723E897DAE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2944719-05CB-48C3-8BEF-D6F1B06BCB74}" type="presOf" srcId="{5F50DA1C-5C52-48B9-9168-3EDFDBDE0FD6}" destId="{920DC81E-BD30-4BB0-8DE8-E8CCA53C885A}" srcOrd="0" destOrd="0" presId="urn:microsoft.com/office/officeart/2005/8/layout/process1"/>
    <dgm:cxn modelId="{ACC8D1CF-49A6-4498-A1BE-5A760BC7B9DB}" type="presOf" srcId="{55CB864C-3534-476A-BE9C-CEA45D3083F9}" destId="{053037C9-A9CA-4F51-927A-BCA1913ECF95}" srcOrd="0" destOrd="0" presId="urn:microsoft.com/office/officeart/2005/8/layout/process1"/>
    <dgm:cxn modelId="{CFBE1957-F53C-48B5-ADB4-632300C7FF47}" type="presOf" srcId="{B50C188C-932D-4B4C-9598-723E897DAE16}" destId="{C6724EA2-8876-49B2-AFE1-8FE3F863C61F}" srcOrd="0" destOrd="0" presId="urn:microsoft.com/office/officeart/2005/8/layout/process1"/>
    <dgm:cxn modelId="{B87C0649-AE24-41D7-AE8E-D0E03264213E}" type="presOf" srcId="{1A97A577-6B8F-4FFA-B085-E52884B29F6A}" destId="{DA8D16AE-913F-4AAD-BE18-F4AF01E198FD}" srcOrd="0" destOrd="0" presId="urn:microsoft.com/office/officeart/2005/8/layout/process1"/>
    <dgm:cxn modelId="{3B76CFA5-632E-46A4-88B1-65BB9E9A0DBD}" type="presOf" srcId="{F7960452-070A-45E7-AC04-80AF5B03A748}" destId="{E99DCA0A-2BEB-43BF-9A33-3E03D2002181}" srcOrd="0" destOrd="0" presId="urn:microsoft.com/office/officeart/2005/8/layout/process1"/>
    <dgm:cxn modelId="{0A830A0C-A60A-4808-B20B-3BDADE9EBA8B}" type="presOf" srcId="{8F6FFBEE-4AA3-4DE6-9689-411F3654FE55}" destId="{2E92B207-AB00-49A5-9F00-1B146E44708C}" srcOrd="1" destOrd="0" presId="urn:microsoft.com/office/officeart/2005/8/layout/process1"/>
    <dgm:cxn modelId="{CFE58683-68BA-46CA-9D8A-B8712EB94D25}" srcId="{1A97A577-6B8F-4FFA-B085-E52884B29F6A}" destId="{F7960452-070A-45E7-AC04-80AF5B03A748}" srcOrd="0" destOrd="0" parTransId="{A8126CED-65FF-4855-8536-BAEB7FE40C4D}" sibTransId="{8F6FFBEE-4AA3-4DE6-9689-411F3654FE55}"/>
    <dgm:cxn modelId="{FF30845B-53C4-47C2-8345-EE60FCB21776}" type="presOf" srcId="{8F6FFBEE-4AA3-4DE6-9689-411F3654FE55}" destId="{1B52CD78-7AD0-40B4-BBC5-1D6F15F709B4}" srcOrd="0" destOrd="0" presId="urn:microsoft.com/office/officeart/2005/8/layout/process1"/>
    <dgm:cxn modelId="{E9B47F89-2199-40A0-885C-25F8E20A4B55}" srcId="{1A97A577-6B8F-4FFA-B085-E52884B29F6A}" destId="{5F50DA1C-5C52-48B9-9168-3EDFDBDE0FD6}" srcOrd="1" destOrd="0" parTransId="{A0C16CF1-2E79-42FD-A800-76EFBB9C13EF}" sibTransId="{55CB864C-3534-476A-BE9C-CEA45D3083F9}"/>
    <dgm:cxn modelId="{C56F2FF7-8619-4DFF-A5C3-F31F54EEFADB}" type="presOf" srcId="{55CB864C-3534-476A-BE9C-CEA45D3083F9}" destId="{4F473EC1-7722-4FFC-AE50-56D7792B2D2C}" srcOrd="1" destOrd="0" presId="urn:microsoft.com/office/officeart/2005/8/layout/process1"/>
    <dgm:cxn modelId="{F342D645-1153-4D1F-8DEA-BD0DB03B6322}" srcId="{1A97A577-6B8F-4FFA-B085-E52884B29F6A}" destId="{B50C188C-932D-4B4C-9598-723E897DAE16}" srcOrd="2" destOrd="0" parTransId="{938CF8E5-216B-4180-9D65-2CA495CA75E5}" sibTransId="{D540F52F-AE25-431F-BC61-01A50428BD12}"/>
    <dgm:cxn modelId="{04FDFC4D-8A18-4CD9-BD17-2CBF3319055A}" type="presParOf" srcId="{DA8D16AE-913F-4AAD-BE18-F4AF01E198FD}" destId="{E99DCA0A-2BEB-43BF-9A33-3E03D2002181}" srcOrd="0" destOrd="0" presId="urn:microsoft.com/office/officeart/2005/8/layout/process1"/>
    <dgm:cxn modelId="{A3A299CC-01B7-4B95-860C-0C042CFA4334}" type="presParOf" srcId="{DA8D16AE-913F-4AAD-BE18-F4AF01E198FD}" destId="{1B52CD78-7AD0-40B4-BBC5-1D6F15F709B4}" srcOrd="1" destOrd="0" presId="urn:microsoft.com/office/officeart/2005/8/layout/process1"/>
    <dgm:cxn modelId="{D90C472A-E2FB-4067-9817-5ECCD5E0540F}" type="presParOf" srcId="{1B52CD78-7AD0-40B4-BBC5-1D6F15F709B4}" destId="{2E92B207-AB00-49A5-9F00-1B146E44708C}" srcOrd="0" destOrd="0" presId="urn:microsoft.com/office/officeart/2005/8/layout/process1"/>
    <dgm:cxn modelId="{F1497B30-E243-46C8-83AC-1D09D7B260C0}" type="presParOf" srcId="{DA8D16AE-913F-4AAD-BE18-F4AF01E198FD}" destId="{920DC81E-BD30-4BB0-8DE8-E8CCA53C885A}" srcOrd="2" destOrd="0" presId="urn:microsoft.com/office/officeart/2005/8/layout/process1"/>
    <dgm:cxn modelId="{0D00C176-9438-4927-ADF0-98EFF53D4093}" type="presParOf" srcId="{DA8D16AE-913F-4AAD-BE18-F4AF01E198FD}" destId="{053037C9-A9CA-4F51-927A-BCA1913ECF95}" srcOrd="3" destOrd="0" presId="urn:microsoft.com/office/officeart/2005/8/layout/process1"/>
    <dgm:cxn modelId="{08216FE2-73BD-4833-97B1-52A4D7074445}" type="presParOf" srcId="{053037C9-A9CA-4F51-927A-BCA1913ECF95}" destId="{4F473EC1-7722-4FFC-AE50-56D7792B2D2C}" srcOrd="0" destOrd="0" presId="urn:microsoft.com/office/officeart/2005/8/layout/process1"/>
    <dgm:cxn modelId="{C4A9EB11-AC72-4616-865E-2382D51F0924}" type="presParOf" srcId="{DA8D16AE-913F-4AAD-BE18-F4AF01E198FD}" destId="{C6724EA2-8876-49B2-AFE1-8FE3F863C6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84345-138A-4230-A530-EF4EA06D97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PT"/>
        </a:p>
      </dgm:t>
    </dgm:pt>
    <dgm:pt modelId="{5B9F8F3B-A1CE-4E71-8C9E-4753C5B1192D}">
      <dgm:prSet phldrT="[Texto]" custT="1"/>
      <dgm:spPr/>
      <dgm:t>
        <a:bodyPr/>
        <a:lstStyle/>
        <a:p>
          <a:pPr>
            <a:buFont typeface="+mj-lt"/>
            <a:buNone/>
          </a:pPr>
          <a:r>
            <a:rPr lang="en-US" sz="2200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The exclusive growth of some species in MMN or LB, indicate that both media are complementary</a:t>
          </a:r>
          <a:endParaRPr lang="en-US" sz="2200" kern="1200" noProof="0" dirty="0">
            <a:solidFill>
              <a:srgbClr val="213315"/>
            </a:solidFill>
            <a:latin typeface="Palatino Linotype" panose="02040502050505030304" pitchFamily="18" charset="0"/>
            <a:ea typeface="+mn-ea"/>
            <a:cs typeface="+mn-cs"/>
          </a:endParaRPr>
        </a:p>
      </dgm:t>
    </dgm:pt>
    <dgm:pt modelId="{4F59CD42-C580-481E-A927-2FB1405FAB99}" type="parTrans" cxnId="{344D1CFC-B245-4108-8378-1ABA5A023A37}">
      <dgm:prSet/>
      <dgm:spPr/>
      <dgm:t>
        <a:bodyPr/>
        <a:lstStyle/>
        <a:p>
          <a:endParaRPr lang="en-US" sz="2200" noProof="0" dirty="0">
            <a:solidFill>
              <a:srgbClr val="213315"/>
            </a:solidFill>
          </a:endParaRPr>
        </a:p>
      </dgm:t>
    </dgm:pt>
    <dgm:pt modelId="{E21281E4-B831-46C1-8792-E66FF15A7FD9}" type="sibTrans" cxnId="{344D1CFC-B245-4108-8378-1ABA5A023A37}">
      <dgm:prSet/>
      <dgm:spPr/>
      <dgm:t>
        <a:bodyPr/>
        <a:lstStyle/>
        <a:p>
          <a:endParaRPr lang="en-US" sz="2200" noProof="0" dirty="0">
            <a:solidFill>
              <a:srgbClr val="213315"/>
            </a:solidFill>
          </a:endParaRPr>
        </a:p>
      </dgm:t>
    </dgm:pt>
    <dgm:pt modelId="{3DFF3BA7-F78B-49AE-8E40-7E5348956835}">
      <dgm:prSet phldrT="[Texto]" custT="1"/>
      <dgm:spPr/>
      <dgm:t>
        <a:bodyPr/>
        <a:lstStyle/>
        <a:p>
          <a:pPr>
            <a:buFont typeface="+mj-lt"/>
            <a:buNone/>
          </a:pPr>
          <a:r>
            <a:rPr lang="en-US" sz="2200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Clustering of the isolates using BOX-PCR fingerprinting was different to that obtained from the 16S rRNA gene phylogenetic tree</a:t>
          </a:r>
          <a:endParaRPr lang="en-US" sz="2200" kern="1200" noProof="0" dirty="0">
            <a:solidFill>
              <a:srgbClr val="213315"/>
            </a:solidFill>
            <a:latin typeface="Palatino Linotype" panose="02040502050505030304" pitchFamily="18" charset="0"/>
            <a:ea typeface="+mn-ea"/>
            <a:cs typeface="+mn-cs"/>
          </a:endParaRPr>
        </a:p>
      </dgm:t>
    </dgm:pt>
    <dgm:pt modelId="{19A1D7D4-1483-4A6B-99BE-CCC15A6E8999}" type="parTrans" cxnId="{702A4AFF-DA28-4AC1-B3D9-091A2382D453}">
      <dgm:prSet/>
      <dgm:spPr/>
      <dgm:t>
        <a:bodyPr/>
        <a:lstStyle/>
        <a:p>
          <a:endParaRPr lang="en-US" sz="2200" noProof="0" dirty="0">
            <a:solidFill>
              <a:srgbClr val="213315"/>
            </a:solidFill>
          </a:endParaRPr>
        </a:p>
      </dgm:t>
    </dgm:pt>
    <dgm:pt modelId="{CF52415B-37F6-4B14-9A8B-FFC4B1BB90B9}" type="sibTrans" cxnId="{702A4AFF-DA28-4AC1-B3D9-091A2382D453}">
      <dgm:prSet/>
      <dgm:spPr/>
      <dgm:t>
        <a:bodyPr/>
        <a:lstStyle/>
        <a:p>
          <a:endParaRPr lang="en-US" sz="2200" noProof="0" dirty="0">
            <a:solidFill>
              <a:srgbClr val="213315"/>
            </a:solidFill>
          </a:endParaRPr>
        </a:p>
      </dgm:t>
    </dgm:pt>
    <dgm:pt modelId="{22DD5F94-49F6-438A-9A1D-FB7D19609871}">
      <dgm:prSet phldrT="[Texto]" custT="1"/>
      <dgm:spPr/>
      <dgm:t>
        <a:bodyPr/>
        <a:lstStyle/>
        <a:p>
          <a:r>
            <a:rPr lang="en-US" sz="2200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The BOX-PCR has a higher discriminatory power than </a:t>
          </a:r>
          <a:r>
            <a:rPr lang="pt-PT" sz="2200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16S rRNA gene</a:t>
          </a:r>
          <a:endParaRPr lang="en-US" sz="2200" kern="1200" noProof="0" dirty="0">
            <a:solidFill>
              <a:srgbClr val="213315"/>
            </a:solidFill>
          </a:endParaRPr>
        </a:p>
      </dgm:t>
    </dgm:pt>
    <dgm:pt modelId="{D31F12C0-39E6-4CAB-BE39-AC71ABF15AD2}" type="parTrans" cxnId="{3BC7B80E-DBEC-49B0-89A7-AFE1EAB0268A}">
      <dgm:prSet/>
      <dgm:spPr/>
      <dgm:t>
        <a:bodyPr/>
        <a:lstStyle/>
        <a:p>
          <a:endParaRPr lang="en-US" sz="2200" noProof="0" dirty="0">
            <a:solidFill>
              <a:srgbClr val="213315"/>
            </a:solidFill>
          </a:endParaRPr>
        </a:p>
      </dgm:t>
    </dgm:pt>
    <dgm:pt modelId="{07BCF5CC-5495-487A-8E1E-12EED55BDA79}" type="sibTrans" cxnId="{3BC7B80E-DBEC-49B0-89A7-AFE1EAB0268A}">
      <dgm:prSet/>
      <dgm:spPr/>
      <dgm:t>
        <a:bodyPr/>
        <a:lstStyle/>
        <a:p>
          <a:endParaRPr lang="en-US" sz="2200" noProof="0" dirty="0">
            <a:solidFill>
              <a:srgbClr val="213315"/>
            </a:solidFill>
          </a:endParaRPr>
        </a:p>
      </dgm:t>
    </dgm:pt>
    <dgm:pt modelId="{A1AD29CE-3417-4725-81E9-C0CBCB5039AB}">
      <dgm:prSet custT="1"/>
      <dgm:spPr/>
      <dgm:t>
        <a:bodyPr/>
        <a:lstStyle/>
        <a:p>
          <a:r>
            <a:rPr lang="en-US" sz="2200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Futures studies should evaluate the function of these microorganisms in </a:t>
          </a:r>
          <a:r>
            <a:rPr lang="en-US" sz="2200" i="1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P. spumarius.</a:t>
          </a:r>
          <a:endParaRPr lang="en-US" sz="2200" i="1" kern="1200" noProof="0" dirty="0">
            <a:solidFill>
              <a:srgbClr val="213315"/>
            </a:solidFill>
            <a:latin typeface="Palatino Linotype" panose="02040502050505030304" pitchFamily="18" charset="0"/>
            <a:ea typeface="+mn-ea"/>
            <a:cs typeface="+mn-cs"/>
          </a:endParaRPr>
        </a:p>
      </dgm:t>
    </dgm:pt>
    <dgm:pt modelId="{B7A20B4F-8809-4850-B7D7-844F3FEEC435}" type="parTrans" cxnId="{F5F02FFE-31BE-4C6A-BAFA-D910B807F8C6}">
      <dgm:prSet/>
      <dgm:spPr/>
      <dgm:t>
        <a:bodyPr/>
        <a:lstStyle/>
        <a:p>
          <a:endParaRPr lang="en-US" sz="2200" noProof="0" dirty="0">
            <a:solidFill>
              <a:srgbClr val="213315"/>
            </a:solidFill>
          </a:endParaRPr>
        </a:p>
      </dgm:t>
    </dgm:pt>
    <dgm:pt modelId="{DD4BED55-0D68-4B22-A6C3-77F08929248B}" type="sibTrans" cxnId="{F5F02FFE-31BE-4C6A-BAFA-D910B807F8C6}">
      <dgm:prSet/>
      <dgm:spPr/>
      <dgm:t>
        <a:bodyPr/>
        <a:lstStyle/>
        <a:p>
          <a:endParaRPr lang="en-US" sz="2200" noProof="0" dirty="0">
            <a:solidFill>
              <a:srgbClr val="213315"/>
            </a:solidFill>
          </a:endParaRPr>
        </a:p>
      </dgm:t>
    </dgm:pt>
    <dgm:pt modelId="{9B9B0810-D796-4605-A844-834421D38C53}" type="pres">
      <dgm:prSet presAssocID="{33B84345-138A-4230-A530-EF4EA06D97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EAB34186-15D4-4F30-A64F-380ED3E40762}" type="pres">
      <dgm:prSet presAssocID="{33B84345-138A-4230-A530-EF4EA06D974D}" presName="Name1" presStyleCnt="0"/>
      <dgm:spPr/>
      <dgm:t>
        <a:bodyPr/>
        <a:lstStyle/>
        <a:p>
          <a:endParaRPr lang="pt-PT"/>
        </a:p>
      </dgm:t>
    </dgm:pt>
    <dgm:pt modelId="{B15D22C7-8399-4E5D-A738-6A679CEA28E5}" type="pres">
      <dgm:prSet presAssocID="{33B84345-138A-4230-A530-EF4EA06D974D}" presName="cycle" presStyleCnt="0"/>
      <dgm:spPr/>
      <dgm:t>
        <a:bodyPr/>
        <a:lstStyle/>
        <a:p>
          <a:endParaRPr lang="pt-PT"/>
        </a:p>
      </dgm:t>
    </dgm:pt>
    <dgm:pt modelId="{9B6B0A00-6920-401A-83ED-E1CF0245B8C8}" type="pres">
      <dgm:prSet presAssocID="{33B84345-138A-4230-A530-EF4EA06D974D}" presName="srcNode" presStyleLbl="node1" presStyleIdx="0" presStyleCnt="4"/>
      <dgm:spPr/>
      <dgm:t>
        <a:bodyPr/>
        <a:lstStyle/>
        <a:p>
          <a:endParaRPr lang="pt-PT"/>
        </a:p>
      </dgm:t>
    </dgm:pt>
    <dgm:pt modelId="{7676CDE3-FBDF-4238-8AE0-05000F757955}" type="pres">
      <dgm:prSet presAssocID="{33B84345-138A-4230-A530-EF4EA06D974D}" presName="conn" presStyleLbl="parChTrans1D2" presStyleIdx="0" presStyleCnt="1"/>
      <dgm:spPr/>
      <dgm:t>
        <a:bodyPr/>
        <a:lstStyle/>
        <a:p>
          <a:endParaRPr lang="pt-PT"/>
        </a:p>
      </dgm:t>
    </dgm:pt>
    <dgm:pt modelId="{39AD35DF-6339-47A9-8331-B44E92C0D180}" type="pres">
      <dgm:prSet presAssocID="{33B84345-138A-4230-A530-EF4EA06D974D}" presName="extraNode" presStyleLbl="node1" presStyleIdx="0" presStyleCnt="4"/>
      <dgm:spPr/>
      <dgm:t>
        <a:bodyPr/>
        <a:lstStyle/>
        <a:p>
          <a:endParaRPr lang="pt-PT"/>
        </a:p>
      </dgm:t>
    </dgm:pt>
    <dgm:pt modelId="{1E7E8C96-12A9-4FBA-9904-AB18580A183C}" type="pres">
      <dgm:prSet presAssocID="{33B84345-138A-4230-A530-EF4EA06D974D}" presName="dstNode" presStyleLbl="node1" presStyleIdx="0" presStyleCnt="4"/>
      <dgm:spPr/>
      <dgm:t>
        <a:bodyPr/>
        <a:lstStyle/>
        <a:p>
          <a:endParaRPr lang="pt-PT"/>
        </a:p>
      </dgm:t>
    </dgm:pt>
    <dgm:pt modelId="{0DE58D77-69BB-440B-8C04-AC2032D69A8F}" type="pres">
      <dgm:prSet presAssocID="{5B9F8F3B-A1CE-4E71-8C9E-4753C5B1192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6E40313-53D3-4F65-92A3-83366C83D682}" type="pres">
      <dgm:prSet presAssocID="{5B9F8F3B-A1CE-4E71-8C9E-4753C5B1192D}" presName="accent_1" presStyleCnt="0"/>
      <dgm:spPr/>
      <dgm:t>
        <a:bodyPr/>
        <a:lstStyle/>
        <a:p>
          <a:endParaRPr lang="pt-PT"/>
        </a:p>
      </dgm:t>
    </dgm:pt>
    <dgm:pt modelId="{AC9633E4-18AE-440B-8F95-E8ADC9FC5051}" type="pres">
      <dgm:prSet presAssocID="{5B9F8F3B-A1CE-4E71-8C9E-4753C5B1192D}" presName="accentRepeatNode" presStyleLbl="solidFgAcc1" presStyleIdx="0" presStyleCnt="4"/>
      <dgm:spPr/>
      <dgm:t>
        <a:bodyPr/>
        <a:lstStyle/>
        <a:p>
          <a:endParaRPr lang="pt-PT"/>
        </a:p>
      </dgm:t>
    </dgm:pt>
    <dgm:pt modelId="{68BB3EA8-7388-411B-912F-94670041E195}" type="pres">
      <dgm:prSet presAssocID="{22DD5F94-49F6-438A-9A1D-FB7D1960987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8FD161-8445-4ADD-93A1-6B5D2A45A18D}" type="pres">
      <dgm:prSet presAssocID="{22DD5F94-49F6-438A-9A1D-FB7D19609871}" presName="accent_2" presStyleCnt="0"/>
      <dgm:spPr/>
      <dgm:t>
        <a:bodyPr/>
        <a:lstStyle/>
        <a:p>
          <a:endParaRPr lang="pt-PT"/>
        </a:p>
      </dgm:t>
    </dgm:pt>
    <dgm:pt modelId="{ADBC98A2-9697-4E14-967C-7F85D2C4087B}" type="pres">
      <dgm:prSet presAssocID="{22DD5F94-49F6-438A-9A1D-FB7D19609871}" presName="accentRepeatNode" presStyleLbl="solidFgAcc1" presStyleIdx="1" presStyleCnt="4"/>
      <dgm:spPr/>
      <dgm:t>
        <a:bodyPr/>
        <a:lstStyle/>
        <a:p>
          <a:endParaRPr lang="pt-PT"/>
        </a:p>
      </dgm:t>
    </dgm:pt>
    <dgm:pt modelId="{CBADA1C6-7CE8-40AB-A19B-9631D3BD1467}" type="pres">
      <dgm:prSet presAssocID="{3DFF3BA7-F78B-49AE-8E40-7E5348956835}" presName="text_3" presStyleLbl="node1" presStyleIdx="2" presStyleCnt="4" custScaleY="11991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A2AF34-1DF1-484B-9A0D-4A6987C24E38}" type="pres">
      <dgm:prSet presAssocID="{3DFF3BA7-F78B-49AE-8E40-7E5348956835}" presName="accent_3" presStyleCnt="0"/>
      <dgm:spPr/>
      <dgm:t>
        <a:bodyPr/>
        <a:lstStyle/>
        <a:p>
          <a:endParaRPr lang="pt-PT"/>
        </a:p>
      </dgm:t>
    </dgm:pt>
    <dgm:pt modelId="{65948490-BDEB-41EB-AC0C-D048BCA3A667}" type="pres">
      <dgm:prSet presAssocID="{3DFF3BA7-F78B-49AE-8E40-7E5348956835}" presName="accentRepeatNode" presStyleLbl="solidFgAcc1" presStyleIdx="2" presStyleCnt="4"/>
      <dgm:spPr/>
      <dgm:t>
        <a:bodyPr/>
        <a:lstStyle/>
        <a:p>
          <a:endParaRPr lang="pt-PT"/>
        </a:p>
      </dgm:t>
    </dgm:pt>
    <dgm:pt modelId="{A3054D60-E5C1-4B4F-BB83-32D5AC3108EE}" type="pres">
      <dgm:prSet presAssocID="{A1AD29CE-3417-4725-81E9-C0CBCB5039A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FDA1E92-D90A-4A55-A01D-208B5CC7DDD6}" type="pres">
      <dgm:prSet presAssocID="{A1AD29CE-3417-4725-81E9-C0CBCB5039AB}" presName="accent_4" presStyleCnt="0"/>
      <dgm:spPr/>
      <dgm:t>
        <a:bodyPr/>
        <a:lstStyle/>
        <a:p>
          <a:endParaRPr lang="pt-PT"/>
        </a:p>
      </dgm:t>
    </dgm:pt>
    <dgm:pt modelId="{609488F3-C154-4C00-97AF-032263BE2867}" type="pres">
      <dgm:prSet presAssocID="{A1AD29CE-3417-4725-81E9-C0CBCB5039AB}" presName="accentRepeatNode" presStyleLbl="solidFgAcc1" presStyleIdx="3" presStyleCnt="4"/>
      <dgm:spPr/>
      <dgm:t>
        <a:bodyPr/>
        <a:lstStyle/>
        <a:p>
          <a:endParaRPr lang="pt-PT"/>
        </a:p>
      </dgm:t>
    </dgm:pt>
  </dgm:ptLst>
  <dgm:cxnLst>
    <dgm:cxn modelId="{344D1CFC-B245-4108-8378-1ABA5A023A37}" srcId="{33B84345-138A-4230-A530-EF4EA06D974D}" destId="{5B9F8F3B-A1CE-4E71-8C9E-4753C5B1192D}" srcOrd="0" destOrd="0" parTransId="{4F59CD42-C580-481E-A927-2FB1405FAB99}" sibTransId="{E21281E4-B831-46C1-8792-E66FF15A7FD9}"/>
    <dgm:cxn modelId="{9AFAEC15-F7CA-4606-B994-ED3F26C7C7B9}" type="presOf" srcId="{E21281E4-B831-46C1-8792-E66FF15A7FD9}" destId="{7676CDE3-FBDF-4238-8AE0-05000F757955}" srcOrd="0" destOrd="0" presId="urn:microsoft.com/office/officeart/2008/layout/VerticalCurvedList"/>
    <dgm:cxn modelId="{3CCC18C1-BB84-4FE8-9B47-7EC7F402B78E}" type="presOf" srcId="{33B84345-138A-4230-A530-EF4EA06D974D}" destId="{9B9B0810-D796-4605-A844-834421D38C53}" srcOrd="0" destOrd="0" presId="urn:microsoft.com/office/officeart/2008/layout/VerticalCurvedList"/>
    <dgm:cxn modelId="{73821394-EB39-4641-88A7-936520C4E638}" type="presOf" srcId="{5B9F8F3B-A1CE-4E71-8C9E-4753C5B1192D}" destId="{0DE58D77-69BB-440B-8C04-AC2032D69A8F}" srcOrd="0" destOrd="0" presId="urn:microsoft.com/office/officeart/2008/layout/VerticalCurvedList"/>
    <dgm:cxn modelId="{3BC7B80E-DBEC-49B0-89A7-AFE1EAB0268A}" srcId="{33B84345-138A-4230-A530-EF4EA06D974D}" destId="{22DD5F94-49F6-438A-9A1D-FB7D19609871}" srcOrd="1" destOrd="0" parTransId="{D31F12C0-39E6-4CAB-BE39-AC71ABF15AD2}" sibTransId="{07BCF5CC-5495-487A-8E1E-12EED55BDA79}"/>
    <dgm:cxn modelId="{F5F02FFE-31BE-4C6A-BAFA-D910B807F8C6}" srcId="{33B84345-138A-4230-A530-EF4EA06D974D}" destId="{A1AD29CE-3417-4725-81E9-C0CBCB5039AB}" srcOrd="3" destOrd="0" parTransId="{B7A20B4F-8809-4850-B7D7-844F3FEEC435}" sibTransId="{DD4BED55-0D68-4B22-A6C3-77F08929248B}"/>
    <dgm:cxn modelId="{702A4AFF-DA28-4AC1-B3D9-091A2382D453}" srcId="{33B84345-138A-4230-A530-EF4EA06D974D}" destId="{3DFF3BA7-F78B-49AE-8E40-7E5348956835}" srcOrd="2" destOrd="0" parTransId="{19A1D7D4-1483-4A6B-99BE-CCC15A6E8999}" sibTransId="{CF52415B-37F6-4B14-9A8B-FFC4B1BB90B9}"/>
    <dgm:cxn modelId="{5597DD47-5BD6-4063-AEF1-850B6C8EC1C2}" type="presOf" srcId="{22DD5F94-49F6-438A-9A1D-FB7D19609871}" destId="{68BB3EA8-7388-411B-912F-94670041E195}" srcOrd="0" destOrd="0" presId="urn:microsoft.com/office/officeart/2008/layout/VerticalCurvedList"/>
    <dgm:cxn modelId="{854DAE0C-38AE-45CB-AE3D-6D74BFF263EA}" type="presOf" srcId="{A1AD29CE-3417-4725-81E9-C0CBCB5039AB}" destId="{A3054D60-E5C1-4B4F-BB83-32D5AC3108EE}" srcOrd="0" destOrd="0" presId="urn:microsoft.com/office/officeart/2008/layout/VerticalCurvedList"/>
    <dgm:cxn modelId="{E68350DE-7818-44A0-82A6-2D06AF89944A}" type="presOf" srcId="{3DFF3BA7-F78B-49AE-8E40-7E5348956835}" destId="{CBADA1C6-7CE8-40AB-A19B-9631D3BD1467}" srcOrd="0" destOrd="0" presId="urn:microsoft.com/office/officeart/2008/layout/VerticalCurvedList"/>
    <dgm:cxn modelId="{BEA0E5EC-0340-4728-B77B-810494B0786C}" type="presParOf" srcId="{9B9B0810-D796-4605-A844-834421D38C53}" destId="{EAB34186-15D4-4F30-A64F-380ED3E40762}" srcOrd="0" destOrd="0" presId="urn:microsoft.com/office/officeart/2008/layout/VerticalCurvedList"/>
    <dgm:cxn modelId="{19E25751-46BC-4333-86B5-4CE4F31680A7}" type="presParOf" srcId="{EAB34186-15D4-4F30-A64F-380ED3E40762}" destId="{B15D22C7-8399-4E5D-A738-6A679CEA28E5}" srcOrd="0" destOrd="0" presId="urn:microsoft.com/office/officeart/2008/layout/VerticalCurvedList"/>
    <dgm:cxn modelId="{0576B962-096B-411D-AAA5-31050F22F224}" type="presParOf" srcId="{B15D22C7-8399-4E5D-A738-6A679CEA28E5}" destId="{9B6B0A00-6920-401A-83ED-E1CF0245B8C8}" srcOrd="0" destOrd="0" presId="urn:microsoft.com/office/officeart/2008/layout/VerticalCurvedList"/>
    <dgm:cxn modelId="{D1629585-B6FD-4DD6-A105-DF343D315840}" type="presParOf" srcId="{B15D22C7-8399-4E5D-A738-6A679CEA28E5}" destId="{7676CDE3-FBDF-4238-8AE0-05000F757955}" srcOrd="1" destOrd="0" presId="urn:microsoft.com/office/officeart/2008/layout/VerticalCurvedList"/>
    <dgm:cxn modelId="{0BAC5C74-B741-4E88-804B-D8B49F9D097E}" type="presParOf" srcId="{B15D22C7-8399-4E5D-A738-6A679CEA28E5}" destId="{39AD35DF-6339-47A9-8331-B44E92C0D180}" srcOrd="2" destOrd="0" presId="urn:microsoft.com/office/officeart/2008/layout/VerticalCurvedList"/>
    <dgm:cxn modelId="{80870ABC-6F97-4D8B-8421-855FC30A7A68}" type="presParOf" srcId="{B15D22C7-8399-4E5D-A738-6A679CEA28E5}" destId="{1E7E8C96-12A9-4FBA-9904-AB18580A183C}" srcOrd="3" destOrd="0" presId="urn:microsoft.com/office/officeart/2008/layout/VerticalCurvedList"/>
    <dgm:cxn modelId="{5DB35C24-DB71-4216-92E0-649FFD4839E2}" type="presParOf" srcId="{EAB34186-15D4-4F30-A64F-380ED3E40762}" destId="{0DE58D77-69BB-440B-8C04-AC2032D69A8F}" srcOrd="1" destOrd="0" presId="urn:microsoft.com/office/officeart/2008/layout/VerticalCurvedList"/>
    <dgm:cxn modelId="{BA848E8B-D8D8-401F-903E-BB7E950C46F8}" type="presParOf" srcId="{EAB34186-15D4-4F30-A64F-380ED3E40762}" destId="{86E40313-53D3-4F65-92A3-83366C83D682}" srcOrd="2" destOrd="0" presId="urn:microsoft.com/office/officeart/2008/layout/VerticalCurvedList"/>
    <dgm:cxn modelId="{3714BFD6-A10C-4214-BC5B-469C35109520}" type="presParOf" srcId="{86E40313-53D3-4F65-92A3-83366C83D682}" destId="{AC9633E4-18AE-440B-8F95-E8ADC9FC5051}" srcOrd="0" destOrd="0" presId="urn:microsoft.com/office/officeart/2008/layout/VerticalCurvedList"/>
    <dgm:cxn modelId="{00E7B788-858C-4B0A-8037-4EC9CCF819A5}" type="presParOf" srcId="{EAB34186-15D4-4F30-A64F-380ED3E40762}" destId="{68BB3EA8-7388-411B-912F-94670041E195}" srcOrd="3" destOrd="0" presId="urn:microsoft.com/office/officeart/2008/layout/VerticalCurvedList"/>
    <dgm:cxn modelId="{559E5DBF-76EF-445E-A7DC-3ADA51227052}" type="presParOf" srcId="{EAB34186-15D4-4F30-A64F-380ED3E40762}" destId="{528FD161-8445-4ADD-93A1-6B5D2A45A18D}" srcOrd="4" destOrd="0" presId="urn:microsoft.com/office/officeart/2008/layout/VerticalCurvedList"/>
    <dgm:cxn modelId="{26EDD139-FA7A-42D0-B806-592FC7F0DA2C}" type="presParOf" srcId="{528FD161-8445-4ADD-93A1-6B5D2A45A18D}" destId="{ADBC98A2-9697-4E14-967C-7F85D2C4087B}" srcOrd="0" destOrd="0" presId="urn:microsoft.com/office/officeart/2008/layout/VerticalCurvedList"/>
    <dgm:cxn modelId="{31B2CF05-110B-403D-B0F6-72FC38D875C4}" type="presParOf" srcId="{EAB34186-15D4-4F30-A64F-380ED3E40762}" destId="{CBADA1C6-7CE8-40AB-A19B-9631D3BD1467}" srcOrd="5" destOrd="0" presId="urn:microsoft.com/office/officeart/2008/layout/VerticalCurvedList"/>
    <dgm:cxn modelId="{22D8AD27-E9DE-43AD-9D4D-EAEDCE69C196}" type="presParOf" srcId="{EAB34186-15D4-4F30-A64F-380ED3E40762}" destId="{4EA2AF34-1DF1-484B-9A0D-4A6987C24E38}" srcOrd="6" destOrd="0" presId="urn:microsoft.com/office/officeart/2008/layout/VerticalCurvedList"/>
    <dgm:cxn modelId="{6C019951-488E-4AC5-909A-B72313D2F1F2}" type="presParOf" srcId="{4EA2AF34-1DF1-484B-9A0D-4A6987C24E38}" destId="{65948490-BDEB-41EB-AC0C-D048BCA3A667}" srcOrd="0" destOrd="0" presId="urn:microsoft.com/office/officeart/2008/layout/VerticalCurvedList"/>
    <dgm:cxn modelId="{1A14EDCA-9698-418A-9EA0-6CF97C73D8AA}" type="presParOf" srcId="{EAB34186-15D4-4F30-A64F-380ED3E40762}" destId="{A3054D60-E5C1-4B4F-BB83-32D5AC3108EE}" srcOrd="7" destOrd="0" presId="urn:microsoft.com/office/officeart/2008/layout/VerticalCurvedList"/>
    <dgm:cxn modelId="{8134B548-6828-43EA-A6FA-AAEC23DF0C0C}" type="presParOf" srcId="{EAB34186-15D4-4F30-A64F-380ED3E40762}" destId="{1FDA1E92-D90A-4A55-A01D-208B5CC7DDD6}" srcOrd="8" destOrd="0" presId="urn:microsoft.com/office/officeart/2008/layout/VerticalCurvedList"/>
    <dgm:cxn modelId="{3B11D90A-A0A5-4A63-B361-29ABFDE04C4F}" type="presParOf" srcId="{1FDA1E92-D90A-4A55-A01D-208B5CC7DDD6}" destId="{609488F3-C154-4C00-97AF-032263BE286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DCA0A-2BEB-43BF-9A33-3E03D2002181}">
      <dsp:nvSpPr>
        <dsp:cNvPr id="0" name=""/>
        <dsp:cNvSpPr/>
      </dsp:nvSpPr>
      <dsp:spPr>
        <a:xfrm>
          <a:off x="1738" y="0"/>
          <a:ext cx="1819798" cy="76363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err="1" smtClean="0"/>
            <a:t>Sampling</a:t>
          </a:r>
          <a:endParaRPr lang="pt-PT" sz="1900" kern="1200" dirty="0"/>
        </a:p>
      </dsp:txBody>
      <dsp:txXfrm>
        <a:off x="24104" y="22366"/>
        <a:ext cx="1775066" cy="718904"/>
      </dsp:txXfrm>
    </dsp:sp>
    <dsp:sp modelId="{1B52CD78-7AD0-40B4-BBC5-1D6F15F709B4}">
      <dsp:nvSpPr>
        <dsp:cNvPr id="0" name=""/>
        <dsp:cNvSpPr/>
      </dsp:nvSpPr>
      <dsp:spPr>
        <a:xfrm>
          <a:off x="2003516" y="156163"/>
          <a:ext cx="385797" cy="451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500" kern="1200"/>
        </a:p>
      </dsp:txBody>
      <dsp:txXfrm>
        <a:off x="2003516" y="246425"/>
        <a:ext cx="270058" cy="270785"/>
      </dsp:txXfrm>
    </dsp:sp>
    <dsp:sp modelId="{920DC81E-BD30-4BB0-8DE8-E8CCA53C885A}">
      <dsp:nvSpPr>
        <dsp:cNvPr id="0" name=""/>
        <dsp:cNvSpPr/>
      </dsp:nvSpPr>
      <dsp:spPr>
        <a:xfrm>
          <a:off x="2549456" y="0"/>
          <a:ext cx="3101190" cy="76363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err="1" smtClean="0"/>
            <a:t>Isolation</a:t>
          </a:r>
          <a:r>
            <a:rPr lang="pt-PT" sz="1900" kern="1200" dirty="0" smtClean="0"/>
            <a:t> </a:t>
          </a:r>
          <a:r>
            <a:rPr lang="pt-PT" sz="1900" kern="1200" dirty="0" err="1" smtClean="0"/>
            <a:t>of</a:t>
          </a:r>
          <a:r>
            <a:rPr lang="pt-PT" sz="1900" kern="1200" dirty="0" smtClean="0"/>
            <a:t> </a:t>
          </a:r>
          <a:r>
            <a:rPr lang="pt-PT" sz="1900" kern="1200" dirty="0" err="1" smtClean="0"/>
            <a:t>bacteria</a:t>
          </a:r>
          <a:endParaRPr lang="pt-PT" sz="1900" kern="1200" dirty="0"/>
        </a:p>
      </dsp:txBody>
      <dsp:txXfrm>
        <a:off x="2571822" y="22366"/>
        <a:ext cx="3056458" cy="718904"/>
      </dsp:txXfrm>
    </dsp:sp>
    <dsp:sp modelId="{053037C9-A9CA-4F51-927A-BCA1913ECF95}">
      <dsp:nvSpPr>
        <dsp:cNvPr id="0" name=""/>
        <dsp:cNvSpPr/>
      </dsp:nvSpPr>
      <dsp:spPr>
        <a:xfrm>
          <a:off x="5832626" y="156163"/>
          <a:ext cx="385797" cy="451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21387"/>
            <a:satOff val="-12653"/>
            <a:lumOff val="25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500" kern="1200"/>
        </a:p>
      </dsp:txBody>
      <dsp:txXfrm>
        <a:off x="5832626" y="246425"/>
        <a:ext cx="270058" cy="270785"/>
      </dsp:txXfrm>
    </dsp:sp>
    <dsp:sp modelId="{C6724EA2-8876-49B2-AFE1-8FE3F863C61F}">
      <dsp:nvSpPr>
        <dsp:cNvPr id="0" name=""/>
        <dsp:cNvSpPr/>
      </dsp:nvSpPr>
      <dsp:spPr>
        <a:xfrm>
          <a:off x="6378566" y="0"/>
          <a:ext cx="1819798" cy="76363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err="1" smtClean="0"/>
            <a:t>Genetic</a:t>
          </a:r>
          <a:r>
            <a:rPr lang="pt-PT" sz="1900" kern="1200" dirty="0" smtClean="0"/>
            <a:t> </a:t>
          </a:r>
          <a:r>
            <a:rPr lang="pt-PT" sz="1900" kern="1200" dirty="0" err="1" smtClean="0"/>
            <a:t>characterization</a:t>
          </a:r>
          <a:endParaRPr lang="pt-PT" sz="1900" kern="1200" dirty="0"/>
        </a:p>
      </dsp:txBody>
      <dsp:txXfrm>
        <a:off x="6400932" y="22366"/>
        <a:ext cx="1775066" cy="718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6CDE3-FBDF-4238-8AE0-05000F757955}">
      <dsp:nvSpPr>
        <dsp:cNvPr id="0" name=""/>
        <dsp:cNvSpPr/>
      </dsp:nvSpPr>
      <dsp:spPr>
        <a:xfrm>
          <a:off x="-6582087" y="-1006598"/>
          <a:ext cx="7834121" cy="7834121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58D77-69BB-440B-8C04-AC2032D69A8F}">
      <dsp:nvSpPr>
        <dsp:cNvPr id="0" name=""/>
        <dsp:cNvSpPr/>
      </dsp:nvSpPr>
      <dsp:spPr>
        <a:xfrm>
          <a:off x="655157" y="447512"/>
          <a:ext cx="7999897" cy="89549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79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The exclusive growth of some species in MMN or LB, indicate that both media are complementary</a:t>
          </a:r>
          <a:endParaRPr lang="en-US" sz="2200" kern="1200" noProof="0" dirty="0">
            <a:solidFill>
              <a:srgbClr val="213315"/>
            </a:solidFill>
            <a:latin typeface="Palatino Linotype" panose="02040502050505030304" pitchFamily="18" charset="0"/>
            <a:ea typeface="+mn-ea"/>
            <a:cs typeface="+mn-cs"/>
          </a:endParaRPr>
        </a:p>
      </dsp:txBody>
      <dsp:txXfrm>
        <a:off x="655157" y="447512"/>
        <a:ext cx="7999897" cy="895490"/>
      </dsp:txXfrm>
    </dsp:sp>
    <dsp:sp modelId="{AC9633E4-18AE-440B-8F95-E8ADC9FC5051}">
      <dsp:nvSpPr>
        <dsp:cNvPr id="0" name=""/>
        <dsp:cNvSpPr/>
      </dsp:nvSpPr>
      <dsp:spPr>
        <a:xfrm>
          <a:off x="95476" y="335576"/>
          <a:ext cx="1119363" cy="1119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B3EA8-7388-411B-912F-94670041E195}">
      <dsp:nvSpPr>
        <dsp:cNvPr id="0" name=""/>
        <dsp:cNvSpPr/>
      </dsp:nvSpPr>
      <dsp:spPr>
        <a:xfrm>
          <a:off x="1168563" y="1790981"/>
          <a:ext cx="7486492" cy="89549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79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The BOX-PCR has a higher discriminatory power than </a:t>
          </a:r>
          <a:r>
            <a:rPr lang="pt-PT" sz="2200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16S rRNA gene</a:t>
          </a:r>
          <a:endParaRPr lang="en-US" sz="2200" kern="1200" noProof="0" dirty="0">
            <a:solidFill>
              <a:srgbClr val="213315"/>
            </a:solidFill>
          </a:endParaRPr>
        </a:p>
      </dsp:txBody>
      <dsp:txXfrm>
        <a:off x="1168563" y="1790981"/>
        <a:ext cx="7486492" cy="895490"/>
      </dsp:txXfrm>
    </dsp:sp>
    <dsp:sp modelId="{ADBC98A2-9697-4E14-967C-7F85D2C4087B}">
      <dsp:nvSpPr>
        <dsp:cNvPr id="0" name=""/>
        <dsp:cNvSpPr/>
      </dsp:nvSpPr>
      <dsp:spPr>
        <a:xfrm>
          <a:off x="608881" y="1679045"/>
          <a:ext cx="1119363" cy="1119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DA1C6-7CE8-40AB-A19B-9631D3BD1467}">
      <dsp:nvSpPr>
        <dsp:cNvPr id="0" name=""/>
        <dsp:cNvSpPr/>
      </dsp:nvSpPr>
      <dsp:spPr>
        <a:xfrm>
          <a:off x="1168563" y="3045269"/>
          <a:ext cx="7486492" cy="107385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79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Clustering of the isolates using BOX-PCR fingerprinting was different to that obtained from the 16S rRNA gene phylogenetic tree</a:t>
          </a:r>
          <a:endParaRPr lang="en-US" sz="2200" kern="1200" noProof="0" dirty="0">
            <a:solidFill>
              <a:srgbClr val="213315"/>
            </a:solidFill>
            <a:latin typeface="Palatino Linotype" panose="02040502050505030304" pitchFamily="18" charset="0"/>
            <a:ea typeface="+mn-ea"/>
            <a:cs typeface="+mn-cs"/>
          </a:endParaRPr>
        </a:p>
      </dsp:txBody>
      <dsp:txXfrm>
        <a:off x="1168563" y="3045269"/>
        <a:ext cx="7486492" cy="1073854"/>
      </dsp:txXfrm>
    </dsp:sp>
    <dsp:sp modelId="{65948490-BDEB-41EB-AC0C-D048BCA3A667}">
      <dsp:nvSpPr>
        <dsp:cNvPr id="0" name=""/>
        <dsp:cNvSpPr/>
      </dsp:nvSpPr>
      <dsp:spPr>
        <a:xfrm>
          <a:off x="608881" y="3022514"/>
          <a:ext cx="1119363" cy="1119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54D60-E5C1-4B4F-BB83-32D5AC3108EE}">
      <dsp:nvSpPr>
        <dsp:cNvPr id="0" name=""/>
        <dsp:cNvSpPr/>
      </dsp:nvSpPr>
      <dsp:spPr>
        <a:xfrm>
          <a:off x="655157" y="4477920"/>
          <a:ext cx="7999897" cy="89549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79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Futures studies should evaluate the function of these microorganisms in </a:t>
          </a:r>
          <a:r>
            <a:rPr lang="en-US" sz="2200" i="1" kern="1200" noProof="0" smtClean="0">
              <a:solidFill>
                <a:srgbClr val="213315"/>
              </a:solidFill>
              <a:latin typeface="Palatino Linotype" panose="02040502050505030304" pitchFamily="18" charset="0"/>
              <a:ea typeface="+mn-ea"/>
              <a:cs typeface="+mn-cs"/>
            </a:rPr>
            <a:t>P. spumarius.</a:t>
          </a:r>
          <a:endParaRPr lang="en-US" sz="2200" i="1" kern="1200" noProof="0" dirty="0">
            <a:solidFill>
              <a:srgbClr val="213315"/>
            </a:solidFill>
            <a:latin typeface="Palatino Linotype" panose="02040502050505030304" pitchFamily="18" charset="0"/>
            <a:ea typeface="+mn-ea"/>
            <a:cs typeface="+mn-cs"/>
          </a:endParaRPr>
        </a:p>
      </dsp:txBody>
      <dsp:txXfrm>
        <a:off x="655157" y="4477920"/>
        <a:ext cx="7999897" cy="895490"/>
      </dsp:txXfrm>
    </dsp:sp>
    <dsp:sp modelId="{609488F3-C154-4C00-97AF-032263BE2867}">
      <dsp:nvSpPr>
        <dsp:cNvPr id="0" name=""/>
        <dsp:cNvSpPr/>
      </dsp:nvSpPr>
      <dsp:spPr>
        <a:xfrm>
          <a:off x="95476" y="4365984"/>
          <a:ext cx="1119363" cy="1119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microsoft.com/office/2007/relationships/hdphoto" Target="../media/hdphoto2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2987886"/>
            <a:ext cx="88773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Isolation and genetic characterization of bacteria associated with </a:t>
            </a:r>
            <a:r>
              <a:rPr lang="en-US" sz="2400" b="1" i="1" dirty="0" err="1">
                <a:latin typeface="Palatino Linotype" panose="02040502050505030304" pitchFamily="18" charset="0"/>
              </a:rPr>
              <a:t>Philaenus</a:t>
            </a:r>
            <a:r>
              <a:rPr lang="en-US" sz="2400" b="1" i="1" dirty="0">
                <a:latin typeface="Palatino Linotype" panose="02040502050505030304" pitchFamily="18" charset="0"/>
              </a:rPr>
              <a:t> </a:t>
            </a:r>
            <a:r>
              <a:rPr lang="en-US" sz="2400" b="1" i="1" dirty="0" err="1">
                <a:latin typeface="Palatino Linotype" panose="02040502050505030304" pitchFamily="18" charset="0"/>
              </a:rPr>
              <a:t>spumarius</a:t>
            </a:r>
            <a:r>
              <a:rPr lang="en-US" sz="2400" b="1" i="1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for the control of </a:t>
            </a:r>
            <a:r>
              <a:rPr lang="en-US" sz="2400" b="1" i="1" dirty="0" err="1">
                <a:latin typeface="Palatino Linotype" panose="02040502050505030304" pitchFamily="18" charset="0"/>
              </a:rPr>
              <a:t>Xylella</a:t>
            </a:r>
            <a:r>
              <a:rPr lang="en-US" sz="2400" b="1" i="1" dirty="0">
                <a:latin typeface="Palatino Linotype" panose="02040502050505030304" pitchFamily="18" charset="0"/>
              </a:rPr>
              <a:t> </a:t>
            </a:r>
            <a:r>
              <a:rPr lang="en-US" sz="2400" b="1" i="1" dirty="0" err="1" smtClean="0">
                <a:latin typeface="Palatino Linotype" panose="02040502050505030304" pitchFamily="18" charset="0"/>
              </a:rPr>
              <a:t>fastidiosa</a:t>
            </a:r>
            <a:endParaRPr lang="en-US" sz="2400" b="1" i="1" dirty="0" smtClean="0">
              <a:latin typeface="Palatino Linotype" panose="02040502050505030304" pitchFamily="18" charset="0"/>
            </a:endParaRPr>
          </a:p>
          <a:p>
            <a:pPr algn="ctr"/>
            <a:endParaRPr lang="fr-FR" i="1" dirty="0">
              <a:latin typeface="Palatino Linotype" panose="02040502050505030304" pitchFamily="18" charset="0"/>
            </a:endParaRPr>
          </a:p>
          <a:p>
            <a:pPr algn="ctr"/>
            <a:r>
              <a:rPr lang="it-IT" b="1" dirty="0">
                <a:latin typeface="Palatino Linotype" panose="02040502050505030304" pitchFamily="18" charset="0"/>
              </a:rPr>
              <a:t>Ana </a:t>
            </a:r>
            <a:r>
              <a:rPr lang="it-IT" b="1" dirty="0" smtClean="0">
                <a:latin typeface="Palatino Linotype" panose="02040502050505030304" pitchFamily="18" charset="0"/>
              </a:rPr>
              <a:t>Afonseca*, Sofia Silva, Cristina Cameirão, </a:t>
            </a:r>
            <a:r>
              <a:rPr lang="it-IT" b="1" dirty="0">
                <a:latin typeface="Palatino Linotype" panose="02040502050505030304" pitchFamily="18" charset="0"/>
              </a:rPr>
              <a:t>and </a:t>
            </a:r>
            <a:r>
              <a:rPr lang="it-IT" b="1" dirty="0" smtClean="0">
                <a:latin typeface="Palatino Linotype" panose="02040502050505030304" pitchFamily="18" charset="0"/>
              </a:rPr>
              <a:t>Paula Baptista</a:t>
            </a:r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pt-PT" dirty="0">
                <a:latin typeface="Palatino Linotype" panose="02040502050505030304" pitchFamily="18" charset="0"/>
              </a:rPr>
              <a:t>Centro de Investigação de Montanha (CIMO), Instituto Politécnico de Bragança, Campus de Santa Apolónia, 5300-253 Bragança, Portugal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b="1" dirty="0">
                <a:latin typeface="Palatino Linotype" panose="02040502050505030304" pitchFamily="18" charset="0"/>
              </a:rPr>
              <a:t>*</a:t>
            </a:r>
            <a:r>
              <a:rPr lang="en-US" sz="1400" dirty="0">
                <a:latin typeface="Palatino Linotype" panose="02040502050505030304" pitchFamily="18" charset="0"/>
              </a:rPr>
              <a:t> Corresponding author: anafilipa.afonseca53@gmail.com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D5563-C0F5-42A4-9029-F268D91A3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194"/>
            <a:ext cx="9144000" cy="3283080"/>
          </a:xfrm>
          <a:prstGeom prst="rect">
            <a:avLst/>
          </a:prstGeom>
        </p:spPr>
      </p:pic>
      <p:pic>
        <p:nvPicPr>
          <p:cNvPr id="8" name="Picture 3" descr="Resultado de imagem para ipb esab">
            <a:extLst>
              <a:ext uri="{FF2B5EF4-FFF2-40B4-BE49-F238E27FC236}">
                <a16:creationId xmlns:a16="http://schemas.microsoft.com/office/drawing/2014/main" id="{FDD0DAD5-1729-4986-AC0C-6EA13F67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78" y="6092185"/>
            <a:ext cx="1861901" cy="56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Resultado de imagem para CIMO">
            <a:extLst>
              <a:ext uri="{FF2B5EF4-FFF2-40B4-BE49-F238E27FC236}">
                <a16:creationId xmlns:a16="http://schemas.microsoft.com/office/drawing/2014/main" id="{DC56DD9F-C3EC-4FD4-AFC3-2E928C9F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21" y="6029866"/>
            <a:ext cx="1490698" cy="6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432" y="449328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Palatino Linotype" panose="02040502050505030304" pitchFamily="18" charset="0"/>
              </a:rPr>
              <a:t>Abstract</a:t>
            </a:r>
            <a:r>
              <a:rPr lang="fr-FR" b="1" dirty="0" smtClean="0">
                <a:latin typeface="Palatino Linotype" panose="02040502050505030304" pitchFamily="18" charset="0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dirty="0" err="1">
                <a:latin typeface="Palatino Linotype" panose="02040502050505030304" pitchFamily="18" charset="0"/>
              </a:rPr>
              <a:t>endosymbiotic</a:t>
            </a:r>
            <a:r>
              <a:rPr lang="en-US" dirty="0">
                <a:latin typeface="Palatino Linotype" panose="02040502050505030304" pitchFamily="18" charset="0"/>
              </a:rPr>
              <a:t> bacteria that live within the body of insects are involved in many aspects of the host physiology, including reproduction and defense. </a:t>
            </a:r>
            <a:r>
              <a:rPr lang="en-US" i="1" dirty="0" err="1">
                <a:latin typeface="Palatino Linotype" panose="02040502050505030304" pitchFamily="18" charset="0"/>
              </a:rPr>
              <a:t>Philaenus</a:t>
            </a:r>
            <a:r>
              <a:rPr lang="en-US" i="1" dirty="0"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latin typeface="Palatino Linotype" panose="02040502050505030304" pitchFamily="18" charset="0"/>
              </a:rPr>
              <a:t>spumarius</a:t>
            </a:r>
            <a:r>
              <a:rPr lang="en-US" i="1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was identified as one of the main vector of </a:t>
            </a:r>
            <a:r>
              <a:rPr lang="en-US" i="1" dirty="0" err="1">
                <a:latin typeface="Palatino Linotype" panose="02040502050505030304" pitchFamily="18" charset="0"/>
              </a:rPr>
              <a:t>Xylella</a:t>
            </a:r>
            <a:r>
              <a:rPr lang="en-US" i="1" dirty="0"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latin typeface="Palatino Linotype" panose="02040502050505030304" pitchFamily="18" charset="0"/>
              </a:rPr>
              <a:t>fastidiosa</a:t>
            </a:r>
            <a:r>
              <a:rPr lang="en-US" dirty="0">
                <a:latin typeface="Palatino Linotype" panose="02040502050505030304" pitchFamily="18" charset="0"/>
              </a:rPr>
              <a:t>, a bacterium responsible for several diseases in a variety of agricultural crops of high importance. In this work, different media types were evaluated for the isolation of bacteria living within </a:t>
            </a:r>
            <a:r>
              <a:rPr lang="en-US" i="1" dirty="0">
                <a:latin typeface="Palatino Linotype" panose="02040502050505030304" pitchFamily="18" charset="0"/>
              </a:rPr>
              <a:t>P</a:t>
            </a:r>
            <a:r>
              <a:rPr lang="en-US" i="1" dirty="0" smtClean="0">
                <a:latin typeface="Palatino Linotype" panose="02040502050505030304" pitchFamily="18" charset="0"/>
              </a:rPr>
              <a:t>. </a:t>
            </a:r>
            <a:r>
              <a:rPr lang="en-US" i="1" dirty="0" err="1" smtClean="0">
                <a:latin typeface="Palatino Linotype" panose="02040502050505030304" pitchFamily="18" charset="0"/>
              </a:rPr>
              <a:t>spumarius</a:t>
            </a:r>
            <a:r>
              <a:rPr lang="en-US" i="1" dirty="0" smtClean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adults, for their potential exploitation in the management </a:t>
            </a:r>
            <a:r>
              <a:rPr lang="en-US" i="1" dirty="0">
                <a:latin typeface="Palatino Linotype" panose="02040502050505030304" pitchFamily="18" charset="0"/>
              </a:rPr>
              <a:t>X. </a:t>
            </a:r>
            <a:r>
              <a:rPr lang="en-US" i="1" dirty="0" err="1">
                <a:latin typeface="Palatino Linotype" panose="02040502050505030304" pitchFamily="18" charset="0"/>
              </a:rPr>
              <a:t>fastidiosa</a:t>
            </a:r>
            <a:r>
              <a:rPr lang="en-US" dirty="0">
                <a:latin typeface="Palatino Linotype" panose="02040502050505030304" pitchFamily="18" charset="0"/>
              </a:rPr>
              <a:t>. Specifically, was compared the effect of minimal (Luria </a:t>
            </a:r>
            <a:r>
              <a:rPr lang="en-US" dirty="0" err="1" smtClean="0">
                <a:latin typeface="Palatino Linotype" panose="02040502050505030304" pitchFamily="18" charset="0"/>
              </a:rPr>
              <a:t>Bertani</a:t>
            </a:r>
            <a:r>
              <a:rPr lang="en-US" dirty="0" smtClean="0">
                <a:latin typeface="Palatino Linotype" panose="02040502050505030304" pitchFamily="18" charset="0"/>
              </a:rPr>
              <a:t> - LB) </a:t>
            </a:r>
            <a:r>
              <a:rPr lang="en-US" dirty="0">
                <a:latin typeface="Palatino Linotype" panose="02040502050505030304" pitchFamily="18" charset="0"/>
              </a:rPr>
              <a:t>and complex (Modified </a:t>
            </a:r>
            <a:r>
              <a:rPr lang="en-US" dirty="0" err="1" smtClean="0">
                <a:latin typeface="Palatino Linotype" panose="02040502050505030304" pitchFamily="18" charset="0"/>
              </a:rPr>
              <a:t>Melin-Norkrans</a:t>
            </a:r>
            <a:r>
              <a:rPr lang="en-US" dirty="0" smtClean="0">
                <a:latin typeface="Palatino Linotype" panose="02040502050505030304" pitchFamily="18" charset="0"/>
              </a:rPr>
              <a:t> - MMN) </a:t>
            </a:r>
            <a:r>
              <a:rPr lang="en-US" dirty="0">
                <a:latin typeface="Palatino Linotype" panose="02040502050505030304" pitchFamily="18" charset="0"/>
              </a:rPr>
              <a:t>media, with and without fetal bovine </a:t>
            </a:r>
            <a:r>
              <a:rPr lang="en-US" dirty="0" smtClean="0">
                <a:latin typeface="Palatino Linotype" panose="02040502050505030304" pitchFamily="18" charset="0"/>
              </a:rPr>
              <a:t>or </a:t>
            </a:r>
            <a:r>
              <a:rPr lang="en-US" dirty="0">
                <a:latin typeface="Palatino Linotype" panose="02040502050505030304" pitchFamily="18" charset="0"/>
              </a:rPr>
              <a:t>gelling agents, on the abundance and diversity of bacteria. The collection of isolates obtained </a:t>
            </a:r>
            <a:r>
              <a:rPr lang="en-US" dirty="0" smtClean="0">
                <a:latin typeface="Palatino Linotype" panose="02040502050505030304" pitchFamily="18" charset="0"/>
              </a:rPr>
              <a:t>and of others previously obtained was </a:t>
            </a:r>
            <a:r>
              <a:rPr lang="en-US" dirty="0">
                <a:latin typeface="Palatino Linotype" panose="02040502050505030304" pitchFamily="18" charset="0"/>
              </a:rPr>
              <a:t>further characterized by BOX-PCR and sequencing of the 16S ribosomal RNA (</a:t>
            </a:r>
            <a:r>
              <a:rPr lang="en-US" dirty="0" err="1">
                <a:latin typeface="Palatino Linotype" panose="02040502050505030304" pitchFamily="18" charset="0"/>
              </a:rPr>
              <a:t>rRNA</a:t>
            </a:r>
            <a:r>
              <a:rPr lang="en-US" dirty="0">
                <a:latin typeface="Palatino Linotype" panose="02040502050505030304" pitchFamily="18" charset="0"/>
              </a:rPr>
              <a:t>) gene. 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fr-FR" b="1" dirty="0">
                <a:latin typeface="Palatino Linotype" panose="02040502050505030304" pitchFamily="18" charset="0"/>
              </a:rPr>
              <a:t>Keywords: </a:t>
            </a:r>
            <a:r>
              <a:rPr lang="fr-FR" dirty="0">
                <a:latin typeface="Palatino Linotype" panose="02040502050505030304" pitchFamily="18" charset="0"/>
              </a:rPr>
              <a:t>Culture media; DNA </a:t>
            </a:r>
            <a:r>
              <a:rPr lang="fr-FR" dirty="0" err="1">
                <a:latin typeface="Palatino Linotype" panose="02040502050505030304" pitchFamily="18" charset="0"/>
              </a:rPr>
              <a:t>fingerprinting</a:t>
            </a:r>
            <a:r>
              <a:rPr lang="fr-FR" dirty="0">
                <a:latin typeface="Palatino Linotype" panose="02040502050505030304" pitchFamily="18" charset="0"/>
              </a:rPr>
              <a:t>; BOX-PCR; 16S </a:t>
            </a:r>
            <a:r>
              <a:rPr lang="fr-FR" dirty="0" err="1">
                <a:latin typeface="Palatino Linotype" panose="02040502050505030304" pitchFamily="18" charset="0"/>
              </a:rPr>
              <a:t>rRNA</a:t>
            </a:r>
            <a:r>
              <a:rPr lang="fr-FR" dirty="0">
                <a:latin typeface="Palatino Linotype" panose="02040502050505030304" pitchFamily="18" charset="0"/>
              </a:rPr>
              <a:t> </a:t>
            </a:r>
            <a:r>
              <a:rPr lang="fr-FR" dirty="0" err="1">
                <a:latin typeface="Palatino Linotype" panose="02040502050505030304" pitchFamily="18" charset="0"/>
              </a:rPr>
              <a:t>gene</a:t>
            </a:r>
            <a:r>
              <a:rPr lang="fr-FR" dirty="0">
                <a:latin typeface="Palatino Linotype" panose="02040502050505030304" pitchFamily="18" charset="0"/>
              </a:rPr>
              <a:t> </a:t>
            </a:r>
            <a:r>
              <a:rPr lang="fr-FR" dirty="0" err="1" smtClean="0">
                <a:latin typeface="Palatino Linotype" panose="02040502050505030304" pitchFamily="18" charset="0"/>
              </a:rPr>
              <a:t>sequencing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83F8A-973C-44C7-B1D5-06EBD8DA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33915"/>
            <a:ext cx="1752600" cy="1752600"/>
          </a:xfrm>
          <a:prstGeom prst="rect">
            <a:avLst/>
          </a:prstGeom>
        </p:spPr>
      </p:pic>
      <p:pic>
        <p:nvPicPr>
          <p:cNvPr id="6" name="Imagem 5" descr="Uma imagem com sentado, pedaço, mesa, pequeno&#10;&#10;Descrição gerada automaticamente">
            <a:extLst>
              <a:ext uri="{FF2B5EF4-FFF2-40B4-BE49-F238E27FC236}">
                <a16:creationId xmlns:a16="http://schemas.microsoft.com/office/drawing/2014/main" id="{801CB8F0-5B87-483A-B9D5-E6094EE3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60" b="79255" l="31450" r="72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82" t="40898" r="22037" b="16483"/>
          <a:stretch>
            <a:fillRect/>
          </a:stretch>
        </p:blipFill>
        <p:spPr bwMode="auto">
          <a:xfrm>
            <a:off x="2122467" y="4871875"/>
            <a:ext cx="1813418" cy="19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03125" y="6356350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i="1" dirty="0" err="1" smtClean="0"/>
              <a:t>Philaenus</a:t>
            </a:r>
            <a:r>
              <a:rPr lang="pt-PT" i="1" dirty="0" smtClean="0"/>
              <a:t> </a:t>
            </a:r>
            <a:r>
              <a:rPr lang="pt-PT" i="1" dirty="0" err="1"/>
              <a:t>spumarius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83F8A-973C-44C7-B1D5-06EBD8DA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33915"/>
            <a:ext cx="1752600" cy="175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002B9B-22F5-4BDC-BEFF-6702B8A8B395}"/>
              </a:ext>
            </a:extLst>
          </p:cNvPr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Palatino Linotype" panose="02040502050505030304" pitchFamily="18" charset="0"/>
              </a:rPr>
              <a:t>Material</a:t>
            </a:r>
            <a:r>
              <a:rPr lang="fr-FR" sz="2400" b="1" dirty="0" smtClean="0">
                <a:latin typeface="Palatino Linotype" panose="02040502050505030304" pitchFamily="18" charset="0"/>
              </a:rPr>
              <a:t> and </a:t>
            </a:r>
            <a:r>
              <a:rPr lang="fr-FR" sz="2400" b="1" dirty="0" err="1" smtClean="0">
                <a:latin typeface="Palatino Linotype" panose="02040502050505030304" pitchFamily="18" charset="0"/>
              </a:rPr>
              <a:t>Methods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46966991"/>
              </p:ext>
            </p:extLst>
          </p:nvPr>
        </p:nvGraphicFramePr>
        <p:xfrm>
          <a:off x="523555" y="1423349"/>
          <a:ext cx="8200103" cy="76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ângulo arredondado 3"/>
          <p:cNvSpPr/>
          <p:nvPr/>
        </p:nvSpPr>
        <p:spPr>
          <a:xfrm>
            <a:off x="570258" y="2226315"/>
            <a:ext cx="1737345" cy="1686928"/>
          </a:xfrm>
          <a:prstGeom prst="roundRect">
            <a:avLst>
              <a:gd name="adj" fmla="val 3250"/>
            </a:avLst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arredondado 13"/>
          <p:cNvSpPr/>
          <p:nvPr/>
        </p:nvSpPr>
        <p:spPr>
          <a:xfrm>
            <a:off x="3107448" y="2226314"/>
            <a:ext cx="3066755" cy="4130035"/>
          </a:xfrm>
          <a:prstGeom prst="roundRect">
            <a:avLst>
              <a:gd name="adj" fmla="val 3250"/>
            </a:avLst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arredondado 14"/>
          <p:cNvSpPr/>
          <p:nvPr/>
        </p:nvSpPr>
        <p:spPr>
          <a:xfrm>
            <a:off x="6974048" y="2226315"/>
            <a:ext cx="1739778" cy="1686928"/>
          </a:xfrm>
          <a:prstGeom prst="roundRect">
            <a:avLst>
              <a:gd name="adj" fmla="val 3250"/>
            </a:avLst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541995" y="3306241"/>
            <a:ext cx="179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Palatino Linotype" panose="02040502050505030304" pitchFamily="18" charset="0"/>
              </a:rPr>
              <a:t>Bragança (Portugal)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678414" y="2226315"/>
            <a:ext cx="1521037" cy="1140778"/>
            <a:chOff x="737420" y="2186983"/>
            <a:chExt cx="1521037" cy="114077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5E3F877-9912-458B-97FB-BF87BA4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7420" y="2186983"/>
              <a:ext cx="1521037" cy="11407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Imagem 18" descr="Uma imagem com sentado, pedaço, mesa, pequeno&#10;&#10;Descrição gerada automaticamente">
              <a:extLst>
                <a:ext uri="{FF2B5EF4-FFF2-40B4-BE49-F238E27FC236}">
                  <a16:creationId xmlns:a16="http://schemas.microsoft.com/office/drawing/2014/main" id="{801CB8F0-5B87-483A-B9D5-E6094EE31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160" b="79255" l="31450" r="72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82" t="40898" r="22037" b="16483"/>
            <a:stretch>
              <a:fillRect/>
            </a:stretch>
          </p:blipFill>
          <p:spPr bwMode="auto">
            <a:xfrm>
              <a:off x="1537266" y="2652917"/>
              <a:ext cx="272030" cy="29793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PHP Webquest">
            <a:extLst>
              <a:ext uri="{FF2B5EF4-FFF2-40B4-BE49-F238E27FC236}">
                <a16:creationId xmlns:a16="http://schemas.microsoft.com/office/drawing/2014/main" id="{B2083A55-8938-49A1-A591-269107B43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86" b="21272"/>
          <a:stretch/>
        </p:blipFill>
        <p:spPr bwMode="auto">
          <a:xfrm>
            <a:off x="3135711" y="2636549"/>
            <a:ext cx="2871800" cy="6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FABB14D-707A-4FA7-8D9C-0D5293E7F939}"/>
              </a:ext>
            </a:extLst>
          </p:cNvPr>
          <p:cNvSpPr txBox="1"/>
          <p:nvPr/>
        </p:nvSpPr>
        <p:spPr>
          <a:xfrm>
            <a:off x="3045531" y="3367093"/>
            <a:ext cx="95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 min Alcohol 70%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6A7853C-BF04-4F8D-AB6B-C3984F60BE2A}"/>
              </a:ext>
            </a:extLst>
          </p:cNvPr>
          <p:cNvSpPr txBox="1"/>
          <p:nvPr/>
        </p:nvSpPr>
        <p:spPr>
          <a:xfrm>
            <a:off x="4280331" y="3367093"/>
            <a:ext cx="84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 min Bleach 5%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A1D5960-CDDA-4D09-A562-595C71DB2624}"/>
              </a:ext>
            </a:extLst>
          </p:cNvPr>
          <p:cNvSpPr txBox="1"/>
          <p:nvPr/>
        </p:nvSpPr>
        <p:spPr>
          <a:xfrm>
            <a:off x="5251599" y="3367093"/>
            <a:ext cx="100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Sterile dH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 </a:t>
            </a:r>
          </a:p>
          <a:p>
            <a:r>
              <a:rPr lang="en-US" sz="1200" dirty="0" smtClean="0"/>
              <a:t>(3X, 2 min)</a:t>
            </a:r>
            <a:endParaRPr lang="en-US" sz="1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027357" y="2230515"/>
            <a:ext cx="322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Palatino Linotype" panose="02040502050505030304" pitchFamily="18" charset="0"/>
              </a:rPr>
              <a:t>Surface </a:t>
            </a:r>
            <a:r>
              <a:rPr lang="pt-PT" dirty="0" err="1" smtClean="0">
                <a:latin typeface="Palatino Linotype" panose="02040502050505030304" pitchFamily="18" charset="0"/>
              </a:rPr>
              <a:t>sterilization</a:t>
            </a:r>
            <a:r>
              <a:rPr lang="pt-PT" dirty="0" smtClean="0">
                <a:latin typeface="Palatino Linotype" panose="02040502050505030304" pitchFamily="18" charset="0"/>
              </a:rPr>
              <a:t> </a:t>
            </a:r>
            <a:r>
              <a:rPr lang="pt-PT" dirty="0" err="1" smtClean="0">
                <a:latin typeface="Palatino Linotype" panose="02040502050505030304" pitchFamily="18" charset="0"/>
              </a:rPr>
              <a:t>of</a:t>
            </a:r>
            <a:r>
              <a:rPr lang="pt-PT" dirty="0" smtClean="0">
                <a:latin typeface="Palatino Linotype" panose="02040502050505030304" pitchFamily="18" charset="0"/>
              </a:rPr>
              <a:t> </a:t>
            </a:r>
            <a:r>
              <a:rPr lang="pt-PT" dirty="0" err="1" smtClean="0">
                <a:latin typeface="Palatino Linotype" panose="02040502050505030304" pitchFamily="18" charset="0"/>
              </a:rPr>
              <a:t>adults</a:t>
            </a:r>
            <a:endParaRPr lang="pt-PT" dirty="0">
              <a:latin typeface="Palatino Linotype" panose="02040502050505030304" pitchFamily="18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01280" y="2212280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i="1" dirty="0" smtClean="0"/>
              <a:t>P. </a:t>
            </a:r>
            <a:r>
              <a:rPr lang="pt-PT" i="1" dirty="0" err="1"/>
              <a:t>spumarius</a:t>
            </a:r>
            <a:endParaRPr lang="pt-PT" dirty="0"/>
          </a:p>
        </p:txBody>
      </p:sp>
      <p:grpSp>
        <p:nvGrpSpPr>
          <p:cNvPr id="30" name="Grupo 29"/>
          <p:cNvGrpSpPr/>
          <p:nvPr/>
        </p:nvGrpSpPr>
        <p:grpSpPr>
          <a:xfrm>
            <a:off x="4633444" y="3812897"/>
            <a:ext cx="632646" cy="817991"/>
            <a:chOff x="1908825" y="4381625"/>
            <a:chExt cx="765135" cy="1085109"/>
          </a:xfrm>
        </p:grpSpPr>
        <p:pic>
          <p:nvPicPr>
            <p:cNvPr id="1034" name="Picture 10" descr="Eppendorf (opened) Clip Ar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825" y="4381625"/>
              <a:ext cx="646681" cy="1085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agem 33" descr="Uma imagem com sentado, pedaço, mesa, pequeno&#10;&#10;Descrição gerada automaticamente">
              <a:extLst>
                <a:ext uri="{FF2B5EF4-FFF2-40B4-BE49-F238E27FC236}">
                  <a16:creationId xmlns:a16="http://schemas.microsoft.com/office/drawing/2014/main" id="{801CB8F0-5B87-483A-B9D5-E6094EE31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160" b="79255" l="31450" r="72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82" t="40898" r="22037" b="16483"/>
            <a:stretch>
              <a:fillRect/>
            </a:stretch>
          </p:blipFill>
          <p:spPr bwMode="auto">
            <a:xfrm rot="2394883">
              <a:off x="2168530" y="4873913"/>
              <a:ext cx="505430" cy="55356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tângulo 30"/>
          <p:cNvSpPr/>
          <p:nvPr/>
        </p:nvSpPr>
        <p:spPr>
          <a:xfrm>
            <a:off x="3162007" y="403774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Palatino Linotype" panose="02040502050505030304" pitchFamily="18" charset="0"/>
              </a:rPr>
              <a:t>Adult</a:t>
            </a:r>
            <a:r>
              <a:rPr lang="pt-PT" dirty="0">
                <a:latin typeface="Palatino Linotype" panose="02040502050505030304" pitchFamily="18" charset="0"/>
              </a:rPr>
              <a:t> </a:t>
            </a:r>
            <a:r>
              <a:rPr lang="pt-PT" dirty="0" err="1">
                <a:latin typeface="Palatino Linotype" panose="02040502050505030304" pitchFamily="18" charset="0"/>
              </a:rPr>
              <a:t>grinding</a:t>
            </a:r>
            <a:endParaRPr lang="pt-PT" dirty="0">
              <a:latin typeface="Palatino Linotype" panose="02040502050505030304" pitchFamily="18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C9B7930-620B-4E18-9F8D-4479652131EF}"/>
              </a:ext>
            </a:extLst>
          </p:cNvPr>
          <p:cNvSpPr txBox="1"/>
          <p:nvPr/>
        </p:nvSpPr>
        <p:spPr>
          <a:xfrm>
            <a:off x="3405205" y="4963316"/>
            <a:ext cx="1518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alatino Linotype" panose="02040502050505030304" pitchFamily="18" charset="0"/>
              </a:rPr>
              <a:t>Solid </a:t>
            </a:r>
            <a:r>
              <a:rPr lang="en-US" sz="1400" dirty="0">
                <a:latin typeface="Palatino Linotype" panose="02040502050505030304" pitchFamily="18" charset="0"/>
              </a:rPr>
              <a:t>medium 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B5059D0-987A-44E9-AFBD-BA2E993F94F3}"/>
              </a:ext>
            </a:extLst>
          </p:cNvPr>
          <p:cNvSpPr txBox="1"/>
          <p:nvPr/>
        </p:nvSpPr>
        <p:spPr>
          <a:xfrm>
            <a:off x="4688686" y="4947263"/>
            <a:ext cx="165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Palatino Linotype" panose="02040502050505030304" pitchFamily="18" charset="0"/>
              </a:defRPr>
            </a:lvl1pPr>
          </a:lstStyle>
          <a:p>
            <a:r>
              <a:rPr lang="en-US" b="1" dirty="0"/>
              <a:t>Liquid</a:t>
            </a:r>
            <a:r>
              <a:rPr lang="en-US" dirty="0"/>
              <a:t> medium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A15BF1E-A827-45E6-9D83-7867C7E65763}"/>
              </a:ext>
            </a:extLst>
          </p:cNvPr>
          <p:cNvSpPr txBox="1"/>
          <p:nvPr/>
        </p:nvSpPr>
        <p:spPr>
          <a:xfrm>
            <a:off x="2806188" y="5486313"/>
            <a:ext cx="4021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MMN with and without FB</a:t>
            </a:r>
          </a:p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LB with and without FB</a:t>
            </a:r>
          </a:p>
        </p:txBody>
      </p:sp>
      <p:sp>
        <p:nvSpPr>
          <p:cNvPr id="43" name="Retângulo 42"/>
          <p:cNvSpPr/>
          <p:nvPr/>
        </p:nvSpPr>
        <p:spPr>
          <a:xfrm rot="16200000">
            <a:off x="2640370" y="5356325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 smtClean="0">
                <a:latin typeface="Palatino Linotype" panose="02040502050505030304" pitchFamily="18" charset="0"/>
              </a:rPr>
              <a:t>Inoculation</a:t>
            </a:r>
            <a:endParaRPr lang="pt-PT" dirty="0">
              <a:latin typeface="Palatino Linotype" panose="02040502050505030304" pitchFamily="18" charset="0"/>
            </a:endParaRPr>
          </a:p>
        </p:txBody>
      </p:sp>
      <p:cxnSp>
        <p:nvCxnSpPr>
          <p:cNvPr id="48" name="Conexão reta 47"/>
          <p:cNvCxnSpPr/>
          <p:nvPr/>
        </p:nvCxnSpPr>
        <p:spPr>
          <a:xfrm>
            <a:off x="4003600" y="4686758"/>
            <a:ext cx="1748629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ta unidirecional 49"/>
          <p:cNvCxnSpPr/>
          <p:nvPr/>
        </p:nvCxnSpPr>
        <p:spPr>
          <a:xfrm>
            <a:off x="4003600" y="4686758"/>
            <a:ext cx="0" cy="24642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/>
          <p:cNvCxnSpPr/>
          <p:nvPr/>
        </p:nvCxnSpPr>
        <p:spPr>
          <a:xfrm>
            <a:off x="5749184" y="4686758"/>
            <a:ext cx="0" cy="24642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unidirecional 55"/>
          <p:cNvCxnSpPr/>
          <p:nvPr/>
        </p:nvCxnSpPr>
        <p:spPr>
          <a:xfrm>
            <a:off x="4018352" y="5252115"/>
            <a:ext cx="0" cy="24642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unidirecional 56"/>
          <p:cNvCxnSpPr/>
          <p:nvPr/>
        </p:nvCxnSpPr>
        <p:spPr>
          <a:xfrm>
            <a:off x="5763936" y="5252115"/>
            <a:ext cx="0" cy="24642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/>
          <p:cNvSpPr/>
          <p:nvPr/>
        </p:nvSpPr>
        <p:spPr>
          <a:xfrm>
            <a:off x="224708" y="5440146"/>
            <a:ext cx="2938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Palatino Linotype" panose="02040502050505030304" pitchFamily="18" charset="0"/>
              </a:rPr>
              <a:t>LB - Luria </a:t>
            </a:r>
            <a:r>
              <a:rPr lang="en-US" sz="1400" dirty="0" err="1" smtClean="0">
                <a:latin typeface="Palatino Linotype" panose="02040502050505030304" pitchFamily="18" charset="0"/>
              </a:rPr>
              <a:t>Bertani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r>
              <a:rPr lang="en-US" sz="1400" dirty="0" smtClean="0">
                <a:latin typeface="Palatino Linotype" panose="02040502050505030304" pitchFamily="18" charset="0"/>
              </a:rPr>
              <a:t>MMN - Modified </a:t>
            </a:r>
            <a:r>
              <a:rPr lang="en-US" sz="1400" dirty="0" err="1" smtClean="0">
                <a:latin typeface="Palatino Linotype" panose="02040502050505030304" pitchFamily="18" charset="0"/>
              </a:rPr>
              <a:t>Melin-Norkrans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r>
              <a:rPr lang="en-US" sz="1400" dirty="0" smtClean="0">
                <a:latin typeface="Palatino Linotype" panose="02040502050505030304" pitchFamily="18" charset="0"/>
              </a:rPr>
              <a:t>FB - Fetal </a:t>
            </a:r>
            <a:r>
              <a:rPr lang="en-US" sz="1400" dirty="0">
                <a:latin typeface="Palatino Linotype" panose="02040502050505030304" pitchFamily="18" charset="0"/>
              </a:rPr>
              <a:t>bovine </a:t>
            </a:r>
            <a:endParaRPr lang="pt-PT" sz="1400" dirty="0"/>
          </a:p>
        </p:txBody>
      </p:sp>
      <p:sp>
        <p:nvSpPr>
          <p:cNvPr id="52" name="Retângulo 51"/>
          <p:cNvSpPr/>
          <p:nvPr/>
        </p:nvSpPr>
        <p:spPr>
          <a:xfrm>
            <a:off x="6934200" y="2342936"/>
            <a:ext cx="17796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16S </a:t>
            </a:r>
            <a:r>
              <a:rPr lang="en-US" dirty="0" err="1">
                <a:latin typeface="Palatino Linotype" panose="02040502050505030304" pitchFamily="18" charset="0"/>
              </a:rPr>
              <a:t>rRNA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</a:rPr>
              <a:t>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latin typeface="Palatino Linotype" panose="02040502050505030304" pitchFamily="18" charset="0"/>
              </a:rPr>
              <a:t>BOX-PCR (</a:t>
            </a:r>
            <a:r>
              <a:rPr lang="pt-PT" dirty="0" err="1" smtClean="0">
                <a:latin typeface="Palatino Linotype" panose="02040502050505030304" pitchFamily="18" charset="0"/>
              </a:rPr>
              <a:t>primer</a:t>
            </a:r>
            <a:r>
              <a:rPr lang="pt-PT" dirty="0" smtClean="0">
                <a:latin typeface="Palatino Linotype" panose="02040502050505030304" pitchFamily="18" charset="0"/>
              </a:rPr>
              <a:t> BOXA1R)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02B9B-22F5-4BDC-BEFF-6702B8A8B395}"/>
              </a:ext>
            </a:extLst>
          </p:cNvPr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C9C4353-57F8-41D6-8BD8-08582AF6AF0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60"/>
          <a:stretch/>
        </p:blipFill>
        <p:spPr bwMode="auto">
          <a:xfrm>
            <a:off x="582169" y="1702222"/>
            <a:ext cx="592476" cy="3298005"/>
          </a:xfrm>
          <a:prstGeom prst="rect">
            <a:avLst/>
          </a:prstGeom>
          <a:noFill/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1FC8B70-CAD6-4264-900E-C1D575D459D7}"/>
              </a:ext>
            </a:extLst>
          </p:cNvPr>
          <p:cNvSpPr txBox="1"/>
          <p:nvPr/>
        </p:nvSpPr>
        <p:spPr>
          <a:xfrm rot="16200000">
            <a:off x="-627442" y="2981958"/>
            <a:ext cx="24548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</a:rPr>
              <a:t>Relative Abundance (%)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1C9C4353-57F8-41D6-8BD8-08582AF6AF0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r="43269"/>
          <a:stretch/>
        </p:blipFill>
        <p:spPr bwMode="auto">
          <a:xfrm>
            <a:off x="1025790" y="1647215"/>
            <a:ext cx="1696734" cy="3353210"/>
          </a:xfrm>
          <a:prstGeom prst="rect">
            <a:avLst/>
          </a:prstGeom>
          <a:noFill/>
        </p:spPr>
      </p:pic>
      <p:grpSp>
        <p:nvGrpSpPr>
          <p:cNvPr id="2" name="Grupo 1"/>
          <p:cNvGrpSpPr/>
          <p:nvPr/>
        </p:nvGrpSpPr>
        <p:grpSpPr>
          <a:xfrm>
            <a:off x="6522424" y="402336"/>
            <a:ext cx="2510133" cy="4818887"/>
            <a:chOff x="2555129" y="1543515"/>
            <a:chExt cx="1596300" cy="3113571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1C9C4353-57F8-41D6-8BD8-08582AF6AF0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6" t="31862" r="2323" b="11396"/>
            <a:stretch/>
          </p:blipFill>
          <p:spPr bwMode="auto">
            <a:xfrm>
              <a:off x="2558414" y="2503968"/>
              <a:ext cx="1589567" cy="1871330"/>
            </a:xfrm>
            <a:prstGeom prst="rect">
              <a:avLst/>
            </a:prstGeom>
            <a:noFill/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C9C4353-57F8-41D6-8BD8-08582AF6AF0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6" r="2323" b="70878"/>
            <a:stretch/>
          </p:blipFill>
          <p:spPr bwMode="auto">
            <a:xfrm>
              <a:off x="2555129" y="1543515"/>
              <a:ext cx="1589567" cy="960453"/>
            </a:xfrm>
            <a:prstGeom prst="rect">
              <a:avLst/>
            </a:prstGeom>
            <a:noFill/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1C9C4353-57F8-41D6-8BD8-08582AF6AF0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6" t="91076" r="2323"/>
            <a:stretch/>
          </p:blipFill>
          <p:spPr bwMode="auto">
            <a:xfrm>
              <a:off x="2561862" y="4362757"/>
              <a:ext cx="1589567" cy="294329"/>
            </a:xfrm>
            <a:prstGeom prst="rect">
              <a:avLst/>
            </a:prstGeom>
            <a:noFill/>
          </p:spPr>
        </p:pic>
      </p:grpSp>
      <p:sp>
        <p:nvSpPr>
          <p:cNvPr id="4" name="Retângulo 3"/>
          <p:cNvSpPr/>
          <p:nvPr/>
        </p:nvSpPr>
        <p:spPr>
          <a:xfrm>
            <a:off x="1025790" y="4800999"/>
            <a:ext cx="1696734" cy="19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D4134E8-FCF3-476D-9DCE-92FBC043516E}"/>
              </a:ext>
            </a:extLst>
          </p:cNvPr>
          <p:cNvSpPr txBox="1"/>
          <p:nvPr/>
        </p:nvSpPr>
        <p:spPr>
          <a:xfrm>
            <a:off x="886330" y="4753293"/>
            <a:ext cx="1122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>
                <a:latin typeface="Palatino Linotype" panose="02040502050505030304" pitchFamily="18" charset="0"/>
              </a:rPr>
              <a:t>Solid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2E13E48-611A-4C13-BE1F-B7915512421A}"/>
              </a:ext>
            </a:extLst>
          </p:cNvPr>
          <p:cNvSpPr txBox="1"/>
          <p:nvPr/>
        </p:nvSpPr>
        <p:spPr>
          <a:xfrm>
            <a:off x="1913048" y="4753293"/>
            <a:ext cx="864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>
                <a:latin typeface="Palatino Linotype" panose="02040502050505030304" pitchFamily="18" charset="0"/>
              </a:rPr>
              <a:t>Liquid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pic>
        <p:nvPicPr>
          <p:cNvPr id="30" name="Marcador de Posição de Conteúdo 5">
            <a:extLst>
              <a:ext uri="{FF2B5EF4-FFF2-40B4-BE49-F238E27FC236}">
                <a16:creationId xmlns:a16="http://schemas.microsoft.com/office/drawing/2014/main" id="{B041006E-49C7-460F-931E-0990BCBEF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45"/>
          <a:stretch/>
        </p:blipFill>
        <p:spPr>
          <a:xfrm>
            <a:off x="3244789" y="1901477"/>
            <a:ext cx="2782554" cy="2983234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3739896" y="4764423"/>
            <a:ext cx="2287447" cy="12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D4134E8-FCF3-476D-9DCE-92FBC043516E}"/>
              </a:ext>
            </a:extLst>
          </p:cNvPr>
          <p:cNvSpPr txBox="1"/>
          <p:nvPr/>
        </p:nvSpPr>
        <p:spPr>
          <a:xfrm>
            <a:off x="3557284" y="4738617"/>
            <a:ext cx="73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latin typeface="Palatino Linotype" panose="02040502050505030304" pitchFamily="18" charset="0"/>
              </a:rPr>
              <a:t>LBA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D4134E8-FCF3-476D-9DCE-92FBC043516E}"/>
              </a:ext>
            </a:extLst>
          </p:cNvPr>
          <p:cNvSpPr txBox="1"/>
          <p:nvPr/>
        </p:nvSpPr>
        <p:spPr>
          <a:xfrm>
            <a:off x="4200113" y="4738617"/>
            <a:ext cx="64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latin typeface="Palatino Linotype" panose="02040502050505030304" pitchFamily="18" charset="0"/>
              </a:rPr>
              <a:t>LBA + FB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D4134E8-FCF3-476D-9DCE-92FBC043516E}"/>
              </a:ext>
            </a:extLst>
          </p:cNvPr>
          <p:cNvSpPr txBox="1"/>
          <p:nvPr/>
        </p:nvSpPr>
        <p:spPr>
          <a:xfrm>
            <a:off x="5458936" y="4738617"/>
            <a:ext cx="72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latin typeface="Palatino Linotype" panose="02040502050505030304" pitchFamily="18" charset="0"/>
              </a:rPr>
              <a:t>MMN + FB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D4134E8-FCF3-476D-9DCE-92FBC043516E}"/>
              </a:ext>
            </a:extLst>
          </p:cNvPr>
          <p:cNvSpPr txBox="1"/>
          <p:nvPr/>
        </p:nvSpPr>
        <p:spPr>
          <a:xfrm>
            <a:off x="4809351" y="4738617"/>
            <a:ext cx="72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latin typeface="Palatino Linotype" panose="02040502050505030304" pitchFamily="18" charset="0"/>
              </a:rPr>
              <a:t>MMN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295324" y="5336265"/>
            <a:ext cx="2818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The solid media facilitated the growth of more diverse bacterial taxa</a:t>
            </a:r>
            <a:endParaRPr lang="pt-PT" dirty="0">
              <a:latin typeface="Palatino Linotype" panose="02040502050505030304" pitchFamily="18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46094" y="1400333"/>
            <a:ext cx="278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latin typeface="Palatino Linotype" panose="02040502050505030304" pitchFamily="18" charset="0"/>
              </a:rPr>
              <a:t>Solid</a:t>
            </a:r>
            <a:r>
              <a:rPr lang="pt-PT" b="1" dirty="0">
                <a:latin typeface="Palatino Linotype" panose="02040502050505030304" pitchFamily="18" charset="0"/>
              </a:rPr>
              <a:t> vs. </a:t>
            </a:r>
            <a:r>
              <a:rPr lang="pt-PT" b="1" dirty="0" err="1">
                <a:latin typeface="Palatino Linotype" panose="02040502050505030304" pitchFamily="18" charset="0"/>
              </a:rPr>
              <a:t>Liquid</a:t>
            </a:r>
            <a:r>
              <a:rPr lang="pt-PT" b="1" dirty="0">
                <a:latin typeface="Palatino Linotype" panose="02040502050505030304" pitchFamily="18" charset="0"/>
              </a:rPr>
              <a:t> media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475902" y="1408704"/>
            <a:ext cx="278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latin typeface="Palatino Linotype" panose="02040502050505030304" pitchFamily="18" charset="0"/>
              </a:rPr>
              <a:t>Type</a:t>
            </a:r>
            <a:r>
              <a:rPr lang="pt-PT" b="1" dirty="0" smtClean="0">
                <a:latin typeface="Palatino Linotype" panose="02040502050505030304" pitchFamily="18" charset="0"/>
              </a:rPr>
              <a:t> </a:t>
            </a:r>
            <a:r>
              <a:rPr lang="pt-PT" b="1" dirty="0" err="1" smtClean="0">
                <a:latin typeface="Palatino Linotype" panose="02040502050505030304" pitchFamily="18" charset="0"/>
              </a:rPr>
              <a:t>of</a:t>
            </a:r>
            <a:r>
              <a:rPr lang="pt-PT" b="1" dirty="0" smtClean="0">
                <a:latin typeface="Palatino Linotype" panose="02040502050505030304" pitchFamily="18" charset="0"/>
              </a:rPr>
              <a:t> </a:t>
            </a:r>
            <a:r>
              <a:rPr lang="pt-PT" b="1" dirty="0" err="1" smtClean="0">
                <a:latin typeface="Palatino Linotype" panose="02040502050505030304" pitchFamily="18" charset="0"/>
              </a:rPr>
              <a:t>culture</a:t>
            </a:r>
            <a:r>
              <a:rPr lang="pt-PT" b="1" dirty="0" smtClean="0">
                <a:latin typeface="Palatino Linotype" panose="02040502050505030304" pitchFamily="18" charset="0"/>
              </a:rPr>
              <a:t> media</a:t>
            </a:r>
            <a:endParaRPr lang="pt-PT" b="1" dirty="0">
              <a:latin typeface="Palatino Linotype" panose="02040502050505030304" pitchFamily="18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283314" y="5336265"/>
            <a:ext cx="4108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No differences on the diversity of bacteria among the two </a:t>
            </a:r>
            <a:r>
              <a:rPr lang="en-US" dirty="0" smtClean="0">
                <a:latin typeface="Palatino Linotype" panose="02040502050505030304" pitchFamily="18" charset="0"/>
              </a:rPr>
              <a:t>media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The addition of </a:t>
            </a:r>
            <a:r>
              <a:rPr lang="en-US" dirty="0" smtClean="0">
                <a:latin typeface="Palatino Linotype" panose="02040502050505030304" pitchFamily="18" charset="0"/>
              </a:rPr>
              <a:t>FB </a:t>
            </a:r>
            <a:r>
              <a:rPr lang="en-US" dirty="0">
                <a:latin typeface="Palatino Linotype" panose="02040502050505030304" pitchFamily="18" charset="0"/>
              </a:rPr>
              <a:t>leads to a slight increase in bacterial abundance</a:t>
            </a:r>
            <a:endParaRPr lang="pt-PT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83F8A-973C-44C7-B1D5-06EBD8DA8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33915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83F8A-973C-44C7-B1D5-06EBD8DA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33915"/>
            <a:ext cx="1752600" cy="17526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60905" y="9775"/>
            <a:ext cx="6499383" cy="6876740"/>
            <a:chOff x="294830" y="9775"/>
            <a:chExt cx="6563170" cy="6848225"/>
          </a:xfrm>
        </p:grpSpPr>
        <p:pic>
          <p:nvPicPr>
            <p:cNvPr id="29" name="Imagem 2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30" y="64008"/>
              <a:ext cx="6563170" cy="67939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tângulo 8"/>
            <p:cNvSpPr/>
            <p:nvPr/>
          </p:nvSpPr>
          <p:spPr>
            <a:xfrm>
              <a:off x="4362450" y="64008"/>
              <a:ext cx="2165350" cy="177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235450" y="9775"/>
              <a:ext cx="758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err="1">
                  <a:latin typeface="Palatino Linotype" panose="02040502050505030304" pitchFamily="18" charset="0"/>
                </a:rPr>
                <a:t>Genus</a:t>
              </a:r>
              <a:endParaRPr lang="pt-PT" sz="1200" dirty="0">
                <a:latin typeface="Palatino Linotype" panose="02040502050505030304" pitchFamily="18" charset="0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4784725" y="9775"/>
              <a:ext cx="770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err="1">
                  <a:latin typeface="Palatino Linotype" panose="02040502050505030304" pitchFamily="18" charset="0"/>
                </a:rPr>
                <a:t>Species</a:t>
              </a:r>
              <a:endParaRPr lang="pt-PT" sz="1200" dirty="0">
                <a:latin typeface="Palatino Linotype" panose="02040502050505030304" pitchFamily="18" charset="0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089649" y="9775"/>
              <a:ext cx="705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err="1">
                  <a:latin typeface="Palatino Linotype" panose="02040502050505030304" pitchFamily="18" charset="0"/>
                </a:rPr>
                <a:t>Class</a:t>
              </a:r>
              <a:endParaRPr lang="pt-PT" sz="1200" dirty="0">
                <a:latin typeface="Palatino Linotype" panose="02040502050505030304" pitchFamily="18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5363718" y="9775"/>
              <a:ext cx="795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 err="1">
                  <a:latin typeface="Palatino Linotype" panose="02040502050505030304" pitchFamily="18" charset="0"/>
                </a:rPr>
                <a:t>Isolate</a:t>
              </a:r>
              <a:endParaRPr lang="pt-PT" sz="1200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9002B9B-22F5-4BDC-BEFF-6702B8A8B395}"/>
              </a:ext>
            </a:extLst>
          </p:cNvPr>
          <p:cNvSpPr txBox="1"/>
          <p:nvPr/>
        </p:nvSpPr>
        <p:spPr>
          <a:xfrm rot="16200000">
            <a:off x="-1424327" y="2799776"/>
            <a:ext cx="3658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683720" y="1060212"/>
            <a:ext cx="2384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>
                <a:latin typeface="Palatino Linotype" panose="02040502050505030304" pitchFamily="18" charset="0"/>
              </a:rPr>
              <a:t>BOX-PCR</a:t>
            </a:r>
            <a:r>
              <a:rPr lang="en-US" dirty="0">
                <a:latin typeface="Palatino Linotype" panose="02040502050505030304" pitchFamily="18" charset="0"/>
              </a:rPr>
              <a:t> revealed a high discriminatory power, allowing the differentiation of the bacteria at the intra-species level</a:t>
            </a:r>
            <a:endParaRPr lang="pt-PT" dirty="0">
              <a:latin typeface="Palatino Linotype" panose="0204050205050503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73" y="5738691"/>
            <a:ext cx="17253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 err="1" smtClean="0">
                <a:latin typeface="Palatino Linotype" panose="02040502050505030304" pitchFamily="18" charset="0"/>
              </a:rPr>
              <a:t>Dendrogram</a:t>
            </a:r>
            <a:r>
              <a:rPr lang="pt-PT" sz="1100" dirty="0" smtClean="0">
                <a:latin typeface="Palatino Linotype" panose="02040502050505030304" pitchFamily="18" charset="0"/>
              </a:rPr>
              <a:t> BOX-PCR </a:t>
            </a:r>
            <a:r>
              <a:rPr lang="pt-PT" sz="1100" dirty="0" err="1">
                <a:latin typeface="Palatino Linotype" panose="02040502050505030304" pitchFamily="18" charset="0"/>
              </a:rPr>
              <a:t>patterns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showing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the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relationship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between</a:t>
            </a:r>
            <a:r>
              <a:rPr lang="pt-PT" sz="1100" dirty="0">
                <a:latin typeface="Palatino Linotype" panose="02040502050505030304" pitchFamily="18" charset="0"/>
              </a:rPr>
              <a:t> bacterial </a:t>
            </a:r>
            <a:r>
              <a:rPr lang="pt-PT" sz="1100" dirty="0" err="1" smtClean="0">
                <a:latin typeface="Palatino Linotype" panose="02040502050505030304" pitchFamily="18" charset="0"/>
              </a:rPr>
              <a:t>isolates</a:t>
            </a:r>
            <a:r>
              <a:rPr lang="pt-PT" sz="1100" dirty="0" smtClean="0">
                <a:latin typeface="Palatino Linotype" panose="02040502050505030304" pitchFamily="18" charset="0"/>
              </a:rPr>
              <a:t> (Dice coeficiente; UPGMA </a:t>
            </a:r>
            <a:r>
              <a:rPr lang="pt-PT" sz="1100" dirty="0" err="1">
                <a:latin typeface="Palatino Linotype" panose="02040502050505030304" pitchFamily="18" charset="0"/>
              </a:rPr>
              <a:t>clustering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 smtClean="0">
                <a:latin typeface="Palatino Linotype" panose="02040502050505030304" pitchFamily="18" charset="0"/>
              </a:rPr>
              <a:t>method</a:t>
            </a:r>
            <a:r>
              <a:rPr lang="pt-PT" sz="1100" dirty="0" smtClean="0">
                <a:latin typeface="Palatino Linotype" panose="02040502050505030304" pitchFamily="18" charset="0"/>
              </a:rPr>
              <a:t>).</a:t>
            </a:r>
            <a:endParaRPr lang="pt-PT" sz="11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83F8A-973C-44C7-B1D5-06EBD8DA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33915"/>
            <a:ext cx="1752600" cy="17526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683720" y="1060212"/>
            <a:ext cx="2384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16S </a:t>
            </a:r>
            <a:r>
              <a:rPr lang="en-US" b="1" dirty="0" err="1">
                <a:latin typeface="Palatino Linotype" panose="02040502050505030304" pitchFamily="18" charset="0"/>
              </a:rPr>
              <a:t>rRNA</a:t>
            </a:r>
            <a:r>
              <a:rPr lang="en-US" b="1" dirty="0">
                <a:latin typeface="Palatino Linotype" panose="02040502050505030304" pitchFamily="18" charset="0"/>
              </a:rPr>
              <a:t> gene </a:t>
            </a:r>
            <a:r>
              <a:rPr lang="en-US" dirty="0">
                <a:latin typeface="Palatino Linotype" panose="02040502050505030304" pitchFamily="18" charset="0"/>
              </a:rPr>
              <a:t>sequencing method </a:t>
            </a:r>
            <a:r>
              <a:rPr lang="en-US" dirty="0" smtClean="0">
                <a:latin typeface="Palatino Linotype" panose="02040502050505030304" pitchFamily="18" charset="0"/>
              </a:rPr>
              <a:t>is more </a:t>
            </a:r>
            <a:r>
              <a:rPr lang="en-US" dirty="0">
                <a:latin typeface="Palatino Linotype" panose="02040502050505030304" pitchFamily="18" charset="0"/>
              </a:rPr>
              <a:t>suitable in phylogenetic evaluations, generally grouping isolates belonging to the same genus</a:t>
            </a:r>
            <a:endParaRPr lang="pt-PT" dirty="0">
              <a:latin typeface="Palatino Linotype" panose="02040502050505030304" pitchFamily="18" charset="0"/>
            </a:endParaRPr>
          </a:p>
        </p:txBody>
      </p:sp>
      <p:grpSp>
        <p:nvGrpSpPr>
          <p:cNvPr id="14" name="Agrupar 27"/>
          <p:cNvGrpSpPr/>
          <p:nvPr/>
        </p:nvGrpSpPr>
        <p:grpSpPr>
          <a:xfrm>
            <a:off x="414658" y="202019"/>
            <a:ext cx="6400800" cy="6655980"/>
            <a:chOff x="0" y="0"/>
            <a:chExt cx="5524499" cy="8101797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00040" cy="3857625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48986"/>
              <a:ext cx="5390515" cy="3477895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4567"/>
              <a:ext cx="5524499" cy="797230"/>
            </a:xfrm>
            <a:prstGeom prst="rect">
              <a:avLst/>
            </a:prstGeom>
          </p:spPr>
        </p:pic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89002B9B-22F5-4BDC-BEFF-6702B8A8B395}"/>
              </a:ext>
            </a:extLst>
          </p:cNvPr>
          <p:cNvSpPr txBox="1"/>
          <p:nvPr/>
        </p:nvSpPr>
        <p:spPr>
          <a:xfrm rot="16200000">
            <a:off x="-1483319" y="2799776"/>
            <a:ext cx="3658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2" name="Retângulo 1"/>
          <p:cNvSpPr/>
          <p:nvPr/>
        </p:nvSpPr>
        <p:spPr>
          <a:xfrm>
            <a:off x="4805913" y="175208"/>
            <a:ext cx="646520" cy="37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/>
          <p:cNvSpPr txBox="1"/>
          <p:nvPr/>
        </p:nvSpPr>
        <p:spPr>
          <a:xfrm>
            <a:off x="4838975" y="175208"/>
            <a:ext cx="751449" cy="27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 smtClean="0">
                <a:latin typeface="Palatino Linotype" panose="02040502050505030304" pitchFamily="18" charset="0"/>
              </a:rPr>
              <a:t>Family</a:t>
            </a:r>
            <a:endParaRPr lang="pt-PT" sz="1200" dirty="0">
              <a:latin typeface="Palatino Linotype" panose="0204050205050503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947142" y="175208"/>
            <a:ext cx="646520" cy="37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5980204" y="175208"/>
            <a:ext cx="751449" cy="27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 smtClean="0">
                <a:latin typeface="Palatino Linotype" panose="02040502050505030304" pitchFamily="18" charset="0"/>
              </a:rPr>
              <a:t>Class</a:t>
            </a:r>
            <a:endParaRPr lang="pt-PT" sz="1200" dirty="0">
              <a:latin typeface="Palatino Linotype" panose="0204050205050503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85731" y="6257835"/>
            <a:ext cx="46056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 err="1">
                <a:latin typeface="Palatino Linotype" panose="02040502050505030304" pitchFamily="18" charset="0"/>
              </a:rPr>
              <a:t>P</a:t>
            </a:r>
            <a:r>
              <a:rPr lang="pt-PT" sz="1100" dirty="0" err="1" smtClean="0">
                <a:latin typeface="Palatino Linotype" panose="02040502050505030304" pitchFamily="18" charset="0"/>
              </a:rPr>
              <a:t>hylogenetic</a:t>
            </a:r>
            <a:r>
              <a:rPr lang="pt-PT" sz="1100" dirty="0" smtClean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tree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constructed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based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on</a:t>
            </a:r>
            <a:r>
              <a:rPr lang="pt-PT" sz="1100" dirty="0">
                <a:latin typeface="Palatino Linotype" panose="02040502050505030304" pitchFamily="18" charset="0"/>
              </a:rPr>
              <a:t> 16S </a:t>
            </a:r>
            <a:r>
              <a:rPr lang="pt-PT" sz="1100" dirty="0" err="1">
                <a:latin typeface="Palatino Linotype" panose="02040502050505030304" pitchFamily="18" charset="0"/>
              </a:rPr>
              <a:t>rRNA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sequences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using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the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Maximum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Likelihood</a:t>
            </a:r>
            <a:r>
              <a:rPr lang="pt-PT" sz="1100" dirty="0">
                <a:latin typeface="Palatino Linotype" panose="02040502050505030304" pitchFamily="18" charset="0"/>
              </a:rPr>
              <a:t> (ML) </a:t>
            </a:r>
            <a:r>
              <a:rPr lang="pt-PT" sz="1100" dirty="0" err="1">
                <a:latin typeface="Palatino Linotype" panose="02040502050505030304" pitchFamily="18" charset="0"/>
              </a:rPr>
              <a:t>method</a:t>
            </a:r>
            <a:r>
              <a:rPr lang="pt-PT" sz="1100" dirty="0">
                <a:latin typeface="Palatino Linotype" panose="02040502050505030304" pitchFamily="18" charset="0"/>
              </a:rPr>
              <a:t>. </a:t>
            </a:r>
            <a:r>
              <a:rPr lang="pt-PT" sz="1100" dirty="0" err="1">
                <a:latin typeface="Palatino Linotype" panose="02040502050505030304" pitchFamily="18" charset="0"/>
              </a:rPr>
              <a:t>The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evolutionary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model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applied</a:t>
            </a:r>
            <a:r>
              <a:rPr lang="pt-PT" sz="1100" dirty="0">
                <a:latin typeface="Palatino Linotype" panose="02040502050505030304" pitchFamily="18" charset="0"/>
              </a:rPr>
              <a:t> to </a:t>
            </a:r>
            <a:r>
              <a:rPr lang="pt-PT" sz="1100" dirty="0" err="1">
                <a:latin typeface="Palatino Linotype" panose="02040502050505030304" pitchFamily="18" charset="0"/>
              </a:rPr>
              <a:t>the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analysis</a:t>
            </a:r>
            <a:r>
              <a:rPr lang="pt-PT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was</a:t>
            </a:r>
            <a:r>
              <a:rPr lang="pt-PT" sz="1100" dirty="0">
                <a:latin typeface="Palatino Linotype" panose="02040502050505030304" pitchFamily="18" charset="0"/>
              </a:rPr>
              <a:t> K2 + G + I.</a:t>
            </a:r>
          </a:p>
        </p:txBody>
      </p:sp>
    </p:spTree>
    <p:extLst>
      <p:ext uri="{BB962C8B-B14F-4D97-AF65-F5344CB8AC3E}">
        <p14:creationId xmlns:p14="http://schemas.microsoft.com/office/powerpoint/2010/main" val="325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7</a:t>
            </a:fld>
            <a:endParaRPr lang="fr-FR">
              <a:latin typeface="Palatino Linotype" panose="02040502050505030304" pitchFamily="18" charset="0"/>
            </a:endParaRPr>
          </a:p>
        </p:txBody>
      </p:sp>
      <p:graphicFrame>
        <p:nvGraphicFramePr>
          <p:cNvPr id="6" name="Marcador de Posição de Conteúdo 3">
            <a:extLst>
              <a:ext uri="{FF2B5EF4-FFF2-40B4-BE49-F238E27FC236}">
                <a16:creationId xmlns:a16="http://schemas.microsoft.com/office/drawing/2014/main" id="{036CBFE2-9FDB-44B2-8E3C-6613EEC03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892262"/>
              </p:ext>
            </p:extLst>
          </p:nvPr>
        </p:nvGraphicFramePr>
        <p:xfrm>
          <a:off x="50409" y="-42424"/>
          <a:ext cx="8737991" cy="582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9">
            <a:extLst>
              <a:ext uri="{FF2B5EF4-FFF2-40B4-BE49-F238E27FC236}">
                <a16:creationId xmlns:a16="http://schemas.microsoft.com/office/drawing/2014/main" id="{1CADA6F2-3FC1-4566-B743-58F07B6A36BB}"/>
              </a:ext>
            </a:extLst>
          </p:cNvPr>
          <p:cNvSpPr txBox="1"/>
          <p:nvPr/>
        </p:nvSpPr>
        <p:spPr>
          <a:xfrm rot="16200000">
            <a:off x="-766689" y="2347488"/>
            <a:ext cx="236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83F8A-973C-44C7-B1D5-06EBD8DA84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33915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83F8A-973C-44C7-B1D5-06EBD8DA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33915"/>
            <a:ext cx="1752600" cy="1752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726944-0BF0-4225-81E3-6477EDC7A0A4}"/>
              </a:ext>
            </a:extLst>
          </p:cNvPr>
          <p:cNvSpPr/>
          <p:nvPr/>
        </p:nvSpPr>
        <p:spPr>
          <a:xfrm>
            <a:off x="865163" y="8914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>
              <a:latin typeface="Palatino Linotype" panose="0204050205050503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F6D4E9A-DA50-4477-897E-CE7315C44F0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6" t="1" r="17413" b="49576"/>
          <a:stretch/>
        </p:blipFill>
        <p:spPr bwMode="auto">
          <a:xfrm>
            <a:off x="827063" y="1862154"/>
            <a:ext cx="2514446" cy="9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34193D-1C31-472D-AF9C-31AB43D9038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6" t="49578"/>
          <a:stretch/>
        </p:blipFill>
        <p:spPr bwMode="auto">
          <a:xfrm>
            <a:off x="3305529" y="1862154"/>
            <a:ext cx="3918668" cy="9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827063" y="3692906"/>
            <a:ext cx="6881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Palatino Linotype" panose="02040502050505030304" pitchFamily="18" charset="0"/>
              </a:rPr>
              <a:t>This work has received funding from the European Union’s Horizon 2020 research and innovation </a:t>
            </a:r>
            <a:r>
              <a:rPr lang="en-US" dirty="0" err="1">
                <a:latin typeface="Palatino Linotype" panose="02040502050505030304" pitchFamily="18" charset="0"/>
              </a:rPr>
              <a:t>programme</a:t>
            </a:r>
            <a:r>
              <a:rPr lang="en-US" dirty="0">
                <a:latin typeface="Palatino Linotype" panose="02040502050505030304" pitchFamily="18" charset="0"/>
              </a:rPr>
              <a:t> under Grant Agreement N. 727987 “</a:t>
            </a:r>
            <a:r>
              <a:rPr lang="en-US" i="1" dirty="0" err="1">
                <a:latin typeface="Palatino Linotype" panose="02040502050505030304" pitchFamily="18" charset="0"/>
              </a:rPr>
              <a:t>Xylella</a:t>
            </a:r>
            <a:r>
              <a:rPr lang="en-US" i="1" dirty="0"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latin typeface="Palatino Linotype" panose="02040502050505030304" pitchFamily="18" charset="0"/>
              </a:rPr>
              <a:t>fastidiosa</a:t>
            </a:r>
            <a:r>
              <a:rPr lang="en-US" i="1" dirty="0">
                <a:latin typeface="Palatino Linotype" panose="02040502050505030304" pitchFamily="18" charset="0"/>
              </a:rPr>
              <a:t> </a:t>
            </a:r>
            <a:r>
              <a:rPr lang="en-US" dirty="0">
                <a:latin typeface="Palatino Linotype" panose="02040502050505030304" pitchFamily="18" charset="0"/>
              </a:rPr>
              <a:t>Active Containment Through a multidisciplinary-Oriented Research Strategy, XF-ACTORS</a:t>
            </a:r>
            <a:endParaRPr lang="pt-PT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555</Words>
  <Application>Microsoft Office PowerPoint</Application>
  <PresentationFormat>Apresentação no Ecrã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Paula Baptista</cp:lastModifiedBy>
  <cp:revision>70</cp:revision>
  <dcterms:created xsi:type="dcterms:W3CDTF">2017-05-27T02:37:01Z</dcterms:created>
  <dcterms:modified xsi:type="dcterms:W3CDTF">2020-11-18T12:41:16Z</dcterms:modified>
</cp:coreProperties>
</file>