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30275213" cy="428037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82" userDrawn="1">
          <p15:clr>
            <a:srgbClr val="A4A3A4"/>
          </p15:clr>
        </p15:guide>
        <p15:guide id="2" pos="960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BFCC4"/>
    <a:srgbClr val="F7FA90"/>
    <a:srgbClr val="44A91B"/>
    <a:srgbClr val="59DC24"/>
    <a:srgbClr val="B3FFB3"/>
    <a:srgbClr val="FF4747"/>
    <a:srgbClr val="FF5E5E"/>
    <a:srgbClr val="3131FF"/>
    <a:srgbClr val="01FFFF"/>
    <a:srgbClr val="01FF0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p:scale>
          <a:sx n="33" d="100"/>
          <a:sy n="33" d="100"/>
        </p:scale>
        <p:origin x="1140" y="-1128"/>
      </p:cViewPr>
      <p:guideLst>
        <p:guide orient="horz" pos="13482"/>
        <p:guide pos="960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en-US"/>
              <a:t>Click to edit Master title style</a:t>
            </a:r>
            <a:endParaRPr lang="en-US" dirty="0"/>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46E78D5-131A-4CE5-A2B5-32B3E5F2516A}" type="datetimeFigureOut">
              <a:rPr lang="en-SI" smtClean="0"/>
              <a:t>03/11/2020</a:t>
            </a:fld>
            <a:endParaRPr lang="en-SI"/>
          </a:p>
        </p:txBody>
      </p:sp>
      <p:sp>
        <p:nvSpPr>
          <p:cNvPr id="5" name="Footer Placeholder 4"/>
          <p:cNvSpPr>
            <a:spLocks noGrp="1"/>
          </p:cNvSpPr>
          <p:nvPr>
            <p:ph type="ftr" sz="quarter" idx="11"/>
          </p:nvPr>
        </p:nvSpPr>
        <p:spPr/>
        <p:txBody>
          <a:bodyPr/>
          <a:lstStyle/>
          <a:p>
            <a:endParaRPr lang="en-SI"/>
          </a:p>
        </p:txBody>
      </p:sp>
      <p:sp>
        <p:nvSpPr>
          <p:cNvPr id="6" name="Slide Number Placeholder 5"/>
          <p:cNvSpPr>
            <a:spLocks noGrp="1"/>
          </p:cNvSpPr>
          <p:nvPr>
            <p:ph type="sldNum" sz="quarter" idx="12"/>
          </p:nvPr>
        </p:nvSpPr>
        <p:spPr/>
        <p:txBody>
          <a:bodyPr/>
          <a:lstStyle/>
          <a:p>
            <a:fld id="{F92B4B30-AA49-4299-ADB2-8659E89A78A4}" type="slidenum">
              <a:rPr lang="en-SI" smtClean="0"/>
              <a:t>‹#›</a:t>
            </a:fld>
            <a:endParaRPr lang="en-SI"/>
          </a:p>
        </p:txBody>
      </p:sp>
    </p:spTree>
    <p:extLst>
      <p:ext uri="{BB962C8B-B14F-4D97-AF65-F5344CB8AC3E}">
        <p14:creationId xmlns:p14="http://schemas.microsoft.com/office/powerpoint/2010/main" val="316872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6E78D5-131A-4CE5-A2B5-32B3E5F2516A}" type="datetimeFigureOut">
              <a:rPr lang="en-SI" smtClean="0"/>
              <a:t>03/11/2020</a:t>
            </a:fld>
            <a:endParaRPr lang="en-SI"/>
          </a:p>
        </p:txBody>
      </p:sp>
      <p:sp>
        <p:nvSpPr>
          <p:cNvPr id="5" name="Footer Placeholder 4"/>
          <p:cNvSpPr>
            <a:spLocks noGrp="1"/>
          </p:cNvSpPr>
          <p:nvPr>
            <p:ph type="ftr" sz="quarter" idx="11"/>
          </p:nvPr>
        </p:nvSpPr>
        <p:spPr/>
        <p:txBody>
          <a:bodyPr/>
          <a:lstStyle/>
          <a:p>
            <a:endParaRPr lang="en-SI"/>
          </a:p>
        </p:txBody>
      </p:sp>
      <p:sp>
        <p:nvSpPr>
          <p:cNvPr id="6" name="Slide Number Placeholder 5"/>
          <p:cNvSpPr>
            <a:spLocks noGrp="1"/>
          </p:cNvSpPr>
          <p:nvPr>
            <p:ph type="sldNum" sz="quarter" idx="12"/>
          </p:nvPr>
        </p:nvSpPr>
        <p:spPr/>
        <p:txBody>
          <a:bodyPr/>
          <a:lstStyle/>
          <a:p>
            <a:fld id="{F92B4B30-AA49-4299-ADB2-8659E89A78A4}" type="slidenum">
              <a:rPr lang="en-SI" smtClean="0"/>
              <a:t>‹#›</a:t>
            </a:fld>
            <a:endParaRPr lang="en-SI"/>
          </a:p>
        </p:txBody>
      </p:sp>
    </p:spTree>
    <p:extLst>
      <p:ext uri="{BB962C8B-B14F-4D97-AF65-F5344CB8AC3E}">
        <p14:creationId xmlns:p14="http://schemas.microsoft.com/office/powerpoint/2010/main" val="273479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6E78D5-131A-4CE5-A2B5-32B3E5F2516A}" type="datetimeFigureOut">
              <a:rPr lang="en-SI" smtClean="0"/>
              <a:t>03/11/2020</a:t>
            </a:fld>
            <a:endParaRPr lang="en-SI"/>
          </a:p>
        </p:txBody>
      </p:sp>
      <p:sp>
        <p:nvSpPr>
          <p:cNvPr id="5" name="Footer Placeholder 4"/>
          <p:cNvSpPr>
            <a:spLocks noGrp="1"/>
          </p:cNvSpPr>
          <p:nvPr>
            <p:ph type="ftr" sz="quarter" idx="11"/>
          </p:nvPr>
        </p:nvSpPr>
        <p:spPr/>
        <p:txBody>
          <a:bodyPr/>
          <a:lstStyle/>
          <a:p>
            <a:endParaRPr lang="en-SI"/>
          </a:p>
        </p:txBody>
      </p:sp>
      <p:sp>
        <p:nvSpPr>
          <p:cNvPr id="6" name="Slide Number Placeholder 5"/>
          <p:cNvSpPr>
            <a:spLocks noGrp="1"/>
          </p:cNvSpPr>
          <p:nvPr>
            <p:ph type="sldNum" sz="quarter" idx="12"/>
          </p:nvPr>
        </p:nvSpPr>
        <p:spPr/>
        <p:txBody>
          <a:bodyPr/>
          <a:lstStyle/>
          <a:p>
            <a:fld id="{F92B4B30-AA49-4299-ADB2-8659E89A78A4}" type="slidenum">
              <a:rPr lang="en-SI" smtClean="0"/>
              <a:t>‹#›</a:t>
            </a:fld>
            <a:endParaRPr lang="en-SI"/>
          </a:p>
        </p:txBody>
      </p:sp>
    </p:spTree>
    <p:extLst>
      <p:ext uri="{BB962C8B-B14F-4D97-AF65-F5344CB8AC3E}">
        <p14:creationId xmlns:p14="http://schemas.microsoft.com/office/powerpoint/2010/main" val="4043218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6E78D5-131A-4CE5-A2B5-32B3E5F2516A}" type="datetimeFigureOut">
              <a:rPr lang="en-SI" smtClean="0"/>
              <a:t>03/11/2020</a:t>
            </a:fld>
            <a:endParaRPr lang="en-SI"/>
          </a:p>
        </p:txBody>
      </p:sp>
      <p:sp>
        <p:nvSpPr>
          <p:cNvPr id="5" name="Footer Placeholder 4"/>
          <p:cNvSpPr>
            <a:spLocks noGrp="1"/>
          </p:cNvSpPr>
          <p:nvPr>
            <p:ph type="ftr" sz="quarter" idx="11"/>
          </p:nvPr>
        </p:nvSpPr>
        <p:spPr/>
        <p:txBody>
          <a:bodyPr/>
          <a:lstStyle/>
          <a:p>
            <a:endParaRPr lang="en-SI"/>
          </a:p>
        </p:txBody>
      </p:sp>
      <p:sp>
        <p:nvSpPr>
          <p:cNvPr id="6" name="Slide Number Placeholder 5"/>
          <p:cNvSpPr>
            <a:spLocks noGrp="1"/>
          </p:cNvSpPr>
          <p:nvPr>
            <p:ph type="sldNum" sz="quarter" idx="12"/>
          </p:nvPr>
        </p:nvSpPr>
        <p:spPr/>
        <p:txBody>
          <a:bodyPr/>
          <a:lstStyle/>
          <a:p>
            <a:fld id="{F92B4B30-AA49-4299-ADB2-8659E89A78A4}" type="slidenum">
              <a:rPr lang="en-SI" smtClean="0"/>
              <a:t>‹#›</a:t>
            </a:fld>
            <a:endParaRPr lang="en-SI"/>
          </a:p>
        </p:txBody>
      </p:sp>
    </p:spTree>
    <p:extLst>
      <p:ext uri="{BB962C8B-B14F-4D97-AF65-F5344CB8AC3E}">
        <p14:creationId xmlns:p14="http://schemas.microsoft.com/office/powerpoint/2010/main" val="421664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en-US"/>
              <a:t>Click to edit Master title style</a:t>
            </a:r>
            <a:endParaRPr lang="en-US" dirty="0"/>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solidFill>
              </a:defRPr>
            </a:lvl1pPr>
            <a:lvl2pPr marL="1513743" indent="0">
              <a:buNone/>
              <a:defRPr sz="6622">
                <a:solidFill>
                  <a:schemeClr val="tx1">
                    <a:tint val="75000"/>
                  </a:schemeClr>
                </a:solidFill>
              </a:defRPr>
            </a:lvl2pPr>
            <a:lvl3pPr marL="3027487" indent="0">
              <a:buNone/>
              <a:defRPr sz="5960">
                <a:solidFill>
                  <a:schemeClr val="tx1">
                    <a:tint val="75000"/>
                  </a:schemeClr>
                </a:solidFill>
              </a:defRPr>
            </a:lvl3pPr>
            <a:lvl4pPr marL="4541230" indent="0">
              <a:buNone/>
              <a:defRPr sz="5297">
                <a:solidFill>
                  <a:schemeClr val="tx1">
                    <a:tint val="75000"/>
                  </a:schemeClr>
                </a:solidFill>
              </a:defRPr>
            </a:lvl4pPr>
            <a:lvl5pPr marL="6054974" indent="0">
              <a:buNone/>
              <a:defRPr sz="5297">
                <a:solidFill>
                  <a:schemeClr val="tx1">
                    <a:tint val="75000"/>
                  </a:schemeClr>
                </a:solidFill>
              </a:defRPr>
            </a:lvl5pPr>
            <a:lvl6pPr marL="7568717" indent="0">
              <a:buNone/>
              <a:defRPr sz="5297">
                <a:solidFill>
                  <a:schemeClr val="tx1">
                    <a:tint val="75000"/>
                  </a:schemeClr>
                </a:solidFill>
              </a:defRPr>
            </a:lvl6pPr>
            <a:lvl7pPr marL="9082461" indent="0">
              <a:buNone/>
              <a:defRPr sz="5297">
                <a:solidFill>
                  <a:schemeClr val="tx1">
                    <a:tint val="75000"/>
                  </a:schemeClr>
                </a:solidFill>
              </a:defRPr>
            </a:lvl7pPr>
            <a:lvl8pPr marL="10596204" indent="0">
              <a:buNone/>
              <a:defRPr sz="5297">
                <a:solidFill>
                  <a:schemeClr val="tx1">
                    <a:tint val="75000"/>
                  </a:schemeClr>
                </a:solidFill>
              </a:defRPr>
            </a:lvl8pPr>
            <a:lvl9pPr marL="12109948" indent="0">
              <a:buNone/>
              <a:defRPr sz="5297">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46E78D5-131A-4CE5-A2B5-32B3E5F2516A}" type="datetimeFigureOut">
              <a:rPr lang="en-SI" smtClean="0"/>
              <a:t>03/11/2020</a:t>
            </a:fld>
            <a:endParaRPr lang="en-SI"/>
          </a:p>
        </p:txBody>
      </p:sp>
      <p:sp>
        <p:nvSpPr>
          <p:cNvPr id="5" name="Footer Placeholder 4"/>
          <p:cNvSpPr>
            <a:spLocks noGrp="1"/>
          </p:cNvSpPr>
          <p:nvPr>
            <p:ph type="ftr" sz="quarter" idx="11"/>
          </p:nvPr>
        </p:nvSpPr>
        <p:spPr/>
        <p:txBody>
          <a:bodyPr/>
          <a:lstStyle/>
          <a:p>
            <a:endParaRPr lang="en-SI"/>
          </a:p>
        </p:txBody>
      </p:sp>
      <p:sp>
        <p:nvSpPr>
          <p:cNvPr id="6" name="Slide Number Placeholder 5"/>
          <p:cNvSpPr>
            <a:spLocks noGrp="1"/>
          </p:cNvSpPr>
          <p:nvPr>
            <p:ph type="sldNum" sz="quarter" idx="12"/>
          </p:nvPr>
        </p:nvSpPr>
        <p:spPr/>
        <p:txBody>
          <a:bodyPr/>
          <a:lstStyle/>
          <a:p>
            <a:fld id="{F92B4B30-AA49-4299-ADB2-8659E89A78A4}" type="slidenum">
              <a:rPr lang="en-SI" smtClean="0"/>
              <a:t>‹#›</a:t>
            </a:fld>
            <a:endParaRPr lang="en-SI"/>
          </a:p>
        </p:txBody>
      </p:sp>
    </p:spTree>
    <p:extLst>
      <p:ext uri="{BB962C8B-B14F-4D97-AF65-F5344CB8AC3E}">
        <p14:creationId xmlns:p14="http://schemas.microsoft.com/office/powerpoint/2010/main" val="3534758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46E78D5-131A-4CE5-A2B5-32B3E5F2516A}" type="datetimeFigureOut">
              <a:rPr lang="en-SI" smtClean="0"/>
              <a:t>03/11/2020</a:t>
            </a:fld>
            <a:endParaRPr lang="en-SI"/>
          </a:p>
        </p:txBody>
      </p:sp>
      <p:sp>
        <p:nvSpPr>
          <p:cNvPr id="6" name="Footer Placeholder 5"/>
          <p:cNvSpPr>
            <a:spLocks noGrp="1"/>
          </p:cNvSpPr>
          <p:nvPr>
            <p:ph type="ftr" sz="quarter" idx="11"/>
          </p:nvPr>
        </p:nvSpPr>
        <p:spPr/>
        <p:txBody>
          <a:bodyPr/>
          <a:lstStyle/>
          <a:p>
            <a:endParaRPr lang="en-SI"/>
          </a:p>
        </p:txBody>
      </p:sp>
      <p:sp>
        <p:nvSpPr>
          <p:cNvPr id="7" name="Slide Number Placeholder 6"/>
          <p:cNvSpPr>
            <a:spLocks noGrp="1"/>
          </p:cNvSpPr>
          <p:nvPr>
            <p:ph type="sldNum" sz="quarter" idx="12"/>
          </p:nvPr>
        </p:nvSpPr>
        <p:spPr/>
        <p:txBody>
          <a:bodyPr/>
          <a:lstStyle/>
          <a:p>
            <a:fld id="{F92B4B30-AA49-4299-ADB2-8659E89A78A4}" type="slidenum">
              <a:rPr lang="en-SI" smtClean="0"/>
              <a:t>‹#›</a:t>
            </a:fld>
            <a:endParaRPr lang="en-SI"/>
          </a:p>
        </p:txBody>
      </p:sp>
    </p:spTree>
    <p:extLst>
      <p:ext uri="{BB962C8B-B14F-4D97-AF65-F5344CB8AC3E}">
        <p14:creationId xmlns:p14="http://schemas.microsoft.com/office/powerpoint/2010/main" val="3231218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US"/>
              <a:t>Edit Master text styles</a:t>
            </a:r>
          </a:p>
        </p:txBody>
      </p:sp>
      <p:sp>
        <p:nvSpPr>
          <p:cNvPr id="4" name="Content Placeholder 3"/>
          <p:cNvSpPr>
            <a:spLocks noGrp="1"/>
          </p:cNvSpPr>
          <p:nvPr>
            <p:ph sz="half" idx="2"/>
          </p:nvPr>
        </p:nvSpPr>
        <p:spPr>
          <a:xfrm>
            <a:off x="2085368" y="15635264"/>
            <a:ext cx="12807832" cy="2299711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US"/>
              <a:t>Edit Master text styles</a:t>
            </a:r>
          </a:p>
        </p:txBody>
      </p:sp>
      <p:sp>
        <p:nvSpPr>
          <p:cNvPr id="6" name="Content Placeholder 5"/>
          <p:cNvSpPr>
            <a:spLocks noGrp="1"/>
          </p:cNvSpPr>
          <p:nvPr>
            <p:ph sz="quarter" idx="4"/>
          </p:nvPr>
        </p:nvSpPr>
        <p:spPr>
          <a:xfrm>
            <a:off x="15326828" y="15635264"/>
            <a:ext cx="12870909" cy="2299711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46E78D5-131A-4CE5-A2B5-32B3E5F2516A}" type="datetimeFigureOut">
              <a:rPr lang="en-SI" smtClean="0"/>
              <a:t>03/11/2020</a:t>
            </a:fld>
            <a:endParaRPr lang="en-SI"/>
          </a:p>
        </p:txBody>
      </p:sp>
      <p:sp>
        <p:nvSpPr>
          <p:cNvPr id="8" name="Footer Placeholder 7"/>
          <p:cNvSpPr>
            <a:spLocks noGrp="1"/>
          </p:cNvSpPr>
          <p:nvPr>
            <p:ph type="ftr" sz="quarter" idx="11"/>
          </p:nvPr>
        </p:nvSpPr>
        <p:spPr/>
        <p:txBody>
          <a:bodyPr/>
          <a:lstStyle/>
          <a:p>
            <a:endParaRPr lang="en-SI"/>
          </a:p>
        </p:txBody>
      </p:sp>
      <p:sp>
        <p:nvSpPr>
          <p:cNvPr id="9" name="Slide Number Placeholder 8"/>
          <p:cNvSpPr>
            <a:spLocks noGrp="1"/>
          </p:cNvSpPr>
          <p:nvPr>
            <p:ph type="sldNum" sz="quarter" idx="12"/>
          </p:nvPr>
        </p:nvSpPr>
        <p:spPr/>
        <p:txBody>
          <a:bodyPr/>
          <a:lstStyle/>
          <a:p>
            <a:fld id="{F92B4B30-AA49-4299-ADB2-8659E89A78A4}" type="slidenum">
              <a:rPr lang="en-SI" smtClean="0"/>
              <a:t>‹#›</a:t>
            </a:fld>
            <a:endParaRPr lang="en-SI"/>
          </a:p>
        </p:txBody>
      </p:sp>
    </p:spTree>
    <p:extLst>
      <p:ext uri="{BB962C8B-B14F-4D97-AF65-F5344CB8AC3E}">
        <p14:creationId xmlns:p14="http://schemas.microsoft.com/office/powerpoint/2010/main" val="291170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46E78D5-131A-4CE5-A2B5-32B3E5F2516A}" type="datetimeFigureOut">
              <a:rPr lang="en-SI" smtClean="0"/>
              <a:t>03/11/2020</a:t>
            </a:fld>
            <a:endParaRPr lang="en-SI"/>
          </a:p>
        </p:txBody>
      </p:sp>
      <p:sp>
        <p:nvSpPr>
          <p:cNvPr id="4" name="Footer Placeholder 3"/>
          <p:cNvSpPr>
            <a:spLocks noGrp="1"/>
          </p:cNvSpPr>
          <p:nvPr>
            <p:ph type="ftr" sz="quarter" idx="11"/>
          </p:nvPr>
        </p:nvSpPr>
        <p:spPr/>
        <p:txBody>
          <a:bodyPr/>
          <a:lstStyle/>
          <a:p>
            <a:endParaRPr lang="en-SI"/>
          </a:p>
        </p:txBody>
      </p:sp>
      <p:sp>
        <p:nvSpPr>
          <p:cNvPr id="5" name="Slide Number Placeholder 4"/>
          <p:cNvSpPr>
            <a:spLocks noGrp="1"/>
          </p:cNvSpPr>
          <p:nvPr>
            <p:ph type="sldNum" sz="quarter" idx="12"/>
          </p:nvPr>
        </p:nvSpPr>
        <p:spPr/>
        <p:txBody>
          <a:bodyPr/>
          <a:lstStyle/>
          <a:p>
            <a:fld id="{F92B4B30-AA49-4299-ADB2-8659E89A78A4}" type="slidenum">
              <a:rPr lang="en-SI" smtClean="0"/>
              <a:t>‹#›</a:t>
            </a:fld>
            <a:endParaRPr lang="en-SI"/>
          </a:p>
        </p:txBody>
      </p:sp>
    </p:spTree>
    <p:extLst>
      <p:ext uri="{BB962C8B-B14F-4D97-AF65-F5344CB8AC3E}">
        <p14:creationId xmlns:p14="http://schemas.microsoft.com/office/powerpoint/2010/main" val="2233651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6E78D5-131A-4CE5-A2B5-32B3E5F2516A}" type="datetimeFigureOut">
              <a:rPr lang="en-SI" smtClean="0"/>
              <a:t>03/11/2020</a:t>
            </a:fld>
            <a:endParaRPr lang="en-SI"/>
          </a:p>
        </p:txBody>
      </p:sp>
      <p:sp>
        <p:nvSpPr>
          <p:cNvPr id="3" name="Footer Placeholder 2"/>
          <p:cNvSpPr>
            <a:spLocks noGrp="1"/>
          </p:cNvSpPr>
          <p:nvPr>
            <p:ph type="ftr" sz="quarter" idx="11"/>
          </p:nvPr>
        </p:nvSpPr>
        <p:spPr/>
        <p:txBody>
          <a:bodyPr/>
          <a:lstStyle/>
          <a:p>
            <a:endParaRPr lang="en-SI"/>
          </a:p>
        </p:txBody>
      </p:sp>
      <p:sp>
        <p:nvSpPr>
          <p:cNvPr id="4" name="Slide Number Placeholder 3"/>
          <p:cNvSpPr>
            <a:spLocks noGrp="1"/>
          </p:cNvSpPr>
          <p:nvPr>
            <p:ph type="sldNum" sz="quarter" idx="12"/>
          </p:nvPr>
        </p:nvSpPr>
        <p:spPr/>
        <p:txBody>
          <a:bodyPr/>
          <a:lstStyle/>
          <a:p>
            <a:fld id="{F92B4B30-AA49-4299-ADB2-8659E89A78A4}" type="slidenum">
              <a:rPr lang="en-SI" smtClean="0"/>
              <a:t>‹#›</a:t>
            </a:fld>
            <a:endParaRPr lang="en-SI"/>
          </a:p>
        </p:txBody>
      </p:sp>
    </p:spTree>
    <p:extLst>
      <p:ext uri="{BB962C8B-B14F-4D97-AF65-F5344CB8AC3E}">
        <p14:creationId xmlns:p14="http://schemas.microsoft.com/office/powerpoint/2010/main" val="3984936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US"/>
              <a:t>Click to edit Master title style</a:t>
            </a:r>
            <a:endParaRPr lang="en-US" dirty="0"/>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US"/>
              <a:t>Edit Master text styles</a:t>
            </a:r>
          </a:p>
        </p:txBody>
      </p:sp>
      <p:sp>
        <p:nvSpPr>
          <p:cNvPr id="5" name="Date Placeholder 4"/>
          <p:cNvSpPr>
            <a:spLocks noGrp="1"/>
          </p:cNvSpPr>
          <p:nvPr>
            <p:ph type="dt" sz="half" idx="10"/>
          </p:nvPr>
        </p:nvSpPr>
        <p:spPr/>
        <p:txBody>
          <a:bodyPr/>
          <a:lstStyle/>
          <a:p>
            <a:fld id="{E46E78D5-131A-4CE5-A2B5-32B3E5F2516A}" type="datetimeFigureOut">
              <a:rPr lang="en-SI" smtClean="0"/>
              <a:t>03/11/2020</a:t>
            </a:fld>
            <a:endParaRPr lang="en-SI"/>
          </a:p>
        </p:txBody>
      </p:sp>
      <p:sp>
        <p:nvSpPr>
          <p:cNvPr id="6" name="Footer Placeholder 5"/>
          <p:cNvSpPr>
            <a:spLocks noGrp="1"/>
          </p:cNvSpPr>
          <p:nvPr>
            <p:ph type="ftr" sz="quarter" idx="11"/>
          </p:nvPr>
        </p:nvSpPr>
        <p:spPr/>
        <p:txBody>
          <a:bodyPr/>
          <a:lstStyle/>
          <a:p>
            <a:endParaRPr lang="en-SI"/>
          </a:p>
        </p:txBody>
      </p:sp>
      <p:sp>
        <p:nvSpPr>
          <p:cNvPr id="7" name="Slide Number Placeholder 6"/>
          <p:cNvSpPr>
            <a:spLocks noGrp="1"/>
          </p:cNvSpPr>
          <p:nvPr>
            <p:ph type="sldNum" sz="quarter" idx="12"/>
          </p:nvPr>
        </p:nvSpPr>
        <p:spPr/>
        <p:txBody>
          <a:bodyPr/>
          <a:lstStyle/>
          <a:p>
            <a:fld id="{F92B4B30-AA49-4299-ADB2-8659E89A78A4}" type="slidenum">
              <a:rPr lang="en-SI" smtClean="0"/>
              <a:t>‹#›</a:t>
            </a:fld>
            <a:endParaRPr lang="en-SI"/>
          </a:p>
        </p:txBody>
      </p:sp>
    </p:spTree>
    <p:extLst>
      <p:ext uri="{BB962C8B-B14F-4D97-AF65-F5344CB8AC3E}">
        <p14:creationId xmlns:p14="http://schemas.microsoft.com/office/powerpoint/2010/main" val="15733810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US"/>
              <a:t>Click to edit Master title style</a:t>
            </a:r>
            <a:endParaRPr lang="en-US" dirty="0"/>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en-US"/>
              <a:t>Click icon to add picture</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US"/>
              <a:t>Edit Master text styles</a:t>
            </a:r>
          </a:p>
        </p:txBody>
      </p:sp>
      <p:sp>
        <p:nvSpPr>
          <p:cNvPr id="5" name="Date Placeholder 4"/>
          <p:cNvSpPr>
            <a:spLocks noGrp="1"/>
          </p:cNvSpPr>
          <p:nvPr>
            <p:ph type="dt" sz="half" idx="10"/>
          </p:nvPr>
        </p:nvSpPr>
        <p:spPr/>
        <p:txBody>
          <a:bodyPr/>
          <a:lstStyle/>
          <a:p>
            <a:fld id="{E46E78D5-131A-4CE5-A2B5-32B3E5F2516A}" type="datetimeFigureOut">
              <a:rPr lang="en-SI" smtClean="0"/>
              <a:t>03/11/2020</a:t>
            </a:fld>
            <a:endParaRPr lang="en-SI"/>
          </a:p>
        </p:txBody>
      </p:sp>
      <p:sp>
        <p:nvSpPr>
          <p:cNvPr id="6" name="Footer Placeholder 5"/>
          <p:cNvSpPr>
            <a:spLocks noGrp="1"/>
          </p:cNvSpPr>
          <p:nvPr>
            <p:ph type="ftr" sz="quarter" idx="11"/>
          </p:nvPr>
        </p:nvSpPr>
        <p:spPr/>
        <p:txBody>
          <a:bodyPr/>
          <a:lstStyle/>
          <a:p>
            <a:endParaRPr lang="en-SI"/>
          </a:p>
        </p:txBody>
      </p:sp>
      <p:sp>
        <p:nvSpPr>
          <p:cNvPr id="7" name="Slide Number Placeholder 6"/>
          <p:cNvSpPr>
            <a:spLocks noGrp="1"/>
          </p:cNvSpPr>
          <p:nvPr>
            <p:ph type="sldNum" sz="quarter" idx="12"/>
          </p:nvPr>
        </p:nvSpPr>
        <p:spPr/>
        <p:txBody>
          <a:bodyPr/>
          <a:lstStyle/>
          <a:p>
            <a:fld id="{F92B4B30-AA49-4299-ADB2-8659E89A78A4}" type="slidenum">
              <a:rPr lang="en-SI" smtClean="0"/>
              <a:t>‹#›</a:t>
            </a:fld>
            <a:endParaRPr lang="en-SI"/>
          </a:p>
        </p:txBody>
      </p:sp>
    </p:spTree>
    <p:extLst>
      <p:ext uri="{BB962C8B-B14F-4D97-AF65-F5344CB8AC3E}">
        <p14:creationId xmlns:p14="http://schemas.microsoft.com/office/powerpoint/2010/main" val="1114461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E46E78D5-131A-4CE5-A2B5-32B3E5F2516A}" type="datetimeFigureOut">
              <a:rPr lang="en-SI" smtClean="0"/>
              <a:t>03/11/2020</a:t>
            </a:fld>
            <a:endParaRPr lang="en-SI"/>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en-SI"/>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F92B4B30-AA49-4299-ADB2-8659E89A78A4}" type="slidenum">
              <a:rPr lang="en-SI" smtClean="0"/>
              <a:t>‹#›</a:t>
            </a:fld>
            <a:endParaRPr lang="en-SI"/>
          </a:p>
        </p:txBody>
      </p:sp>
    </p:spTree>
    <p:extLst>
      <p:ext uri="{BB962C8B-B14F-4D97-AF65-F5344CB8AC3E}">
        <p14:creationId xmlns:p14="http://schemas.microsoft.com/office/powerpoint/2010/main" val="15537138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svg"/><Relationship Id="rId3" Type="http://schemas.openxmlformats.org/officeDocument/2006/relationships/image" Target="../media/image2.png"/><Relationship Id="rId7" Type="http://schemas.openxmlformats.org/officeDocument/2006/relationships/image" Target="../media/image4.png"/><Relationship Id="rId12"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3.png"/><Relationship Id="rId11" Type="http://schemas.openxmlformats.org/officeDocument/2006/relationships/image" Target="../media/image8.png"/><Relationship Id="rId5" Type="http://schemas.openxmlformats.org/officeDocument/2006/relationships/hyperlink" Target="mailto:pia.staric@ijs.si" TargetMode="External"/><Relationship Id="rId10" Type="http://schemas.openxmlformats.org/officeDocument/2006/relationships/image" Target="../media/image7.png"/><Relationship Id="rId4" Type="http://schemas.microsoft.com/office/2007/relationships/hdphoto" Target="../media/hdphoto1.wdp"/><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4000">
              <a:schemeClr val="bg1"/>
            </a:gs>
            <a:gs pos="79000">
              <a:schemeClr val="accent6">
                <a:lumMod val="20000"/>
                <a:lumOff val="80000"/>
              </a:schemeClr>
            </a:gs>
            <a:gs pos="100000">
              <a:srgbClr val="92D050"/>
            </a:gs>
          </a:gsLst>
          <a:lin ang="5400000" scaled="1"/>
        </a:gra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95899E39-F1CC-4052-AE5C-D218C4E13A63}"/>
              </a:ext>
            </a:extLst>
          </p:cNvPr>
          <p:cNvPicPr>
            <a:picLocks noChangeAspect="1"/>
          </p:cNvPicPr>
          <p:nvPr/>
        </p:nvPicPr>
        <p:blipFill>
          <a:blip r:embed="rId2"/>
          <a:stretch>
            <a:fillRect/>
          </a:stretch>
        </p:blipFill>
        <p:spPr>
          <a:xfrm>
            <a:off x="24410361" y="6211856"/>
            <a:ext cx="3943017" cy="3801474"/>
          </a:xfrm>
          <a:prstGeom prst="rect">
            <a:avLst/>
          </a:prstGeom>
        </p:spPr>
      </p:pic>
      <p:pic>
        <p:nvPicPr>
          <p:cNvPr id="70" name="Picture 69">
            <a:extLst>
              <a:ext uri="{FF2B5EF4-FFF2-40B4-BE49-F238E27FC236}">
                <a16:creationId xmlns:a16="http://schemas.microsoft.com/office/drawing/2014/main" id="{AFDC49D9-6789-40E2-AFFD-36BEAB5C1172}"/>
              </a:ext>
            </a:extLst>
          </p:cNvPr>
          <p:cNvPicPr>
            <a:picLocks noChangeAspect="1"/>
          </p:cNvPicPr>
          <p:nvPr/>
        </p:nvPicPr>
        <p:blipFill>
          <a:blip r:embed="rId3">
            <a:extLst>
              <a:ext uri="{BEBA8EAE-BF5A-486C-A8C5-ECC9F3942E4B}">
                <a14:imgProps xmlns:a14="http://schemas.microsoft.com/office/drawing/2010/main">
                  <a14:imgLayer r:embed="rId4">
                    <a14:imgEffect>
                      <a14:brightnessContrast bright="-17000" contrast="10000"/>
                    </a14:imgEffect>
                  </a14:imgLayer>
                </a14:imgProps>
              </a:ext>
              <a:ext uri="{28A0092B-C50C-407E-A947-70E740481C1C}">
                <a14:useLocalDpi xmlns:a14="http://schemas.microsoft.com/office/drawing/2010/main" val="0"/>
              </a:ext>
            </a:extLst>
          </a:blip>
          <a:stretch>
            <a:fillRect/>
          </a:stretch>
        </p:blipFill>
        <p:spPr>
          <a:xfrm rot="5400000">
            <a:off x="24527267" y="3570027"/>
            <a:ext cx="9406245" cy="2518733"/>
          </a:xfrm>
          <a:prstGeom prst="rect">
            <a:avLst/>
          </a:prstGeom>
        </p:spPr>
      </p:pic>
      <p:sp>
        <p:nvSpPr>
          <p:cNvPr id="2" name="Title 1">
            <a:extLst>
              <a:ext uri="{FF2B5EF4-FFF2-40B4-BE49-F238E27FC236}">
                <a16:creationId xmlns:a16="http://schemas.microsoft.com/office/drawing/2014/main" id="{5184DE99-ED81-4B80-A402-1256270BC650}"/>
              </a:ext>
            </a:extLst>
          </p:cNvPr>
          <p:cNvSpPr>
            <a:spLocks noGrp="1"/>
          </p:cNvSpPr>
          <p:nvPr>
            <p:ph type="ctrTitle"/>
          </p:nvPr>
        </p:nvSpPr>
        <p:spPr>
          <a:xfrm>
            <a:off x="2116716" y="666785"/>
            <a:ext cx="26236662" cy="4223655"/>
          </a:xfrm>
          <a:noFill/>
          <a:ln>
            <a:noFill/>
          </a:ln>
          <a:effectLst>
            <a:softEdge rad="317500"/>
          </a:effectLst>
          <a:scene3d>
            <a:camera prst="orthographicFront"/>
            <a:lightRig rig="threePt" dir="t"/>
          </a:scene3d>
          <a:sp3d>
            <a:bevelT/>
          </a:sp3d>
        </p:spPr>
        <p:txBody>
          <a:bodyPr>
            <a:noAutofit/>
          </a:bodyPr>
          <a:lstStyle/>
          <a:p>
            <a:pPr>
              <a:lnSpc>
                <a:spcPct val="100000"/>
              </a:lnSpc>
              <a:spcBef>
                <a:spcPts val="0"/>
              </a:spcBef>
            </a:pPr>
            <a:r>
              <a:rPr lang="en-US" sz="11000" dirty="0">
                <a:ln>
                  <a:solidFill>
                    <a:schemeClr val="tx1"/>
                  </a:solidFill>
                </a:ln>
                <a:latin typeface="Calibri Light" panose="020F0302020204030204" pitchFamily="34" charset="0"/>
                <a:cs typeface="Calibri Light" panose="020F0302020204030204" pitchFamily="34" charset="0"/>
              </a:rPr>
              <a:t>Exploring the Effects of Cold Plasma on Wheat Seed Surface, Germination and Growth</a:t>
            </a:r>
            <a:endParaRPr lang="en-SI" sz="11000" dirty="0">
              <a:ln>
                <a:solidFill>
                  <a:schemeClr val="tx1"/>
                </a:solidFill>
              </a:ln>
              <a:effectLst/>
              <a:latin typeface="Calibri Light" panose="020F0302020204030204" pitchFamily="34" charset="0"/>
              <a:cs typeface="Calibri Light" panose="020F0302020204030204" pitchFamily="34" charset="0"/>
            </a:endParaRPr>
          </a:p>
        </p:txBody>
      </p:sp>
      <p:sp>
        <p:nvSpPr>
          <p:cNvPr id="4" name="Subtitle 3">
            <a:extLst>
              <a:ext uri="{FF2B5EF4-FFF2-40B4-BE49-F238E27FC236}">
                <a16:creationId xmlns:a16="http://schemas.microsoft.com/office/drawing/2014/main" id="{3722787F-A495-487B-B1CB-7EF15C1F4AC3}"/>
              </a:ext>
            </a:extLst>
          </p:cNvPr>
          <p:cNvSpPr txBox="1">
            <a:spLocks noGrp="1"/>
          </p:cNvSpPr>
          <p:nvPr>
            <p:ph type="subTitle" idx="1"/>
          </p:nvPr>
        </p:nvSpPr>
        <p:spPr>
          <a:xfrm>
            <a:off x="3893343" y="4273700"/>
            <a:ext cx="22706013" cy="4721998"/>
          </a:xfrm>
          <a:prstGeom prst="rect">
            <a:avLst/>
          </a:prstGeom>
          <a:noFill/>
        </p:spPr>
        <p:txBody>
          <a:bodyPr wrap="square" rtlCol="0">
            <a:spAutoFit/>
          </a:bodyPr>
          <a:lstStyle/>
          <a:p>
            <a:pPr algn="ctr"/>
            <a:endParaRPr lang="sl-SI" sz="5605" b="1" u="sng" dirty="0"/>
          </a:p>
          <a:p>
            <a:pPr algn="ctr"/>
            <a:r>
              <a:rPr lang="en-US" sz="6000" u="sng" dirty="0"/>
              <a:t>Pia Starič</a:t>
            </a:r>
            <a:r>
              <a:rPr lang="en-GB" sz="5400" baseline="30000" dirty="0"/>
              <a:t>1</a:t>
            </a:r>
            <a:r>
              <a:rPr lang="sl-SI" sz="5400" baseline="30000" dirty="0"/>
              <a:t>,*</a:t>
            </a:r>
            <a:r>
              <a:rPr lang="en-GB" sz="5400" dirty="0"/>
              <a:t> , Ita Junkar</a:t>
            </a:r>
            <a:r>
              <a:rPr lang="en-GB" sz="5400" baseline="30000" dirty="0"/>
              <a:t>1</a:t>
            </a:r>
            <a:r>
              <a:rPr lang="sl-SI" sz="5400" baseline="30000" dirty="0"/>
              <a:t> </a:t>
            </a:r>
            <a:r>
              <a:rPr lang="en-GB" sz="5400" dirty="0"/>
              <a:t>,</a:t>
            </a:r>
            <a:r>
              <a:rPr lang="en-GB" sz="5400" baseline="30000" dirty="0"/>
              <a:t> </a:t>
            </a:r>
            <a:r>
              <a:rPr lang="en-GB" sz="5400" dirty="0"/>
              <a:t>Katarina Vogel–Mikuš</a:t>
            </a:r>
            <a:r>
              <a:rPr lang="en-GB" sz="5400" baseline="30000" dirty="0"/>
              <a:t>1,2</a:t>
            </a:r>
            <a:r>
              <a:rPr lang="en-GB" sz="5400" dirty="0"/>
              <a:t>, Miran Mozetič</a:t>
            </a:r>
            <a:r>
              <a:rPr lang="en-GB" sz="5400" baseline="30000" dirty="0"/>
              <a:t>1 </a:t>
            </a:r>
            <a:endParaRPr lang="sl-SI" sz="5400" dirty="0"/>
          </a:p>
          <a:p>
            <a:r>
              <a:rPr lang="en-GB" sz="3200" i="1" baseline="30000" dirty="0"/>
              <a:t>1</a:t>
            </a:r>
            <a:r>
              <a:rPr lang="en-GB" sz="3200" i="1" dirty="0"/>
              <a:t>”Jožef Stefan” Institute, </a:t>
            </a:r>
            <a:r>
              <a:rPr lang="en-GB" sz="3200" i="1" dirty="0" err="1"/>
              <a:t>Jamova</a:t>
            </a:r>
            <a:r>
              <a:rPr lang="en-GB" sz="3200" i="1" dirty="0"/>
              <a:t> </a:t>
            </a:r>
            <a:r>
              <a:rPr lang="en-GB" sz="3200" i="1" dirty="0" err="1"/>
              <a:t>cesta</a:t>
            </a:r>
            <a:r>
              <a:rPr lang="en-GB" sz="3200" i="1" dirty="0"/>
              <a:t> 39, 1000 Ljubljana</a:t>
            </a:r>
            <a:r>
              <a:rPr lang="en-GB" sz="1800" i="1" dirty="0"/>
              <a:t>, </a:t>
            </a:r>
            <a:r>
              <a:rPr lang="en-GB" sz="3200" i="1" dirty="0"/>
              <a:t>Slovenia</a:t>
            </a:r>
            <a:endParaRPr lang="sl-SI" sz="3200" i="1" dirty="0"/>
          </a:p>
          <a:p>
            <a:pPr algn="ctr"/>
            <a:r>
              <a:rPr lang="en-GB" sz="3200" i="1" baseline="30000" dirty="0"/>
              <a:t>2</a:t>
            </a:r>
            <a:r>
              <a:rPr lang="en-GB" sz="3200" i="1" dirty="0"/>
              <a:t>University of Ljubljana, Biotechnical faculty, </a:t>
            </a:r>
            <a:r>
              <a:rPr lang="en-GB" sz="3200" i="1" dirty="0" err="1"/>
              <a:t>Večna</a:t>
            </a:r>
            <a:r>
              <a:rPr lang="en-GB" sz="3200" i="1" dirty="0"/>
              <a:t> pot 111, 1000 Ljubljana, Slovenia</a:t>
            </a:r>
            <a:endParaRPr lang="sl-SI" sz="1870" dirty="0"/>
          </a:p>
          <a:p>
            <a:pPr algn="ctr"/>
            <a:r>
              <a:rPr lang="en-GB" sz="3200" i="1" dirty="0"/>
              <a:t>* corresponding author (</a:t>
            </a:r>
            <a:r>
              <a:rPr lang="en-US" sz="3200" i="1" u="sng" dirty="0">
                <a:hlinkClick r:id="rId5"/>
              </a:rPr>
              <a:t>pia.staric@ijs.si</a:t>
            </a:r>
            <a:r>
              <a:rPr lang="en-GB" sz="3200" i="1" dirty="0"/>
              <a:t>)</a:t>
            </a:r>
            <a:endParaRPr lang="en-US" sz="3200" dirty="0"/>
          </a:p>
        </p:txBody>
      </p:sp>
      <p:pic>
        <p:nvPicPr>
          <p:cNvPr id="5" name="Picture 45" descr="http://f1web.ijs.si/~kogoj/Conference/2014/IJS_logo_short.png">
            <a:extLst>
              <a:ext uri="{FF2B5EF4-FFF2-40B4-BE49-F238E27FC236}">
                <a16:creationId xmlns:a16="http://schemas.microsoft.com/office/drawing/2014/main" id="{3ECA4CAA-1479-43C5-8847-D106EB766A6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16716" y="7545226"/>
            <a:ext cx="5186668" cy="1574701"/>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a:extLst>
              <a:ext uri="{FF2B5EF4-FFF2-40B4-BE49-F238E27FC236}">
                <a16:creationId xmlns:a16="http://schemas.microsoft.com/office/drawing/2014/main" id="{27729D2E-A67C-47D0-8BD7-5CF6601CF561}"/>
              </a:ext>
            </a:extLst>
          </p:cNvPr>
          <p:cNvCxnSpPr>
            <a:cxnSpLocks/>
          </p:cNvCxnSpPr>
          <p:nvPr/>
        </p:nvCxnSpPr>
        <p:spPr>
          <a:xfrm>
            <a:off x="792132" y="10133083"/>
            <a:ext cx="28908436" cy="0"/>
          </a:xfrm>
          <a:prstGeom prst="line">
            <a:avLst/>
          </a:prstGeom>
          <a:ln w="76200">
            <a:solidFill>
              <a:schemeClr val="accent6"/>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407432EE-0AE3-4770-899E-426F36EF9EB3}"/>
              </a:ext>
            </a:extLst>
          </p:cNvPr>
          <p:cNvSpPr/>
          <p:nvPr/>
        </p:nvSpPr>
        <p:spPr>
          <a:xfrm>
            <a:off x="684182" y="726836"/>
            <a:ext cx="28908436" cy="41427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I"/>
          </a:p>
        </p:txBody>
      </p:sp>
      <p:sp>
        <p:nvSpPr>
          <p:cNvPr id="16" name="TextBox 15">
            <a:extLst>
              <a:ext uri="{FF2B5EF4-FFF2-40B4-BE49-F238E27FC236}">
                <a16:creationId xmlns:a16="http://schemas.microsoft.com/office/drawing/2014/main" id="{EC9076E5-A9DB-46F9-8294-81BB403E3054}"/>
              </a:ext>
            </a:extLst>
          </p:cNvPr>
          <p:cNvSpPr txBox="1"/>
          <p:nvPr/>
        </p:nvSpPr>
        <p:spPr>
          <a:xfrm>
            <a:off x="840819" y="21490168"/>
            <a:ext cx="3507705" cy="1569660"/>
          </a:xfrm>
          <a:prstGeom prst="rect">
            <a:avLst/>
          </a:prstGeom>
          <a:noFill/>
          <a:ln>
            <a:solidFill>
              <a:schemeClr val="tx1"/>
            </a:solidFill>
          </a:ln>
        </p:spPr>
        <p:txBody>
          <a:bodyPr wrap="square" rtlCol="0">
            <a:spAutoFit/>
          </a:bodyPr>
          <a:lstStyle/>
          <a:p>
            <a:pPr algn="just"/>
            <a:r>
              <a:rPr lang="en-US" sz="3200" dirty="0"/>
              <a:t>Seeds of two winter wheat (</a:t>
            </a:r>
            <a:r>
              <a:rPr lang="en-US" sz="3200" i="1" dirty="0"/>
              <a:t>Triticum </a:t>
            </a:r>
            <a:r>
              <a:rPr lang="en-US" sz="3200" i="1" dirty="0" err="1"/>
              <a:t>aestivum</a:t>
            </a:r>
            <a:r>
              <a:rPr lang="en-US" sz="3200" dirty="0"/>
              <a:t>) varieties.</a:t>
            </a:r>
            <a:endParaRPr lang="en-SI" sz="3200" dirty="0"/>
          </a:p>
        </p:txBody>
      </p:sp>
      <p:sp>
        <p:nvSpPr>
          <p:cNvPr id="19" name="TextBox 18">
            <a:extLst>
              <a:ext uri="{FF2B5EF4-FFF2-40B4-BE49-F238E27FC236}">
                <a16:creationId xmlns:a16="http://schemas.microsoft.com/office/drawing/2014/main" id="{67E45A42-D6B3-473C-80D2-E026FC3C99ED}"/>
              </a:ext>
            </a:extLst>
          </p:cNvPr>
          <p:cNvSpPr txBox="1"/>
          <p:nvPr/>
        </p:nvSpPr>
        <p:spPr>
          <a:xfrm>
            <a:off x="5421478" y="20823683"/>
            <a:ext cx="7008556" cy="646331"/>
          </a:xfrm>
          <a:prstGeom prst="rect">
            <a:avLst/>
          </a:prstGeom>
          <a:noFill/>
          <a:ln>
            <a:noFill/>
          </a:ln>
        </p:spPr>
        <p:txBody>
          <a:bodyPr wrap="square" rtlCol="0">
            <a:spAutoFit/>
          </a:bodyPr>
          <a:lstStyle/>
          <a:p>
            <a:r>
              <a:rPr lang="en-US" sz="3600" b="1" dirty="0">
                <a:solidFill>
                  <a:srgbClr val="44A91B"/>
                </a:solidFill>
              </a:rPr>
              <a:t>Plasma treatment:</a:t>
            </a:r>
            <a:endParaRPr lang="en-SI" sz="3600" b="1" dirty="0">
              <a:solidFill>
                <a:srgbClr val="44A91B"/>
              </a:solidFill>
            </a:endParaRPr>
          </a:p>
        </p:txBody>
      </p:sp>
      <p:sp>
        <p:nvSpPr>
          <p:cNvPr id="20" name="TextBox 19">
            <a:extLst>
              <a:ext uri="{FF2B5EF4-FFF2-40B4-BE49-F238E27FC236}">
                <a16:creationId xmlns:a16="http://schemas.microsoft.com/office/drawing/2014/main" id="{AEDA3937-E063-402F-ABC6-C66A912C7231}"/>
              </a:ext>
            </a:extLst>
          </p:cNvPr>
          <p:cNvSpPr txBox="1"/>
          <p:nvPr/>
        </p:nvSpPr>
        <p:spPr>
          <a:xfrm>
            <a:off x="5464300" y="21490424"/>
            <a:ext cx="8991970" cy="2062103"/>
          </a:xfrm>
          <a:prstGeom prst="rect">
            <a:avLst/>
          </a:prstGeom>
          <a:noFill/>
          <a:ln>
            <a:solidFill>
              <a:schemeClr val="tx1"/>
            </a:solidFill>
          </a:ln>
        </p:spPr>
        <p:txBody>
          <a:bodyPr wrap="square" rtlCol="0">
            <a:spAutoFit/>
          </a:bodyPr>
          <a:lstStyle/>
          <a:p>
            <a:pPr marL="457200" indent="-457200" algn="just">
              <a:buBlip>
                <a:blip r:embed="rId7">
                  <a:extLst>
                    <a:ext uri="{96DAC541-7B7A-43D3-8B79-37D633B846F1}">
                      <asvg:svgBlip xmlns:asvg="http://schemas.microsoft.com/office/drawing/2016/SVG/main" r:embed="rId8"/>
                    </a:ext>
                  </a:extLst>
                </a:blip>
              </a:buBlip>
            </a:pPr>
            <a:r>
              <a:rPr lang="en-US" sz="3200" dirty="0"/>
              <a:t>Low pressure oxygen RF plasma</a:t>
            </a:r>
          </a:p>
          <a:p>
            <a:pPr marL="457200" indent="-457200" algn="just">
              <a:buBlip>
                <a:blip r:embed="rId7">
                  <a:extLst>
                    <a:ext uri="{96DAC541-7B7A-43D3-8B79-37D633B846F1}">
                      <asvg:svgBlip xmlns:asvg="http://schemas.microsoft.com/office/drawing/2016/SVG/main" r:embed="rId8"/>
                    </a:ext>
                  </a:extLst>
                </a:blip>
              </a:buBlip>
            </a:pPr>
            <a:r>
              <a:rPr lang="en-US" sz="3200" dirty="0"/>
              <a:t>Direct treatment (glow region) for 10, 30 and 90 s</a:t>
            </a:r>
          </a:p>
          <a:p>
            <a:pPr marL="457200" indent="-457200" algn="just">
              <a:buBlip>
                <a:blip r:embed="rId7">
                  <a:extLst>
                    <a:ext uri="{96DAC541-7B7A-43D3-8B79-37D633B846F1}">
                      <asvg:svgBlip xmlns:asvg="http://schemas.microsoft.com/office/drawing/2016/SVG/main" r:embed="rId8"/>
                    </a:ext>
                  </a:extLst>
                </a:blip>
              </a:buBlip>
            </a:pPr>
            <a:r>
              <a:rPr lang="en-US" sz="3200" dirty="0"/>
              <a:t>Indirect treatment (after glow region) for 30, 90 and 180 s</a:t>
            </a:r>
            <a:endParaRPr lang="en-SI" sz="3200" dirty="0"/>
          </a:p>
        </p:txBody>
      </p:sp>
      <p:sp>
        <p:nvSpPr>
          <p:cNvPr id="22" name="TextBox 21">
            <a:extLst>
              <a:ext uri="{FF2B5EF4-FFF2-40B4-BE49-F238E27FC236}">
                <a16:creationId xmlns:a16="http://schemas.microsoft.com/office/drawing/2014/main" id="{8E4911B1-5657-439B-ACF1-80D61054EEA6}"/>
              </a:ext>
            </a:extLst>
          </p:cNvPr>
          <p:cNvSpPr txBox="1"/>
          <p:nvPr/>
        </p:nvSpPr>
        <p:spPr>
          <a:xfrm>
            <a:off x="755826" y="20816602"/>
            <a:ext cx="3271562" cy="646331"/>
          </a:xfrm>
          <a:prstGeom prst="rect">
            <a:avLst/>
          </a:prstGeom>
          <a:noFill/>
          <a:ln>
            <a:noFill/>
          </a:ln>
        </p:spPr>
        <p:txBody>
          <a:bodyPr wrap="square" rtlCol="0">
            <a:spAutoFit/>
          </a:bodyPr>
          <a:lstStyle/>
          <a:p>
            <a:r>
              <a:rPr lang="en-US" sz="3600" b="1" dirty="0">
                <a:solidFill>
                  <a:srgbClr val="44A91B"/>
                </a:solidFill>
              </a:rPr>
              <a:t>Seed material:</a:t>
            </a:r>
            <a:endParaRPr lang="en-SI" sz="3600" b="1" dirty="0">
              <a:solidFill>
                <a:srgbClr val="44A91B"/>
              </a:solidFill>
            </a:endParaRPr>
          </a:p>
        </p:txBody>
      </p:sp>
      <p:sp>
        <p:nvSpPr>
          <p:cNvPr id="29" name="TextBox 28">
            <a:extLst>
              <a:ext uri="{FF2B5EF4-FFF2-40B4-BE49-F238E27FC236}">
                <a16:creationId xmlns:a16="http://schemas.microsoft.com/office/drawing/2014/main" id="{7D30A1D6-C9DA-4C52-A1E8-037A3C6556AD}"/>
              </a:ext>
            </a:extLst>
          </p:cNvPr>
          <p:cNvSpPr txBox="1"/>
          <p:nvPr/>
        </p:nvSpPr>
        <p:spPr>
          <a:xfrm>
            <a:off x="16845324" y="23806506"/>
            <a:ext cx="12636286" cy="1015663"/>
          </a:xfrm>
          <a:prstGeom prst="rect">
            <a:avLst/>
          </a:prstGeom>
          <a:noFill/>
          <a:ln>
            <a:solidFill>
              <a:schemeClr val="tx1"/>
            </a:solidFill>
          </a:ln>
        </p:spPr>
        <p:txBody>
          <a:bodyPr wrap="square" rtlCol="0">
            <a:spAutoFit/>
          </a:bodyPr>
          <a:lstStyle/>
          <a:p>
            <a:pPr algn="just"/>
            <a:r>
              <a:rPr lang="en-US" sz="3200" b="1" dirty="0">
                <a:solidFill>
                  <a:srgbClr val="44A91B"/>
                </a:solidFill>
              </a:rPr>
              <a:t>Water contact angle measurements:</a:t>
            </a:r>
            <a:endParaRPr lang="en-SI" sz="3200" b="1" dirty="0">
              <a:solidFill>
                <a:srgbClr val="44A91B"/>
              </a:solidFill>
            </a:endParaRPr>
          </a:p>
          <a:p>
            <a:pPr algn="just"/>
            <a:r>
              <a:rPr lang="en-US" sz="2800" dirty="0"/>
              <a:t>Measuring the changes in hydrophilic properties of the seed surface.</a:t>
            </a:r>
            <a:endParaRPr lang="en-SI" sz="2800" dirty="0"/>
          </a:p>
        </p:txBody>
      </p:sp>
      <p:sp>
        <p:nvSpPr>
          <p:cNvPr id="30" name="TextBox 29">
            <a:extLst>
              <a:ext uri="{FF2B5EF4-FFF2-40B4-BE49-F238E27FC236}">
                <a16:creationId xmlns:a16="http://schemas.microsoft.com/office/drawing/2014/main" id="{99C22411-637E-48E9-A3EE-B67CD43F35B5}"/>
              </a:ext>
            </a:extLst>
          </p:cNvPr>
          <p:cNvSpPr txBox="1"/>
          <p:nvPr/>
        </p:nvSpPr>
        <p:spPr>
          <a:xfrm>
            <a:off x="16845324" y="20511085"/>
            <a:ext cx="12636286" cy="1015663"/>
          </a:xfrm>
          <a:prstGeom prst="rect">
            <a:avLst/>
          </a:prstGeom>
          <a:noFill/>
          <a:ln>
            <a:solidFill>
              <a:schemeClr val="tx1"/>
            </a:solidFill>
          </a:ln>
        </p:spPr>
        <p:txBody>
          <a:bodyPr wrap="square" rtlCol="0">
            <a:spAutoFit/>
          </a:bodyPr>
          <a:lstStyle/>
          <a:p>
            <a:pPr algn="just"/>
            <a:r>
              <a:rPr lang="en-US" sz="3200" b="1" dirty="0">
                <a:solidFill>
                  <a:srgbClr val="44A91B"/>
                </a:solidFill>
              </a:rPr>
              <a:t>XPS analysis:</a:t>
            </a:r>
            <a:endParaRPr lang="en-SI" sz="3200" b="1" dirty="0">
              <a:solidFill>
                <a:srgbClr val="44A91B"/>
              </a:solidFill>
            </a:endParaRPr>
          </a:p>
          <a:p>
            <a:pPr algn="just"/>
            <a:r>
              <a:rPr lang="en-US" sz="2800" dirty="0"/>
              <a:t>Investigation of changes in chemical composition of seed surface.</a:t>
            </a:r>
            <a:endParaRPr lang="en-SI" sz="2800" dirty="0"/>
          </a:p>
        </p:txBody>
      </p:sp>
      <p:sp>
        <p:nvSpPr>
          <p:cNvPr id="32" name="TextBox 31">
            <a:extLst>
              <a:ext uri="{FF2B5EF4-FFF2-40B4-BE49-F238E27FC236}">
                <a16:creationId xmlns:a16="http://schemas.microsoft.com/office/drawing/2014/main" id="{60D03AE0-A017-4DDF-B2FC-F5DEDFC28B7A}"/>
              </a:ext>
            </a:extLst>
          </p:cNvPr>
          <p:cNvSpPr txBox="1"/>
          <p:nvPr/>
        </p:nvSpPr>
        <p:spPr>
          <a:xfrm>
            <a:off x="16845324" y="25283526"/>
            <a:ext cx="12636286" cy="1446550"/>
          </a:xfrm>
          <a:prstGeom prst="rect">
            <a:avLst/>
          </a:prstGeom>
          <a:noFill/>
          <a:ln>
            <a:solidFill>
              <a:schemeClr val="tx1"/>
            </a:solidFill>
          </a:ln>
        </p:spPr>
        <p:txBody>
          <a:bodyPr wrap="square" rtlCol="0">
            <a:spAutoFit/>
          </a:bodyPr>
          <a:lstStyle/>
          <a:p>
            <a:pPr algn="just"/>
            <a:r>
              <a:rPr lang="en-US" sz="3200" b="1" dirty="0">
                <a:solidFill>
                  <a:srgbClr val="44A91B"/>
                </a:solidFill>
              </a:rPr>
              <a:t>Water uptake of seeds:</a:t>
            </a:r>
            <a:endParaRPr lang="en-SI" sz="3200" b="1" dirty="0">
              <a:solidFill>
                <a:srgbClr val="44A91B"/>
              </a:solidFill>
            </a:endParaRPr>
          </a:p>
          <a:p>
            <a:pPr algn="just"/>
            <a:r>
              <a:rPr lang="en-US" sz="2800" dirty="0"/>
              <a:t>Inspecting if changed chemical surface and hydrophilic properties affect water uptake of seeds.</a:t>
            </a:r>
            <a:endParaRPr lang="en-SI" sz="2800" dirty="0"/>
          </a:p>
        </p:txBody>
      </p:sp>
      <p:cxnSp>
        <p:nvCxnSpPr>
          <p:cNvPr id="34" name="Straight Connector 33">
            <a:extLst>
              <a:ext uri="{FF2B5EF4-FFF2-40B4-BE49-F238E27FC236}">
                <a16:creationId xmlns:a16="http://schemas.microsoft.com/office/drawing/2014/main" id="{5DDF6A01-EA0E-4B3E-B4BB-98FF9C2B7F12}"/>
              </a:ext>
            </a:extLst>
          </p:cNvPr>
          <p:cNvCxnSpPr>
            <a:cxnSpLocks/>
          </p:cNvCxnSpPr>
          <p:nvPr/>
        </p:nvCxnSpPr>
        <p:spPr>
          <a:xfrm>
            <a:off x="718614" y="26875312"/>
            <a:ext cx="28908436" cy="0"/>
          </a:xfrm>
          <a:prstGeom prst="line">
            <a:avLst/>
          </a:prstGeom>
          <a:ln w="88900">
            <a:solidFill>
              <a:schemeClr val="accent6"/>
            </a:solidFill>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04263678-9DE6-4493-9B36-BD188ACFBD46}"/>
              </a:ext>
            </a:extLst>
          </p:cNvPr>
          <p:cNvSpPr txBox="1"/>
          <p:nvPr/>
        </p:nvSpPr>
        <p:spPr>
          <a:xfrm>
            <a:off x="717027" y="26806029"/>
            <a:ext cx="4125190" cy="1323439"/>
          </a:xfrm>
          <a:prstGeom prst="rect">
            <a:avLst/>
          </a:prstGeom>
          <a:noFill/>
        </p:spPr>
        <p:txBody>
          <a:bodyPr wrap="square" rtlCol="0">
            <a:spAutoFit/>
          </a:bodyPr>
          <a:lstStyle/>
          <a:p>
            <a:r>
              <a:rPr lang="en-US" sz="8000" b="1" dirty="0">
                <a:ln w="3175">
                  <a:solidFill>
                    <a:schemeClr val="tx1"/>
                  </a:solidFill>
                </a:ln>
                <a:solidFill>
                  <a:srgbClr val="59DC24"/>
                </a:solidFill>
              </a:rPr>
              <a:t>RESULTS:</a:t>
            </a:r>
            <a:endParaRPr lang="en-SI" sz="8000" b="1" dirty="0">
              <a:ln w="3175">
                <a:solidFill>
                  <a:schemeClr val="tx1"/>
                </a:solidFill>
              </a:ln>
              <a:solidFill>
                <a:srgbClr val="59DC24"/>
              </a:solidFill>
            </a:endParaRPr>
          </a:p>
        </p:txBody>
      </p:sp>
      <p:cxnSp>
        <p:nvCxnSpPr>
          <p:cNvPr id="36" name="Straight Connector 35">
            <a:extLst>
              <a:ext uri="{FF2B5EF4-FFF2-40B4-BE49-F238E27FC236}">
                <a16:creationId xmlns:a16="http://schemas.microsoft.com/office/drawing/2014/main" id="{C79844D9-DE17-4349-B983-2DB2BBE37078}"/>
              </a:ext>
            </a:extLst>
          </p:cNvPr>
          <p:cNvCxnSpPr>
            <a:cxnSpLocks/>
          </p:cNvCxnSpPr>
          <p:nvPr/>
        </p:nvCxnSpPr>
        <p:spPr>
          <a:xfrm>
            <a:off x="718614" y="28043375"/>
            <a:ext cx="28908436"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583E9A2D-2719-4480-B08B-41254712EC22}"/>
              </a:ext>
            </a:extLst>
          </p:cNvPr>
          <p:cNvSpPr txBox="1"/>
          <p:nvPr/>
        </p:nvSpPr>
        <p:spPr>
          <a:xfrm>
            <a:off x="755826" y="28278226"/>
            <a:ext cx="6120312" cy="5509200"/>
          </a:xfrm>
          <a:prstGeom prst="rect">
            <a:avLst/>
          </a:prstGeom>
          <a:noFill/>
        </p:spPr>
        <p:txBody>
          <a:bodyPr wrap="square" rtlCol="0">
            <a:spAutoFit/>
          </a:bodyPr>
          <a:lstStyle/>
          <a:p>
            <a:pPr marL="571500" indent="-571500" algn="just">
              <a:buSzPct val="130000"/>
              <a:buBlip>
                <a:blip r:embed="rId7">
                  <a:extLst>
                    <a:ext uri="{96DAC541-7B7A-43D3-8B79-37D633B846F1}">
                      <asvg:svgBlip xmlns:asvg="http://schemas.microsoft.com/office/drawing/2016/SVG/main" r:embed="rId8"/>
                    </a:ext>
                  </a:extLst>
                </a:blip>
              </a:buBlip>
            </a:pPr>
            <a:r>
              <a:rPr lang="en-US" sz="3200" dirty="0"/>
              <a:t>XPS analysis of seed surface revealed that plasma treatment causes a decrease in C, and increase in O (Figure 2) and N content compared to control. In contrast with untreated seeds,  plasma treated (direct and indirect) seeds also displayed signals for K and Ca elements. Similar results were found in both winter wheat varieties.</a:t>
            </a:r>
            <a:endParaRPr lang="en-SI" sz="1600" dirty="0"/>
          </a:p>
        </p:txBody>
      </p:sp>
      <p:sp>
        <p:nvSpPr>
          <p:cNvPr id="43" name="TextBox 42">
            <a:extLst>
              <a:ext uri="{FF2B5EF4-FFF2-40B4-BE49-F238E27FC236}">
                <a16:creationId xmlns:a16="http://schemas.microsoft.com/office/drawing/2014/main" id="{2F30F080-A86B-4103-BE07-B8BA8F713257}"/>
              </a:ext>
            </a:extLst>
          </p:cNvPr>
          <p:cNvSpPr txBox="1"/>
          <p:nvPr/>
        </p:nvSpPr>
        <p:spPr>
          <a:xfrm>
            <a:off x="717025" y="34296605"/>
            <a:ext cx="14120875" cy="7786747"/>
          </a:xfrm>
          <a:prstGeom prst="rect">
            <a:avLst/>
          </a:prstGeom>
          <a:noFill/>
        </p:spPr>
        <p:txBody>
          <a:bodyPr wrap="square" rtlCol="0">
            <a:spAutoFit/>
          </a:bodyPr>
          <a:lstStyle/>
          <a:p>
            <a:pPr marL="571500" indent="-571500" algn="just">
              <a:spcAft>
                <a:spcPts val="1200"/>
              </a:spcAft>
              <a:buSzPct val="130000"/>
              <a:buBlip>
                <a:blip r:embed="rId7">
                  <a:extLst>
                    <a:ext uri="{96DAC541-7B7A-43D3-8B79-37D633B846F1}">
                      <asvg:svgBlip xmlns:asvg="http://schemas.microsoft.com/office/drawing/2016/SVG/main" r:embed="rId8"/>
                    </a:ext>
                  </a:extLst>
                </a:blip>
              </a:buBlip>
            </a:pPr>
            <a:r>
              <a:rPr lang="en-US" sz="3200" dirty="0"/>
              <a:t>Vacuum conditions do not affect water contact angle (WCA) of seed coat. Plasma treatment, on the other hand, decreases WCA by half, and in longer treatments (90 s in direct mode or 180 s in indirect mode) the value of WCA decreased to one third of the control values in both winter wheat varieties. Indirect plasma treatment of seeds for 90 s had slightly higher WCA than direct plasma treatment for 90 s. This could be attributed to less aggressive properties of indirect plasma treatment and thus a smaller decrease in WCA.</a:t>
            </a:r>
          </a:p>
          <a:p>
            <a:pPr marL="571500" indent="-571500" algn="just">
              <a:spcAft>
                <a:spcPts val="1200"/>
              </a:spcAft>
              <a:buSzPct val="130000"/>
              <a:buBlip>
                <a:blip r:embed="rId7">
                  <a:extLst>
                    <a:ext uri="{96DAC541-7B7A-43D3-8B79-37D633B846F1}">
                      <asvg:svgBlip xmlns:asvg="http://schemas.microsoft.com/office/drawing/2016/SVG/main" r:embed="rId8"/>
                    </a:ext>
                  </a:extLst>
                </a:blip>
              </a:buBlip>
            </a:pPr>
            <a:r>
              <a:rPr lang="en-US" sz="3200" dirty="0"/>
              <a:t>Plasma treatment caused an increase in the water uptake of seeds compared to control. There was no difference between plasma treatments. Bernstein wheat variety had smaller water uptake in both control and plasma treated seeds, compared to Ingenio wheat variety.</a:t>
            </a:r>
          </a:p>
          <a:p>
            <a:pPr marL="571500" indent="-571500" algn="just">
              <a:spcAft>
                <a:spcPts val="1200"/>
              </a:spcAft>
              <a:buSzPct val="130000"/>
              <a:buBlip>
                <a:blip r:embed="rId7">
                  <a:extLst>
                    <a:ext uri="{96DAC541-7B7A-43D3-8B79-37D633B846F1}">
                      <asvg:svgBlip xmlns:asvg="http://schemas.microsoft.com/office/drawing/2016/SVG/main" r:embed="rId8"/>
                    </a:ext>
                  </a:extLst>
                </a:blip>
              </a:buBlip>
            </a:pPr>
            <a:r>
              <a:rPr lang="en-US" sz="3200" dirty="0"/>
              <a:t>Seed germination of plasma pre-treated seed remained the same as control for Bernstein: 96,8%; Ingenio: 100%). Lower germination rate was noticed only in seeds treated with plasma for 90 s in glow region (Bernstein: 93,2%; Ingenio: 86,6%).</a:t>
            </a:r>
            <a:endParaRPr lang="en-SI" sz="1600" dirty="0"/>
          </a:p>
        </p:txBody>
      </p:sp>
      <p:sp>
        <p:nvSpPr>
          <p:cNvPr id="50" name="TextBox 49">
            <a:extLst>
              <a:ext uri="{FF2B5EF4-FFF2-40B4-BE49-F238E27FC236}">
                <a16:creationId xmlns:a16="http://schemas.microsoft.com/office/drawing/2014/main" id="{35AD22A5-9201-4F5C-8555-316E958FF8FD}"/>
              </a:ext>
            </a:extLst>
          </p:cNvPr>
          <p:cNvSpPr txBox="1"/>
          <p:nvPr/>
        </p:nvSpPr>
        <p:spPr>
          <a:xfrm>
            <a:off x="15555239" y="31364780"/>
            <a:ext cx="14109023" cy="10695236"/>
          </a:xfrm>
          <a:prstGeom prst="rect">
            <a:avLst/>
          </a:prstGeom>
          <a:solidFill>
            <a:schemeClr val="bg1"/>
          </a:solidFill>
          <a:ln>
            <a:solidFill>
              <a:schemeClr val="tx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r>
              <a:rPr lang="en-US" sz="5400" b="1" u="sng" dirty="0">
                <a:solidFill>
                  <a:srgbClr val="44A91B"/>
                </a:solidFill>
              </a:rPr>
              <a:t>CONCLUSIONS:</a:t>
            </a:r>
          </a:p>
          <a:p>
            <a:pPr marL="285750" indent="-285750" algn="just">
              <a:spcAft>
                <a:spcPts val="1200"/>
              </a:spcAft>
              <a:buSzPct val="130000"/>
              <a:buBlip>
                <a:blip r:embed="rId7">
                  <a:extLst>
                    <a:ext uri="{96DAC541-7B7A-43D3-8B79-37D633B846F1}">
                      <asvg:svgBlip xmlns:asvg="http://schemas.microsoft.com/office/drawing/2016/SVG/main" r:embed="rId8"/>
                    </a:ext>
                  </a:extLst>
                </a:blip>
              </a:buBlip>
            </a:pPr>
            <a:r>
              <a:rPr lang="en-US" sz="3900" dirty="0"/>
              <a:t>XPS and WCA analysis showed that there is no statistically significant difference between the two wheat varieties.</a:t>
            </a:r>
          </a:p>
          <a:p>
            <a:pPr marL="285750" indent="-285750" algn="just">
              <a:spcAft>
                <a:spcPts val="1200"/>
              </a:spcAft>
              <a:buSzPct val="130000"/>
              <a:buBlip>
                <a:blip r:embed="rId7">
                  <a:extLst>
                    <a:ext uri="{96DAC541-7B7A-43D3-8B79-37D633B846F1}">
                      <asvg:svgBlip xmlns:asvg="http://schemas.microsoft.com/office/drawing/2016/SVG/main" r:embed="rId8"/>
                    </a:ext>
                  </a:extLst>
                </a:blip>
              </a:buBlip>
            </a:pPr>
            <a:r>
              <a:rPr lang="en-US" sz="3900" dirty="0"/>
              <a:t>Plasma treatment changed the chemical composition of seed surface and increased hydrophilic properties of seed coat.</a:t>
            </a:r>
          </a:p>
          <a:p>
            <a:pPr marL="285750" indent="-285750" algn="just">
              <a:spcAft>
                <a:spcPts val="1200"/>
              </a:spcAft>
              <a:buSzPct val="130000"/>
              <a:buBlip>
                <a:blip r:embed="rId7">
                  <a:extLst>
                    <a:ext uri="{96DAC541-7B7A-43D3-8B79-37D633B846F1}">
                      <asvg:svgBlip xmlns:asvg="http://schemas.microsoft.com/office/drawing/2016/SVG/main" r:embed="rId8"/>
                    </a:ext>
                  </a:extLst>
                </a:blip>
              </a:buBlip>
            </a:pPr>
            <a:r>
              <a:rPr lang="en-US" sz="3900" dirty="0"/>
              <a:t>Changes in chemical composition and hydrophilic properties affected the water uptake of seeds. With more hydrophilic surface, water enters the seed easier than in untreated seed where surface is more hydrophobic.</a:t>
            </a:r>
          </a:p>
          <a:p>
            <a:pPr marL="285750" indent="-285750" algn="just">
              <a:spcAft>
                <a:spcPts val="1200"/>
              </a:spcAft>
              <a:buSzPct val="130000"/>
              <a:buBlip>
                <a:blip r:embed="rId7">
                  <a:extLst>
                    <a:ext uri="{96DAC541-7B7A-43D3-8B79-37D633B846F1}">
                      <asvg:svgBlip xmlns:asvg="http://schemas.microsoft.com/office/drawing/2016/SVG/main" r:embed="rId8"/>
                    </a:ext>
                  </a:extLst>
                </a:blip>
              </a:buBlip>
            </a:pPr>
            <a:r>
              <a:rPr lang="en-US" sz="3900" dirty="0"/>
              <a:t>Plasma pre-treatment of seeds did not change the germination rate of both wheat varieties, except for the direct plasma treatment for 90 s, where germination rate was lower, compared to control.</a:t>
            </a:r>
          </a:p>
          <a:p>
            <a:pPr marL="285750" indent="-285750" algn="just">
              <a:spcAft>
                <a:spcPts val="1200"/>
              </a:spcAft>
              <a:buSzPct val="130000"/>
              <a:buBlip>
                <a:blip r:embed="rId7">
                  <a:extLst>
                    <a:ext uri="{96DAC541-7B7A-43D3-8B79-37D633B846F1}">
                      <asvg:svgBlip xmlns:asvg="http://schemas.microsoft.com/office/drawing/2016/SVG/main" r:embed="rId8"/>
                    </a:ext>
                  </a:extLst>
                </a:blip>
              </a:buBlip>
            </a:pPr>
            <a:r>
              <a:rPr lang="en-US" sz="3900" dirty="0"/>
              <a:t>Plasma treatment increased the number of roots of wheat variety Ingenio compared to untreated seeds.</a:t>
            </a:r>
          </a:p>
          <a:p>
            <a:pPr marL="285750" indent="-285750" algn="just">
              <a:spcAft>
                <a:spcPts val="1200"/>
              </a:spcAft>
              <a:buSzPct val="130000"/>
              <a:buBlip>
                <a:blip r:embed="rId7">
                  <a:extLst>
                    <a:ext uri="{96DAC541-7B7A-43D3-8B79-37D633B846F1}">
                      <asvg:svgBlip xmlns:asvg="http://schemas.microsoft.com/office/drawing/2016/SVG/main" r:embed="rId8"/>
                    </a:ext>
                  </a:extLst>
                </a:blip>
              </a:buBlip>
            </a:pPr>
            <a:r>
              <a:rPr lang="en-US" sz="3900" dirty="0"/>
              <a:t>The same plasma pre-treatment conditions affect the two wheat varieties differently.</a:t>
            </a:r>
          </a:p>
        </p:txBody>
      </p:sp>
      <p:cxnSp>
        <p:nvCxnSpPr>
          <p:cNvPr id="40" name="Straight Connector 39">
            <a:extLst>
              <a:ext uri="{FF2B5EF4-FFF2-40B4-BE49-F238E27FC236}">
                <a16:creationId xmlns:a16="http://schemas.microsoft.com/office/drawing/2014/main" id="{E159F1C7-0F55-4DD9-B2CD-2E46FB9BA0AE}"/>
              </a:ext>
            </a:extLst>
          </p:cNvPr>
          <p:cNvCxnSpPr>
            <a:cxnSpLocks/>
          </p:cNvCxnSpPr>
          <p:nvPr/>
        </p:nvCxnSpPr>
        <p:spPr>
          <a:xfrm>
            <a:off x="790545" y="11116369"/>
            <a:ext cx="28908436"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16A1AD91-6442-4D40-BDF3-CA0E5679352F}"/>
              </a:ext>
            </a:extLst>
          </p:cNvPr>
          <p:cNvSpPr txBox="1"/>
          <p:nvPr/>
        </p:nvSpPr>
        <p:spPr>
          <a:xfrm>
            <a:off x="790545" y="10011112"/>
            <a:ext cx="7538687" cy="1323439"/>
          </a:xfrm>
          <a:prstGeom prst="rect">
            <a:avLst/>
          </a:prstGeom>
          <a:noFill/>
          <a:ln>
            <a:noFill/>
          </a:ln>
        </p:spPr>
        <p:txBody>
          <a:bodyPr wrap="square" rtlCol="0">
            <a:spAutoFit/>
          </a:bodyPr>
          <a:lstStyle/>
          <a:p>
            <a:r>
              <a:rPr lang="en-US" sz="8000" b="1" dirty="0">
                <a:ln w="3175">
                  <a:solidFill>
                    <a:schemeClr val="tx1"/>
                  </a:solidFill>
                </a:ln>
                <a:solidFill>
                  <a:srgbClr val="59DC24"/>
                </a:solidFill>
              </a:rPr>
              <a:t>INTRODUCTION:</a:t>
            </a:r>
            <a:endParaRPr lang="en-SI" sz="7200" b="1" dirty="0">
              <a:ln w="3175">
                <a:solidFill>
                  <a:schemeClr val="tx1"/>
                </a:solidFill>
              </a:ln>
              <a:solidFill>
                <a:srgbClr val="59DC24"/>
              </a:solidFill>
            </a:endParaRPr>
          </a:p>
        </p:txBody>
      </p:sp>
      <p:sp>
        <p:nvSpPr>
          <p:cNvPr id="11" name="TextBox 10">
            <a:extLst>
              <a:ext uri="{FF2B5EF4-FFF2-40B4-BE49-F238E27FC236}">
                <a16:creationId xmlns:a16="http://schemas.microsoft.com/office/drawing/2014/main" id="{43D697CD-997E-4D35-A5A6-B883BCBAF95D}"/>
              </a:ext>
            </a:extLst>
          </p:cNvPr>
          <p:cNvSpPr txBox="1"/>
          <p:nvPr/>
        </p:nvSpPr>
        <p:spPr>
          <a:xfrm>
            <a:off x="960201" y="11128610"/>
            <a:ext cx="28521409" cy="8402300"/>
          </a:xfrm>
          <a:prstGeom prst="rect">
            <a:avLst/>
          </a:prstGeom>
          <a:noFill/>
        </p:spPr>
        <p:txBody>
          <a:bodyPr wrap="square" numCol="3" spcCol="360000" rtlCol="0">
            <a:spAutoFit/>
          </a:bodyPr>
          <a:lstStyle/>
          <a:p>
            <a:pPr algn="just"/>
            <a:r>
              <a:rPr lang="en-US" sz="3000" dirty="0"/>
              <a:t>Seeds have large economic importance all over the world. They are an essential source of minerals, proteins, starch, and oil reserves in the early stages of plant development and growth. A high abundance of such molecules makes seeds of cereals and legumes a major food source for the majority of human world population. However, to gain optimal yield of important crops and to avoid pests, many farmers use pesticides and agrochemicals before, during, or/and after harvesting of crops. A wide and common use of such chemicals can cause pest resistance and harmful effects on soil and the surrounding environment, which represents a global threat to the environment.</a:t>
            </a:r>
          </a:p>
          <a:p>
            <a:pPr algn="just"/>
            <a:r>
              <a:rPr lang="en-US" sz="3000" dirty="0"/>
              <a:t>The non-thermal or “cold” plasma technology is becoming more and more popular in the field of agriculture. It has been successfully used by scientists for the treatment of various types of seeds under specific conditions. Plasma treatment has, in some cases, triggered specific responses in plant seed growth and development, which could be used to agricultural advantage. Many researchers have reported changes in hydrophilic properties of seed surface and increased water uptake. Moreover, plasma-treated seeds showed improved growth, increased yield and triggered possible plant resistance to abiotic stress such as drought and salinity.</a:t>
            </a:r>
          </a:p>
          <a:p>
            <a:pPr algn="just"/>
            <a:endParaRPr lang="en-US" sz="3000" dirty="0"/>
          </a:p>
          <a:p>
            <a:pPr algn="just"/>
            <a:r>
              <a:rPr lang="en-US" sz="3000" dirty="0"/>
              <a:t>The objective of our experiment is to identify surface changes after cold plasma treatment, and the influence of plasma treatment on seed development and early growth. Different direct and indirect plasma treatments were applied on seeds of two winter wheat varieties. We examined and detected changes in the chemical composition of seed coat and changes in hydrophilic properties of seed surface. Plasma treatment also affected the dynamics of water uptake of seeds, germination rate and the root number of plants.</a:t>
            </a:r>
            <a:endParaRPr lang="en-SI" sz="3000" dirty="0"/>
          </a:p>
        </p:txBody>
      </p:sp>
      <p:pic>
        <p:nvPicPr>
          <p:cNvPr id="12" name="Picture 11">
            <a:extLst>
              <a:ext uri="{FF2B5EF4-FFF2-40B4-BE49-F238E27FC236}">
                <a16:creationId xmlns:a16="http://schemas.microsoft.com/office/drawing/2014/main" id="{E14410BF-4067-414C-B64E-8851986365A1}"/>
              </a:ext>
            </a:extLst>
          </p:cNvPr>
          <p:cNvPicPr>
            <a:picLocks noChangeAspect="1"/>
          </p:cNvPicPr>
          <p:nvPr/>
        </p:nvPicPr>
        <p:blipFill>
          <a:blip r:embed="rId9"/>
          <a:stretch>
            <a:fillRect/>
          </a:stretch>
        </p:blipFill>
        <p:spPr>
          <a:xfrm>
            <a:off x="20122801" y="11674904"/>
            <a:ext cx="9358809" cy="7010279"/>
          </a:xfrm>
          <a:prstGeom prst="rect">
            <a:avLst/>
          </a:prstGeom>
          <a:ln>
            <a:solidFill>
              <a:schemeClr val="bg1">
                <a:lumMod val="65000"/>
              </a:schemeClr>
            </a:solidFill>
          </a:ln>
        </p:spPr>
      </p:pic>
      <p:pic>
        <p:nvPicPr>
          <p:cNvPr id="17" name="Picture 16">
            <a:extLst>
              <a:ext uri="{FF2B5EF4-FFF2-40B4-BE49-F238E27FC236}">
                <a16:creationId xmlns:a16="http://schemas.microsoft.com/office/drawing/2014/main" id="{335BFB40-43F0-47A2-9414-90229588667F}"/>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421478" y="24342568"/>
            <a:ext cx="9052669" cy="2067868"/>
          </a:xfrm>
          <a:prstGeom prst="rect">
            <a:avLst/>
          </a:prstGeom>
        </p:spPr>
      </p:pic>
      <p:pic>
        <p:nvPicPr>
          <p:cNvPr id="31" name="Picture 30">
            <a:extLst>
              <a:ext uri="{FF2B5EF4-FFF2-40B4-BE49-F238E27FC236}">
                <a16:creationId xmlns:a16="http://schemas.microsoft.com/office/drawing/2014/main" id="{6EE58569-0F26-4FFB-9E25-1A773F2F4A20}"/>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298542" y="24329780"/>
            <a:ext cx="1705213" cy="1724266"/>
          </a:xfrm>
          <a:prstGeom prst="rect">
            <a:avLst/>
          </a:prstGeom>
        </p:spPr>
      </p:pic>
      <p:cxnSp>
        <p:nvCxnSpPr>
          <p:cNvPr id="48" name="Straight Connector 47">
            <a:extLst>
              <a:ext uri="{FF2B5EF4-FFF2-40B4-BE49-F238E27FC236}">
                <a16:creationId xmlns:a16="http://schemas.microsoft.com/office/drawing/2014/main" id="{145DB37C-B8FB-456C-A3F2-AF7951245781}"/>
              </a:ext>
            </a:extLst>
          </p:cNvPr>
          <p:cNvCxnSpPr>
            <a:cxnSpLocks/>
          </p:cNvCxnSpPr>
          <p:nvPr/>
        </p:nvCxnSpPr>
        <p:spPr>
          <a:xfrm>
            <a:off x="573174" y="19530910"/>
            <a:ext cx="28908436" cy="0"/>
          </a:xfrm>
          <a:prstGeom prst="line">
            <a:avLst/>
          </a:prstGeom>
          <a:ln w="762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848B9E62-AF53-4D97-8E84-FB9E8B9F8486}"/>
              </a:ext>
            </a:extLst>
          </p:cNvPr>
          <p:cNvCxnSpPr>
            <a:cxnSpLocks/>
          </p:cNvCxnSpPr>
          <p:nvPr/>
        </p:nvCxnSpPr>
        <p:spPr>
          <a:xfrm>
            <a:off x="573174" y="20399967"/>
            <a:ext cx="28908436"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47B4698F-FE61-4300-98C0-2C27AC2C1D9F}"/>
              </a:ext>
            </a:extLst>
          </p:cNvPr>
          <p:cNvSpPr txBox="1"/>
          <p:nvPr/>
        </p:nvSpPr>
        <p:spPr>
          <a:xfrm>
            <a:off x="732869" y="19303683"/>
            <a:ext cx="5030436" cy="1323439"/>
          </a:xfrm>
          <a:prstGeom prst="rect">
            <a:avLst/>
          </a:prstGeom>
          <a:noFill/>
          <a:ln>
            <a:noFill/>
          </a:ln>
        </p:spPr>
        <p:txBody>
          <a:bodyPr wrap="square" rtlCol="0">
            <a:spAutoFit/>
          </a:bodyPr>
          <a:lstStyle/>
          <a:p>
            <a:r>
              <a:rPr lang="en-US" sz="8000" b="1" dirty="0">
                <a:ln w="3175">
                  <a:solidFill>
                    <a:schemeClr val="tx1"/>
                  </a:solidFill>
                </a:ln>
                <a:solidFill>
                  <a:srgbClr val="59DC24"/>
                </a:solidFill>
              </a:rPr>
              <a:t>METHODS:</a:t>
            </a:r>
            <a:endParaRPr lang="en-SI" sz="8000" b="1" dirty="0">
              <a:ln w="3175">
                <a:solidFill>
                  <a:schemeClr val="tx1"/>
                </a:solidFill>
              </a:ln>
              <a:solidFill>
                <a:srgbClr val="59DC24"/>
              </a:solidFill>
            </a:endParaRPr>
          </a:p>
        </p:txBody>
      </p:sp>
      <p:sp>
        <p:nvSpPr>
          <p:cNvPr id="46" name="Arrow: Right 45">
            <a:extLst>
              <a:ext uri="{FF2B5EF4-FFF2-40B4-BE49-F238E27FC236}">
                <a16:creationId xmlns:a16="http://schemas.microsoft.com/office/drawing/2014/main" id="{07751625-2522-4B8B-AA95-DA58697B245A}"/>
              </a:ext>
            </a:extLst>
          </p:cNvPr>
          <p:cNvSpPr/>
          <p:nvPr/>
        </p:nvSpPr>
        <p:spPr>
          <a:xfrm>
            <a:off x="3759917" y="24940649"/>
            <a:ext cx="890954" cy="398891"/>
          </a:xfrm>
          <a:prstGeom prst="rightArrow">
            <a:avLst/>
          </a:prstGeom>
          <a:solidFill>
            <a:schemeClr val="bg1">
              <a:lumMod val="6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I"/>
          </a:p>
        </p:txBody>
      </p:sp>
      <p:sp>
        <p:nvSpPr>
          <p:cNvPr id="52" name="Arrow: Right 51">
            <a:extLst>
              <a:ext uri="{FF2B5EF4-FFF2-40B4-BE49-F238E27FC236}">
                <a16:creationId xmlns:a16="http://schemas.microsoft.com/office/drawing/2014/main" id="{FB8B628A-64C6-4845-ACB1-449F6A652B2E}"/>
              </a:ext>
            </a:extLst>
          </p:cNvPr>
          <p:cNvSpPr/>
          <p:nvPr/>
        </p:nvSpPr>
        <p:spPr>
          <a:xfrm rot="19203932" flipV="1">
            <a:off x="14442982" y="23416184"/>
            <a:ext cx="2576076" cy="395929"/>
          </a:xfrm>
          <a:prstGeom prst="rightArrow">
            <a:avLst/>
          </a:prstGeom>
          <a:solidFill>
            <a:schemeClr val="bg1">
              <a:lumMod val="6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I"/>
          </a:p>
        </p:txBody>
      </p:sp>
      <p:sp>
        <p:nvSpPr>
          <p:cNvPr id="53" name="Arrow: Right 52">
            <a:extLst>
              <a:ext uri="{FF2B5EF4-FFF2-40B4-BE49-F238E27FC236}">
                <a16:creationId xmlns:a16="http://schemas.microsoft.com/office/drawing/2014/main" id="{2BE6A761-DA1C-452A-859F-78D580BB7E0D}"/>
              </a:ext>
            </a:extLst>
          </p:cNvPr>
          <p:cNvSpPr/>
          <p:nvPr/>
        </p:nvSpPr>
        <p:spPr>
          <a:xfrm rot="18258473">
            <a:off x="13725232" y="22426778"/>
            <a:ext cx="3700639" cy="373211"/>
          </a:xfrm>
          <a:prstGeom prst="rightArrow">
            <a:avLst/>
          </a:prstGeom>
          <a:solidFill>
            <a:schemeClr val="bg1">
              <a:lumMod val="6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I"/>
          </a:p>
        </p:txBody>
      </p:sp>
      <p:sp>
        <p:nvSpPr>
          <p:cNvPr id="54" name="Arrow: Right 53">
            <a:extLst>
              <a:ext uri="{FF2B5EF4-FFF2-40B4-BE49-F238E27FC236}">
                <a16:creationId xmlns:a16="http://schemas.microsoft.com/office/drawing/2014/main" id="{00E303D2-18FC-4D2A-B099-D8399214430E}"/>
              </a:ext>
            </a:extLst>
          </p:cNvPr>
          <p:cNvSpPr/>
          <p:nvPr/>
        </p:nvSpPr>
        <p:spPr>
          <a:xfrm rot="1251112">
            <a:off x="14712538" y="25513076"/>
            <a:ext cx="2010642" cy="375082"/>
          </a:xfrm>
          <a:prstGeom prst="rightArrow">
            <a:avLst/>
          </a:prstGeom>
          <a:solidFill>
            <a:schemeClr val="bg1">
              <a:lumMod val="6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I"/>
          </a:p>
        </p:txBody>
      </p:sp>
      <p:sp>
        <p:nvSpPr>
          <p:cNvPr id="55" name="Arrow: Right 54">
            <a:extLst>
              <a:ext uri="{FF2B5EF4-FFF2-40B4-BE49-F238E27FC236}">
                <a16:creationId xmlns:a16="http://schemas.microsoft.com/office/drawing/2014/main" id="{802AB61E-C911-4195-A5E6-2B1E7CA36AF8}"/>
              </a:ext>
            </a:extLst>
          </p:cNvPr>
          <p:cNvSpPr/>
          <p:nvPr/>
        </p:nvSpPr>
        <p:spPr>
          <a:xfrm rot="20757704">
            <a:off x="14852395" y="24537058"/>
            <a:ext cx="1832993" cy="345194"/>
          </a:xfrm>
          <a:prstGeom prst="rightArrow">
            <a:avLst/>
          </a:prstGeom>
          <a:solidFill>
            <a:schemeClr val="bg1">
              <a:lumMod val="6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I"/>
          </a:p>
        </p:txBody>
      </p:sp>
      <p:sp>
        <p:nvSpPr>
          <p:cNvPr id="57" name="TextBox 56">
            <a:extLst>
              <a:ext uri="{FF2B5EF4-FFF2-40B4-BE49-F238E27FC236}">
                <a16:creationId xmlns:a16="http://schemas.microsoft.com/office/drawing/2014/main" id="{C3A25D7D-8D5A-4E1E-8902-BE1882FD50C0}"/>
              </a:ext>
            </a:extLst>
          </p:cNvPr>
          <p:cNvSpPr txBox="1"/>
          <p:nvPr/>
        </p:nvSpPr>
        <p:spPr>
          <a:xfrm>
            <a:off x="7184514" y="33613487"/>
            <a:ext cx="7952299" cy="707886"/>
          </a:xfrm>
          <a:prstGeom prst="rect">
            <a:avLst/>
          </a:prstGeom>
          <a:noFill/>
        </p:spPr>
        <p:txBody>
          <a:bodyPr wrap="square" rtlCol="0">
            <a:spAutoFit/>
          </a:bodyPr>
          <a:lstStyle/>
          <a:p>
            <a:r>
              <a:rPr lang="en-US" sz="2000" dirty="0">
                <a:solidFill>
                  <a:schemeClr val="bg2">
                    <a:lumMod val="50000"/>
                  </a:schemeClr>
                </a:solidFill>
              </a:rPr>
              <a:t>Figure 2: XPS signal of oxygen content on wheat seed coats for different plasma treatments.</a:t>
            </a:r>
            <a:endParaRPr lang="en-SI" sz="2000" dirty="0">
              <a:solidFill>
                <a:schemeClr val="bg2">
                  <a:lumMod val="50000"/>
                </a:schemeClr>
              </a:solidFill>
            </a:endParaRPr>
          </a:p>
        </p:txBody>
      </p:sp>
      <p:sp>
        <p:nvSpPr>
          <p:cNvPr id="58" name="TextBox 57">
            <a:extLst>
              <a:ext uri="{FF2B5EF4-FFF2-40B4-BE49-F238E27FC236}">
                <a16:creationId xmlns:a16="http://schemas.microsoft.com/office/drawing/2014/main" id="{B73DB1D6-F132-4915-9F6A-2C0DBF4F48D4}"/>
              </a:ext>
            </a:extLst>
          </p:cNvPr>
          <p:cNvSpPr txBox="1"/>
          <p:nvPr/>
        </p:nvSpPr>
        <p:spPr>
          <a:xfrm>
            <a:off x="20122801" y="18780047"/>
            <a:ext cx="9212759" cy="400110"/>
          </a:xfrm>
          <a:prstGeom prst="rect">
            <a:avLst/>
          </a:prstGeom>
          <a:noFill/>
        </p:spPr>
        <p:txBody>
          <a:bodyPr wrap="square" rtlCol="0">
            <a:spAutoFit/>
          </a:bodyPr>
          <a:lstStyle/>
          <a:p>
            <a:r>
              <a:rPr lang="en-US" sz="2000" dirty="0">
                <a:solidFill>
                  <a:schemeClr val="bg2">
                    <a:lumMod val="50000"/>
                  </a:schemeClr>
                </a:solidFill>
              </a:rPr>
              <a:t>Figure 1: Wheat seeds in during treatment with direct plasma mode (glow region).</a:t>
            </a:r>
            <a:endParaRPr lang="en-SI" sz="2000" dirty="0">
              <a:solidFill>
                <a:schemeClr val="bg2">
                  <a:lumMod val="50000"/>
                </a:schemeClr>
              </a:solidFill>
            </a:endParaRPr>
          </a:p>
        </p:txBody>
      </p:sp>
      <p:grpSp>
        <p:nvGrpSpPr>
          <p:cNvPr id="67" name="Group 66">
            <a:extLst>
              <a:ext uri="{FF2B5EF4-FFF2-40B4-BE49-F238E27FC236}">
                <a16:creationId xmlns:a16="http://schemas.microsoft.com/office/drawing/2014/main" id="{7489698B-AE99-450E-A2BB-8735B8845B57}"/>
              </a:ext>
            </a:extLst>
          </p:cNvPr>
          <p:cNvGrpSpPr/>
          <p:nvPr/>
        </p:nvGrpSpPr>
        <p:grpSpPr>
          <a:xfrm>
            <a:off x="7153114" y="28142328"/>
            <a:ext cx="7697471" cy="5509200"/>
            <a:chOff x="6742244" y="28205511"/>
            <a:chExt cx="8325052" cy="6350353"/>
          </a:xfrm>
        </p:grpSpPr>
        <p:pic>
          <p:nvPicPr>
            <p:cNvPr id="60" name="Picture 59">
              <a:extLst>
                <a:ext uri="{FF2B5EF4-FFF2-40B4-BE49-F238E27FC236}">
                  <a16:creationId xmlns:a16="http://schemas.microsoft.com/office/drawing/2014/main" id="{A8204CAF-A5E0-406A-9E76-510EC5D8EBDF}"/>
                </a:ext>
              </a:extLst>
            </p:cNvPr>
            <p:cNvPicPr>
              <a:picLocks noChangeAspect="1"/>
            </p:cNvPicPr>
            <p:nvPr/>
          </p:nvPicPr>
          <p:blipFill rotWithShape="1">
            <a:blip r:embed="rId12"/>
            <a:srcRect t="3365"/>
            <a:stretch/>
          </p:blipFill>
          <p:spPr>
            <a:xfrm>
              <a:off x="6742244" y="28205511"/>
              <a:ext cx="8325052" cy="6350353"/>
            </a:xfrm>
            <a:prstGeom prst="rect">
              <a:avLst/>
            </a:prstGeom>
          </p:spPr>
        </p:pic>
        <p:sp>
          <p:nvSpPr>
            <p:cNvPr id="62" name="TextBox 61">
              <a:extLst>
                <a:ext uri="{FF2B5EF4-FFF2-40B4-BE49-F238E27FC236}">
                  <a16:creationId xmlns:a16="http://schemas.microsoft.com/office/drawing/2014/main" id="{551D7317-2475-497E-86A8-6FFF37388B7D}"/>
                </a:ext>
              </a:extLst>
            </p:cNvPr>
            <p:cNvSpPr txBox="1"/>
            <p:nvPr/>
          </p:nvSpPr>
          <p:spPr>
            <a:xfrm>
              <a:off x="11829499" y="29583474"/>
              <a:ext cx="2152891" cy="372607"/>
            </a:xfrm>
            <a:prstGeom prst="rect">
              <a:avLst/>
            </a:prstGeom>
            <a:solidFill>
              <a:schemeClr val="bg1"/>
            </a:solidFill>
          </p:spPr>
          <p:txBody>
            <a:bodyPr wrap="square" rtlCol="0">
              <a:spAutoFit/>
            </a:bodyPr>
            <a:lstStyle/>
            <a:p>
              <a:r>
                <a:rPr lang="en-US" dirty="0">
                  <a:solidFill>
                    <a:srgbClr val="01FFFF"/>
                  </a:solidFill>
                </a:rPr>
                <a:t>Glow, 30 s</a:t>
              </a:r>
              <a:endParaRPr lang="en-SI" dirty="0">
                <a:solidFill>
                  <a:srgbClr val="01FFFF"/>
                </a:solidFill>
              </a:endParaRPr>
            </a:p>
          </p:txBody>
        </p:sp>
        <p:sp>
          <p:nvSpPr>
            <p:cNvPr id="63" name="TextBox 62">
              <a:extLst>
                <a:ext uri="{FF2B5EF4-FFF2-40B4-BE49-F238E27FC236}">
                  <a16:creationId xmlns:a16="http://schemas.microsoft.com/office/drawing/2014/main" id="{64AA9CC7-2F2A-4373-A0A0-9C13287EF94D}"/>
                </a:ext>
              </a:extLst>
            </p:cNvPr>
            <p:cNvSpPr txBox="1"/>
            <p:nvPr/>
          </p:nvSpPr>
          <p:spPr>
            <a:xfrm>
              <a:off x="11623084" y="31777670"/>
              <a:ext cx="2359306" cy="372607"/>
            </a:xfrm>
            <a:prstGeom prst="rect">
              <a:avLst/>
            </a:prstGeom>
            <a:solidFill>
              <a:schemeClr val="bg1"/>
            </a:solidFill>
          </p:spPr>
          <p:txBody>
            <a:bodyPr wrap="square" rtlCol="0">
              <a:spAutoFit/>
            </a:bodyPr>
            <a:lstStyle/>
            <a:p>
              <a:r>
                <a:rPr lang="en-US" dirty="0">
                  <a:solidFill>
                    <a:srgbClr val="01FF01"/>
                  </a:solidFill>
                </a:rPr>
                <a:t>After glow, 30 s</a:t>
              </a:r>
              <a:endParaRPr lang="en-SI" dirty="0">
                <a:solidFill>
                  <a:srgbClr val="01FF01"/>
                </a:solidFill>
              </a:endParaRPr>
            </a:p>
          </p:txBody>
        </p:sp>
        <p:sp>
          <p:nvSpPr>
            <p:cNvPr id="64" name="TextBox 63">
              <a:extLst>
                <a:ext uri="{FF2B5EF4-FFF2-40B4-BE49-F238E27FC236}">
                  <a16:creationId xmlns:a16="http://schemas.microsoft.com/office/drawing/2014/main" id="{0254D4D4-677C-4DA6-90A8-9100AEE11CB5}"/>
                </a:ext>
              </a:extLst>
            </p:cNvPr>
            <p:cNvSpPr txBox="1"/>
            <p:nvPr/>
          </p:nvSpPr>
          <p:spPr>
            <a:xfrm>
              <a:off x="11829499" y="32499642"/>
              <a:ext cx="2359306" cy="372607"/>
            </a:xfrm>
            <a:prstGeom prst="rect">
              <a:avLst/>
            </a:prstGeom>
            <a:solidFill>
              <a:schemeClr val="bg1"/>
            </a:solidFill>
          </p:spPr>
          <p:txBody>
            <a:bodyPr wrap="square" rtlCol="0">
              <a:spAutoFit/>
            </a:bodyPr>
            <a:lstStyle/>
            <a:p>
              <a:r>
                <a:rPr lang="en-US" dirty="0">
                  <a:solidFill>
                    <a:srgbClr val="3131FF"/>
                  </a:solidFill>
                </a:rPr>
                <a:t>Glow, 10 s</a:t>
              </a:r>
              <a:endParaRPr lang="en-SI" dirty="0">
                <a:solidFill>
                  <a:srgbClr val="3131FF"/>
                </a:solidFill>
              </a:endParaRPr>
            </a:p>
          </p:txBody>
        </p:sp>
        <p:sp>
          <p:nvSpPr>
            <p:cNvPr id="65" name="TextBox 64">
              <a:extLst>
                <a:ext uri="{FF2B5EF4-FFF2-40B4-BE49-F238E27FC236}">
                  <a16:creationId xmlns:a16="http://schemas.microsoft.com/office/drawing/2014/main" id="{731C9061-5D6B-46DF-9279-AA7B02C2AF39}"/>
                </a:ext>
              </a:extLst>
            </p:cNvPr>
            <p:cNvSpPr txBox="1"/>
            <p:nvPr/>
          </p:nvSpPr>
          <p:spPr>
            <a:xfrm>
              <a:off x="10762700" y="33524345"/>
              <a:ext cx="951780" cy="369332"/>
            </a:xfrm>
            <a:prstGeom prst="rect">
              <a:avLst/>
            </a:prstGeom>
            <a:solidFill>
              <a:schemeClr val="bg1"/>
            </a:solidFill>
          </p:spPr>
          <p:txBody>
            <a:bodyPr wrap="square" rtlCol="0">
              <a:spAutoFit/>
            </a:bodyPr>
            <a:lstStyle/>
            <a:p>
              <a:r>
                <a:rPr lang="en-US" dirty="0">
                  <a:solidFill>
                    <a:srgbClr val="FF4747"/>
                  </a:solidFill>
                </a:rPr>
                <a:t>Control</a:t>
              </a:r>
              <a:endParaRPr lang="en-SI" dirty="0">
                <a:solidFill>
                  <a:srgbClr val="FF4747"/>
                </a:solidFill>
              </a:endParaRPr>
            </a:p>
          </p:txBody>
        </p:sp>
        <p:sp>
          <p:nvSpPr>
            <p:cNvPr id="66" name="Right Triangle 65">
              <a:extLst>
                <a:ext uri="{FF2B5EF4-FFF2-40B4-BE49-F238E27FC236}">
                  <a16:creationId xmlns:a16="http://schemas.microsoft.com/office/drawing/2014/main" id="{17104D51-7B89-4FAB-ABB0-835A192A4667}"/>
                </a:ext>
              </a:extLst>
            </p:cNvPr>
            <p:cNvSpPr/>
            <p:nvPr/>
          </p:nvSpPr>
          <p:spPr>
            <a:xfrm>
              <a:off x="11623084" y="33575022"/>
              <a:ext cx="772518" cy="258872"/>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I"/>
            </a:p>
          </p:txBody>
        </p:sp>
      </p:grpSp>
      <p:pic>
        <p:nvPicPr>
          <p:cNvPr id="68" name="Picture 67">
            <a:extLst>
              <a:ext uri="{FF2B5EF4-FFF2-40B4-BE49-F238E27FC236}">
                <a16:creationId xmlns:a16="http://schemas.microsoft.com/office/drawing/2014/main" id="{58D3BA07-A6F9-490E-809B-6B3DBF3A141A}"/>
              </a:ext>
            </a:extLst>
          </p:cNvPr>
          <p:cNvPicPr>
            <a:picLocks noChangeAspect="1"/>
          </p:cNvPicPr>
          <p:nvPr/>
        </p:nvPicPr>
        <p:blipFill>
          <a:blip r:embed="rId3">
            <a:extLst>
              <a:ext uri="{BEBA8EAE-BF5A-486C-A8C5-ECC9F3942E4B}">
                <a14:imgProps xmlns:a14="http://schemas.microsoft.com/office/drawing/2010/main">
                  <a14:imgLayer r:embed="rId4">
                    <a14:imgEffect>
                      <a14:brightnessContrast bright="-17000" contrast="10000"/>
                    </a14:imgEffect>
                  </a14:imgLayer>
                </a14:imgProps>
              </a:ext>
              <a:ext uri="{28A0092B-C50C-407E-A947-70E740481C1C}">
                <a14:useLocalDpi xmlns:a14="http://schemas.microsoft.com/office/drawing/2010/main" val="0"/>
              </a:ext>
            </a:extLst>
          </a:blip>
          <a:stretch>
            <a:fillRect/>
          </a:stretch>
        </p:blipFill>
        <p:spPr>
          <a:xfrm rot="16200000" flipH="1">
            <a:off x="-3536836" y="3551281"/>
            <a:ext cx="9406246" cy="2518733"/>
          </a:xfrm>
          <a:prstGeom prst="rect">
            <a:avLst/>
          </a:prstGeom>
        </p:spPr>
      </p:pic>
      <p:sp>
        <p:nvSpPr>
          <p:cNvPr id="69" name="TextBox 68">
            <a:extLst>
              <a:ext uri="{FF2B5EF4-FFF2-40B4-BE49-F238E27FC236}">
                <a16:creationId xmlns:a16="http://schemas.microsoft.com/office/drawing/2014/main" id="{7A4A5AD5-23EA-44AC-8136-E58FD975FA26}"/>
              </a:ext>
            </a:extLst>
          </p:cNvPr>
          <p:cNvSpPr txBox="1"/>
          <p:nvPr/>
        </p:nvSpPr>
        <p:spPr>
          <a:xfrm>
            <a:off x="16845324" y="21898600"/>
            <a:ext cx="12636286" cy="1446550"/>
          </a:xfrm>
          <a:prstGeom prst="rect">
            <a:avLst/>
          </a:prstGeom>
          <a:noFill/>
          <a:ln>
            <a:solidFill>
              <a:schemeClr val="tx1"/>
            </a:solidFill>
          </a:ln>
        </p:spPr>
        <p:txBody>
          <a:bodyPr wrap="square" rtlCol="0">
            <a:spAutoFit/>
          </a:bodyPr>
          <a:lstStyle/>
          <a:p>
            <a:pPr algn="just"/>
            <a:r>
              <a:rPr lang="en-US" sz="3200" b="1" dirty="0">
                <a:solidFill>
                  <a:srgbClr val="44A91B"/>
                </a:solidFill>
              </a:rPr>
              <a:t>Seed germination and growth parameters of seedlings:</a:t>
            </a:r>
          </a:p>
          <a:p>
            <a:pPr algn="just"/>
            <a:r>
              <a:rPr lang="en-US" sz="2800" dirty="0"/>
              <a:t>Calculating final germination rate and measuring root and shoot length and root number</a:t>
            </a:r>
            <a:endParaRPr lang="en-SI" sz="2800" dirty="0"/>
          </a:p>
        </p:txBody>
      </p:sp>
      <p:sp>
        <p:nvSpPr>
          <p:cNvPr id="47" name="TextBox 46">
            <a:extLst>
              <a:ext uri="{FF2B5EF4-FFF2-40B4-BE49-F238E27FC236}">
                <a16:creationId xmlns:a16="http://schemas.microsoft.com/office/drawing/2014/main" id="{5307B7D0-5E5B-43FB-B843-9FD8F44D68AE}"/>
              </a:ext>
            </a:extLst>
          </p:cNvPr>
          <p:cNvSpPr txBox="1"/>
          <p:nvPr/>
        </p:nvSpPr>
        <p:spPr>
          <a:xfrm>
            <a:off x="15386804" y="28267699"/>
            <a:ext cx="14120875" cy="2554545"/>
          </a:xfrm>
          <a:prstGeom prst="rect">
            <a:avLst/>
          </a:prstGeom>
          <a:noFill/>
        </p:spPr>
        <p:txBody>
          <a:bodyPr wrap="square" rtlCol="0">
            <a:spAutoFit/>
          </a:bodyPr>
          <a:lstStyle/>
          <a:p>
            <a:pPr marL="571500" indent="-571500" algn="just">
              <a:spcAft>
                <a:spcPts val="1200"/>
              </a:spcAft>
              <a:buSzPct val="130000"/>
              <a:buBlip>
                <a:blip r:embed="rId7">
                  <a:extLst>
                    <a:ext uri="{96DAC541-7B7A-43D3-8B79-37D633B846F1}">
                      <asvg:svgBlip xmlns:asvg="http://schemas.microsoft.com/office/drawing/2016/SVG/main" r:embed="rId8"/>
                    </a:ext>
                  </a:extLst>
                </a:blip>
              </a:buBlip>
            </a:pPr>
            <a:r>
              <a:rPr lang="en-US" sz="3200" dirty="0"/>
              <a:t>We measured root length, total length of root system, number of roots per plant and shoot height. Significant difference was only found in the number of roots. Ingenio wheat variety seedlings, pre-treated with cold plasma all had higher number of roots compared to control. The highest number of roots was found in seeds pretreated with indirect cold plasma treatment for 180 s).</a:t>
            </a:r>
            <a:endParaRPr lang="en-SI" sz="1600" dirty="0"/>
          </a:p>
        </p:txBody>
      </p:sp>
    </p:spTree>
    <p:extLst>
      <p:ext uri="{BB962C8B-B14F-4D97-AF65-F5344CB8AC3E}">
        <p14:creationId xmlns:p14="http://schemas.microsoft.com/office/powerpoint/2010/main" val="241290553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1531</TotalTime>
  <Words>1014</Words>
  <Application>Microsoft Office PowerPoint</Application>
  <PresentationFormat>Custom</PresentationFormat>
  <Paragraphs>45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Exploring the Effects of Cold Plasma on Wheat Seed Surface, Germination and Growth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Bio-polymers in the world of plasma: Effects of cold plasma on seed surface</dc:title>
  <dc:creator>pstaric</dc:creator>
  <cp:lastModifiedBy>pstaric</cp:lastModifiedBy>
  <cp:revision>107</cp:revision>
  <dcterms:created xsi:type="dcterms:W3CDTF">2020-10-14T06:33:35Z</dcterms:created>
  <dcterms:modified xsi:type="dcterms:W3CDTF">2020-11-03T12:55:13Z</dcterms:modified>
</cp:coreProperties>
</file>