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13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76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83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3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3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5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9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4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6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5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00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2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3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5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40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88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6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1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FA99-85B6-41F9-A0D3-39E61C828831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2202-E8E6-49F3-A0CD-2829AFA57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7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FA99-85B6-41F9-A0D3-39E61C82883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2202-E8E6-49F3-A0CD-2829AFA571C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8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8966" y="242047"/>
            <a:ext cx="12200965" cy="64008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2800" b="1" dirty="0" smtClean="0"/>
              <a:t> 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International Electronic Conference On Plant Science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fr-FR" dirty="0" smtClean="0"/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Rihab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Djebaili</a:t>
            </a:r>
            <a:r>
              <a:rPr lang="it-IT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 Marika Pellegrini</a:t>
            </a:r>
            <a:r>
              <a:rPr lang="it-IT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Matteo Bernardi</a:t>
            </a:r>
            <a:r>
              <a:rPr lang="it-IT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Maria Smati</a:t>
            </a:r>
            <a:r>
              <a:rPr lang="it-IT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Mahmoud Kitouni</a:t>
            </a:r>
            <a:r>
              <a:rPr lang="it-IT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Maddalena Del Gallo</a:t>
            </a:r>
            <a:r>
              <a:rPr lang="it-IT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88" y="160338"/>
            <a:ext cx="1748117" cy="111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321998" y="2674590"/>
            <a:ext cx="11530940" cy="1389317"/>
          </a:xfrm>
          <a:prstGeom prst="round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Biocontrol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 of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actinomycetes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strains against fungal and bacterial pathogens of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Solanum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lycopersicum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Daucus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L.: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antagonistic activity</a:t>
            </a:r>
          </a:p>
        </p:txBody>
      </p:sp>
      <p:sp>
        <p:nvSpPr>
          <p:cNvPr id="6" name="AutoShape 4" descr="Lowcom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160338"/>
            <a:ext cx="1891553" cy="111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4595447" y="1321804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15 December 2020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37422" y="6207425"/>
            <a:ext cx="1544273" cy="510778"/>
          </a:xfrm>
          <a:prstGeom prst="roundRect">
            <a:avLst/>
          </a:prstGeom>
          <a:solidFill>
            <a:schemeClr val="lt1">
              <a:alpha val="3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2020/2021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500485"/>
              </p:ext>
            </p:extLst>
          </p:nvPr>
        </p:nvGraphicFramePr>
        <p:xfrm>
          <a:off x="443755" y="780804"/>
          <a:ext cx="11295528" cy="5741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504"/>
                <a:gridCol w="1630386"/>
                <a:gridCol w="1145508"/>
                <a:gridCol w="1169190"/>
                <a:gridCol w="1123071"/>
                <a:gridCol w="1133042"/>
                <a:gridCol w="1145508"/>
                <a:gridCol w="1169190"/>
                <a:gridCol w="1103129"/>
              </a:tblGrid>
              <a:tr h="703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lycopersicum</a:t>
                      </a:r>
                      <a:endParaRPr lang="fr-FR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fr-FR" sz="1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carota</a:t>
                      </a:r>
                      <a:endParaRPr lang="fr-FR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3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CNT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PGPR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PGPR+F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CNT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PGPR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PGPR+F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Germination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damages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height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length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leaves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 (a+b)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57201" y="134471"/>
            <a:ext cx="1126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Table1.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pre-emergence (PRE) antagonistic activity of bacterial consortium (PGPR) against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bacterial strains.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33601" y="1500554"/>
            <a:ext cx="773722" cy="48477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751386" y="1500553"/>
            <a:ext cx="715106" cy="48477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197970" y="1500552"/>
            <a:ext cx="773722" cy="48477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311663" y="1500550"/>
            <a:ext cx="715106" cy="48477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911969" y="1500549"/>
            <a:ext cx="890953" cy="48477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967044" y="1500548"/>
            <a:ext cx="527541" cy="48477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9495692" y="1500548"/>
            <a:ext cx="890953" cy="48477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0550767" y="1500547"/>
            <a:ext cx="527541" cy="48477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387" y="228600"/>
            <a:ext cx="11672047" cy="646803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noculation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consortium (PGPB) improved development and growth of both tomato and carrot plants compared to the control (better germination rates,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-physiological characters, and chlorophyll content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decreased germination rates, growth parameters, and total chlorophyll content, and caused damages with extension up to ˃ 20mm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uninoculated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plants (INF). Treatment with the consortium improved germination in infected plants (PGPB+INF) up to 15-54% for tomato, and up to 30-100% for carrots.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PGPB also alleviated infection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PGPB+INF plants showed less damages, and better chlorophyll content than the control (p &lt;0.05).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047" y="1035249"/>
            <a:ext cx="11739282" cy="6293224"/>
          </a:xfrm>
        </p:spPr>
        <p:txBody>
          <a:bodyPr>
            <a:normAutofit fontScale="47500" lnSpcReduction="20000"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growth promoting traits of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actinomycetes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strains act indirectly in the control of plant diseases.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combined bacteria is a strategy for plants protection against pathogens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Actinobacteria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well known for their ability to produce various bioactive compounds, they are biological agents for their antagonistic activities, and plants protection against several soil borne pathogens.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actionmycetes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strains investigated in this study also have different plant growth-promoting traits. These traits enhance plant physiological status and offer an additional advantage to their use as biological control agents for sustainable agriculture.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experiments are needed to determine their effectiveness on other plants, against other pathogens and under different cultivation conditions. However, these preliminary results underline that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actinomycetes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particular 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Streptomyces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Nocardiopsis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genera, can be biological alternatives for plants disease management.</a:t>
            </a:r>
            <a:endParaRPr lang="fr-F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fr-FR" dirty="0"/>
          </a:p>
          <a:p>
            <a:pPr algn="r"/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922883" y="6379420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Djebaili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2020;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Pellegrini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22617" y="197738"/>
            <a:ext cx="411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Conclusions and perspectives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Colored Doodle Frame Stock Vector - Illustration of drawing,  doodle: 540710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 bwMode="auto">
          <a:xfrm>
            <a:off x="1628114" y="448686"/>
            <a:ext cx="9273433" cy="6148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537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24376"/>
            <a:ext cx="12191999" cy="68579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-Plants are affected by different biotic and abiotic stresses due to climate change.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-Increasing in temperature make plants susceptible to pathogens attack.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-Tomatoes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carrots are important crops most consumed worldwide for their nutritional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vegetable crops are attacked by several pathogens which limit their growth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productivity.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everal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rhizospheric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the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have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antagonistic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pathogens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growth-promoting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rhizobacteria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(PGPR) have a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beneficial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plants by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indirect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phosphate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solubilization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siderophores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production,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fixation, the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 1-aminocyclopropane-1-carboxylate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deaminase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enzyme, fixation of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atmospheric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phytohormones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regulators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production, protection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phytopathogens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systemic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(SRI)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induction.</a:t>
            </a:r>
          </a:p>
          <a:p>
            <a:pPr algn="l"/>
            <a:endParaRPr lang="fr-FR" dirty="0" smtClean="0"/>
          </a:p>
          <a:p>
            <a:pPr algn="r"/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sz="1800" dirty="0"/>
          </a:p>
        </p:txBody>
      </p:sp>
      <p:pic>
        <p:nvPicPr>
          <p:cNvPr id="4098" name="Picture 2" descr="Responses of a plant against Abiotic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81" y="1366685"/>
            <a:ext cx="5554889" cy="37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67392" y="6529836"/>
            <a:ext cx="442460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r-F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Nawaz</a:t>
            </a:r>
            <a:r>
              <a:rPr lang="fr-F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al., 2020; </a:t>
            </a:r>
            <a:r>
              <a:rPr lang="fr-FR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Orio</a:t>
            </a:r>
            <a:r>
              <a:rPr lang="fr-F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al., 2016; </a:t>
            </a:r>
            <a:r>
              <a:rPr lang="fr-FR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Pagnani</a:t>
            </a:r>
            <a:r>
              <a:rPr lang="fr-F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al., 2018</a:t>
            </a:r>
            <a:r>
              <a:rPr lang="fr-FR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04509" y="36057"/>
            <a:ext cx="2225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625" y="130628"/>
            <a:ext cx="11604810" cy="67273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Actinomycetes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 group of filamentous bacteria widely distributed in soil, GRAM positive, with a high percentage of GC,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microorganisms,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sporulate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environmental conditions become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unfavorable.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have the capacity to produce various metabolites, hydrolytic enzymes and to degrade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recalcifying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genus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Streptomyces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reactive, it is responsible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range of antibiotic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constitutes an important group of microorganisms due to their antimicrobial power, dominance in soils and their promotion of plant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the ability to inhibit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spectrum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pathogenic bacteria,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several traits promoting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growth and suppress plant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Gowdar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et al., 2018)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ilamentous Bacteria Banque d'image et photos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 bwMode="auto">
          <a:xfrm>
            <a:off x="7862662" y="1380719"/>
            <a:ext cx="4036414" cy="26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847" y="309282"/>
            <a:ext cx="11855824" cy="6347011"/>
          </a:xfrm>
        </p:spPr>
        <p:txBody>
          <a:bodyPr/>
          <a:lstStyle/>
          <a:p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of plant growth includes hormones, and plant growth regulators production such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acetic acid (IAA)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cytokinin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involved in root development, exudation and plant growth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bio-stimulators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biocontrol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agents represent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substitute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harmful 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pesticides for achieving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 for sustainability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56655" y="6267597"/>
            <a:ext cx="216597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fr-FR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Gowdar</a:t>
            </a:r>
            <a:r>
              <a:rPr lang="fr-F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et al., 2018)</a:t>
            </a:r>
            <a:endParaRPr lang="fr-FR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antagonistic activity of diffusible and volatile compounds was carried out by dual culture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against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Fusarium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oxysporum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 sp.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radicis-lycopersici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(FORL), 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Rhizoctonia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(RHS).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PGPB-fungus interaction zone were analyzed by SEM microscopy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 bacteria tested were: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syringae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corrugata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syringae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actinidiae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Pectobacterium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carotovorum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subsp.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Carotovorum.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inhibition percentages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after incubation until the complete growth of the control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plate.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(Chauhan et al., 2016;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Kitouni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et al., 2005;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Pellegrini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et al., 2020)</a:t>
            </a:r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047" y="0"/>
            <a:ext cx="11685494" cy="6710082"/>
          </a:xfrm>
        </p:spPr>
        <p:txBody>
          <a:bodyPr/>
          <a:lstStyle/>
          <a:p>
            <a:r>
              <a:rPr lang="fr-F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H12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Streptomyces albidoflavus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and H14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Nocardiopsis aegyptica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showed good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antagonistic activity by diffusible and volatiles compounds against both pathogens (inhibition percentage up to 85%).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5" y="2417318"/>
            <a:ext cx="2903702" cy="25667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94" y="2428029"/>
            <a:ext cx="2795582" cy="255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62" y="2417317"/>
            <a:ext cx="2770095" cy="25667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18765" y="5522323"/>
            <a:ext cx="796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Figure1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Antagonistic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diffusible and volatile compounds by dual culture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diffusible compounds.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volatiles compounds.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fungul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8" y="0"/>
            <a:ext cx="10071847" cy="564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304364" y="5446059"/>
            <a:ext cx="958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micrographs of FORL and RHS hyphae. The panels show the fungal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hyphal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branching following a normal growth in FORL and RHS control plates (A and B, respectively). In the presence of H12 and H14 consortium,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hyphal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structures change in the interaction zones of both FORL and RHS with the PGPB (C and D, respectively).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èche vers le haut 2"/>
          <p:cNvSpPr/>
          <p:nvPr/>
        </p:nvSpPr>
        <p:spPr>
          <a:xfrm rot="18481526">
            <a:off x="2095165" y="669928"/>
            <a:ext cx="242178" cy="5838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lèche vers le haut 4"/>
          <p:cNvSpPr/>
          <p:nvPr/>
        </p:nvSpPr>
        <p:spPr>
          <a:xfrm rot="18481526">
            <a:off x="6866205" y="669929"/>
            <a:ext cx="242178" cy="5838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lèche vers le haut 5"/>
          <p:cNvSpPr/>
          <p:nvPr/>
        </p:nvSpPr>
        <p:spPr>
          <a:xfrm rot="18481526">
            <a:off x="2095165" y="3295897"/>
            <a:ext cx="242178" cy="5838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lèche vers le haut 6"/>
          <p:cNvSpPr/>
          <p:nvPr/>
        </p:nvSpPr>
        <p:spPr>
          <a:xfrm rot="18481526">
            <a:off x="6866205" y="3237839"/>
            <a:ext cx="242178" cy="5838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355" y="265149"/>
            <a:ext cx="11806516" cy="6494929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Strains H12, and H14 showed good antibacterial activity against </a:t>
            </a:r>
            <a:r>
              <a:rPr lang="en-US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corrugate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7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Pectobacterium</a:t>
            </a:r>
            <a:r>
              <a:rPr lang="en-US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carotovorum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(inhibition diameter ˃10mm).</a:t>
            </a:r>
          </a:p>
          <a:p>
            <a:pPr algn="just">
              <a:lnSpc>
                <a:spcPct val="160000"/>
              </a:lnSpc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CFCs of combined strains were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investigated for cell-free supernatant (CFS) Minimal Inhibitory Concentration (MIC) and Minimum Bactericidal Concentration (MBC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CFSs (up to 0.8 %) was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to inhibit the growth of both FORL, and RHS fungi and most of the bacterial pathogen growth.</a:t>
            </a:r>
          </a:p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marL="0" indent="0" algn="r">
              <a:buNone/>
            </a:pPr>
            <a:endParaRPr lang="fr-FR" dirty="0"/>
          </a:p>
          <a:p>
            <a:pPr marL="0" indent="0" algn="r">
              <a:buNone/>
            </a:pPr>
            <a:endParaRPr lang="fr-FR" dirty="0" smtClean="0"/>
          </a:p>
          <a:p>
            <a:pPr marL="0" indent="0" algn="r">
              <a:buNone/>
            </a:pPr>
            <a:endParaRPr lang="fr-FR" sz="1600" dirty="0" smtClean="0"/>
          </a:p>
          <a:p>
            <a:pPr marL="0" indent="0" algn="r">
              <a:buNone/>
            </a:pPr>
            <a:endParaRPr lang="fr-FR" sz="1600" dirty="0"/>
          </a:p>
        </p:txBody>
      </p:sp>
      <p:sp>
        <p:nvSpPr>
          <p:cNvPr id="2" name="Flèche vers le bas 1"/>
          <p:cNvSpPr/>
          <p:nvPr/>
        </p:nvSpPr>
        <p:spPr>
          <a:xfrm>
            <a:off x="5650402" y="2980864"/>
            <a:ext cx="376517" cy="1092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534600" y="6403171"/>
            <a:ext cx="15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latin typeface="Times New Roman" pitchFamily="18" charset="0"/>
                <a:cs typeface="Times New Roman" pitchFamily="18" charset="0"/>
              </a:rPr>
              <a:t>(Wayne, 2011)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494" y="242046"/>
            <a:ext cx="11712388" cy="64142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antagonistic activity of H12 and H14 consortium was assessed on 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lycopersicum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pre-emergence.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was organized as follows: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CNT (seeds without PGPB/infection), PGPB (seeds with PGPB/no infection), PGPB+INF (seeds with PGPB/infection), INF (seeds with infection/no PGPB).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protection was assessed by estimation of plant survival,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-biochemical parameters, damages and chlorophyll contents. </a:t>
            </a:r>
          </a:p>
          <a:p>
            <a:endParaRPr lang="en-US" dirty="0" smtClean="0"/>
          </a:p>
          <a:p>
            <a:pPr marL="0" indent="0" algn="r">
              <a:buNone/>
            </a:pPr>
            <a:endParaRPr lang="ar-SA" sz="1600" dirty="0" smtClean="0"/>
          </a:p>
          <a:p>
            <a:pPr marL="0" indent="0" algn="r">
              <a:buNone/>
            </a:pPr>
            <a:endParaRPr lang="ar-SA" sz="16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9757449" y="6391295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Pellegrini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20617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1192</Words>
  <Application>Microsoft Office PowerPoint</Application>
  <PresentationFormat>Grand écran</PresentationFormat>
  <Paragraphs>309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rihab djebaili</dc:creator>
  <cp:lastModifiedBy>rihab djebaili</cp:lastModifiedBy>
  <cp:revision>48</cp:revision>
  <dcterms:created xsi:type="dcterms:W3CDTF">2020-11-08T19:04:38Z</dcterms:created>
  <dcterms:modified xsi:type="dcterms:W3CDTF">2020-11-30T13:50:32Z</dcterms:modified>
</cp:coreProperties>
</file>