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4" r:id="rId4"/>
    <p:sldId id="267" r:id="rId5"/>
    <p:sldId id="269" r:id="rId6"/>
    <p:sldId id="271" r:id="rId7"/>
    <p:sldId id="270" r:id="rId8"/>
    <p:sldId id="272" r:id="rId9"/>
    <p:sldId id="268"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057"/>
    <a:srgbClr val="000000"/>
    <a:srgbClr val="1A7B7C"/>
    <a:srgbClr val="EAEAEA"/>
    <a:srgbClr val="FCFBF2"/>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01_01_phylogeny_of_fungi_-_simplified_(M._Piepenbring).PNG" TargetMode="External"/><Relationship Id="rId7"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hyperlink" Target="https://creazilla.com/nodes/67318-olive-branch-clipar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87886"/>
            <a:ext cx="8305800" cy="2708434"/>
          </a:xfrm>
          <a:prstGeom prst="rect">
            <a:avLst/>
          </a:prstGeom>
          <a:noFill/>
        </p:spPr>
        <p:txBody>
          <a:bodyPr wrap="square" rtlCol="0">
            <a:spAutoFit/>
          </a:bodyPr>
          <a:lstStyle/>
          <a:p>
            <a:pPr algn="ctr"/>
            <a:r>
              <a:rPr lang="en-US" sz="2400" b="1" dirty="0">
                <a:latin typeface="Palatino Linotype" panose="02040502050505030304" pitchFamily="18" charset="0"/>
              </a:rPr>
              <a:t>Understanding fungal communities of olive tree leaves for application to climate change adaptation </a:t>
            </a:r>
          </a:p>
          <a:p>
            <a:pPr algn="ctr"/>
            <a:endParaRPr lang="fr-FR" dirty="0">
              <a:latin typeface="Palatino Linotype" panose="02040502050505030304" pitchFamily="18" charset="0"/>
            </a:endParaRPr>
          </a:p>
          <a:p>
            <a:pPr algn="ctr"/>
            <a:r>
              <a:rPr lang="pt-PT" b="1" dirty="0" err="1">
                <a:latin typeface="Palatino Linotype" panose="02040502050505030304" pitchFamily="18" charset="0"/>
              </a:rPr>
              <a:t>Helgeneusa</a:t>
            </a:r>
            <a:r>
              <a:rPr lang="pt-PT" b="1" dirty="0">
                <a:latin typeface="Palatino Linotype" panose="02040502050505030304" pitchFamily="18" charset="0"/>
              </a:rPr>
              <a:t> Costa </a:t>
            </a:r>
            <a:r>
              <a:rPr lang="pt-PT" b="1" baseline="30000" dirty="0">
                <a:latin typeface="Palatino Linotype" panose="02040502050505030304" pitchFamily="18" charset="0"/>
              </a:rPr>
              <a:t>1</a:t>
            </a:r>
            <a:r>
              <a:rPr lang="pt-PT" b="1" dirty="0">
                <a:latin typeface="Palatino Linotype" panose="02040502050505030304" pitchFamily="18" charset="0"/>
              </a:rPr>
              <a:t>, Vitor Ramos </a:t>
            </a:r>
            <a:r>
              <a:rPr lang="pt-PT" b="1" baseline="30000" dirty="0">
                <a:latin typeface="Palatino Linotype" panose="02040502050505030304" pitchFamily="18" charset="0"/>
              </a:rPr>
              <a:t>1</a:t>
            </a:r>
            <a:r>
              <a:rPr lang="pt-PT" b="1" dirty="0">
                <a:latin typeface="Palatino Linotype" panose="02040502050505030304" pitchFamily="18" charset="0"/>
              </a:rPr>
              <a:t>, </a:t>
            </a:r>
            <a:r>
              <a:rPr lang="pt-PT" b="1" dirty="0" err="1">
                <a:latin typeface="Palatino Linotype" panose="02040502050505030304" pitchFamily="18" charset="0"/>
              </a:rPr>
              <a:t>Jose</a:t>
            </a:r>
            <a:r>
              <a:rPr lang="pt-PT" b="1" dirty="0">
                <a:latin typeface="Palatino Linotype" panose="02040502050505030304" pitchFamily="18" charset="0"/>
              </a:rPr>
              <a:t> A. Pereira </a:t>
            </a:r>
            <a:r>
              <a:rPr lang="pt-PT" b="1" baseline="30000" dirty="0">
                <a:latin typeface="Palatino Linotype" panose="02040502050505030304" pitchFamily="18" charset="0"/>
              </a:rPr>
              <a:t>1</a:t>
            </a:r>
            <a:r>
              <a:rPr lang="pt-PT" b="1" dirty="0">
                <a:latin typeface="Palatino Linotype" panose="02040502050505030304" pitchFamily="18" charset="0"/>
              </a:rPr>
              <a:t>, Paula Baptista </a:t>
            </a:r>
            <a:r>
              <a:rPr lang="pt-PT" b="1" baseline="30000" dirty="0">
                <a:latin typeface="Palatino Linotype" panose="02040502050505030304" pitchFamily="18" charset="0"/>
              </a:rPr>
              <a:t>1,*</a:t>
            </a:r>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a:t>
            </a:r>
            <a:r>
              <a:rPr lang="pt-PT" dirty="0">
                <a:latin typeface="Palatino Linotype" panose="02040502050505030304" pitchFamily="18" charset="0"/>
              </a:rPr>
              <a:t>Centro de Investigação de Montanha (CIMO), Instituto Politécnico de Bragança, Campus de Sta. Apolónia, 5300-253 Bragança, Portugal</a:t>
            </a:r>
            <a:endParaRPr lang="fr-FR" dirty="0">
              <a:latin typeface="Palatino Linotype" panose="02040502050505030304" pitchFamily="18" charset="0"/>
            </a:endParaRP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pbaptista@ipb.pt</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095D5563-C0F5-42A4-9029-F268D91A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194"/>
            <a:ext cx="9144000" cy="3283080"/>
          </a:xfrm>
          <a:prstGeom prst="rect">
            <a:avLst/>
          </a:prstGeom>
        </p:spPr>
      </p:pic>
      <p:pic>
        <p:nvPicPr>
          <p:cNvPr id="3" name="Imagem 2" descr="Uma imagem com texto&#10;&#10;Descrição gerada automaticamente">
            <a:extLst>
              <a:ext uri="{FF2B5EF4-FFF2-40B4-BE49-F238E27FC236}">
                <a16:creationId xmlns:a16="http://schemas.microsoft.com/office/drawing/2014/main" id="{ECD7ED84-F999-46EE-8C2A-C0C6A17A0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665" y="5872585"/>
            <a:ext cx="4021341" cy="848890"/>
          </a:xfrm>
          <a:prstGeom prst="rect">
            <a:avLst/>
          </a:prstGeom>
        </p:spPr>
      </p:pic>
      <p:pic>
        <p:nvPicPr>
          <p:cNvPr id="9" name="Imagem 8">
            <a:extLst>
              <a:ext uri="{FF2B5EF4-FFF2-40B4-BE49-F238E27FC236}">
                <a16:creationId xmlns:a16="http://schemas.microsoft.com/office/drawing/2014/main" id="{96A1BD1C-8C84-4EA3-B537-F509C7C052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8481" y="5822479"/>
            <a:ext cx="1919184" cy="896973"/>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2" name="Rectangle 1">
            <a:extLst>
              <a:ext uri="{FF2B5EF4-FFF2-40B4-BE49-F238E27FC236}">
                <a16:creationId xmlns:a16="http://schemas.microsoft.com/office/drawing/2014/main" id="{A9726944-0BF0-4225-81E3-6477EDC7A0A4}"/>
              </a:ext>
            </a:extLst>
          </p:cNvPr>
          <p:cNvSpPr/>
          <p:nvPr/>
        </p:nvSpPr>
        <p:spPr>
          <a:xfrm>
            <a:off x="865162" y="891457"/>
            <a:ext cx="7806890" cy="2769989"/>
          </a:xfrm>
          <a:prstGeom prst="rect">
            <a:avLst/>
          </a:prstGeom>
        </p:spPr>
        <p:txBody>
          <a:bodyPr wrap="square">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pPr algn="just"/>
            <a:r>
              <a:rPr lang="en-US" dirty="0">
                <a:latin typeface="Palatino Linotype" panose="02040502050505030304" pitchFamily="18" charset="0"/>
              </a:rPr>
              <a:t>This work is supported by FEDER funds through the COMPETE (Operational </a:t>
            </a:r>
            <a:r>
              <a:rPr lang="en-US" dirty="0" err="1">
                <a:latin typeface="Palatino Linotype" panose="02040502050505030304" pitchFamily="18" charset="0"/>
              </a:rPr>
              <a:t>Programme</a:t>
            </a:r>
            <a:r>
              <a:rPr lang="en-US" dirty="0">
                <a:latin typeface="Palatino Linotype" panose="02040502050505030304" pitchFamily="18" charset="0"/>
              </a:rPr>
              <a:t> for Competitiveness Factors) and by National funds through the FCT (Foundation for Science and Technology) within the POCI-01-0145-FEDER-031133 (</a:t>
            </a:r>
            <a:r>
              <a:rPr lang="en-US" dirty="0" err="1">
                <a:latin typeface="Palatino Linotype" panose="02040502050505030304" pitchFamily="18" charset="0"/>
              </a:rPr>
              <a:t>MicOlives</a:t>
            </a:r>
            <a:r>
              <a:rPr lang="en-US" dirty="0">
                <a:latin typeface="Palatino Linotype" panose="02040502050505030304" pitchFamily="18" charset="0"/>
              </a:rPr>
              <a:t>) project.</a:t>
            </a:r>
            <a:endParaRPr lang="fr-FR" dirty="0">
              <a:latin typeface="Palatino Linotype" panose="02040502050505030304" pitchFamily="18" charset="0"/>
            </a:endParaRPr>
          </a:p>
          <a:p>
            <a:endParaRPr lang="fr-FR" dirty="0">
              <a:latin typeface="Palatino Linotype" panose="02040502050505030304" pitchFamily="18" charset="0"/>
            </a:endParaRPr>
          </a:p>
          <a:p>
            <a:pPr algn="just"/>
            <a:r>
              <a:rPr lang="fr-FR" dirty="0" err="1">
                <a:latin typeface="Palatino Linotype" panose="02040502050505030304" pitchFamily="18" charset="0"/>
              </a:rPr>
              <a:t>Helgeneusa</a:t>
            </a:r>
            <a:r>
              <a:rPr lang="fr-FR" dirty="0">
                <a:latin typeface="Palatino Linotype" panose="02040502050505030304" pitchFamily="18" charset="0"/>
              </a:rPr>
              <a:t> Costa </a:t>
            </a:r>
            <a:r>
              <a:rPr lang="fr-FR" dirty="0" err="1">
                <a:latin typeface="Palatino Linotype" panose="02040502050505030304" pitchFamily="18" charset="0"/>
              </a:rPr>
              <a:t>also</a:t>
            </a:r>
            <a:r>
              <a:rPr lang="fr-FR" dirty="0">
                <a:latin typeface="Palatino Linotype" panose="02040502050505030304" pitchFamily="18" charset="0"/>
              </a:rPr>
              <a:t> </a:t>
            </a:r>
            <a:r>
              <a:rPr lang="fr-FR" dirty="0" err="1">
                <a:latin typeface="Palatino Linotype" panose="02040502050505030304" pitchFamily="18" charset="0"/>
              </a:rPr>
              <a:t>acknowledges</a:t>
            </a:r>
            <a:r>
              <a:rPr lang="fr-FR" dirty="0">
                <a:latin typeface="Palatino Linotype" panose="02040502050505030304" pitchFamily="18" charset="0"/>
              </a:rPr>
              <a:t> FCT for </a:t>
            </a:r>
            <a:r>
              <a:rPr lang="fr-FR" dirty="0" err="1">
                <a:latin typeface="Palatino Linotype" panose="02040502050505030304" pitchFamily="18" charset="0"/>
              </a:rPr>
              <a:t>her</a:t>
            </a:r>
            <a:r>
              <a:rPr lang="fr-FR" dirty="0">
                <a:latin typeface="Palatino Linotype" panose="02040502050505030304" pitchFamily="18" charset="0"/>
              </a:rPr>
              <a:t> «</a:t>
            </a:r>
            <a:r>
              <a:rPr lang="fr-FR" dirty="0" err="1">
                <a:latin typeface="Palatino Linotype" panose="02040502050505030304" pitchFamily="18" charset="0"/>
              </a:rPr>
              <a:t>Verão</a:t>
            </a:r>
            <a:r>
              <a:rPr lang="fr-FR" dirty="0">
                <a:latin typeface="Palatino Linotype" panose="02040502050505030304" pitchFamily="18" charset="0"/>
              </a:rPr>
              <a:t> com </a:t>
            </a:r>
            <a:r>
              <a:rPr lang="fr-FR" dirty="0" err="1">
                <a:latin typeface="Palatino Linotype" panose="02040502050505030304" pitchFamily="18" charset="0"/>
              </a:rPr>
              <a:t>Ciência</a:t>
            </a:r>
            <a:r>
              <a:rPr lang="fr-FR" dirty="0">
                <a:latin typeface="Palatino Linotype" panose="02040502050505030304" pitchFamily="18" charset="0"/>
              </a:rPr>
              <a:t>» </a:t>
            </a:r>
            <a:r>
              <a:rPr lang="fr-FR" dirty="0" err="1">
                <a:latin typeface="Palatino Linotype" panose="02040502050505030304" pitchFamily="18" charset="0"/>
              </a:rPr>
              <a:t>fellowship</a:t>
            </a:r>
            <a:r>
              <a:rPr lang="fr-FR" dirty="0">
                <a:latin typeface="Palatino Linotype" panose="02040502050505030304" pitchFamily="18" charset="0"/>
              </a:rPr>
              <a:t>.</a:t>
            </a:r>
          </a:p>
        </p:txBody>
      </p:sp>
      <p:sp>
        <p:nvSpPr>
          <p:cNvPr id="14" name="Rectangle 2">
            <a:extLst>
              <a:ext uri="{FF2B5EF4-FFF2-40B4-BE49-F238E27FC236}">
                <a16:creationId xmlns:a16="http://schemas.microsoft.com/office/drawing/2014/main" id="{F48AB66D-0B19-4813-B0EC-3DFB0813F1D9}"/>
              </a:ext>
            </a:extLst>
          </p:cNvPr>
          <p:cNvSpPr txBox="1">
            <a:spLocks noChangeArrowheads="1"/>
          </p:cNvSpPr>
          <p:nvPr/>
        </p:nvSpPr>
        <p:spPr bwMode="auto">
          <a:xfrm>
            <a:off x="865161" y="5805131"/>
            <a:ext cx="703014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pt-PT" sz="1050" kern="0" dirty="0">
                <a:latin typeface="Palatino Linotype" panose="0204050205050503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https://commons.wikimedia.org/wiki/File:01_01_phylogeny_of_fungi_-_simplified_(M._Piepenbring).PNG</a:t>
            </a:r>
            <a:endParaRPr lang="pt-PT" sz="1050" kern="0" dirty="0">
              <a:latin typeface="Palatino Linotype" panose="02040502050505030304" pitchFamily="18" charset="0"/>
              <a:cs typeface="Times New Roman" panose="02020603050405020304" pitchFamily="18" charset="0"/>
            </a:endParaRPr>
          </a:p>
          <a:p>
            <a:pPr>
              <a:lnSpc>
                <a:spcPct val="150000"/>
              </a:lnSpc>
            </a:pPr>
            <a:r>
              <a:rPr lang="pt-PT" sz="1050" kern="0" dirty="0">
                <a:latin typeface="Palatino Linotype" panose="02040502050505030304" pitchFamily="18" charset="0"/>
                <a:cs typeface="Times New Roman" pitchFamily="18" charset="0"/>
                <a:hlinkClick r:id="rId4">
                  <a:extLst>
                    <a:ext uri="{A12FA001-AC4F-418D-AE19-62706E023703}">
                      <ahyp:hlinkClr xmlns:ahyp="http://schemas.microsoft.com/office/drawing/2018/hyperlinkcolor" val="tx"/>
                    </a:ext>
                  </a:extLst>
                </a:hlinkClick>
              </a:rPr>
              <a:t>https://creazilla.com/nodes/67318-olive-branch-clipart</a:t>
            </a:r>
            <a:endParaRPr lang="uk-UA" sz="1050" kern="0" dirty="0">
              <a:latin typeface="Palatino Linotype" panose="02040502050505030304" pitchFamily="18" charset="0"/>
              <a:cs typeface="Times New Roman" pitchFamily="18" charset="0"/>
            </a:endParaRPr>
          </a:p>
        </p:txBody>
      </p:sp>
      <p:sp>
        <p:nvSpPr>
          <p:cNvPr id="15" name="Rectangle 2">
            <a:extLst>
              <a:ext uri="{FF2B5EF4-FFF2-40B4-BE49-F238E27FC236}">
                <a16:creationId xmlns:a16="http://schemas.microsoft.com/office/drawing/2014/main" id="{07ACB34E-AF36-477A-9E51-21C7D2EBD6AF}"/>
              </a:ext>
            </a:extLst>
          </p:cNvPr>
          <p:cNvSpPr txBox="1">
            <a:spLocks noChangeArrowheads="1"/>
          </p:cNvSpPr>
          <p:nvPr/>
        </p:nvSpPr>
        <p:spPr bwMode="auto">
          <a:xfrm>
            <a:off x="865162" y="5280670"/>
            <a:ext cx="4110399"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2400" b="1" dirty="0" err="1">
                <a:latin typeface="Palatino Linotype" panose="02040502050505030304" pitchFamily="18" charset="0"/>
              </a:rPr>
              <a:t>Image</a:t>
            </a:r>
            <a:r>
              <a:rPr lang="pt-PT" sz="2400" b="1" dirty="0">
                <a:latin typeface="Palatino Linotype" panose="02040502050505030304" pitchFamily="18" charset="0"/>
              </a:rPr>
              <a:t> </a:t>
            </a:r>
            <a:r>
              <a:rPr lang="pt-PT" sz="2400" b="1" dirty="0" err="1">
                <a:latin typeface="Palatino Linotype" panose="02040502050505030304" pitchFamily="18" charset="0"/>
              </a:rPr>
              <a:t>credits</a:t>
            </a:r>
            <a:endParaRPr lang="uk-UA" sz="2400" b="1" dirty="0">
              <a:latin typeface="Palatino Linotype" panose="02040502050505030304" pitchFamily="18" charset="0"/>
            </a:endParaRPr>
          </a:p>
        </p:txBody>
      </p:sp>
      <p:grpSp>
        <p:nvGrpSpPr>
          <p:cNvPr id="16" name="Agrupar 15">
            <a:extLst>
              <a:ext uri="{FF2B5EF4-FFF2-40B4-BE49-F238E27FC236}">
                <a16:creationId xmlns:a16="http://schemas.microsoft.com/office/drawing/2014/main" id="{2EFCB59A-F593-430F-B840-E0AC1176DAA0}"/>
              </a:ext>
            </a:extLst>
          </p:cNvPr>
          <p:cNvGrpSpPr/>
          <p:nvPr/>
        </p:nvGrpSpPr>
        <p:grpSpPr>
          <a:xfrm>
            <a:off x="76200" y="3808434"/>
            <a:ext cx="8595852" cy="1106426"/>
            <a:chOff x="76200" y="3698069"/>
            <a:chExt cx="8595852" cy="1106426"/>
          </a:xfrm>
        </p:grpSpPr>
        <p:pic>
          <p:nvPicPr>
            <p:cNvPr id="10" name="Imagem 9" descr="Uma imagem com desenho&#10;&#10;Descrição gerada automaticamente">
              <a:extLst>
                <a:ext uri="{FF2B5EF4-FFF2-40B4-BE49-F238E27FC236}">
                  <a16:creationId xmlns:a16="http://schemas.microsoft.com/office/drawing/2014/main" id="{D9ED9935-482D-4EFE-8F0F-4FAE64F6D0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8989" y="3865490"/>
              <a:ext cx="3453063" cy="714079"/>
            </a:xfrm>
            <a:prstGeom prst="rect">
              <a:avLst/>
            </a:prstGeom>
          </p:spPr>
        </p:pic>
        <p:pic>
          <p:nvPicPr>
            <p:cNvPr id="13" name="Imagem 12" descr="Uma imagem com desenho&#10;&#10;Descrição gerada automaticamente">
              <a:extLst>
                <a:ext uri="{FF2B5EF4-FFF2-40B4-BE49-F238E27FC236}">
                  <a16:creationId xmlns:a16="http://schemas.microsoft.com/office/drawing/2014/main" id="{9535A1AE-DEED-4ADF-AA2F-1D69B2815A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3778503"/>
              <a:ext cx="3284310" cy="947821"/>
            </a:xfrm>
            <a:prstGeom prst="rect">
              <a:avLst/>
            </a:prstGeom>
          </p:spPr>
        </p:pic>
        <p:pic>
          <p:nvPicPr>
            <p:cNvPr id="8" name="Imagem 7" descr="Uma imagem com texto&#10;&#10;Descrição gerada automaticamente">
              <a:extLst>
                <a:ext uri="{FF2B5EF4-FFF2-40B4-BE49-F238E27FC236}">
                  <a16:creationId xmlns:a16="http://schemas.microsoft.com/office/drawing/2014/main" id="{DC6ABB44-4CAE-4253-905C-7D4D2FCDBC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9957" y="3698069"/>
              <a:ext cx="2258573" cy="1106426"/>
            </a:xfrm>
            <a:prstGeom prst="rect">
              <a:avLst/>
            </a:prstGeom>
          </p:spPr>
        </p:pic>
      </p:grpSp>
    </p:spTree>
    <p:extLst>
      <p:ext uri="{BB962C8B-B14F-4D97-AF65-F5344CB8AC3E}">
        <p14:creationId xmlns:p14="http://schemas.microsoft.com/office/powerpoint/2010/main" val="348919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352603"/>
            <a:ext cx="7924800" cy="6278642"/>
          </a:xfrm>
          <a:prstGeom prst="rect">
            <a:avLst/>
          </a:prstGeom>
          <a:noFill/>
        </p:spPr>
        <p:txBody>
          <a:bodyPr wrap="square" rtlCol="0">
            <a:spAutoFit/>
          </a:bodyPr>
          <a:lstStyle/>
          <a:p>
            <a:r>
              <a:rPr lang="fr-FR" sz="2400" b="1" dirty="0">
                <a:latin typeface="Palatino Linotype" panose="02040502050505030304" pitchFamily="18" charset="0"/>
              </a:rPr>
              <a:t>Abstract</a:t>
            </a:r>
          </a:p>
          <a:p>
            <a:endParaRPr lang="fr-FR" b="1" dirty="0">
              <a:latin typeface="Palatino Linotype" panose="02040502050505030304" pitchFamily="18" charset="0"/>
            </a:endParaRPr>
          </a:p>
          <a:p>
            <a:pPr algn="just"/>
            <a:r>
              <a:rPr lang="en-US" dirty="0">
                <a:latin typeface="Palatino Linotype" panose="02040502050505030304" pitchFamily="18" charset="0"/>
              </a:rPr>
              <a:t>The olive tree (</a:t>
            </a:r>
            <a:r>
              <a:rPr lang="en-US" i="1" dirty="0">
                <a:latin typeface="Palatino Linotype" panose="02040502050505030304" pitchFamily="18" charset="0"/>
              </a:rPr>
              <a:t>Olea europaea </a:t>
            </a:r>
            <a:r>
              <a:rPr lang="en-US" dirty="0">
                <a:latin typeface="Palatino Linotype" panose="02040502050505030304" pitchFamily="18" charset="0"/>
              </a:rPr>
              <a:t>subsp. </a:t>
            </a:r>
            <a:r>
              <a:rPr lang="en-US" i="1" dirty="0">
                <a:latin typeface="Palatino Linotype" panose="02040502050505030304" pitchFamily="18" charset="0"/>
              </a:rPr>
              <a:t>europaea</a:t>
            </a:r>
            <a:r>
              <a:rPr lang="en-US" dirty="0">
                <a:latin typeface="Palatino Linotype" panose="02040502050505030304" pitchFamily="18" charset="0"/>
              </a:rPr>
              <a:t> L.) is a typical plant of the Mediterranean vegetation, well adapted to drought and poor soils being also tolerant to high solar irradiance. The </a:t>
            </a:r>
            <a:r>
              <a:rPr lang="en-US" dirty="0" err="1">
                <a:latin typeface="Palatino Linotype" panose="02040502050505030304" pitchFamily="18" charset="0"/>
              </a:rPr>
              <a:t>phyllosphere</a:t>
            </a:r>
            <a:r>
              <a:rPr lang="en-US" dirty="0">
                <a:latin typeface="Palatino Linotype" panose="02040502050505030304" pitchFamily="18" charset="0"/>
              </a:rPr>
              <a:t> microbiota associated with these plants is likely to play a role in their tolerance to such harsh environmental conditions. Here, we have characterized the endophytic and epiphytic fungal community present in leaves of olive trees, for potential application of these insights to climate change adaptation. Leave samples were collected from a rainfed olive orchard near </a:t>
            </a:r>
            <a:r>
              <a:rPr lang="en-US" dirty="0" err="1">
                <a:latin typeface="Palatino Linotype" panose="02040502050505030304" pitchFamily="18" charset="0"/>
              </a:rPr>
              <a:t>Mirandela</a:t>
            </a:r>
            <a:r>
              <a:rPr lang="en-US" dirty="0">
                <a:latin typeface="Palatino Linotype" panose="02040502050505030304" pitchFamily="18" charset="0"/>
              </a:rPr>
              <a:t> (NE Portugal). Fungi were isolated and counted from the surface and inner tissues of leaves. The isolates obtained were identified by ITS rRNA gene sequencing and their phylogenetic diversity was then analyzed. A </a:t>
            </a:r>
            <a:r>
              <a:rPr lang="en-US" i="1" dirty="0" err="1">
                <a:latin typeface="Palatino Linotype" panose="02040502050505030304" pitchFamily="18" charset="0"/>
              </a:rPr>
              <a:t>Celerioriella</a:t>
            </a:r>
            <a:r>
              <a:rPr lang="en-US" i="1" dirty="0">
                <a:latin typeface="Palatino Linotype" panose="02040502050505030304" pitchFamily="18" charset="0"/>
              </a:rPr>
              <a:t>-like</a:t>
            </a:r>
            <a:r>
              <a:rPr lang="en-US" dirty="0">
                <a:latin typeface="Palatino Linotype" panose="02040502050505030304" pitchFamily="18" charset="0"/>
              </a:rPr>
              <a:t> species and two unassigned species belonging to </a:t>
            </a:r>
            <a:r>
              <a:rPr lang="en-US" i="1" dirty="0" err="1">
                <a:latin typeface="Palatino Linotype" panose="02040502050505030304" pitchFamily="18" charset="0"/>
              </a:rPr>
              <a:t>Phaeomoniellaceae</a:t>
            </a:r>
            <a:r>
              <a:rPr lang="en-US" dirty="0">
                <a:latin typeface="Palatino Linotype" panose="02040502050505030304" pitchFamily="18" charset="0"/>
              </a:rPr>
              <a:t> and </a:t>
            </a:r>
            <a:r>
              <a:rPr lang="en-US" i="1" dirty="0" err="1">
                <a:latin typeface="Palatino Linotype" panose="02040502050505030304" pitchFamily="18" charset="0"/>
              </a:rPr>
              <a:t>Pleosporineae</a:t>
            </a:r>
            <a:r>
              <a:rPr lang="en-US" dirty="0">
                <a:latin typeface="Palatino Linotype" panose="02040502050505030304" pitchFamily="18" charset="0"/>
              </a:rPr>
              <a:t> were the most abundant taxa within 23 species (out of 161) found in both epiphytic and endophytic subsamples. These strains are good candidates to be studied for their resilience </a:t>
            </a:r>
          </a:p>
          <a:p>
            <a:pPr algn="just"/>
            <a:r>
              <a:rPr lang="en-US" dirty="0">
                <a:latin typeface="Palatino Linotype" panose="02040502050505030304" pitchFamily="18" charset="0"/>
              </a:rPr>
              <a:t>to climate changes in order to be applied as "tolerance inducers" </a:t>
            </a:r>
          </a:p>
          <a:p>
            <a:pPr algn="just"/>
            <a:r>
              <a:rPr lang="en-US" dirty="0">
                <a:latin typeface="Palatino Linotype" panose="02040502050505030304" pitchFamily="18" charset="0"/>
              </a:rPr>
              <a:t>in olive crops from this Mediterranean area.</a:t>
            </a: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fr-FR" dirty="0" err="1">
                <a:latin typeface="Palatino Linotype" panose="02040502050505030304" pitchFamily="18" charset="0"/>
              </a:rPr>
              <a:t>Fungal</a:t>
            </a:r>
            <a:r>
              <a:rPr lang="fr-FR" dirty="0">
                <a:latin typeface="Palatino Linotype" panose="02040502050505030304" pitchFamily="18" charset="0"/>
              </a:rPr>
              <a:t> </a:t>
            </a:r>
            <a:r>
              <a:rPr lang="fr-FR" dirty="0" err="1">
                <a:latin typeface="Palatino Linotype" panose="02040502050505030304" pitchFamily="18" charset="0"/>
              </a:rPr>
              <a:t>diversity</a:t>
            </a:r>
            <a:r>
              <a:rPr lang="fr-FR" dirty="0">
                <a:latin typeface="Palatino Linotype" panose="02040502050505030304" pitchFamily="18" charset="0"/>
              </a:rPr>
              <a:t>; endophytes; </a:t>
            </a:r>
            <a:r>
              <a:rPr lang="fr-FR" dirty="0" err="1">
                <a:latin typeface="Palatino Linotype" panose="02040502050505030304" pitchFamily="18" charset="0"/>
              </a:rPr>
              <a:t>epiphytes</a:t>
            </a:r>
            <a:r>
              <a:rPr lang="fr-FR" dirty="0">
                <a:latin typeface="Palatino Linotype" panose="02040502050505030304" pitchFamily="18" charset="0"/>
              </a:rPr>
              <a:t>; </a:t>
            </a:r>
          </a:p>
          <a:p>
            <a:r>
              <a:rPr lang="fr-FR" dirty="0" err="1">
                <a:latin typeface="Palatino Linotype" panose="02040502050505030304" pitchFamily="18" charset="0"/>
              </a:rPr>
              <a:t>Internal</a:t>
            </a:r>
            <a:r>
              <a:rPr lang="fr-FR" dirty="0">
                <a:latin typeface="Palatino Linotype" panose="02040502050505030304" pitchFamily="18" charset="0"/>
              </a:rPr>
              <a:t> </a:t>
            </a:r>
            <a:r>
              <a:rPr lang="fr-FR" dirty="0" err="1">
                <a:latin typeface="Palatino Linotype" panose="02040502050505030304" pitchFamily="18" charset="0"/>
              </a:rPr>
              <a:t>transcribed</a:t>
            </a:r>
            <a:r>
              <a:rPr lang="fr-FR" dirty="0">
                <a:latin typeface="Palatino Linotype" panose="02040502050505030304" pitchFamily="18" charset="0"/>
              </a:rPr>
              <a:t> </a:t>
            </a:r>
            <a:r>
              <a:rPr lang="fr-FR" dirty="0" err="1">
                <a:latin typeface="Palatino Linotype" panose="02040502050505030304" pitchFamily="18" charset="0"/>
              </a:rPr>
              <a:t>spacer</a:t>
            </a:r>
            <a:r>
              <a:rPr lang="fr-FR" dirty="0">
                <a:latin typeface="Palatino Linotype" panose="02040502050505030304" pitchFamily="18" charset="0"/>
              </a:rPr>
              <a:t>; </a:t>
            </a:r>
            <a:r>
              <a:rPr lang="fr-FR" dirty="0" err="1">
                <a:latin typeface="Palatino Linotype" panose="02040502050505030304" pitchFamily="18" charset="0"/>
              </a:rPr>
              <a:t>phylogeny</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27">
            <a:extLst>
              <a:ext uri="{FF2B5EF4-FFF2-40B4-BE49-F238E27FC236}">
                <a16:creationId xmlns:a16="http://schemas.microsoft.com/office/drawing/2014/main" id="{6EA81B6D-78E1-47FD-BD69-294C6D1A056E}"/>
              </a:ext>
            </a:extLst>
          </p:cNvPr>
          <p:cNvSpPr txBox="1"/>
          <p:nvPr/>
        </p:nvSpPr>
        <p:spPr>
          <a:xfrm>
            <a:off x="137200" y="636623"/>
            <a:ext cx="4725435" cy="1162626"/>
          </a:xfrm>
          <a:prstGeom prst="rect">
            <a:avLst/>
          </a:prstGeom>
          <a:solidFill>
            <a:schemeClr val="bg1">
              <a:lumMod val="85000"/>
            </a:schemeClr>
          </a:solidFill>
        </p:spPr>
        <p:txBody>
          <a:bodyPr wrap="square" rtlCol="0">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pt-PT" sz="1600" dirty="0" err="1">
                <a:latin typeface="Palatino Linotype" panose="02040502050505030304" pitchFamily="18" charset="0"/>
              </a:rPr>
              <a:t>Higher</a:t>
            </a:r>
            <a:r>
              <a:rPr lang="pt-PT" sz="1600" dirty="0">
                <a:latin typeface="Palatino Linotype" panose="02040502050505030304" pitchFamily="18" charset="0"/>
              </a:rPr>
              <a:t> </a:t>
            </a:r>
            <a:r>
              <a:rPr lang="pt-PT" sz="1600" dirty="0" err="1">
                <a:latin typeface="Palatino Linotype" panose="02040502050505030304" pitchFamily="18" charset="0"/>
              </a:rPr>
              <a:t>species</a:t>
            </a:r>
            <a:r>
              <a:rPr lang="pt-PT" sz="1600" dirty="0">
                <a:latin typeface="Palatino Linotype" panose="02040502050505030304" pitchFamily="18" charset="0"/>
              </a:rPr>
              <a:t> </a:t>
            </a:r>
            <a:r>
              <a:rPr lang="pt-PT" sz="1600" b="1" dirty="0" err="1">
                <a:latin typeface="Palatino Linotype" panose="02040502050505030304" pitchFamily="18" charset="0"/>
              </a:rPr>
              <a:t>richness</a:t>
            </a:r>
            <a:r>
              <a:rPr lang="pt-PT" sz="1600" dirty="0">
                <a:latin typeface="Palatino Linotype" panose="02040502050505030304" pitchFamily="18" charset="0"/>
              </a:rPr>
              <a:t> in </a:t>
            </a:r>
            <a:r>
              <a:rPr lang="pt-PT" sz="1600" b="1" dirty="0" err="1">
                <a:latin typeface="Palatino Linotype" panose="02040502050505030304" pitchFamily="18" charset="0"/>
              </a:rPr>
              <a:t>epiphytes</a:t>
            </a:r>
            <a:r>
              <a:rPr lang="pt-PT" sz="1600" b="1" dirty="0">
                <a:latin typeface="Palatino Linotype" panose="02040502050505030304" pitchFamily="18" charset="0"/>
              </a:rPr>
              <a:t> </a:t>
            </a:r>
            <a:r>
              <a:rPr lang="pt-PT" sz="1600" dirty="0">
                <a:latin typeface="Palatino Linotype" panose="02040502050505030304" pitchFamily="18" charset="0"/>
              </a:rPr>
              <a:t>(99 spp.)</a:t>
            </a:r>
          </a:p>
          <a:p>
            <a:pPr marL="285750" indent="-285750">
              <a:lnSpc>
                <a:spcPct val="150000"/>
              </a:lnSpc>
              <a:buFont typeface="Arial" panose="020B0604020202020204" pitchFamily="34" charset="0"/>
              <a:buChar char="•"/>
            </a:pPr>
            <a:r>
              <a:rPr lang="pt-PT" sz="1600" dirty="0" err="1">
                <a:latin typeface="Palatino Linotype" panose="02040502050505030304" pitchFamily="18" charset="0"/>
              </a:rPr>
              <a:t>Higher</a:t>
            </a:r>
            <a:r>
              <a:rPr lang="pt-PT" sz="1600" dirty="0">
                <a:latin typeface="Palatino Linotype" panose="02040502050505030304" pitchFamily="18" charset="0"/>
              </a:rPr>
              <a:t> </a:t>
            </a:r>
            <a:r>
              <a:rPr lang="pt-PT" sz="1600" dirty="0" err="1">
                <a:latin typeface="Palatino Linotype" panose="02040502050505030304" pitchFamily="18" charset="0"/>
              </a:rPr>
              <a:t>species</a:t>
            </a:r>
            <a:r>
              <a:rPr lang="pt-PT" sz="1600" dirty="0">
                <a:latin typeface="Palatino Linotype" panose="02040502050505030304" pitchFamily="18" charset="0"/>
              </a:rPr>
              <a:t> </a:t>
            </a:r>
            <a:r>
              <a:rPr lang="pt-PT" sz="1600" b="1" dirty="0" err="1">
                <a:latin typeface="Palatino Linotype" panose="02040502050505030304" pitchFamily="18" charset="0"/>
              </a:rPr>
              <a:t>evenness</a:t>
            </a:r>
            <a:r>
              <a:rPr lang="pt-PT" sz="1600" dirty="0">
                <a:latin typeface="Palatino Linotype" panose="02040502050505030304" pitchFamily="18" charset="0"/>
              </a:rPr>
              <a:t> in </a:t>
            </a:r>
            <a:r>
              <a:rPr lang="pt-PT" sz="1600" b="1" dirty="0" err="1">
                <a:latin typeface="Palatino Linotype" panose="02040502050505030304" pitchFamily="18" charset="0"/>
              </a:rPr>
              <a:t>endophytes</a:t>
            </a:r>
            <a:endParaRPr lang="pt-PT" sz="1600" b="1" dirty="0">
              <a:latin typeface="Palatino Linotype" panose="02040502050505030304" pitchFamily="18" charset="0"/>
            </a:endParaRPr>
          </a:p>
          <a:p>
            <a:pPr marL="285750" indent="-285750">
              <a:lnSpc>
                <a:spcPct val="150000"/>
              </a:lnSpc>
              <a:buFont typeface="Arial" panose="020B0604020202020204" pitchFamily="34" charset="0"/>
              <a:buChar char="•"/>
            </a:pPr>
            <a:r>
              <a:rPr lang="pt-PT" sz="1600" dirty="0" err="1">
                <a:latin typeface="Palatino Linotype" panose="02040502050505030304" pitchFamily="18" charset="0"/>
              </a:rPr>
              <a:t>Several</a:t>
            </a:r>
            <a:r>
              <a:rPr lang="pt-PT" sz="1600" dirty="0">
                <a:latin typeface="Palatino Linotype" panose="02040502050505030304" pitchFamily="18" charset="0"/>
              </a:rPr>
              <a:t> </a:t>
            </a:r>
            <a:r>
              <a:rPr lang="pt-PT" sz="1600" b="1" dirty="0" err="1">
                <a:latin typeface="Palatino Linotype" panose="02040502050505030304" pitchFamily="18" charset="0"/>
              </a:rPr>
              <a:t>endophytes</a:t>
            </a:r>
            <a:r>
              <a:rPr lang="pt-PT" sz="1600" dirty="0">
                <a:latin typeface="Palatino Linotype" panose="02040502050505030304" pitchFamily="18" charset="0"/>
              </a:rPr>
              <a:t> </a:t>
            </a:r>
            <a:r>
              <a:rPr lang="pt-PT" sz="1600" dirty="0" err="1">
                <a:latin typeface="Palatino Linotype" panose="02040502050505030304" pitchFamily="18" charset="0"/>
              </a:rPr>
              <a:t>fungi</a:t>
            </a:r>
            <a:r>
              <a:rPr lang="pt-PT" sz="1600" dirty="0">
                <a:latin typeface="Palatino Linotype" panose="02040502050505030304" pitchFamily="18" charset="0"/>
              </a:rPr>
              <a:t> </a:t>
            </a:r>
            <a:r>
              <a:rPr lang="pt-PT" sz="1600" dirty="0" err="1">
                <a:latin typeface="Palatino Linotype" panose="02040502050505030304" pitchFamily="18" charset="0"/>
              </a:rPr>
              <a:t>unassigned</a:t>
            </a:r>
            <a:endParaRPr lang="pt-PT" sz="1600"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314633" y="136525"/>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13" name="CaixaDeTexto 27">
            <a:extLst>
              <a:ext uri="{FF2B5EF4-FFF2-40B4-BE49-F238E27FC236}">
                <a16:creationId xmlns:a16="http://schemas.microsoft.com/office/drawing/2014/main" id="{9233AA30-72D8-4A5D-865A-833C80B30516}"/>
              </a:ext>
            </a:extLst>
          </p:cNvPr>
          <p:cNvSpPr txBox="1"/>
          <p:nvPr/>
        </p:nvSpPr>
        <p:spPr>
          <a:xfrm>
            <a:off x="4179541" y="5364202"/>
            <a:ext cx="2983259" cy="1285737"/>
          </a:xfrm>
          <a:prstGeom prst="rect">
            <a:avLst/>
          </a:prstGeom>
          <a:solidFill>
            <a:schemeClr val="bg1">
              <a:lumMod val="85000"/>
            </a:schemeClr>
          </a:solidFill>
        </p:spPr>
        <p:txBody>
          <a:bodyPr wrap="square" rtlCol="0">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dirty="0" err="1">
                <a:latin typeface="Palatino Linotype" panose="02040502050505030304" pitchFamily="18" charset="0"/>
              </a:rPr>
              <a:t>The</a:t>
            </a:r>
            <a:r>
              <a:rPr lang="pt-PT" sz="1600" dirty="0">
                <a:latin typeface="Palatino Linotype" panose="02040502050505030304" pitchFamily="18" charset="0"/>
              </a:rPr>
              <a:t> </a:t>
            </a:r>
            <a:r>
              <a:rPr lang="pt-PT" sz="1600" b="1" dirty="0" err="1">
                <a:latin typeface="Palatino Linotype" panose="02040502050505030304" pitchFamily="18" charset="0"/>
              </a:rPr>
              <a:t>five</a:t>
            </a:r>
            <a:r>
              <a:rPr lang="pt-PT" sz="1600" b="1" dirty="0">
                <a:latin typeface="Palatino Linotype" panose="02040502050505030304" pitchFamily="18" charset="0"/>
              </a:rPr>
              <a:t> </a:t>
            </a:r>
            <a:r>
              <a:rPr lang="pt-PT" sz="1600" b="1" dirty="0" err="1">
                <a:solidFill>
                  <a:srgbClr val="FF0000"/>
                </a:solidFill>
                <a:latin typeface="Palatino Linotype" panose="02040502050505030304" pitchFamily="18" charset="0"/>
              </a:rPr>
              <a:t>most</a:t>
            </a:r>
            <a:r>
              <a:rPr lang="pt-PT" sz="1600" b="1" dirty="0">
                <a:solidFill>
                  <a:srgbClr val="FF0000"/>
                </a:solidFill>
                <a:latin typeface="Palatino Linotype" panose="02040502050505030304" pitchFamily="18" charset="0"/>
              </a:rPr>
              <a:t> </a:t>
            </a:r>
            <a:r>
              <a:rPr lang="pt-PT" sz="1600" b="1" dirty="0" err="1">
                <a:solidFill>
                  <a:srgbClr val="FF0000"/>
                </a:solidFill>
                <a:latin typeface="Palatino Linotype" panose="02040502050505030304" pitchFamily="18" charset="0"/>
              </a:rPr>
              <a:t>abundant</a:t>
            </a:r>
            <a:r>
              <a:rPr lang="pt-PT" sz="1600" b="1" dirty="0">
                <a:solidFill>
                  <a:srgbClr val="FF0000"/>
                </a:solidFill>
                <a:latin typeface="Palatino Linotype" panose="02040502050505030304" pitchFamily="18" charset="0"/>
              </a:rPr>
              <a:t> </a:t>
            </a:r>
            <a:r>
              <a:rPr lang="pt-PT" sz="1600" b="1" dirty="0">
                <a:latin typeface="Palatino Linotype" panose="02040502050505030304" pitchFamily="18" charset="0"/>
              </a:rPr>
              <a:t>taxa </a:t>
            </a:r>
            <a:r>
              <a:rPr lang="pt-PT" sz="1600" b="1" dirty="0">
                <a:solidFill>
                  <a:srgbClr val="FF0000"/>
                </a:solidFill>
                <a:latin typeface="Palatino Linotype" panose="02040502050505030304" pitchFamily="18" charset="0"/>
              </a:rPr>
              <a:t>*</a:t>
            </a:r>
            <a:r>
              <a:rPr lang="pt-PT" sz="1600" b="1" dirty="0">
                <a:latin typeface="Palatino Linotype" panose="02040502050505030304" pitchFamily="18" charset="0"/>
              </a:rPr>
              <a:t> </a:t>
            </a:r>
            <a:r>
              <a:rPr lang="pt-PT" sz="1600" dirty="0" err="1">
                <a:latin typeface="Palatino Linotype" panose="02040502050505030304" pitchFamily="18" charset="0"/>
              </a:rPr>
              <a:t>represented</a:t>
            </a:r>
            <a:r>
              <a:rPr lang="pt-PT" sz="1600" dirty="0">
                <a:latin typeface="Palatino Linotype" panose="02040502050505030304" pitchFamily="18" charset="0"/>
              </a:rPr>
              <a:t>:</a:t>
            </a:r>
          </a:p>
          <a:p>
            <a:pPr marL="742950" lvl="1" indent="-285750">
              <a:lnSpc>
                <a:spcPct val="150000"/>
              </a:lnSpc>
              <a:buFont typeface="Arial" panose="020B0604020202020204" pitchFamily="34" charset="0"/>
              <a:buChar char="•"/>
            </a:pPr>
            <a:r>
              <a:rPr lang="pt-PT" sz="1600" b="1" dirty="0">
                <a:latin typeface="Palatino Linotype" panose="02040502050505030304" pitchFamily="18" charset="0"/>
              </a:rPr>
              <a:t>63,9% </a:t>
            </a:r>
            <a:r>
              <a:rPr lang="pt-PT" sz="1600" dirty="0" err="1">
                <a:latin typeface="Palatino Linotype" panose="02040502050505030304" pitchFamily="18" charset="0"/>
              </a:rPr>
              <a:t>of</a:t>
            </a:r>
            <a:r>
              <a:rPr lang="pt-PT" sz="1600" dirty="0">
                <a:latin typeface="Palatino Linotype" panose="02040502050505030304" pitchFamily="18" charset="0"/>
              </a:rPr>
              <a:t> </a:t>
            </a:r>
            <a:r>
              <a:rPr lang="pt-PT" sz="1600" b="1" dirty="0" err="1">
                <a:latin typeface="Palatino Linotype" panose="02040502050505030304" pitchFamily="18" charset="0"/>
              </a:rPr>
              <a:t>epiphytes</a:t>
            </a:r>
            <a:endParaRPr lang="pt-PT" sz="1600" b="1" dirty="0">
              <a:latin typeface="Palatino Linotype" panose="02040502050505030304" pitchFamily="18" charset="0"/>
            </a:endParaRPr>
          </a:p>
          <a:p>
            <a:pPr marL="742950" lvl="1" indent="-285750">
              <a:lnSpc>
                <a:spcPct val="150000"/>
              </a:lnSpc>
              <a:buFont typeface="Arial" panose="020B0604020202020204" pitchFamily="34" charset="0"/>
              <a:buChar char="•"/>
            </a:pPr>
            <a:r>
              <a:rPr lang="pt-PT" sz="1600" b="1" dirty="0">
                <a:latin typeface="Palatino Linotype" panose="02040502050505030304" pitchFamily="18" charset="0"/>
              </a:rPr>
              <a:t>33,3% </a:t>
            </a:r>
            <a:r>
              <a:rPr lang="pt-PT" sz="1600" dirty="0" err="1">
                <a:latin typeface="Palatino Linotype" panose="02040502050505030304" pitchFamily="18" charset="0"/>
              </a:rPr>
              <a:t>of</a:t>
            </a:r>
            <a:r>
              <a:rPr lang="pt-PT" sz="1600" b="1" dirty="0">
                <a:latin typeface="Palatino Linotype" panose="02040502050505030304" pitchFamily="18" charset="0"/>
              </a:rPr>
              <a:t> </a:t>
            </a:r>
            <a:r>
              <a:rPr lang="pt-PT" sz="1600" b="1" dirty="0" err="1">
                <a:latin typeface="Palatino Linotype" panose="02040502050505030304" pitchFamily="18" charset="0"/>
              </a:rPr>
              <a:t>endophytes</a:t>
            </a:r>
            <a:endParaRPr lang="pt-PT" sz="1600" dirty="0">
              <a:latin typeface="Palatino Linotype" panose="02040502050505030304" pitchFamily="18" charset="0"/>
            </a:endParaRPr>
          </a:p>
        </p:txBody>
      </p:sp>
      <p:grpSp>
        <p:nvGrpSpPr>
          <p:cNvPr id="22" name="Agrupar 21">
            <a:extLst>
              <a:ext uri="{FF2B5EF4-FFF2-40B4-BE49-F238E27FC236}">
                <a16:creationId xmlns:a16="http://schemas.microsoft.com/office/drawing/2014/main" id="{928902B3-A939-45A1-AECF-FCDF31A18996}"/>
              </a:ext>
            </a:extLst>
          </p:cNvPr>
          <p:cNvGrpSpPr/>
          <p:nvPr/>
        </p:nvGrpSpPr>
        <p:grpSpPr>
          <a:xfrm>
            <a:off x="-39276" y="2063453"/>
            <a:ext cx="5056512" cy="4790717"/>
            <a:chOff x="-39276" y="2063453"/>
            <a:chExt cx="5056512" cy="4790717"/>
          </a:xfrm>
        </p:grpSpPr>
        <p:grpSp>
          <p:nvGrpSpPr>
            <p:cNvPr id="16" name="Agrupar 15">
              <a:extLst>
                <a:ext uri="{FF2B5EF4-FFF2-40B4-BE49-F238E27FC236}">
                  <a16:creationId xmlns:a16="http://schemas.microsoft.com/office/drawing/2014/main" id="{F3E5E08E-B825-4CD6-BA0A-3594E07B0802}"/>
                </a:ext>
              </a:extLst>
            </p:cNvPr>
            <p:cNvGrpSpPr/>
            <p:nvPr/>
          </p:nvGrpSpPr>
          <p:grpSpPr>
            <a:xfrm>
              <a:off x="-39276" y="2063453"/>
              <a:ext cx="4727604" cy="4756387"/>
              <a:chOff x="-39276" y="2130128"/>
              <a:chExt cx="4727604" cy="4756387"/>
            </a:xfrm>
          </p:grpSpPr>
          <p:sp>
            <p:nvSpPr>
              <p:cNvPr id="14" name="Fluxograma: Conexão 13">
                <a:extLst>
                  <a:ext uri="{FF2B5EF4-FFF2-40B4-BE49-F238E27FC236}">
                    <a16:creationId xmlns:a16="http://schemas.microsoft.com/office/drawing/2014/main" id="{0D4317A4-7806-494F-A9E0-658CF4295FAF}"/>
                  </a:ext>
                </a:extLst>
              </p:cNvPr>
              <p:cNvSpPr/>
              <p:nvPr/>
            </p:nvSpPr>
            <p:spPr>
              <a:xfrm>
                <a:off x="1868928" y="4000501"/>
                <a:ext cx="948072" cy="1007412"/>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Gráfico 7">
                <a:extLst>
                  <a:ext uri="{FF2B5EF4-FFF2-40B4-BE49-F238E27FC236}">
                    <a16:creationId xmlns:a16="http://schemas.microsoft.com/office/drawing/2014/main" id="{CFBA2B87-2B8A-4E67-B0DC-8E748AE1E3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76" y="2130128"/>
                <a:ext cx="4727604" cy="4756387"/>
              </a:xfrm>
              <a:prstGeom prst="rect">
                <a:avLst/>
              </a:prstGeom>
            </p:spPr>
          </p:pic>
        </p:grpSp>
        <p:sp>
          <p:nvSpPr>
            <p:cNvPr id="9" name="Retângulo 8">
              <a:extLst>
                <a:ext uri="{FF2B5EF4-FFF2-40B4-BE49-F238E27FC236}">
                  <a16:creationId xmlns:a16="http://schemas.microsoft.com/office/drawing/2014/main" id="{9BACACA1-8D8B-40DC-BE3F-67DD88976CCA}"/>
                </a:ext>
              </a:extLst>
            </p:cNvPr>
            <p:cNvSpPr/>
            <p:nvPr/>
          </p:nvSpPr>
          <p:spPr>
            <a:xfrm rot="2185169">
              <a:off x="284105" y="2772187"/>
              <a:ext cx="1249060" cy="415498"/>
            </a:xfrm>
            <a:prstGeom prst="rect">
              <a:avLst/>
            </a:prstGeom>
          </p:spPr>
          <p:txBody>
            <a:bodyPr wrap="none">
              <a:spAutoFit/>
            </a:bodyPr>
            <a:lstStyle/>
            <a:p>
              <a:r>
                <a:rPr lang="pt-PT" sz="1050" i="1" dirty="0" err="1">
                  <a:solidFill>
                    <a:srgbClr val="FF0000"/>
                  </a:solidFill>
                </a:rPr>
                <a:t>Aureobasidium</a:t>
              </a:r>
              <a:r>
                <a:rPr lang="pt-PT" sz="1050" dirty="0">
                  <a:solidFill>
                    <a:srgbClr val="FF0000"/>
                  </a:solidFill>
                </a:rPr>
                <a:t> </a:t>
              </a:r>
              <a:r>
                <a:rPr lang="pt-PT" sz="1050" dirty="0" err="1">
                  <a:solidFill>
                    <a:srgbClr val="FF0000"/>
                  </a:solidFill>
                </a:rPr>
                <a:t>aff</a:t>
              </a:r>
              <a:r>
                <a:rPr lang="pt-PT" sz="1050" dirty="0">
                  <a:solidFill>
                    <a:srgbClr val="FF0000"/>
                  </a:solidFill>
                </a:rPr>
                <a:t>.</a:t>
              </a:r>
            </a:p>
            <a:p>
              <a:r>
                <a:rPr lang="pt-PT" sz="1050" dirty="0">
                  <a:solidFill>
                    <a:srgbClr val="FF0000"/>
                  </a:solidFill>
                </a:rPr>
                <a:t> </a:t>
              </a:r>
              <a:r>
                <a:rPr lang="pt-PT" sz="1050" i="1" dirty="0" err="1">
                  <a:solidFill>
                    <a:srgbClr val="FF0000"/>
                  </a:solidFill>
                </a:rPr>
                <a:t>pullulans</a:t>
              </a:r>
              <a:r>
                <a:rPr lang="pt-PT" sz="1050" i="1" dirty="0">
                  <a:solidFill>
                    <a:srgbClr val="FF0000"/>
                  </a:solidFill>
                </a:rPr>
                <a:t> </a:t>
              </a:r>
              <a:r>
                <a:rPr lang="pt-PT" sz="1050" dirty="0">
                  <a:solidFill>
                    <a:srgbClr val="FF0000"/>
                  </a:solidFill>
                </a:rPr>
                <a:t>(</a:t>
              </a:r>
              <a:r>
                <a:rPr lang="pt-PT" sz="1050" dirty="0"/>
                <a:t>15.5%</a:t>
              </a:r>
              <a:r>
                <a:rPr lang="pt-PT" sz="1050" dirty="0">
                  <a:solidFill>
                    <a:srgbClr val="FF0000"/>
                  </a:solidFill>
                </a:rPr>
                <a:t>) </a:t>
              </a:r>
              <a:r>
                <a:rPr lang="pt-PT" sz="1050" b="1" dirty="0">
                  <a:solidFill>
                    <a:srgbClr val="FF0000"/>
                  </a:solidFill>
                </a:rPr>
                <a:t>*</a:t>
              </a:r>
              <a:endParaRPr lang="pt-PT" sz="1050" b="1" i="1" dirty="0">
                <a:solidFill>
                  <a:srgbClr val="FF0000"/>
                </a:solidFill>
              </a:endParaRPr>
            </a:p>
          </p:txBody>
        </p:sp>
        <p:sp>
          <p:nvSpPr>
            <p:cNvPr id="12" name="Retângulo 11">
              <a:extLst>
                <a:ext uri="{FF2B5EF4-FFF2-40B4-BE49-F238E27FC236}">
                  <a16:creationId xmlns:a16="http://schemas.microsoft.com/office/drawing/2014/main" id="{18A0AAE7-1745-451E-89EE-9E6C10A5D45D}"/>
                </a:ext>
              </a:extLst>
            </p:cNvPr>
            <p:cNvSpPr/>
            <p:nvPr/>
          </p:nvSpPr>
          <p:spPr>
            <a:xfrm rot="18441639">
              <a:off x="226168" y="5692437"/>
              <a:ext cx="1289977" cy="415498"/>
            </a:xfrm>
            <a:prstGeom prst="rect">
              <a:avLst/>
            </a:prstGeom>
          </p:spPr>
          <p:txBody>
            <a:bodyPr wrap="square">
              <a:spAutoFit/>
            </a:bodyPr>
            <a:lstStyle/>
            <a:p>
              <a:r>
                <a:rPr lang="pt-PT" sz="1050" dirty="0" err="1">
                  <a:solidFill>
                    <a:srgbClr val="FF0000"/>
                  </a:solidFill>
                </a:rPr>
                <a:t>Pleosporineae</a:t>
              </a:r>
              <a:r>
                <a:rPr lang="pt-PT" sz="1050" dirty="0">
                  <a:solidFill>
                    <a:srgbClr val="FF0000"/>
                  </a:solidFill>
                </a:rPr>
                <a:t> </a:t>
              </a:r>
              <a:r>
                <a:rPr lang="pt-PT" sz="1050" dirty="0" err="1">
                  <a:solidFill>
                    <a:srgbClr val="FF0000"/>
                  </a:solidFill>
                </a:rPr>
                <a:t>species</a:t>
              </a:r>
              <a:r>
                <a:rPr lang="pt-PT" sz="1050" dirty="0">
                  <a:solidFill>
                    <a:srgbClr val="FF0000"/>
                  </a:solidFill>
                </a:rPr>
                <a:t> 1 (</a:t>
              </a:r>
              <a:r>
                <a:rPr lang="pt-PT" sz="1050" dirty="0"/>
                <a:t>19.4%</a:t>
              </a:r>
              <a:r>
                <a:rPr lang="pt-PT" sz="1050" dirty="0">
                  <a:solidFill>
                    <a:srgbClr val="FF0000"/>
                  </a:solidFill>
                </a:rPr>
                <a:t>) </a:t>
              </a:r>
              <a:r>
                <a:rPr lang="pt-PT" sz="1050" b="1" dirty="0">
                  <a:solidFill>
                    <a:srgbClr val="FF0000"/>
                  </a:solidFill>
                </a:rPr>
                <a:t>*</a:t>
              </a:r>
              <a:endParaRPr lang="pt-PT" sz="1050" dirty="0">
                <a:solidFill>
                  <a:srgbClr val="FF0000"/>
                </a:solidFill>
              </a:endParaRPr>
            </a:p>
          </p:txBody>
        </p:sp>
        <p:sp>
          <p:nvSpPr>
            <p:cNvPr id="19" name="Retângulo 18">
              <a:extLst>
                <a:ext uri="{FF2B5EF4-FFF2-40B4-BE49-F238E27FC236}">
                  <a16:creationId xmlns:a16="http://schemas.microsoft.com/office/drawing/2014/main" id="{A629AD55-7444-48DF-8847-0B4F235E784D}"/>
                </a:ext>
              </a:extLst>
            </p:cNvPr>
            <p:cNvSpPr/>
            <p:nvPr/>
          </p:nvSpPr>
          <p:spPr>
            <a:xfrm rot="20110573">
              <a:off x="3756955" y="3569742"/>
              <a:ext cx="1260281" cy="415498"/>
            </a:xfrm>
            <a:prstGeom prst="rect">
              <a:avLst/>
            </a:prstGeom>
          </p:spPr>
          <p:txBody>
            <a:bodyPr wrap="none">
              <a:spAutoFit/>
            </a:bodyPr>
            <a:lstStyle/>
            <a:p>
              <a:r>
                <a:rPr lang="pt-PT" sz="1050" dirty="0" err="1">
                  <a:solidFill>
                    <a:srgbClr val="FF0000"/>
                  </a:solidFill>
                </a:rPr>
                <a:t>aff</a:t>
              </a:r>
              <a:r>
                <a:rPr lang="pt-PT" sz="1050" dirty="0">
                  <a:solidFill>
                    <a:srgbClr val="FF0000"/>
                  </a:solidFill>
                </a:rPr>
                <a:t>. </a:t>
              </a:r>
              <a:r>
                <a:rPr lang="pt-PT" sz="1050" i="1" dirty="0" err="1">
                  <a:solidFill>
                    <a:srgbClr val="FF0000"/>
                  </a:solidFill>
                </a:rPr>
                <a:t>Celerioriella</a:t>
              </a:r>
              <a:r>
                <a:rPr lang="pt-PT" sz="1050" dirty="0">
                  <a:solidFill>
                    <a:srgbClr val="FF0000"/>
                  </a:solidFill>
                </a:rPr>
                <a:t> </a:t>
              </a:r>
              <a:r>
                <a:rPr lang="pt-PT" sz="1050" dirty="0" err="1">
                  <a:solidFill>
                    <a:srgbClr val="FF0000"/>
                  </a:solidFill>
                </a:rPr>
                <a:t>sp</a:t>
              </a:r>
              <a:r>
                <a:rPr lang="pt-PT" sz="1050" dirty="0">
                  <a:solidFill>
                    <a:srgbClr val="FF0000"/>
                  </a:solidFill>
                </a:rPr>
                <a:t>. </a:t>
              </a:r>
            </a:p>
            <a:p>
              <a:r>
                <a:rPr lang="pt-PT" sz="1050" dirty="0">
                  <a:solidFill>
                    <a:srgbClr val="FF0000"/>
                  </a:solidFill>
                </a:rPr>
                <a:t>(</a:t>
              </a:r>
              <a:r>
                <a:rPr lang="pt-PT" sz="1050" dirty="0"/>
                <a:t>18.3%</a:t>
              </a:r>
              <a:r>
                <a:rPr lang="pt-PT" sz="1050" dirty="0">
                  <a:solidFill>
                    <a:srgbClr val="FF0000"/>
                  </a:solidFill>
                </a:rPr>
                <a:t>) </a:t>
              </a:r>
              <a:r>
                <a:rPr lang="pt-PT" sz="1050" b="1" dirty="0">
                  <a:solidFill>
                    <a:srgbClr val="FF0000"/>
                  </a:solidFill>
                </a:rPr>
                <a:t>*</a:t>
              </a:r>
              <a:endParaRPr lang="pt-PT" sz="1050" dirty="0">
                <a:solidFill>
                  <a:srgbClr val="FF0000"/>
                </a:solidFill>
              </a:endParaRPr>
            </a:p>
          </p:txBody>
        </p:sp>
        <p:sp>
          <p:nvSpPr>
            <p:cNvPr id="20" name="Retângulo 19">
              <a:extLst>
                <a:ext uri="{FF2B5EF4-FFF2-40B4-BE49-F238E27FC236}">
                  <a16:creationId xmlns:a16="http://schemas.microsoft.com/office/drawing/2014/main" id="{FAD1950B-A355-4451-B3C9-261DCEFA5BD0}"/>
                </a:ext>
              </a:extLst>
            </p:cNvPr>
            <p:cNvSpPr/>
            <p:nvPr/>
          </p:nvSpPr>
          <p:spPr>
            <a:xfrm rot="2939265">
              <a:off x="2902112" y="5925471"/>
              <a:ext cx="1441900" cy="415498"/>
            </a:xfrm>
            <a:prstGeom prst="rect">
              <a:avLst/>
            </a:prstGeom>
          </p:spPr>
          <p:txBody>
            <a:bodyPr wrap="square">
              <a:spAutoFit/>
            </a:bodyPr>
            <a:lstStyle/>
            <a:p>
              <a:r>
                <a:rPr lang="pt-PT" sz="1050" i="1" dirty="0" err="1">
                  <a:solidFill>
                    <a:srgbClr val="FF0000"/>
                  </a:solidFill>
                </a:rPr>
                <a:t>Aspergillus</a:t>
              </a:r>
              <a:r>
                <a:rPr lang="pt-PT" sz="1050" i="1" dirty="0">
                  <a:solidFill>
                    <a:srgbClr val="FF0000"/>
                  </a:solidFill>
                </a:rPr>
                <a:t> </a:t>
              </a:r>
              <a:r>
                <a:rPr lang="pt-PT" sz="1050" i="1" dirty="0" err="1">
                  <a:solidFill>
                    <a:srgbClr val="FF0000"/>
                  </a:solidFill>
                </a:rPr>
                <a:t>tennesseensis</a:t>
              </a:r>
              <a:r>
                <a:rPr lang="pt-PT" sz="1050" i="1" dirty="0">
                  <a:solidFill>
                    <a:srgbClr val="FF0000"/>
                  </a:solidFill>
                </a:rPr>
                <a:t> </a:t>
              </a:r>
              <a:r>
                <a:rPr lang="pt-PT" sz="1050" dirty="0">
                  <a:solidFill>
                    <a:srgbClr val="FF0000"/>
                  </a:solidFill>
                </a:rPr>
                <a:t>(</a:t>
              </a:r>
              <a:r>
                <a:rPr lang="pt-PT" sz="1050" dirty="0"/>
                <a:t>6.5%</a:t>
              </a:r>
              <a:r>
                <a:rPr lang="pt-PT" sz="1050" dirty="0">
                  <a:solidFill>
                    <a:srgbClr val="FF0000"/>
                  </a:solidFill>
                </a:rPr>
                <a:t>) </a:t>
              </a:r>
              <a:r>
                <a:rPr lang="pt-PT" sz="1050" b="1" dirty="0">
                  <a:solidFill>
                    <a:srgbClr val="FF0000"/>
                  </a:solidFill>
                </a:rPr>
                <a:t>*</a:t>
              </a:r>
              <a:endParaRPr lang="pt-PT" sz="1050" dirty="0">
                <a:solidFill>
                  <a:srgbClr val="FF0000"/>
                </a:solidFill>
              </a:endParaRPr>
            </a:p>
          </p:txBody>
        </p:sp>
        <p:sp>
          <p:nvSpPr>
            <p:cNvPr id="21" name="Retângulo 20">
              <a:extLst>
                <a:ext uri="{FF2B5EF4-FFF2-40B4-BE49-F238E27FC236}">
                  <a16:creationId xmlns:a16="http://schemas.microsoft.com/office/drawing/2014/main" id="{AB716928-357B-46CD-AAC9-F5D56FBD370E}"/>
                </a:ext>
              </a:extLst>
            </p:cNvPr>
            <p:cNvSpPr/>
            <p:nvPr/>
          </p:nvSpPr>
          <p:spPr>
            <a:xfrm rot="20110573">
              <a:off x="2972252" y="2946738"/>
              <a:ext cx="1189749" cy="415498"/>
            </a:xfrm>
            <a:prstGeom prst="rect">
              <a:avLst/>
            </a:prstGeom>
          </p:spPr>
          <p:txBody>
            <a:bodyPr wrap="none">
              <a:spAutoFit/>
            </a:bodyPr>
            <a:lstStyle/>
            <a:p>
              <a:r>
                <a:rPr lang="pt-PT" sz="1050" dirty="0" err="1">
                  <a:solidFill>
                    <a:srgbClr val="FF0000"/>
                  </a:solidFill>
                </a:rPr>
                <a:t>Phaeomoniellales</a:t>
              </a:r>
              <a:endParaRPr lang="pt-PT" sz="1050" dirty="0">
                <a:solidFill>
                  <a:srgbClr val="FF0000"/>
                </a:solidFill>
              </a:endParaRPr>
            </a:p>
            <a:p>
              <a:r>
                <a:rPr lang="pt-PT" sz="1050" dirty="0" err="1">
                  <a:solidFill>
                    <a:srgbClr val="FF0000"/>
                  </a:solidFill>
                </a:rPr>
                <a:t>species</a:t>
              </a:r>
              <a:r>
                <a:rPr lang="pt-PT" sz="1050" dirty="0">
                  <a:solidFill>
                    <a:srgbClr val="FF0000"/>
                  </a:solidFill>
                </a:rPr>
                <a:t> 1 (</a:t>
              </a:r>
              <a:r>
                <a:rPr lang="pt-PT" sz="1050" dirty="0"/>
                <a:t>4.2%</a:t>
              </a:r>
              <a:r>
                <a:rPr lang="pt-PT" sz="1050" dirty="0">
                  <a:solidFill>
                    <a:srgbClr val="FF0000"/>
                  </a:solidFill>
                </a:rPr>
                <a:t>) </a:t>
              </a:r>
              <a:r>
                <a:rPr lang="pt-PT" sz="1050" b="1" dirty="0">
                  <a:solidFill>
                    <a:srgbClr val="FF0000"/>
                  </a:solidFill>
                </a:rPr>
                <a:t>*</a:t>
              </a:r>
              <a:endParaRPr lang="pt-PT" sz="1050" dirty="0">
                <a:solidFill>
                  <a:srgbClr val="FF0000"/>
                </a:solidFill>
              </a:endParaRPr>
            </a:p>
          </p:txBody>
        </p:sp>
      </p:grpSp>
      <p:grpSp>
        <p:nvGrpSpPr>
          <p:cNvPr id="27" name="Agrupar 26">
            <a:extLst>
              <a:ext uri="{FF2B5EF4-FFF2-40B4-BE49-F238E27FC236}">
                <a16:creationId xmlns:a16="http://schemas.microsoft.com/office/drawing/2014/main" id="{88FEBFC5-EEDA-4622-BE3E-3DF485463261}"/>
              </a:ext>
            </a:extLst>
          </p:cNvPr>
          <p:cNvGrpSpPr/>
          <p:nvPr/>
        </p:nvGrpSpPr>
        <p:grpSpPr>
          <a:xfrm>
            <a:off x="4266848" y="-56332"/>
            <a:ext cx="4807865" cy="4689022"/>
            <a:chOff x="4266848" y="-56332"/>
            <a:chExt cx="4807865" cy="4689022"/>
          </a:xfrm>
        </p:grpSpPr>
        <p:grpSp>
          <p:nvGrpSpPr>
            <p:cNvPr id="17" name="Agrupar 16">
              <a:extLst>
                <a:ext uri="{FF2B5EF4-FFF2-40B4-BE49-F238E27FC236}">
                  <a16:creationId xmlns:a16="http://schemas.microsoft.com/office/drawing/2014/main" id="{4E7BBFFB-3A88-4212-8FF3-1CCC9C425C67}"/>
                </a:ext>
              </a:extLst>
            </p:cNvPr>
            <p:cNvGrpSpPr/>
            <p:nvPr/>
          </p:nvGrpSpPr>
          <p:grpSpPr>
            <a:xfrm>
              <a:off x="4572000" y="-16778"/>
              <a:ext cx="4502713" cy="4649468"/>
              <a:chOff x="4572000" y="-16778"/>
              <a:chExt cx="4502713" cy="4649468"/>
            </a:xfrm>
          </p:grpSpPr>
          <p:sp>
            <p:nvSpPr>
              <p:cNvPr id="15" name="Fluxograma: Conexão 14">
                <a:extLst>
                  <a:ext uri="{FF2B5EF4-FFF2-40B4-BE49-F238E27FC236}">
                    <a16:creationId xmlns:a16="http://schemas.microsoft.com/office/drawing/2014/main" id="{0C786CFE-5FCE-4BB6-A143-A0AD83EA0A7D}"/>
                  </a:ext>
                </a:extLst>
              </p:cNvPr>
              <p:cNvSpPr/>
              <p:nvPr/>
            </p:nvSpPr>
            <p:spPr>
              <a:xfrm>
                <a:off x="6494638" y="1753732"/>
                <a:ext cx="948072" cy="1007412"/>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Gráfico 3">
                <a:extLst>
                  <a:ext uri="{FF2B5EF4-FFF2-40B4-BE49-F238E27FC236}">
                    <a16:creationId xmlns:a16="http://schemas.microsoft.com/office/drawing/2014/main" id="{659ACD1C-854F-4675-A6B1-1B12933ECE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2000" y="-16778"/>
                <a:ext cx="4502713" cy="4649468"/>
              </a:xfrm>
              <a:prstGeom prst="rect">
                <a:avLst/>
              </a:prstGeom>
            </p:spPr>
          </p:pic>
        </p:grpSp>
        <p:sp>
          <p:nvSpPr>
            <p:cNvPr id="23" name="Retângulo 22">
              <a:extLst>
                <a:ext uri="{FF2B5EF4-FFF2-40B4-BE49-F238E27FC236}">
                  <a16:creationId xmlns:a16="http://schemas.microsoft.com/office/drawing/2014/main" id="{3683689D-BF3C-4E74-AC2F-4C8018F03F35}"/>
                </a:ext>
              </a:extLst>
            </p:cNvPr>
            <p:cNvSpPr/>
            <p:nvPr/>
          </p:nvSpPr>
          <p:spPr>
            <a:xfrm rot="3969208">
              <a:off x="6925763" y="3806966"/>
              <a:ext cx="1136850" cy="415498"/>
            </a:xfrm>
            <a:prstGeom prst="rect">
              <a:avLst/>
            </a:prstGeom>
          </p:spPr>
          <p:txBody>
            <a:bodyPr wrap="none">
              <a:spAutoFit/>
            </a:bodyPr>
            <a:lstStyle/>
            <a:p>
              <a:r>
                <a:rPr lang="pt-PT" sz="1050" dirty="0" err="1">
                  <a:solidFill>
                    <a:srgbClr val="FF0000"/>
                  </a:solidFill>
                </a:rPr>
                <a:t>unidentified</a:t>
              </a:r>
              <a:r>
                <a:rPr lang="pt-PT" sz="1050" dirty="0">
                  <a:solidFill>
                    <a:srgbClr val="FF0000"/>
                  </a:solidFill>
                </a:rPr>
                <a:t> </a:t>
              </a:r>
              <a:r>
                <a:rPr lang="pt-PT" sz="1050" dirty="0" err="1">
                  <a:solidFill>
                    <a:srgbClr val="FF0000"/>
                  </a:solidFill>
                </a:rPr>
                <a:t>sp</a:t>
              </a:r>
              <a:r>
                <a:rPr lang="pt-PT" sz="1050" dirty="0">
                  <a:solidFill>
                    <a:srgbClr val="FF0000"/>
                  </a:solidFill>
                </a:rPr>
                <a:t>. 1</a:t>
              </a:r>
            </a:p>
            <a:p>
              <a:r>
                <a:rPr lang="pt-PT" sz="1050" dirty="0">
                  <a:solidFill>
                    <a:srgbClr val="FF0000"/>
                  </a:solidFill>
                </a:rPr>
                <a:t>(</a:t>
              </a:r>
              <a:r>
                <a:rPr lang="pt-PT" sz="1050" dirty="0"/>
                <a:t>8.1%</a:t>
              </a:r>
              <a:r>
                <a:rPr lang="pt-PT" sz="1050" dirty="0">
                  <a:solidFill>
                    <a:srgbClr val="FF0000"/>
                  </a:solidFill>
                </a:rPr>
                <a:t>) </a:t>
              </a:r>
              <a:r>
                <a:rPr lang="pt-PT" sz="1050" b="1" dirty="0">
                  <a:solidFill>
                    <a:srgbClr val="FF0000"/>
                  </a:solidFill>
                </a:rPr>
                <a:t>*</a:t>
              </a:r>
              <a:endParaRPr lang="pt-PT" sz="1050" dirty="0">
                <a:solidFill>
                  <a:srgbClr val="FF0000"/>
                </a:solidFill>
              </a:endParaRPr>
            </a:p>
          </p:txBody>
        </p:sp>
        <p:sp>
          <p:nvSpPr>
            <p:cNvPr id="24" name="Retângulo 23">
              <a:extLst>
                <a:ext uri="{FF2B5EF4-FFF2-40B4-BE49-F238E27FC236}">
                  <a16:creationId xmlns:a16="http://schemas.microsoft.com/office/drawing/2014/main" id="{C4A46A80-BCFD-4D01-BA0E-99F594F29D76}"/>
                </a:ext>
              </a:extLst>
            </p:cNvPr>
            <p:cNvSpPr/>
            <p:nvPr/>
          </p:nvSpPr>
          <p:spPr>
            <a:xfrm rot="17394664">
              <a:off x="6098015" y="384494"/>
              <a:ext cx="1297150" cy="415498"/>
            </a:xfrm>
            <a:prstGeom prst="rect">
              <a:avLst/>
            </a:prstGeom>
          </p:spPr>
          <p:txBody>
            <a:bodyPr wrap="none">
              <a:spAutoFit/>
            </a:bodyPr>
            <a:lstStyle/>
            <a:p>
              <a:r>
                <a:rPr lang="pt-PT" sz="1050" dirty="0" err="1">
                  <a:solidFill>
                    <a:srgbClr val="FF0000"/>
                  </a:solidFill>
                </a:rPr>
                <a:t>Phaeomoniellaceae</a:t>
              </a:r>
              <a:endParaRPr lang="pt-PT" sz="1050" dirty="0">
                <a:solidFill>
                  <a:srgbClr val="FF0000"/>
                </a:solidFill>
              </a:endParaRPr>
            </a:p>
            <a:p>
              <a:r>
                <a:rPr lang="pt-PT" sz="1050" dirty="0" err="1">
                  <a:solidFill>
                    <a:srgbClr val="FF0000"/>
                  </a:solidFill>
                </a:rPr>
                <a:t>species</a:t>
              </a:r>
              <a:r>
                <a:rPr lang="pt-PT" sz="1050" dirty="0">
                  <a:solidFill>
                    <a:srgbClr val="FF0000"/>
                  </a:solidFill>
                </a:rPr>
                <a:t> 11 (</a:t>
              </a:r>
              <a:r>
                <a:rPr lang="pt-PT" sz="1050" dirty="0"/>
                <a:t>11.5%</a:t>
              </a:r>
              <a:r>
                <a:rPr lang="pt-PT" sz="1050" dirty="0">
                  <a:solidFill>
                    <a:srgbClr val="FF0000"/>
                  </a:solidFill>
                </a:rPr>
                <a:t>) </a:t>
              </a:r>
              <a:r>
                <a:rPr lang="pt-PT" sz="1050" b="1" dirty="0">
                  <a:solidFill>
                    <a:srgbClr val="FF0000"/>
                  </a:solidFill>
                </a:rPr>
                <a:t>*</a:t>
              </a:r>
              <a:endParaRPr lang="pt-PT" sz="1050" dirty="0">
                <a:solidFill>
                  <a:srgbClr val="FF0000"/>
                </a:solidFill>
              </a:endParaRPr>
            </a:p>
          </p:txBody>
        </p:sp>
        <p:sp>
          <p:nvSpPr>
            <p:cNvPr id="25" name="Retângulo 24">
              <a:extLst>
                <a:ext uri="{FF2B5EF4-FFF2-40B4-BE49-F238E27FC236}">
                  <a16:creationId xmlns:a16="http://schemas.microsoft.com/office/drawing/2014/main" id="{199C3090-CB81-4A5E-83AB-5C7A950EA8FC}"/>
                </a:ext>
              </a:extLst>
            </p:cNvPr>
            <p:cNvSpPr/>
            <p:nvPr/>
          </p:nvSpPr>
          <p:spPr>
            <a:xfrm rot="17609698">
              <a:off x="7619126" y="606403"/>
              <a:ext cx="1297150" cy="415498"/>
            </a:xfrm>
            <a:prstGeom prst="rect">
              <a:avLst/>
            </a:prstGeom>
          </p:spPr>
          <p:txBody>
            <a:bodyPr wrap="none">
              <a:spAutoFit/>
            </a:bodyPr>
            <a:lstStyle/>
            <a:p>
              <a:r>
                <a:rPr lang="pt-PT" sz="1050" dirty="0" err="1">
                  <a:solidFill>
                    <a:srgbClr val="FF0000"/>
                  </a:solidFill>
                </a:rPr>
                <a:t>Phaeomoniellaceae</a:t>
              </a:r>
              <a:endParaRPr lang="pt-PT" sz="1050" dirty="0">
                <a:solidFill>
                  <a:srgbClr val="FF0000"/>
                </a:solidFill>
              </a:endParaRPr>
            </a:p>
            <a:p>
              <a:r>
                <a:rPr lang="pt-PT" sz="1050" dirty="0" err="1">
                  <a:solidFill>
                    <a:srgbClr val="FF0000"/>
                  </a:solidFill>
                </a:rPr>
                <a:t>species</a:t>
              </a:r>
              <a:r>
                <a:rPr lang="pt-PT" sz="1050" dirty="0">
                  <a:solidFill>
                    <a:srgbClr val="FF0000"/>
                  </a:solidFill>
                </a:rPr>
                <a:t> 9 (</a:t>
              </a:r>
              <a:r>
                <a:rPr lang="pt-PT" sz="1050" dirty="0"/>
                <a:t>5.6%</a:t>
              </a:r>
              <a:r>
                <a:rPr lang="pt-PT" sz="1050" dirty="0">
                  <a:solidFill>
                    <a:srgbClr val="FF0000"/>
                  </a:solidFill>
                </a:rPr>
                <a:t>) </a:t>
              </a:r>
              <a:r>
                <a:rPr lang="pt-PT" sz="1050" b="1" dirty="0">
                  <a:solidFill>
                    <a:srgbClr val="FF0000"/>
                  </a:solidFill>
                </a:rPr>
                <a:t>*</a:t>
              </a:r>
              <a:endParaRPr lang="pt-PT" sz="1050" dirty="0">
                <a:solidFill>
                  <a:srgbClr val="FF0000"/>
                </a:solidFill>
              </a:endParaRPr>
            </a:p>
          </p:txBody>
        </p:sp>
        <p:sp>
          <p:nvSpPr>
            <p:cNvPr id="26" name="Retângulo 25">
              <a:extLst>
                <a:ext uri="{FF2B5EF4-FFF2-40B4-BE49-F238E27FC236}">
                  <a16:creationId xmlns:a16="http://schemas.microsoft.com/office/drawing/2014/main" id="{F3F26185-8688-4925-B390-27489800ED16}"/>
                </a:ext>
              </a:extLst>
            </p:cNvPr>
            <p:cNvSpPr/>
            <p:nvPr/>
          </p:nvSpPr>
          <p:spPr>
            <a:xfrm rot="21331245">
              <a:off x="4266848" y="2432332"/>
              <a:ext cx="1507144" cy="415498"/>
            </a:xfrm>
            <a:prstGeom prst="rect">
              <a:avLst/>
            </a:prstGeom>
          </p:spPr>
          <p:txBody>
            <a:bodyPr wrap="none">
              <a:spAutoFit/>
            </a:bodyPr>
            <a:lstStyle/>
            <a:p>
              <a:r>
                <a:rPr lang="pt-PT" sz="1050" i="1" dirty="0" err="1">
                  <a:solidFill>
                    <a:srgbClr val="FF0000"/>
                  </a:solidFill>
                </a:rPr>
                <a:t>Pseudocercospora</a:t>
              </a:r>
              <a:r>
                <a:rPr lang="pt-PT" sz="1050" dirty="0">
                  <a:solidFill>
                    <a:srgbClr val="FF0000"/>
                  </a:solidFill>
                </a:rPr>
                <a:t> </a:t>
              </a:r>
              <a:r>
                <a:rPr lang="pt-PT" sz="1050" dirty="0" err="1">
                  <a:solidFill>
                    <a:srgbClr val="FF0000"/>
                  </a:solidFill>
                </a:rPr>
                <a:t>aff</a:t>
              </a:r>
              <a:r>
                <a:rPr lang="pt-PT" sz="1050" dirty="0">
                  <a:solidFill>
                    <a:srgbClr val="FF0000"/>
                  </a:solidFill>
                </a:rPr>
                <a:t>. </a:t>
              </a:r>
            </a:p>
            <a:p>
              <a:r>
                <a:rPr lang="pt-PT" sz="1050" i="1" dirty="0" err="1">
                  <a:solidFill>
                    <a:srgbClr val="FF0000"/>
                  </a:solidFill>
                </a:rPr>
                <a:t>cladosporioides</a:t>
              </a:r>
              <a:r>
                <a:rPr lang="pt-PT" sz="1050" dirty="0">
                  <a:solidFill>
                    <a:srgbClr val="FF0000"/>
                  </a:solidFill>
                </a:rPr>
                <a:t> (</a:t>
              </a:r>
              <a:r>
                <a:rPr lang="pt-PT" sz="1050" dirty="0"/>
                <a:t>4.8%</a:t>
              </a:r>
              <a:r>
                <a:rPr lang="pt-PT" sz="1050" dirty="0">
                  <a:solidFill>
                    <a:srgbClr val="FF0000"/>
                  </a:solidFill>
                </a:rPr>
                <a:t>) </a:t>
              </a:r>
              <a:r>
                <a:rPr lang="pt-PT" sz="1050" b="1" dirty="0">
                  <a:solidFill>
                    <a:srgbClr val="FF0000"/>
                  </a:solidFill>
                </a:rPr>
                <a:t>*</a:t>
              </a:r>
              <a:endParaRPr lang="pt-PT" sz="1050" dirty="0">
                <a:solidFill>
                  <a:srgbClr val="FF0000"/>
                </a:solidFill>
              </a:endParaRPr>
            </a:p>
          </p:txBody>
        </p:sp>
      </p:grpSp>
      <p:sp>
        <p:nvSpPr>
          <p:cNvPr id="28" name="Retângulo 27">
            <a:extLst>
              <a:ext uri="{FF2B5EF4-FFF2-40B4-BE49-F238E27FC236}">
                <a16:creationId xmlns:a16="http://schemas.microsoft.com/office/drawing/2014/main" id="{2C302864-62CF-49D4-BC9A-5964B4A3C5D2}"/>
              </a:ext>
            </a:extLst>
          </p:cNvPr>
          <p:cNvSpPr/>
          <p:nvPr/>
        </p:nvSpPr>
        <p:spPr>
          <a:xfrm rot="17103767">
            <a:off x="5554258" y="4161666"/>
            <a:ext cx="1527982" cy="253916"/>
          </a:xfrm>
          <a:prstGeom prst="rect">
            <a:avLst/>
          </a:prstGeom>
        </p:spPr>
        <p:txBody>
          <a:bodyPr wrap="none">
            <a:spAutoFit/>
          </a:bodyPr>
          <a:lstStyle/>
          <a:p>
            <a:r>
              <a:rPr lang="pt-PT" sz="1050" i="1" dirty="0" err="1">
                <a:solidFill>
                  <a:srgbClr val="FF0000"/>
                </a:solidFill>
              </a:rPr>
              <a:t>Didymocyrtis</a:t>
            </a:r>
            <a:r>
              <a:rPr lang="pt-PT" sz="1050" i="1" dirty="0">
                <a:solidFill>
                  <a:srgbClr val="FF0000"/>
                </a:solidFill>
              </a:rPr>
              <a:t> </a:t>
            </a:r>
            <a:r>
              <a:rPr lang="pt-PT" sz="1050" dirty="0" err="1">
                <a:solidFill>
                  <a:srgbClr val="FF0000"/>
                </a:solidFill>
              </a:rPr>
              <a:t>sp</a:t>
            </a:r>
            <a:r>
              <a:rPr lang="pt-PT" sz="1050" dirty="0">
                <a:solidFill>
                  <a:srgbClr val="FF0000"/>
                </a:solidFill>
              </a:rPr>
              <a:t>.(</a:t>
            </a:r>
            <a:r>
              <a:rPr lang="pt-PT" sz="1050" dirty="0"/>
              <a:t>3.3%</a:t>
            </a:r>
            <a:r>
              <a:rPr lang="pt-PT" sz="1050" dirty="0">
                <a:solidFill>
                  <a:srgbClr val="FF0000"/>
                </a:solidFill>
              </a:rPr>
              <a:t>) </a:t>
            </a:r>
            <a:r>
              <a:rPr lang="pt-PT" sz="1050" b="1" dirty="0">
                <a:solidFill>
                  <a:srgbClr val="FF0000"/>
                </a:solidFill>
              </a:rPr>
              <a:t>*</a:t>
            </a:r>
            <a:endParaRPr lang="pt-PT" sz="1050" dirty="0">
              <a:solidFill>
                <a:srgbClr val="FF0000"/>
              </a:solidFill>
            </a:endParaRPr>
          </a:p>
        </p:txBody>
      </p:sp>
    </p:spTree>
    <p:extLst>
      <p:ext uri="{BB962C8B-B14F-4D97-AF65-F5344CB8AC3E}">
        <p14:creationId xmlns:p14="http://schemas.microsoft.com/office/powerpoint/2010/main" val="20830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8" name="TextBox 6">
            <a:extLst>
              <a:ext uri="{FF2B5EF4-FFF2-40B4-BE49-F238E27FC236}">
                <a16:creationId xmlns:a16="http://schemas.microsoft.com/office/drawing/2014/main" id="{E4F152D7-8F03-4CD8-9A2C-34C7F57A6A1A}"/>
              </a:ext>
            </a:extLst>
          </p:cNvPr>
          <p:cNvSpPr txBox="1"/>
          <p:nvPr/>
        </p:nvSpPr>
        <p:spPr>
          <a:xfrm>
            <a:off x="314633" y="136525"/>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 </a:t>
            </a:r>
            <a:r>
              <a:rPr lang="fr-FR" sz="2400" dirty="0" err="1">
                <a:solidFill>
                  <a:srgbClr val="000000"/>
                </a:solidFill>
                <a:latin typeface="Palatino Linotype" panose="02040502050505030304" pitchFamily="18" charset="0"/>
              </a:rPr>
              <a:t>phylogeny</a:t>
            </a:r>
            <a:r>
              <a:rPr lang="fr-FR" sz="2400" dirty="0">
                <a:solidFill>
                  <a:srgbClr val="000000"/>
                </a:solidFill>
                <a:latin typeface="Palatino Linotype" panose="02040502050505030304" pitchFamily="18" charset="0"/>
              </a:rPr>
              <a:t> of </a:t>
            </a:r>
            <a:r>
              <a:rPr lang="pt-PT" sz="2400" dirty="0" err="1">
                <a:solidFill>
                  <a:srgbClr val="000000"/>
                </a:solidFill>
                <a:latin typeface="Palatino Linotype" panose="02040502050505030304" pitchFamily="18" charset="0"/>
              </a:rPr>
              <a:t>Dothideomycetes</a:t>
            </a:r>
            <a:endParaRPr lang="pt-PT" sz="2400" dirty="0">
              <a:solidFill>
                <a:srgbClr val="000000"/>
              </a:solidFill>
              <a:latin typeface="Palatino Linotype" panose="02040502050505030304" pitchFamily="18" charset="0"/>
            </a:endParaRPr>
          </a:p>
        </p:txBody>
      </p:sp>
      <p:pic>
        <p:nvPicPr>
          <p:cNvPr id="4" name="Gráfico 3">
            <a:extLst>
              <a:ext uri="{FF2B5EF4-FFF2-40B4-BE49-F238E27FC236}">
                <a16:creationId xmlns:a16="http://schemas.microsoft.com/office/drawing/2014/main" id="{603264EB-4C65-48AF-9951-6817A2D5649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4232"/>
          <a:stretch/>
        </p:blipFill>
        <p:spPr>
          <a:xfrm>
            <a:off x="314633" y="818475"/>
            <a:ext cx="6477021" cy="5720437"/>
          </a:xfrm>
          <a:prstGeom prst="rect">
            <a:avLst/>
          </a:prstGeom>
        </p:spPr>
      </p:pic>
      <p:sp>
        <p:nvSpPr>
          <p:cNvPr id="6" name="CaixaDeTexto 5">
            <a:extLst>
              <a:ext uri="{FF2B5EF4-FFF2-40B4-BE49-F238E27FC236}">
                <a16:creationId xmlns:a16="http://schemas.microsoft.com/office/drawing/2014/main" id="{6206BC81-CBA1-4CC0-A49D-EC4AE2B57363}"/>
              </a:ext>
            </a:extLst>
          </p:cNvPr>
          <p:cNvSpPr txBox="1"/>
          <p:nvPr/>
        </p:nvSpPr>
        <p:spPr>
          <a:xfrm>
            <a:off x="85725" y="902990"/>
            <a:ext cx="762000" cy="230832"/>
          </a:xfrm>
          <a:prstGeom prst="rect">
            <a:avLst/>
          </a:prstGeom>
          <a:solidFill>
            <a:srgbClr val="00C057"/>
          </a:solidFill>
        </p:spPr>
        <p:txBody>
          <a:bodyPr wrap="square" rtlCol="0">
            <a:spAutoFit/>
          </a:bodyPr>
          <a:lstStyle/>
          <a:p>
            <a:r>
              <a:rPr lang="pt-PT" sz="900" b="1" dirty="0" err="1">
                <a:solidFill>
                  <a:schemeClr val="bg1">
                    <a:lumMod val="85000"/>
                  </a:schemeClr>
                </a:solidFill>
                <a:latin typeface="Arial" panose="020B0604020202020204" pitchFamily="34" charset="0"/>
                <a:cs typeface="Arial" panose="020B0604020202020204" pitchFamily="34" charset="0"/>
              </a:rPr>
              <a:t>Epi</a:t>
            </a:r>
            <a:endParaRPr lang="pt-PT" sz="900" b="1" dirty="0">
              <a:solidFill>
                <a:schemeClr val="bg1">
                  <a:lumMod val="85000"/>
                </a:schemeClr>
              </a:solidFill>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D57570D2-C854-41E2-A1AB-CA1DF30A3A4B}"/>
              </a:ext>
            </a:extLst>
          </p:cNvPr>
          <p:cNvSpPr txBox="1"/>
          <p:nvPr/>
        </p:nvSpPr>
        <p:spPr>
          <a:xfrm>
            <a:off x="85725" y="1171784"/>
            <a:ext cx="762000" cy="230832"/>
          </a:xfrm>
          <a:prstGeom prst="rect">
            <a:avLst/>
          </a:prstGeom>
          <a:solidFill>
            <a:srgbClr val="FF0000"/>
          </a:solidFill>
        </p:spPr>
        <p:txBody>
          <a:bodyPr wrap="square" rtlCol="0">
            <a:spAutoFit/>
          </a:bodyPr>
          <a:lstStyle/>
          <a:p>
            <a:r>
              <a:rPr lang="pt-PT" sz="900" b="1" dirty="0">
                <a:solidFill>
                  <a:schemeClr val="bg1">
                    <a:lumMod val="85000"/>
                  </a:schemeClr>
                </a:solidFill>
                <a:latin typeface="Arial" panose="020B0604020202020204" pitchFamily="34" charset="0"/>
                <a:cs typeface="Arial" panose="020B0604020202020204" pitchFamily="34" charset="0"/>
              </a:rPr>
              <a:t>Endo</a:t>
            </a:r>
          </a:p>
        </p:txBody>
      </p:sp>
      <p:sp>
        <p:nvSpPr>
          <p:cNvPr id="11" name="CaixaDeTexto 10">
            <a:extLst>
              <a:ext uri="{FF2B5EF4-FFF2-40B4-BE49-F238E27FC236}">
                <a16:creationId xmlns:a16="http://schemas.microsoft.com/office/drawing/2014/main" id="{A13FE387-3B05-495C-AD1B-D9DDBD2FD03F}"/>
              </a:ext>
            </a:extLst>
          </p:cNvPr>
          <p:cNvSpPr txBox="1"/>
          <p:nvPr/>
        </p:nvSpPr>
        <p:spPr>
          <a:xfrm>
            <a:off x="85725" y="1440578"/>
            <a:ext cx="762000" cy="230832"/>
          </a:xfrm>
          <a:prstGeom prst="rect">
            <a:avLst/>
          </a:prstGeom>
          <a:solidFill>
            <a:srgbClr val="0070C0"/>
          </a:solidFill>
        </p:spPr>
        <p:txBody>
          <a:bodyPr wrap="square" rtlCol="0">
            <a:spAutoFit/>
          </a:bodyPr>
          <a:lstStyle/>
          <a:p>
            <a:r>
              <a:rPr lang="pt-PT" sz="900" b="1" dirty="0" err="1">
                <a:solidFill>
                  <a:schemeClr val="bg1">
                    <a:lumMod val="85000"/>
                  </a:schemeClr>
                </a:solidFill>
                <a:latin typeface="Arial" panose="020B0604020202020204" pitchFamily="34" charset="0"/>
                <a:cs typeface="Arial" panose="020B0604020202020204" pitchFamily="34" charset="0"/>
              </a:rPr>
              <a:t>Epi&amp;Endo</a:t>
            </a:r>
            <a:endParaRPr lang="pt-PT" sz="900" b="1" dirty="0">
              <a:solidFill>
                <a:schemeClr val="bg1">
                  <a:lumMod val="85000"/>
                </a:schemeClr>
              </a:solidFill>
              <a:latin typeface="Arial" panose="020B0604020202020204" pitchFamily="34" charset="0"/>
              <a:cs typeface="Arial" panose="020B0604020202020204" pitchFamily="34" charset="0"/>
            </a:endParaRPr>
          </a:p>
        </p:txBody>
      </p:sp>
      <p:sp>
        <p:nvSpPr>
          <p:cNvPr id="7" name="Seta: Para a Esquerda 6">
            <a:extLst>
              <a:ext uri="{FF2B5EF4-FFF2-40B4-BE49-F238E27FC236}">
                <a16:creationId xmlns:a16="http://schemas.microsoft.com/office/drawing/2014/main" id="{B8D38461-DB17-4187-A588-D99851CCCFE6}"/>
              </a:ext>
            </a:extLst>
          </p:cNvPr>
          <p:cNvSpPr/>
          <p:nvPr/>
        </p:nvSpPr>
        <p:spPr>
          <a:xfrm>
            <a:off x="4600575" y="2686050"/>
            <a:ext cx="352425" cy="2571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Seta: Para a Esquerda 11">
            <a:extLst>
              <a:ext uri="{FF2B5EF4-FFF2-40B4-BE49-F238E27FC236}">
                <a16:creationId xmlns:a16="http://schemas.microsoft.com/office/drawing/2014/main" id="{991A1107-DC2E-4EBF-9CE3-EB6E0A9CED88}"/>
              </a:ext>
            </a:extLst>
          </p:cNvPr>
          <p:cNvSpPr/>
          <p:nvPr/>
        </p:nvSpPr>
        <p:spPr>
          <a:xfrm>
            <a:off x="4600575" y="4393406"/>
            <a:ext cx="352425" cy="2571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5" name="Agrupar 14">
            <a:extLst>
              <a:ext uri="{FF2B5EF4-FFF2-40B4-BE49-F238E27FC236}">
                <a16:creationId xmlns:a16="http://schemas.microsoft.com/office/drawing/2014/main" id="{2B26E801-376D-4C6F-9D49-0F7C5764D34F}"/>
              </a:ext>
            </a:extLst>
          </p:cNvPr>
          <p:cNvGrpSpPr/>
          <p:nvPr/>
        </p:nvGrpSpPr>
        <p:grpSpPr>
          <a:xfrm>
            <a:off x="7658100" y="820709"/>
            <a:ext cx="1000124" cy="351075"/>
            <a:chOff x="7391400" y="1763475"/>
            <a:chExt cx="1000124" cy="351075"/>
          </a:xfrm>
        </p:grpSpPr>
        <p:sp>
          <p:nvSpPr>
            <p:cNvPr id="13" name="Seta: Para a Esquerda 12">
              <a:extLst>
                <a:ext uri="{FF2B5EF4-FFF2-40B4-BE49-F238E27FC236}">
                  <a16:creationId xmlns:a16="http://schemas.microsoft.com/office/drawing/2014/main" id="{8A735C4F-6499-4DF7-8CDF-DB65F7C8DA75}"/>
                </a:ext>
              </a:extLst>
            </p:cNvPr>
            <p:cNvSpPr/>
            <p:nvPr/>
          </p:nvSpPr>
          <p:spPr>
            <a:xfrm flipH="1">
              <a:off x="7391400" y="1763475"/>
              <a:ext cx="1000124" cy="3510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CaixaDeTexto 13">
              <a:extLst>
                <a:ext uri="{FF2B5EF4-FFF2-40B4-BE49-F238E27FC236}">
                  <a16:creationId xmlns:a16="http://schemas.microsoft.com/office/drawing/2014/main" id="{39C11AD3-A2B0-4228-B351-CD1B772F9581}"/>
                </a:ext>
              </a:extLst>
            </p:cNvPr>
            <p:cNvSpPr txBox="1"/>
            <p:nvPr/>
          </p:nvSpPr>
          <p:spPr>
            <a:xfrm>
              <a:off x="7391401" y="1820625"/>
              <a:ext cx="1000123" cy="230832"/>
            </a:xfrm>
            <a:prstGeom prst="rect">
              <a:avLst/>
            </a:prstGeom>
            <a:noFill/>
          </p:spPr>
          <p:txBody>
            <a:bodyPr wrap="square" rtlCol="0">
              <a:spAutoFit/>
            </a:bodyPr>
            <a:lstStyle/>
            <a:p>
              <a:r>
                <a:rPr lang="pt-PT" sz="900" dirty="0" err="1"/>
                <a:t>Most</a:t>
              </a:r>
              <a:r>
                <a:rPr lang="pt-PT" sz="900" dirty="0"/>
                <a:t> </a:t>
              </a:r>
              <a:r>
                <a:rPr lang="pt-PT" sz="900" dirty="0" err="1"/>
                <a:t>abundants</a:t>
              </a:r>
              <a:endParaRPr lang="pt-PT" sz="900" dirty="0"/>
            </a:p>
          </p:txBody>
        </p:sp>
      </p:grpSp>
    </p:spTree>
    <p:extLst>
      <p:ext uri="{BB962C8B-B14F-4D97-AF65-F5344CB8AC3E}">
        <p14:creationId xmlns:p14="http://schemas.microsoft.com/office/powerpoint/2010/main" val="95517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8" name="TextBox 6">
            <a:extLst>
              <a:ext uri="{FF2B5EF4-FFF2-40B4-BE49-F238E27FC236}">
                <a16:creationId xmlns:a16="http://schemas.microsoft.com/office/drawing/2014/main" id="{E4F152D7-8F03-4CD8-9A2C-34C7F57A6A1A}"/>
              </a:ext>
            </a:extLst>
          </p:cNvPr>
          <p:cNvSpPr txBox="1"/>
          <p:nvPr/>
        </p:nvSpPr>
        <p:spPr>
          <a:xfrm>
            <a:off x="314632" y="136525"/>
            <a:ext cx="8753167" cy="461665"/>
          </a:xfrm>
          <a:prstGeom prst="rect">
            <a:avLst/>
          </a:prstGeom>
          <a:noFill/>
        </p:spPr>
        <p:txBody>
          <a:bodyPr wrap="square" rtlCol="0">
            <a:spAutoFit/>
          </a:bodyPr>
          <a:lstStyle/>
          <a:p>
            <a:r>
              <a:rPr lang="fr-FR" sz="2400" b="1" dirty="0">
                <a:latin typeface="Palatino Linotype" panose="02040502050505030304" pitchFamily="18" charset="0"/>
              </a:rPr>
              <a:t>Results and Discussion: </a:t>
            </a:r>
            <a:r>
              <a:rPr lang="fr-FR" sz="2400" dirty="0" err="1">
                <a:solidFill>
                  <a:srgbClr val="000000"/>
                </a:solidFill>
                <a:latin typeface="Palatino Linotype" panose="02040502050505030304" pitchFamily="18" charset="0"/>
              </a:rPr>
              <a:t>phylogeny</a:t>
            </a:r>
            <a:r>
              <a:rPr lang="fr-FR" sz="2400" dirty="0">
                <a:solidFill>
                  <a:srgbClr val="000000"/>
                </a:solidFill>
                <a:latin typeface="Palatino Linotype" panose="02040502050505030304" pitchFamily="18" charset="0"/>
              </a:rPr>
              <a:t> of </a:t>
            </a:r>
            <a:r>
              <a:rPr lang="pt-PT" sz="2400" dirty="0" err="1">
                <a:solidFill>
                  <a:srgbClr val="000000"/>
                </a:solidFill>
                <a:latin typeface="Palatino Linotype" panose="02040502050505030304" pitchFamily="18" charset="0"/>
              </a:rPr>
              <a:t>Dothideomycetes</a:t>
            </a:r>
            <a:r>
              <a:rPr lang="fr-FR" sz="2400" dirty="0">
                <a:solidFill>
                  <a:srgbClr val="000000"/>
                </a:solidFill>
                <a:latin typeface="Palatino Linotype" panose="02040502050505030304" pitchFamily="18" charset="0"/>
              </a:rPr>
              <a:t> (</a:t>
            </a:r>
            <a:r>
              <a:rPr lang="fr-FR" sz="2400" dirty="0" err="1">
                <a:solidFill>
                  <a:srgbClr val="000000"/>
                </a:solidFill>
                <a:latin typeface="Palatino Linotype" panose="02040502050505030304" pitchFamily="18" charset="0"/>
              </a:rPr>
              <a:t>cont</a:t>
            </a:r>
            <a:r>
              <a:rPr lang="fr-FR" sz="2400" dirty="0">
                <a:solidFill>
                  <a:srgbClr val="000000"/>
                </a:solidFill>
                <a:latin typeface="Palatino Linotype" panose="02040502050505030304" pitchFamily="18" charset="0"/>
              </a:rPr>
              <a:t>.)</a:t>
            </a:r>
            <a:endParaRPr lang="pt-PT" sz="2400" dirty="0">
              <a:solidFill>
                <a:srgbClr val="000000"/>
              </a:solidFill>
              <a:latin typeface="Palatino Linotype" panose="02040502050505030304" pitchFamily="18" charset="0"/>
            </a:endParaRPr>
          </a:p>
        </p:txBody>
      </p:sp>
      <p:pic>
        <p:nvPicPr>
          <p:cNvPr id="4" name="Gráfico 3">
            <a:extLst>
              <a:ext uri="{FF2B5EF4-FFF2-40B4-BE49-F238E27FC236}">
                <a16:creationId xmlns:a16="http://schemas.microsoft.com/office/drawing/2014/main" id="{DEA96460-0916-405B-AA1E-2C0BE61F0B6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54841"/>
          <a:stretch/>
        </p:blipFill>
        <p:spPr>
          <a:xfrm>
            <a:off x="247420" y="1429669"/>
            <a:ext cx="7143980" cy="5109243"/>
          </a:xfrm>
          <a:prstGeom prst="rect">
            <a:avLst/>
          </a:prstGeom>
        </p:spPr>
      </p:pic>
      <p:sp>
        <p:nvSpPr>
          <p:cNvPr id="9" name="CaixaDeTexto 8">
            <a:extLst>
              <a:ext uri="{FF2B5EF4-FFF2-40B4-BE49-F238E27FC236}">
                <a16:creationId xmlns:a16="http://schemas.microsoft.com/office/drawing/2014/main" id="{7FBBB23B-B3E0-41B4-9650-66DF6077C2FB}"/>
              </a:ext>
            </a:extLst>
          </p:cNvPr>
          <p:cNvSpPr txBox="1"/>
          <p:nvPr/>
        </p:nvSpPr>
        <p:spPr>
          <a:xfrm>
            <a:off x="85725" y="598190"/>
            <a:ext cx="762000" cy="230832"/>
          </a:xfrm>
          <a:prstGeom prst="rect">
            <a:avLst/>
          </a:prstGeom>
          <a:solidFill>
            <a:srgbClr val="00C057"/>
          </a:solidFill>
        </p:spPr>
        <p:txBody>
          <a:bodyPr wrap="square" rtlCol="0">
            <a:spAutoFit/>
          </a:bodyPr>
          <a:lstStyle/>
          <a:p>
            <a:r>
              <a:rPr lang="pt-PT" sz="900" b="1" dirty="0" err="1">
                <a:solidFill>
                  <a:schemeClr val="bg1">
                    <a:lumMod val="85000"/>
                  </a:schemeClr>
                </a:solidFill>
                <a:latin typeface="Arial" panose="020B0604020202020204" pitchFamily="34" charset="0"/>
                <a:cs typeface="Arial" panose="020B0604020202020204" pitchFamily="34" charset="0"/>
              </a:rPr>
              <a:t>Epi</a:t>
            </a:r>
            <a:endParaRPr lang="pt-PT" sz="900" b="1" dirty="0">
              <a:solidFill>
                <a:schemeClr val="bg1">
                  <a:lumMod val="85000"/>
                </a:schemeClr>
              </a:solidFill>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0DBE6527-2980-4D44-AEAB-ED38A52DEA6B}"/>
              </a:ext>
            </a:extLst>
          </p:cNvPr>
          <p:cNvSpPr txBox="1"/>
          <p:nvPr/>
        </p:nvSpPr>
        <p:spPr>
          <a:xfrm>
            <a:off x="85725" y="866984"/>
            <a:ext cx="762000" cy="230832"/>
          </a:xfrm>
          <a:prstGeom prst="rect">
            <a:avLst/>
          </a:prstGeom>
          <a:solidFill>
            <a:srgbClr val="FF0000"/>
          </a:solidFill>
        </p:spPr>
        <p:txBody>
          <a:bodyPr wrap="square" rtlCol="0">
            <a:spAutoFit/>
          </a:bodyPr>
          <a:lstStyle/>
          <a:p>
            <a:r>
              <a:rPr lang="pt-PT" sz="900" b="1" dirty="0">
                <a:solidFill>
                  <a:schemeClr val="bg1">
                    <a:lumMod val="85000"/>
                  </a:schemeClr>
                </a:solidFill>
                <a:latin typeface="Arial" panose="020B0604020202020204" pitchFamily="34" charset="0"/>
                <a:cs typeface="Arial" panose="020B0604020202020204" pitchFamily="34" charset="0"/>
              </a:rPr>
              <a:t>Endo</a:t>
            </a:r>
          </a:p>
        </p:txBody>
      </p:sp>
      <p:sp>
        <p:nvSpPr>
          <p:cNvPr id="11" name="CaixaDeTexto 10">
            <a:extLst>
              <a:ext uri="{FF2B5EF4-FFF2-40B4-BE49-F238E27FC236}">
                <a16:creationId xmlns:a16="http://schemas.microsoft.com/office/drawing/2014/main" id="{039605DB-A3E7-423D-97DB-C408F6DA75BD}"/>
              </a:ext>
            </a:extLst>
          </p:cNvPr>
          <p:cNvSpPr txBox="1"/>
          <p:nvPr/>
        </p:nvSpPr>
        <p:spPr>
          <a:xfrm>
            <a:off x="85725" y="1135778"/>
            <a:ext cx="762000" cy="230832"/>
          </a:xfrm>
          <a:prstGeom prst="rect">
            <a:avLst/>
          </a:prstGeom>
          <a:solidFill>
            <a:srgbClr val="0070C0"/>
          </a:solidFill>
        </p:spPr>
        <p:txBody>
          <a:bodyPr wrap="square" rtlCol="0">
            <a:spAutoFit/>
          </a:bodyPr>
          <a:lstStyle/>
          <a:p>
            <a:r>
              <a:rPr lang="pt-PT" sz="900" b="1" dirty="0" err="1">
                <a:solidFill>
                  <a:schemeClr val="bg1">
                    <a:lumMod val="85000"/>
                  </a:schemeClr>
                </a:solidFill>
                <a:latin typeface="Arial" panose="020B0604020202020204" pitchFamily="34" charset="0"/>
                <a:cs typeface="Arial" panose="020B0604020202020204" pitchFamily="34" charset="0"/>
              </a:rPr>
              <a:t>Epi&amp;Endo</a:t>
            </a:r>
            <a:endParaRPr lang="pt-PT" sz="900" b="1" dirty="0">
              <a:solidFill>
                <a:schemeClr val="bg1">
                  <a:lumMod val="85000"/>
                </a:schemeClr>
              </a:solidFill>
              <a:latin typeface="Arial" panose="020B0604020202020204" pitchFamily="34" charset="0"/>
              <a:cs typeface="Arial" panose="020B0604020202020204" pitchFamily="34" charset="0"/>
            </a:endParaRPr>
          </a:p>
        </p:txBody>
      </p:sp>
      <p:sp>
        <p:nvSpPr>
          <p:cNvPr id="12" name="Seta: Para a Esquerda 11">
            <a:extLst>
              <a:ext uri="{FF2B5EF4-FFF2-40B4-BE49-F238E27FC236}">
                <a16:creationId xmlns:a16="http://schemas.microsoft.com/office/drawing/2014/main" id="{3828E001-F135-4653-9D78-F2EC955F0594}"/>
              </a:ext>
            </a:extLst>
          </p:cNvPr>
          <p:cNvSpPr/>
          <p:nvPr/>
        </p:nvSpPr>
        <p:spPr>
          <a:xfrm>
            <a:off x="4772025" y="5033902"/>
            <a:ext cx="352425" cy="2571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Seta: Para a Esquerda 12">
            <a:extLst>
              <a:ext uri="{FF2B5EF4-FFF2-40B4-BE49-F238E27FC236}">
                <a16:creationId xmlns:a16="http://schemas.microsoft.com/office/drawing/2014/main" id="{32B8160A-0D0F-46B1-B453-AD3EE9398095}"/>
              </a:ext>
            </a:extLst>
          </p:cNvPr>
          <p:cNvSpPr/>
          <p:nvPr/>
        </p:nvSpPr>
        <p:spPr>
          <a:xfrm>
            <a:off x="4772025" y="5281552"/>
            <a:ext cx="352425" cy="2571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4" name="Agrupar 13">
            <a:extLst>
              <a:ext uri="{FF2B5EF4-FFF2-40B4-BE49-F238E27FC236}">
                <a16:creationId xmlns:a16="http://schemas.microsoft.com/office/drawing/2014/main" id="{EED3238F-CFE8-4D19-B000-A21F81EE43AB}"/>
              </a:ext>
            </a:extLst>
          </p:cNvPr>
          <p:cNvGrpSpPr/>
          <p:nvPr/>
        </p:nvGrpSpPr>
        <p:grpSpPr>
          <a:xfrm>
            <a:off x="7658100" y="820709"/>
            <a:ext cx="1000124" cy="351075"/>
            <a:chOff x="7391400" y="1763475"/>
            <a:chExt cx="1000124" cy="351075"/>
          </a:xfrm>
        </p:grpSpPr>
        <p:sp>
          <p:nvSpPr>
            <p:cNvPr id="15" name="Seta: Para a Esquerda 14">
              <a:extLst>
                <a:ext uri="{FF2B5EF4-FFF2-40B4-BE49-F238E27FC236}">
                  <a16:creationId xmlns:a16="http://schemas.microsoft.com/office/drawing/2014/main" id="{644F625B-B7A0-43D0-A7E1-94040951DB36}"/>
                </a:ext>
              </a:extLst>
            </p:cNvPr>
            <p:cNvSpPr/>
            <p:nvPr/>
          </p:nvSpPr>
          <p:spPr>
            <a:xfrm flipH="1">
              <a:off x="7391400" y="1763475"/>
              <a:ext cx="1000124" cy="3510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CaixaDeTexto 15">
              <a:extLst>
                <a:ext uri="{FF2B5EF4-FFF2-40B4-BE49-F238E27FC236}">
                  <a16:creationId xmlns:a16="http://schemas.microsoft.com/office/drawing/2014/main" id="{F3628466-1E7C-41A0-BABF-8813D99BFE85}"/>
                </a:ext>
              </a:extLst>
            </p:cNvPr>
            <p:cNvSpPr txBox="1"/>
            <p:nvPr/>
          </p:nvSpPr>
          <p:spPr>
            <a:xfrm>
              <a:off x="7391401" y="1820625"/>
              <a:ext cx="1000123" cy="230832"/>
            </a:xfrm>
            <a:prstGeom prst="rect">
              <a:avLst/>
            </a:prstGeom>
            <a:noFill/>
          </p:spPr>
          <p:txBody>
            <a:bodyPr wrap="square" rtlCol="0">
              <a:spAutoFit/>
            </a:bodyPr>
            <a:lstStyle/>
            <a:p>
              <a:r>
                <a:rPr lang="pt-PT" sz="900" dirty="0" err="1"/>
                <a:t>Most</a:t>
              </a:r>
              <a:r>
                <a:rPr lang="pt-PT" sz="900" dirty="0"/>
                <a:t> </a:t>
              </a:r>
              <a:r>
                <a:rPr lang="pt-PT" sz="900" dirty="0" err="1"/>
                <a:t>abundants</a:t>
              </a:r>
              <a:endParaRPr lang="pt-PT" sz="900" dirty="0"/>
            </a:p>
          </p:txBody>
        </p:sp>
      </p:grpSp>
    </p:spTree>
    <p:extLst>
      <p:ext uri="{BB962C8B-B14F-4D97-AF65-F5344CB8AC3E}">
        <p14:creationId xmlns:p14="http://schemas.microsoft.com/office/powerpoint/2010/main" val="416813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6" name="TextBox 6">
            <a:extLst>
              <a:ext uri="{FF2B5EF4-FFF2-40B4-BE49-F238E27FC236}">
                <a16:creationId xmlns:a16="http://schemas.microsoft.com/office/drawing/2014/main" id="{1F2519EC-545D-410F-BBF5-3C54D3E8B869}"/>
              </a:ext>
            </a:extLst>
          </p:cNvPr>
          <p:cNvSpPr txBox="1"/>
          <p:nvPr/>
        </p:nvSpPr>
        <p:spPr>
          <a:xfrm>
            <a:off x="314632" y="136525"/>
            <a:ext cx="8753167" cy="830997"/>
          </a:xfrm>
          <a:prstGeom prst="rect">
            <a:avLst/>
          </a:prstGeom>
          <a:noFill/>
        </p:spPr>
        <p:txBody>
          <a:bodyPr wrap="square" rtlCol="0">
            <a:spAutoFit/>
          </a:bodyPr>
          <a:lstStyle/>
          <a:p>
            <a:r>
              <a:rPr lang="fr-FR" sz="2400" b="1" dirty="0">
                <a:latin typeface="Palatino Linotype" panose="02040502050505030304" pitchFamily="18" charset="0"/>
              </a:rPr>
              <a:t>Results and Discussion: </a:t>
            </a:r>
            <a:r>
              <a:rPr lang="fr-FR" sz="2400" dirty="0" err="1">
                <a:latin typeface="Palatino Linotype" panose="02040502050505030304" pitchFamily="18" charset="0"/>
              </a:rPr>
              <a:t>phylogeny</a:t>
            </a:r>
            <a:r>
              <a:rPr lang="fr-FR" sz="2400" dirty="0">
                <a:latin typeface="Palatino Linotype" panose="02040502050505030304" pitchFamily="18" charset="0"/>
              </a:rPr>
              <a:t> of </a:t>
            </a:r>
            <a:r>
              <a:rPr lang="fr-FR" sz="2400" dirty="0" err="1">
                <a:latin typeface="Palatino Linotype" panose="02040502050505030304" pitchFamily="18" charset="0"/>
              </a:rPr>
              <a:t>remaining</a:t>
            </a:r>
            <a:r>
              <a:rPr lang="fr-FR" sz="2400" dirty="0">
                <a:latin typeface="Palatino Linotype" panose="02040502050505030304" pitchFamily="18" charset="0"/>
              </a:rPr>
              <a:t> taxa </a:t>
            </a:r>
            <a:r>
              <a:rPr lang="fr-FR" sz="2400" dirty="0" err="1">
                <a:latin typeface="Palatino Linotype" panose="02040502050505030304" pitchFamily="18" charset="0"/>
              </a:rPr>
              <a:t>from</a:t>
            </a:r>
            <a:r>
              <a:rPr lang="fr-FR" sz="2400" dirty="0">
                <a:latin typeface="Palatino Linotype" panose="02040502050505030304" pitchFamily="18" charset="0"/>
              </a:rPr>
              <a:t> the </a:t>
            </a:r>
            <a:r>
              <a:rPr lang="pt-PT" sz="2400" dirty="0" err="1">
                <a:solidFill>
                  <a:srgbClr val="000000"/>
                </a:solidFill>
                <a:latin typeface="Palatino Linotype" panose="02040502050505030304" pitchFamily="18" charset="0"/>
              </a:rPr>
              <a:t>Pezizomycotina</a:t>
            </a:r>
            <a:r>
              <a:rPr lang="pt-PT" sz="2400" dirty="0">
                <a:solidFill>
                  <a:srgbClr val="000000"/>
                </a:solidFill>
                <a:latin typeface="Palatino Linotype" panose="02040502050505030304" pitchFamily="18" charset="0"/>
              </a:rPr>
              <a:t> </a:t>
            </a:r>
            <a:r>
              <a:rPr lang="pt-PT" sz="2400" dirty="0" err="1">
                <a:solidFill>
                  <a:srgbClr val="000000"/>
                </a:solidFill>
                <a:latin typeface="Palatino Linotype" panose="02040502050505030304" pitchFamily="18" charset="0"/>
              </a:rPr>
              <a:t>subphylum</a:t>
            </a:r>
            <a:r>
              <a:rPr lang="pt-PT" sz="2400" dirty="0">
                <a:solidFill>
                  <a:srgbClr val="000000"/>
                </a:solidFill>
                <a:latin typeface="Palatino Linotype" panose="02040502050505030304" pitchFamily="18" charset="0"/>
              </a:rPr>
              <a:t> (</a:t>
            </a:r>
            <a:r>
              <a:rPr lang="pt-PT" sz="2400" dirty="0" err="1">
                <a:solidFill>
                  <a:srgbClr val="000000"/>
                </a:solidFill>
                <a:latin typeface="Palatino Linotype" panose="02040502050505030304" pitchFamily="18" charset="0"/>
              </a:rPr>
              <a:t>cont</a:t>
            </a:r>
            <a:r>
              <a:rPr lang="pt-PT" sz="2400" dirty="0">
                <a:solidFill>
                  <a:srgbClr val="000000"/>
                </a:solidFill>
                <a:latin typeface="Palatino Linotype" panose="02040502050505030304" pitchFamily="18" charset="0"/>
              </a:rPr>
              <a:t>.)</a:t>
            </a:r>
            <a:endParaRPr lang="pt-PT" sz="2400" b="1" dirty="0">
              <a:solidFill>
                <a:srgbClr val="000000"/>
              </a:solidFill>
              <a:latin typeface="Palatino Linotype" panose="02040502050505030304" pitchFamily="18" charset="0"/>
            </a:endParaRPr>
          </a:p>
        </p:txBody>
      </p:sp>
      <p:pic>
        <p:nvPicPr>
          <p:cNvPr id="4" name="Gráfico 3">
            <a:extLst>
              <a:ext uri="{FF2B5EF4-FFF2-40B4-BE49-F238E27FC236}">
                <a16:creationId xmlns:a16="http://schemas.microsoft.com/office/drawing/2014/main" id="{E69208AD-53B6-4FAE-A9EC-E3CA4BBAC71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054" r="-1" b="39298"/>
          <a:stretch/>
        </p:blipFill>
        <p:spPr>
          <a:xfrm>
            <a:off x="111100" y="1179095"/>
            <a:ext cx="7051700" cy="5261476"/>
          </a:xfrm>
          <a:prstGeom prst="rect">
            <a:avLst/>
          </a:prstGeom>
        </p:spPr>
      </p:pic>
      <p:sp>
        <p:nvSpPr>
          <p:cNvPr id="8" name="CaixaDeTexto 7">
            <a:extLst>
              <a:ext uri="{FF2B5EF4-FFF2-40B4-BE49-F238E27FC236}">
                <a16:creationId xmlns:a16="http://schemas.microsoft.com/office/drawing/2014/main" id="{E16D06EC-2F6B-4074-9A84-3F89A0721701}"/>
              </a:ext>
            </a:extLst>
          </p:cNvPr>
          <p:cNvSpPr txBox="1"/>
          <p:nvPr/>
        </p:nvSpPr>
        <p:spPr>
          <a:xfrm>
            <a:off x="76201" y="898191"/>
            <a:ext cx="762000" cy="230832"/>
          </a:xfrm>
          <a:prstGeom prst="rect">
            <a:avLst/>
          </a:prstGeom>
          <a:solidFill>
            <a:srgbClr val="00C057"/>
          </a:solidFill>
        </p:spPr>
        <p:txBody>
          <a:bodyPr wrap="square" rtlCol="0">
            <a:spAutoFit/>
          </a:bodyPr>
          <a:lstStyle/>
          <a:p>
            <a:r>
              <a:rPr lang="pt-PT" sz="900" b="1" dirty="0" err="1">
                <a:solidFill>
                  <a:schemeClr val="bg1">
                    <a:lumMod val="85000"/>
                  </a:schemeClr>
                </a:solidFill>
                <a:latin typeface="Arial" panose="020B0604020202020204" pitchFamily="34" charset="0"/>
                <a:cs typeface="Arial" panose="020B0604020202020204" pitchFamily="34" charset="0"/>
              </a:rPr>
              <a:t>Epi</a:t>
            </a:r>
            <a:endParaRPr lang="pt-PT" sz="900" b="1" dirty="0">
              <a:solidFill>
                <a:schemeClr val="bg1">
                  <a:lumMod val="85000"/>
                </a:schemeClr>
              </a:solidFill>
              <a:latin typeface="Arial" panose="020B06040202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659DB925-45C5-4AE5-BAD1-5B31F1683B2F}"/>
              </a:ext>
            </a:extLst>
          </p:cNvPr>
          <p:cNvSpPr txBox="1"/>
          <p:nvPr/>
        </p:nvSpPr>
        <p:spPr>
          <a:xfrm>
            <a:off x="76201" y="1166985"/>
            <a:ext cx="762000" cy="230832"/>
          </a:xfrm>
          <a:prstGeom prst="rect">
            <a:avLst/>
          </a:prstGeom>
          <a:solidFill>
            <a:srgbClr val="FF0000"/>
          </a:solidFill>
        </p:spPr>
        <p:txBody>
          <a:bodyPr wrap="square" rtlCol="0">
            <a:spAutoFit/>
          </a:bodyPr>
          <a:lstStyle/>
          <a:p>
            <a:r>
              <a:rPr lang="pt-PT" sz="900" b="1" dirty="0">
                <a:solidFill>
                  <a:schemeClr val="bg1">
                    <a:lumMod val="85000"/>
                  </a:schemeClr>
                </a:solidFill>
                <a:latin typeface="Arial" panose="020B0604020202020204" pitchFamily="34" charset="0"/>
                <a:cs typeface="Arial" panose="020B0604020202020204" pitchFamily="34" charset="0"/>
              </a:rPr>
              <a:t>Endo</a:t>
            </a:r>
          </a:p>
        </p:txBody>
      </p:sp>
      <p:sp>
        <p:nvSpPr>
          <p:cNvPr id="10" name="CaixaDeTexto 9">
            <a:extLst>
              <a:ext uri="{FF2B5EF4-FFF2-40B4-BE49-F238E27FC236}">
                <a16:creationId xmlns:a16="http://schemas.microsoft.com/office/drawing/2014/main" id="{A8409132-D7A7-4435-BECA-C1A4F47D550C}"/>
              </a:ext>
            </a:extLst>
          </p:cNvPr>
          <p:cNvSpPr txBox="1"/>
          <p:nvPr/>
        </p:nvSpPr>
        <p:spPr>
          <a:xfrm>
            <a:off x="76201" y="1435779"/>
            <a:ext cx="762000" cy="230832"/>
          </a:xfrm>
          <a:prstGeom prst="rect">
            <a:avLst/>
          </a:prstGeom>
          <a:solidFill>
            <a:srgbClr val="0070C0"/>
          </a:solidFill>
        </p:spPr>
        <p:txBody>
          <a:bodyPr wrap="square" rtlCol="0">
            <a:spAutoFit/>
          </a:bodyPr>
          <a:lstStyle/>
          <a:p>
            <a:r>
              <a:rPr lang="pt-PT" sz="900" b="1" dirty="0" err="1">
                <a:solidFill>
                  <a:schemeClr val="bg1">
                    <a:lumMod val="85000"/>
                  </a:schemeClr>
                </a:solidFill>
                <a:latin typeface="Arial" panose="020B0604020202020204" pitchFamily="34" charset="0"/>
                <a:cs typeface="Arial" panose="020B0604020202020204" pitchFamily="34" charset="0"/>
              </a:rPr>
              <a:t>Epi&amp;Endo</a:t>
            </a:r>
            <a:endParaRPr lang="pt-PT" sz="900" b="1" dirty="0">
              <a:solidFill>
                <a:schemeClr val="bg1">
                  <a:lumMod val="85000"/>
                </a:schemeClr>
              </a:solidFill>
              <a:latin typeface="Arial" panose="020B0604020202020204" pitchFamily="34" charset="0"/>
              <a:cs typeface="Arial" panose="020B0604020202020204" pitchFamily="34" charset="0"/>
            </a:endParaRPr>
          </a:p>
        </p:txBody>
      </p:sp>
      <p:sp>
        <p:nvSpPr>
          <p:cNvPr id="13" name="Seta: Para a Esquerda 12">
            <a:extLst>
              <a:ext uri="{FF2B5EF4-FFF2-40B4-BE49-F238E27FC236}">
                <a16:creationId xmlns:a16="http://schemas.microsoft.com/office/drawing/2014/main" id="{CC464B71-EE97-48EC-9D52-982408524030}"/>
              </a:ext>
            </a:extLst>
          </p:cNvPr>
          <p:cNvSpPr/>
          <p:nvPr/>
        </p:nvSpPr>
        <p:spPr>
          <a:xfrm>
            <a:off x="4743601" y="1538023"/>
            <a:ext cx="352425" cy="2571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Seta: Para a Esquerda 13">
            <a:extLst>
              <a:ext uri="{FF2B5EF4-FFF2-40B4-BE49-F238E27FC236}">
                <a16:creationId xmlns:a16="http://schemas.microsoft.com/office/drawing/2014/main" id="{41552C60-FA95-4DA9-AC18-E8648DCB5EE6}"/>
              </a:ext>
            </a:extLst>
          </p:cNvPr>
          <p:cNvSpPr/>
          <p:nvPr/>
        </p:nvSpPr>
        <p:spPr>
          <a:xfrm>
            <a:off x="4743601" y="1908343"/>
            <a:ext cx="352425" cy="2571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Seta: Para a Esquerda 14">
            <a:extLst>
              <a:ext uri="{FF2B5EF4-FFF2-40B4-BE49-F238E27FC236}">
                <a16:creationId xmlns:a16="http://schemas.microsoft.com/office/drawing/2014/main" id="{C024913A-D269-4455-BE62-AE1C0BAA3D6F}"/>
              </a:ext>
            </a:extLst>
          </p:cNvPr>
          <p:cNvSpPr/>
          <p:nvPr/>
        </p:nvSpPr>
        <p:spPr>
          <a:xfrm>
            <a:off x="4743601" y="4045869"/>
            <a:ext cx="352425" cy="2571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Seta: Para a Esquerda 15">
            <a:extLst>
              <a:ext uri="{FF2B5EF4-FFF2-40B4-BE49-F238E27FC236}">
                <a16:creationId xmlns:a16="http://schemas.microsoft.com/office/drawing/2014/main" id="{728F84F5-83B6-4D4C-A134-888C352AE644}"/>
              </a:ext>
            </a:extLst>
          </p:cNvPr>
          <p:cNvSpPr/>
          <p:nvPr/>
        </p:nvSpPr>
        <p:spPr>
          <a:xfrm>
            <a:off x="4743601" y="2697001"/>
            <a:ext cx="352425" cy="257175"/>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Seta: Para a Esquerda 11">
            <a:extLst>
              <a:ext uri="{FF2B5EF4-FFF2-40B4-BE49-F238E27FC236}">
                <a16:creationId xmlns:a16="http://schemas.microsoft.com/office/drawing/2014/main" id="{F4D0DE3B-8F02-42BF-B4E0-F07ADE6DC56F}"/>
              </a:ext>
            </a:extLst>
          </p:cNvPr>
          <p:cNvSpPr/>
          <p:nvPr/>
        </p:nvSpPr>
        <p:spPr>
          <a:xfrm>
            <a:off x="4743602" y="2831643"/>
            <a:ext cx="352425" cy="2571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7" name="Agrupar 16">
            <a:extLst>
              <a:ext uri="{FF2B5EF4-FFF2-40B4-BE49-F238E27FC236}">
                <a16:creationId xmlns:a16="http://schemas.microsoft.com/office/drawing/2014/main" id="{9EECB813-9F71-4B88-BDC9-198800BEDA92}"/>
              </a:ext>
            </a:extLst>
          </p:cNvPr>
          <p:cNvGrpSpPr/>
          <p:nvPr/>
        </p:nvGrpSpPr>
        <p:grpSpPr>
          <a:xfrm>
            <a:off x="7658100" y="820709"/>
            <a:ext cx="1000124" cy="351075"/>
            <a:chOff x="7391400" y="1763475"/>
            <a:chExt cx="1000124" cy="351075"/>
          </a:xfrm>
        </p:grpSpPr>
        <p:sp>
          <p:nvSpPr>
            <p:cNvPr id="18" name="Seta: Para a Esquerda 17">
              <a:extLst>
                <a:ext uri="{FF2B5EF4-FFF2-40B4-BE49-F238E27FC236}">
                  <a16:creationId xmlns:a16="http://schemas.microsoft.com/office/drawing/2014/main" id="{460C41BC-DC13-4EFB-A1F7-5A58273BE014}"/>
                </a:ext>
              </a:extLst>
            </p:cNvPr>
            <p:cNvSpPr/>
            <p:nvPr/>
          </p:nvSpPr>
          <p:spPr>
            <a:xfrm flipH="1">
              <a:off x="7391400" y="1763475"/>
              <a:ext cx="1000124" cy="3510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CaixaDeTexto 18">
              <a:extLst>
                <a:ext uri="{FF2B5EF4-FFF2-40B4-BE49-F238E27FC236}">
                  <a16:creationId xmlns:a16="http://schemas.microsoft.com/office/drawing/2014/main" id="{79DBD71F-D29E-41E4-86F3-7D9A1E1F096D}"/>
                </a:ext>
              </a:extLst>
            </p:cNvPr>
            <p:cNvSpPr txBox="1"/>
            <p:nvPr/>
          </p:nvSpPr>
          <p:spPr>
            <a:xfrm>
              <a:off x="7391401" y="1820625"/>
              <a:ext cx="1000123" cy="230832"/>
            </a:xfrm>
            <a:prstGeom prst="rect">
              <a:avLst/>
            </a:prstGeom>
            <a:noFill/>
          </p:spPr>
          <p:txBody>
            <a:bodyPr wrap="square" rtlCol="0">
              <a:spAutoFit/>
            </a:bodyPr>
            <a:lstStyle/>
            <a:p>
              <a:r>
                <a:rPr lang="pt-PT" sz="900" dirty="0" err="1"/>
                <a:t>Most</a:t>
              </a:r>
              <a:r>
                <a:rPr lang="pt-PT" sz="900" dirty="0"/>
                <a:t> </a:t>
              </a:r>
              <a:r>
                <a:rPr lang="pt-PT" sz="900" dirty="0" err="1"/>
                <a:t>abundants</a:t>
              </a:r>
              <a:endParaRPr lang="pt-PT" sz="900" dirty="0"/>
            </a:p>
          </p:txBody>
        </p:sp>
      </p:grpSp>
    </p:spTree>
    <p:extLst>
      <p:ext uri="{BB962C8B-B14F-4D97-AF65-F5344CB8AC3E}">
        <p14:creationId xmlns:p14="http://schemas.microsoft.com/office/powerpoint/2010/main" val="416038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sp>
        <p:nvSpPr>
          <p:cNvPr id="8" name="TextBox 6">
            <a:extLst>
              <a:ext uri="{FF2B5EF4-FFF2-40B4-BE49-F238E27FC236}">
                <a16:creationId xmlns:a16="http://schemas.microsoft.com/office/drawing/2014/main" id="{E4F152D7-8F03-4CD8-9A2C-34C7F57A6A1A}"/>
              </a:ext>
            </a:extLst>
          </p:cNvPr>
          <p:cNvSpPr txBox="1"/>
          <p:nvPr/>
        </p:nvSpPr>
        <p:spPr>
          <a:xfrm>
            <a:off x="314632" y="136525"/>
            <a:ext cx="8753167" cy="830997"/>
          </a:xfrm>
          <a:prstGeom prst="rect">
            <a:avLst/>
          </a:prstGeom>
          <a:noFill/>
        </p:spPr>
        <p:txBody>
          <a:bodyPr wrap="square" rtlCol="0">
            <a:spAutoFit/>
          </a:bodyPr>
          <a:lstStyle/>
          <a:p>
            <a:r>
              <a:rPr lang="fr-FR" sz="2400" b="1" dirty="0">
                <a:latin typeface="Palatino Linotype" panose="02040502050505030304" pitchFamily="18" charset="0"/>
              </a:rPr>
              <a:t>Results and Discussion: </a:t>
            </a:r>
            <a:r>
              <a:rPr lang="fr-FR" sz="2400" dirty="0" err="1">
                <a:latin typeface="Palatino Linotype" panose="02040502050505030304" pitchFamily="18" charset="0"/>
              </a:rPr>
              <a:t>phylogeny</a:t>
            </a:r>
            <a:r>
              <a:rPr lang="fr-FR" sz="2400" dirty="0">
                <a:latin typeface="Palatino Linotype" panose="02040502050505030304" pitchFamily="18" charset="0"/>
              </a:rPr>
              <a:t> of </a:t>
            </a:r>
            <a:r>
              <a:rPr lang="fr-FR" sz="2400" dirty="0" err="1">
                <a:latin typeface="Palatino Linotype" panose="02040502050505030304" pitchFamily="18" charset="0"/>
              </a:rPr>
              <a:t>remaining</a:t>
            </a:r>
            <a:r>
              <a:rPr lang="fr-FR" sz="2400" dirty="0">
                <a:latin typeface="Palatino Linotype" panose="02040502050505030304" pitchFamily="18" charset="0"/>
              </a:rPr>
              <a:t> taxa </a:t>
            </a:r>
            <a:r>
              <a:rPr lang="fr-FR" sz="2400" dirty="0" err="1">
                <a:latin typeface="Palatino Linotype" panose="02040502050505030304" pitchFamily="18" charset="0"/>
              </a:rPr>
              <a:t>from</a:t>
            </a:r>
            <a:r>
              <a:rPr lang="fr-FR" sz="2400" dirty="0">
                <a:latin typeface="Palatino Linotype" panose="02040502050505030304" pitchFamily="18" charset="0"/>
              </a:rPr>
              <a:t> the </a:t>
            </a:r>
            <a:r>
              <a:rPr lang="pt-PT" sz="2400" dirty="0" err="1">
                <a:solidFill>
                  <a:srgbClr val="000000"/>
                </a:solidFill>
                <a:latin typeface="Palatino Linotype" panose="02040502050505030304" pitchFamily="18" charset="0"/>
              </a:rPr>
              <a:t>Pezizomycotina</a:t>
            </a:r>
            <a:r>
              <a:rPr lang="pt-PT" sz="2400" dirty="0">
                <a:solidFill>
                  <a:srgbClr val="000000"/>
                </a:solidFill>
                <a:latin typeface="Palatino Linotype" panose="02040502050505030304" pitchFamily="18" charset="0"/>
              </a:rPr>
              <a:t> </a:t>
            </a:r>
            <a:r>
              <a:rPr lang="pt-PT" sz="2400" dirty="0" err="1">
                <a:solidFill>
                  <a:srgbClr val="000000"/>
                </a:solidFill>
                <a:latin typeface="Palatino Linotype" panose="02040502050505030304" pitchFamily="18" charset="0"/>
              </a:rPr>
              <a:t>subphylum</a:t>
            </a:r>
            <a:endParaRPr lang="pt-PT" sz="2400" dirty="0">
              <a:solidFill>
                <a:srgbClr val="000000"/>
              </a:solidFill>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pic>
        <p:nvPicPr>
          <p:cNvPr id="9" name="Gráfico 8">
            <a:extLst>
              <a:ext uri="{FF2B5EF4-FFF2-40B4-BE49-F238E27FC236}">
                <a16:creationId xmlns:a16="http://schemas.microsoft.com/office/drawing/2014/main" id="{A231A498-DE1D-4131-8BDA-6D1C9888CF8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57368"/>
          <a:stretch/>
        </p:blipFill>
        <p:spPr>
          <a:xfrm>
            <a:off x="314632" y="1390650"/>
            <a:ext cx="8435757" cy="3578225"/>
          </a:xfrm>
          <a:prstGeom prst="rect">
            <a:avLst/>
          </a:prstGeom>
        </p:spPr>
      </p:pic>
      <p:sp>
        <p:nvSpPr>
          <p:cNvPr id="10" name="CaixaDeTexto 9">
            <a:extLst>
              <a:ext uri="{FF2B5EF4-FFF2-40B4-BE49-F238E27FC236}">
                <a16:creationId xmlns:a16="http://schemas.microsoft.com/office/drawing/2014/main" id="{48C2EDAF-7EC5-422B-BF8F-3E9DB517EABA}"/>
              </a:ext>
            </a:extLst>
          </p:cNvPr>
          <p:cNvSpPr txBox="1"/>
          <p:nvPr/>
        </p:nvSpPr>
        <p:spPr>
          <a:xfrm>
            <a:off x="76201" y="892839"/>
            <a:ext cx="762000" cy="230832"/>
          </a:xfrm>
          <a:prstGeom prst="rect">
            <a:avLst/>
          </a:prstGeom>
          <a:solidFill>
            <a:srgbClr val="00C057"/>
          </a:solidFill>
        </p:spPr>
        <p:txBody>
          <a:bodyPr wrap="square" rtlCol="0">
            <a:spAutoFit/>
          </a:bodyPr>
          <a:lstStyle/>
          <a:p>
            <a:r>
              <a:rPr lang="pt-PT" sz="900" b="1" dirty="0" err="1">
                <a:solidFill>
                  <a:schemeClr val="bg1">
                    <a:lumMod val="85000"/>
                  </a:schemeClr>
                </a:solidFill>
                <a:latin typeface="Arial" panose="020B0604020202020204" pitchFamily="34" charset="0"/>
                <a:cs typeface="Arial" panose="020B0604020202020204" pitchFamily="34" charset="0"/>
              </a:rPr>
              <a:t>Epi</a:t>
            </a:r>
            <a:endParaRPr lang="pt-PT" sz="900" b="1" dirty="0">
              <a:solidFill>
                <a:schemeClr val="bg1">
                  <a:lumMod val="85000"/>
                </a:schemeClr>
              </a:solidFill>
              <a:latin typeface="Arial" panose="020B0604020202020204"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7916F555-F2F3-4667-A91F-C81B01B80CE4}"/>
              </a:ext>
            </a:extLst>
          </p:cNvPr>
          <p:cNvSpPr txBox="1"/>
          <p:nvPr/>
        </p:nvSpPr>
        <p:spPr>
          <a:xfrm>
            <a:off x="76201" y="1161633"/>
            <a:ext cx="762000" cy="230832"/>
          </a:xfrm>
          <a:prstGeom prst="rect">
            <a:avLst/>
          </a:prstGeom>
          <a:solidFill>
            <a:srgbClr val="FF0000"/>
          </a:solidFill>
        </p:spPr>
        <p:txBody>
          <a:bodyPr wrap="square" rtlCol="0">
            <a:spAutoFit/>
          </a:bodyPr>
          <a:lstStyle/>
          <a:p>
            <a:r>
              <a:rPr lang="pt-PT" sz="900" b="1" dirty="0">
                <a:solidFill>
                  <a:schemeClr val="bg1">
                    <a:lumMod val="85000"/>
                  </a:schemeClr>
                </a:solidFill>
                <a:latin typeface="Arial" panose="020B0604020202020204" pitchFamily="34" charset="0"/>
                <a:cs typeface="Arial" panose="020B0604020202020204" pitchFamily="34" charset="0"/>
              </a:rPr>
              <a:t>Endo</a:t>
            </a:r>
          </a:p>
        </p:txBody>
      </p:sp>
      <p:sp>
        <p:nvSpPr>
          <p:cNvPr id="12" name="CaixaDeTexto 11">
            <a:extLst>
              <a:ext uri="{FF2B5EF4-FFF2-40B4-BE49-F238E27FC236}">
                <a16:creationId xmlns:a16="http://schemas.microsoft.com/office/drawing/2014/main" id="{4DE22D3A-13D8-4307-BDDF-6782FAC4FDB5}"/>
              </a:ext>
            </a:extLst>
          </p:cNvPr>
          <p:cNvSpPr txBox="1"/>
          <p:nvPr/>
        </p:nvSpPr>
        <p:spPr>
          <a:xfrm>
            <a:off x="76201" y="1430427"/>
            <a:ext cx="762000" cy="230832"/>
          </a:xfrm>
          <a:prstGeom prst="rect">
            <a:avLst/>
          </a:prstGeom>
          <a:solidFill>
            <a:srgbClr val="0070C0"/>
          </a:solidFill>
        </p:spPr>
        <p:txBody>
          <a:bodyPr wrap="square" rtlCol="0">
            <a:spAutoFit/>
          </a:bodyPr>
          <a:lstStyle/>
          <a:p>
            <a:r>
              <a:rPr lang="pt-PT" sz="900" b="1" dirty="0" err="1">
                <a:solidFill>
                  <a:schemeClr val="bg1">
                    <a:lumMod val="85000"/>
                  </a:schemeClr>
                </a:solidFill>
                <a:latin typeface="Arial" panose="020B0604020202020204" pitchFamily="34" charset="0"/>
                <a:cs typeface="Arial" panose="020B0604020202020204" pitchFamily="34" charset="0"/>
              </a:rPr>
              <a:t>Epi&amp;Endo</a:t>
            </a:r>
            <a:endParaRPr lang="pt-PT" sz="900" b="1"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86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6" name="TextBox 6">
            <a:extLst>
              <a:ext uri="{FF2B5EF4-FFF2-40B4-BE49-F238E27FC236}">
                <a16:creationId xmlns:a16="http://schemas.microsoft.com/office/drawing/2014/main" id="{1F2519EC-545D-410F-BBF5-3C54D3E8B869}"/>
              </a:ext>
            </a:extLst>
          </p:cNvPr>
          <p:cNvSpPr txBox="1"/>
          <p:nvPr/>
        </p:nvSpPr>
        <p:spPr>
          <a:xfrm>
            <a:off x="314632" y="136525"/>
            <a:ext cx="8753167" cy="830997"/>
          </a:xfrm>
          <a:prstGeom prst="rect">
            <a:avLst/>
          </a:prstGeom>
          <a:noFill/>
        </p:spPr>
        <p:txBody>
          <a:bodyPr wrap="square" rtlCol="0">
            <a:spAutoFit/>
          </a:bodyPr>
          <a:lstStyle/>
          <a:p>
            <a:r>
              <a:rPr lang="fr-FR" sz="2400" b="1" dirty="0">
                <a:latin typeface="Palatino Linotype" panose="02040502050505030304" pitchFamily="18" charset="0"/>
              </a:rPr>
              <a:t>Results and Discussion: </a:t>
            </a:r>
            <a:r>
              <a:rPr lang="fr-FR" sz="2400" dirty="0" err="1">
                <a:latin typeface="Palatino Linotype" panose="02040502050505030304" pitchFamily="18" charset="0"/>
              </a:rPr>
              <a:t>phylogeny</a:t>
            </a:r>
            <a:r>
              <a:rPr lang="fr-FR" sz="2400" dirty="0">
                <a:latin typeface="Palatino Linotype" panose="02040502050505030304" pitchFamily="18" charset="0"/>
              </a:rPr>
              <a:t> of </a:t>
            </a:r>
            <a:r>
              <a:rPr lang="pt-PT" sz="2400" dirty="0" err="1">
                <a:latin typeface="Palatino Linotype" panose="02040502050505030304" pitchFamily="18" charset="0"/>
              </a:rPr>
              <a:t>Basidiomycota</a:t>
            </a:r>
            <a:r>
              <a:rPr lang="pt-PT" sz="2400" dirty="0">
                <a:latin typeface="Palatino Linotype" panose="02040502050505030304" pitchFamily="18" charset="0"/>
              </a:rPr>
              <a:t> </a:t>
            </a:r>
            <a:r>
              <a:rPr lang="pt-PT" sz="2400" dirty="0" err="1">
                <a:latin typeface="Palatino Linotype" panose="02040502050505030304" pitchFamily="18" charset="0"/>
              </a:rPr>
              <a:t>and</a:t>
            </a:r>
            <a:r>
              <a:rPr lang="pt-PT" sz="2400" dirty="0">
                <a:latin typeface="Palatino Linotype" panose="02040502050505030304" pitchFamily="18" charset="0"/>
              </a:rPr>
              <a:t> </a:t>
            </a:r>
            <a:r>
              <a:rPr lang="pt-PT" sz="2400" dirty="0" err="1">
                <a:latin typeface="Palatino Linotype" panose="02040502050505030304" pitchFamily="18" charset="0"/>
              </a:rPr>
              <a:t>of</a:t>
            </a:r>
            <a:r>
              <a:rPr lang="pt-PT" sz="2400" dirty="0">
                <a:latin typeface="Palatino Linotype" panose="02040502050505030304" pitchFamily="18" charset="0"/>
              </a:rPr>
              <a:t> </a:t>
            </a:r>
            <a:r>
              <a:rPr lang="fr-FR" sz="2400" dirty="0" err="1">
                <a:latin typeface="Palatino Linotype" panose="02040502050505030304" pitchFamily="18" charset="0"/>
              </a:rPr>
              <a:t>remaining</a:t>
            </a:r>
            <a:r>
              <a:rPr lang="fr-FR" sz="2400" dirty="0">
                <a:latin typeface="Palatino Linotype" panose="02040502050505030304" pitchFamily="18" charset="0"/>
              </a:rPr>
              <a:t> </a:t>
            </a:r>
            <a:r>
              <a:rPr lang="pt-PT" sz="2400" dirty="0" err="1">
                <a:latin typeface="Palatino Linotype" panose="02040502050505030304" pitchFamily="18" charset="0"/>
              </a:rPr>
              <a:t>Ascomycota</a:t>
            </a:r>
            <a:r>
              <a:rPr lang="pt-PT" sz="2400" dirty="0">
                <a:latin typeface="Palatino Linotype" panose="02040502050505030304" pitchFamily="18" charset="0"/>
              </a:rPr>
              <a:t> </a:t>
            </a:r>
            <a:r>
              <a:rPr lang="fr-FR" sz="2400" dirty="0">
                <a:latin typeface="Palatino Linotype" panose="02040502050505030304" pitchFamily="18" charset="0"/>
              </a:rPr>
              <a:t>taxa </a:t>
            </a:r>
            <a:endParaRPr lang="pt-PT" sz="2400" dirty="0">
              <a:latin typeface="Palatino Linotype" panose="02040502050505030304" pitchFamily="18" charset="0"/>
            </a:endParaRPr>
          </a:p>
        </p:txBody>
      </p:sp>
      <p:pic>
        <p:nvPicPr>
          <p:cNvPr id="4" name="Gráfico 3">
            <a:extLst>
              <a:ext uri="{FF2B5EF4-FFF2-40B4-BE49-F238E27FC236}">
                <a16:creationId xmlns:a16="http://schemas.microsoft.com/office/drawing/2014/main" id="{DDB864F3-97FF-4547-A191-996DD73E36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289" y="967522"/>
            <a:ext cx="8753166" cy="4618027"/>
          </a:xfrm>
          <a:prstGeom prst="rect">
            <a:avLst/>
          </a:prstGeom>
        </p:spPr>
      </p:pic>
      <p:sp>
        <p:nvSpPr>
          <p:cNvPr id="9" name="CaixaDeTexto 8">
            <a:extLst>
              <a:ext uri="{FF2B5EF4-FFF2-40B4-BE49-F238E27FC236}">
                <a16:creationId xmlns:a16="http://schemas.microsoft.com/office/drawing/2014/main" id="{CEF4A444-B831-437B-8BC2-ED2DB4E48E24}"/>
              </a:ext>
            </a:extLst>
          </p:cNvPr>
          <p:cNvSpPr txBox="1"/>
          <p:nvPr/>
        </p:nvSpPr>
        <p:spPr>
          <a:xfrm>
            <a:off x="76201" y="967522"/>
            <a:ext cx="762000" cy="230832"/>
          </a:xfrm>
          <a:prstGeom prst="rect">
            <a:avLst/>
          </a:prstGeom>
          <a:solidFill>
            <a:srgbClr val="00C057"/>
          </a:solidFill>
        </p:spPr>
        <p:txBody>
          <a:bodyPr wrap="square" rtlCol="0">
            <a:spAutoFit/>
          </a:bodyPr>
          <a:lstStyle/>
          <a:p>
            <a:r>
              <a:rPr lang="pt-PT" sz="900" b="1" dirty="0" err="1">
                <a:solidFill>
                  <a:schemeClr val="bg1">
                    <a:lumMod val="85000"/>
                  </a:schemeClr>
                </a:solidFill>
                <a:latin typeface="Arial" panose="020B0604020202020204" pitchFamily="34" charset="0"/>
                <a:cs typeface="Arial" panose="020B0604020202020204" pitchFamily="34" charset="0"/>
              </a:rPr>
              <a:t>Epi</a:t>
            </a:r>
            <a:endParaRPr lang="pt-PT" sz="900" b="1" dirty="0">
              <a:solidFill>
                <a:schemeClr val="bg1">
                  <a:lumMod val="85000"/>
                </a:schemeClr>
              </a:solidFill>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11F8BE32-E89F-42C3-A32A-C8E7250A9048}"/>
              </a:ext>
            </a:extLst>
          </p:cNvPr>
          <p:cNvSpPr txBox="1"/>
          <p:nvPr/>
        </p:nvSpPr>
        <p:spPr>
          <a:xfrm>
            <a:off x="76201" y="1236316"/>
            <a:ext cx="762000" cy="230832"/>
          </a:xfrm>
          <a:prstGeom prst="rect">
            <a:avLst/>
          </a:prstGeom>
          <a:solidFill>
            <a:srgbClr val="FF0000"/>
          </a:solidFill>
        </p:spPr>
        <p:txBody>
          <a:bodyPr wrap="square" rtlCol="0">
            <a:spAutoFit/>
          </a:bodyPr>
          <a:lstStyle/>
          <a:p>
            <a:r>
              <a:rPr lang="pt-PT" sz="900" b="1" dirty="0">
                <a:solidFill>
                  <a:schemeClr val="bg1">
                    <a:lumMod val="85000"/>
                  </a:schemeClr>
                </a:solidFill>
                <a:latin typeface="Arial" panose="020B0604020202020204" pitchFamily="34" charset="0"/>
                <a:cs typeface="Arial" panose="020B0604020202020204" pitchFamily="34" charset="0"/>
              </a:rPr>
              <a:t>Endo</a:t>
            </a:r>
          </a:p>
        </p:txBody>
      </p:sp>
      <p:sp>
        <p:nvSpPr>
          <p:cNvPr id="11" name="CaixaDeTexto 10">
            <a:extLst>
              <a:ext uri="{FF2B5EF4-FFF2-40B4-BE49-F238E27FC236}">
                <a16:creationId xmlns:a16="http://schemas.microsoft.com/office/drawing/2014/main" id="{53394DC3-418D-4F3C-9B15-BABE0049D83A}"/>
              </a:ext>
            </a:extLst>
          </p:cNvPr>
          <p:cNvSpPr txBox="1"/>
          <p:nvPr/>
        </p:nvSpPr>
        <p:spPr>
          <a:xfrm>
            <a:off x="76201" y="1505110"/>
            <a:ext cx="762000" cy="230832"/>
          </a:xfrm>
          <a:prstGeom prst="rect">
            <a:avLst/>
          </a:prstGeom>
          <a:solidFill>
            <a:srgbClr val="0070C0"/>
          </a:solidFill>
        </p:spPr>
        <p:txBody>
          <a:bodyPr wrap="square" rtlCol="0">
            <a:spAutoFit/>
          </a:bodyPr>
          <a:lstStyle/>
          <a:p>
            <a:r>
              <a:rPr lang="pt-PT" sz="900" b="1" dirty="0" err="1">
                <a:solidFill>
                  <a:schemeClr val="bg1">
                    <a:lumMod val="85000"/>
                  </a:schemeClr>
                </a:solidFill>
                <a:latin typeface="Arial" panose="020B0604020202020204" pitchFamily="34" charset="0"/>
                <a:cs typeface="Arial" panose="020B0604020202020204" pitchFamily="34" charset="0"/>
              </a:rPr>
              <a:t>Epi&amp;Endo</a:t>
            </a:r>
            <a:endParaRPr lang="pt-PT" sz="900" b="1"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9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ta: Pentágono 12">
            <a:extLst>
              <a:ext uri="{FF2B5EF4-FFF2-40B4-BE49-F238E27FC236}">
                <a16:creationId xmlns:a16="http://schemas.microsoft.com/office/drawing/2014/main" id="{7FF92916-A0F2-4A8D-ABBD-5425F977B63E}"/>
              </a:ext>
            </a:extLst>
          </p:cNvPr>
          <p:cNvSpPr/>
          <p:nvPr/>
        </p:nvSpPr>
        <p:spPr>
          <a:xfrm>
            <a:off x="761236" y="3865645"/>
            <a:ext cx="7431053" cy="1142940"/>
          </a:xfrm>
          <a:prstGeom prst="homePlat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Seta: Pentágono 11">
            <a:extLst>
              <a:ext uri="{FF2B5EF4-FFF2-40B4-BE49-F238E27FC236}">
                <a16:creationId xmlns:a16="http://schemas.microsoft.com/office/drawing/2014/main" id="{3292720D-8D4A-442B-8F92-0A6773FDCFFE}"/>
              </a:ext>
            </a:extLst>
          </p:cNvPr>
          <p:cNvSpPr/>
          <p:nvPr/>
        </p:nvSpPr>
        <p:spPr>
          <a:xfrm>
            <a:off x="761236" y="5352789"/>
            <a:ext cx="5915789" cy="1129265"/>
          </a:xfrm>
          <a:prstGeom prst="homePlat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pt-PT" dirty="0"/>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7" name="TextBox 9">
            <a:extLst>
              <a:ext uri="{FF2B5EF4-FFF2-40B4-BE49-F238E27FC236}">
                <a16:creationId xmlns:a16="http://schemas.microsoft.com/office/drawing/2014/main" id="{53F29BD7-1AE6-4AD2-A1B9-505000A90632}"/>
              </a:ext>
            </a:extLst>
          </p:cNvPr>
          <p:cNvSpPr txBox="1"/>
          <p:nvPr/>
        </p:nvSpPr>
        <p:spPr>
          <a:xfrm>
            <a:off x="363794" y="136525"/>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2" name="Retângulo 1">
            <a:extLst>
              <a:ext uri="{FF2B5EF4-FFF2-40B4-BE49-F238E27FC236}">
                <a16:creationId xmlns:a16="http://schemas.microsoft.com/office/drawing/2014/main" id="{021895EB-44AE-40FC-9013-E875725FBDE0}"/>
              </a:ext>
            </a:extLst>
          </p:cNvPr>
          <p:cNvSpPr/>
          <p:nvPr/>
        </p:nvSpPr>
        <p:spPr>
          <a:xfrm>
            <a:off x="981075" y="5219976"/>
            <a:ext cx="8335928" cy="923330"/>
          </a:xfrm>
          <a:prstGeom prst="rect">
            <a:avLst/>
          </a:prstGeom>
        </p:spPr>
        <p:txBody>
          <a:bodyPr wrap="square">
            <a:spAutoFit/>
          </a:bodyPr>
          <a:lstStyle/>
          <a:p>
            <a:pPr marL="285750" indent="-285750">
              <a:buFont typeface="Arial" panose="020B0604020202020204" pitchFamily="34" charset="0"/>
              <a:buChar char="•"/>
            </a:pPr>
            <a:endParaRPr lang="pt-PT" b="1" dirty="0">
              <a:latin typeface="Palatino Linotype" panose="02040502050505030304" pitchFamily="18" charset="0"/>
            </a:endParaRPr>
          </a:p>
          <a:p>
            <a:pPr marL="285750" indent="-285750">
              <a:buFont typeface="Arial" panose="020B0604020202020204" pitchFamily="34" charset="0"/>
              <a:buChar char="•"/>
            </a:pPr>
            <a:endParaRPr lang="en-US" dirty="0">
              <a:latin typeface="Palatino Linotype" panose="02040502050505030304" pitchFamily="18" charset="0"/>
              <a:sym typeface="Wingdings" panose="05000000000000000000" pitchFamily="2" charset="2"/>
            </a:endParaRPr>
          </a:p>
          <a:p>
            <a:r>
              <a:rPr lang="en-US" dirty="0">
                <a:latin typeface="Palatino Linotype" panose="02040502050505030304" pitchFamily="18" charset="0"/>
                <a:sym typeface="Wingdings" panose="05000000000000000000" pitchFamily="2" charset="2"/>
              </a:rPr>
              <a:t>Further research is needed</a:t>
            </a:r>
            <a:endParaRPr lang="pt-PT" dirty="0"/>
          </a:p>
        </p:txBody>
      </p:sp>
      <p:sp>
        <p:nvSpPr>
          <p:cNvPr id="9" name="Seta: Pentágono 8">
            <a:extLst>
              <a:ext uri="{FF2B5EF4-FFF2-40B4-BE49-F238E27FC236}">
                <a16:creationId xmlns:a16="http://schemas.microsoft.com/office/drawing/2014/main" id="{B2920ECA-3CC1-413A-90D3-3DF2C0AFF54F}"/>
              </a:ext>
            </a:extLst>
          </p:cNvPr>
          <p:cNvSpPr/>
          <p:nvPr/>
        </p:nvSpPr>
        <p:spPr>
          <a:xfrm>
            <a:off x="731872" y="940578"/>
            <a:ext cx="7431053" cy="1142940"/>
          </a:xfrm>
          <a:prstGeom prst="homePlat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CaixaDeTexto 9">
            <a:extLst>
              <a:ext uri="{FF2B5EF4-FFF2-40B4-BE49-F238E27FC236}">
                <a16:creationId xmlns:a16="http://schemas.microsoft.com/office/drawing/2014/main" id="{7EDC6A43-4D8A-4B70-BB0A-F4C505D9EE00}"/>
              </a:ext>
            </a:extLst>
          </p:cNvPr>
          <p:cNvSpPr txBox="1"/>
          <p:nvPr/>
        </p:nvSpPr>
        <p:spPr>
          <a:xfrm>
            <a:off x="981075" y="1071574"/>
            <a:ext cx="6486525" cy="880947"/>
          </a:xfrm>
          <a:prstGeom prst="rect">
            <a:avLst/>
          </a:prstGeom>
          <a:noFill/>
        </p:spPr>
        <p:txBody>
          <a:bodyPr wrap="square" rtlCol="0">
            <a:spAutoFit/>
          </a:bodyPr>
          <a:lstStyle/>
          <a:p>
            <a:pPr>
              <a:lnSpc>
                <a:spcPct val="150000"/>
              </a:lnSpc>
            </a:pPr>
            <a:r>
              <a:rPr lang="en-US" b="1" dirty="0">
                <a:latin typeface="Palatino Linotype" panose="02040502050505030304" pitchFamily="18" charset="0"/>
              </a:rPr>
              <a:t>Twenty-three </a:t>
            </a:r>
            <a:r>
              <a:rPr lang="en-US" dirty="0">
                <a:latin typeface="Palatino Linotype" panose="02040502050505030304" pitchFamily="18" charset="0"/>
              </a:rPr>
              <a:t>fungal species (out of 161) found to live both </a:t>
            </a:r>
            <a:r>
              <a:rPr lang="en-US" b="1" dirty="0">
                <a:latin typeface="Palatino Linotype" panose="02040502050505030304" pitchFamily="18" charset="0"/>
              </a:rPr>
              <a:t>epiphytically</a:t>
            </a:r>
            <a:r>
              <a:rPr lang="en-US" dirty="0">
                <a:latin typeface="Palatino Linotype" panose="02040502050505030304" pitchFamily="18" charset="0"/>
              </a:rPr>
              <a:t> and </a:t>
            </a:r>
            <a:r>
              <a:rPr lang="en-US" b="1" dirty="0">
                <a:latin typeface="Palatino Linotype" panose="02040502050505030304" pitchFamily="18" charset="0"/>
              </a:rPr>
              <a:t>endophytically,  </a:t>
            </a:r>
            <a:r>
              <a:rPr lang="en-US" dirty="0">
                <a:latin typeface="Palatino Linotype" panose="02040502050505030304" pitchFamily="18" charset="0"/>
              </a:rPr>
              <a:t>w/ some being abundant</a:t>
            </a:r>
          </a:p>
        </p:txBody>
      </p:sp>
      <p:grpSp>
        <p:nvGrpSpPr>
          <p:cNvPr id="4" name="Agrupar 3">
            <a:extLst>
              <a:ext uri="{FF2B5EF4-FFF2-40B4-BE49-F238E27FC236}">
                <a16:creationId xmlns:a16="http://schemas.microsoft.com/office/drawing/2014/main" id="{0E58C96E-5FA9-4EB5-B5FD-B587C9E845F7}"/>
              </a:ext>
            </a:extLst>
          </p:cNvPr>
          <p:cNvGrpSpPr/>
          <p:nvPr/>
        </p:nvGrpSpPr>
        <p:grpSpPr>
          <a:xfrm>
            <a:off x="761236" y="2070543"/>
            <a:ext cx="7401689" cy="1482277"/>
            <a:chOff x="602293" y="3831684"/>
            <a:chExt cx="7401689" cy="1913166"/>
          </a:xfrm>
        </p:grpSpPr>
        <p:sp>
          <p:nvSpPr>
            <p:cNvPr id="8" name="Seta: Pentágono 7">
              <a:extLst>
                <a:ext uri="{FF2B5EF4-FFF2-40B4-BE49-F238E27FC236}">
                  <a16:creationId xmlns:a16="http://schemas.microsoft.com/office/drawing/2014/main" id="{5B59DB99-4FC0-4516-B3E9-CDE89FF301C9}"/>
                </a:ext>
              </a:extLst>
            </p:cNvPr>
            <p:cNvSpPr/>
            <p:nvPr/>
          </p:nvSpPr>
          <p:spPr>
            <a:xfrm>
              <a:off x="602293" y="4287315"/>
              <a:ext cx="7401689" cy="1457535"/>
            </a:xfrm>
            <a:prstGeom prst="homePlat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pt-PT" dirty="0"/>
            </a:p>
          </p:txBody>
        </p:sp>
        <p:sp>
          <p:nvSpPr>
            <p:cNvPr id="11" name="Retângulo 10">
              <a:extLst>
                <a:ext uri="{FF2B5EF4-FFF2-40B4-BE49-F238E27FC236}">
                  <a16:creationId xmlns:a16="http://schemas.microsoft.com/office/drawing/2014/main" id="{9529581B-8FF9-4419-AED7-08A2CE5F9ADA}"/>
                </a:ext>
              </a:extLst>
            </p:cNvPr>
            <p:cNvSpPr/>
            <p:nvPr/>
          </p:nvSpPr>
          <p:spPr>
            <a:xfrm>
              <a:off x="827008" y="3831684"/>
              <a:ext cx="6262574" cy="1673314"/>
            </a:xfrm>
            <a:prstGeom prst="rect">
              <a:avLst/>
            </a:prstGeom>
          </p:spPr>
          <p:txBody>
            <a:bodyPr wrap="square">
              <a:spAutoFit/>
            </a:bodyPr>
            <a:lstStyle/>
            <a:p>
              <a:pPr marL="285750" indent="-285750">
                <a:lnSpc>
                  <a:spcPct val="150000"/>
                </a:lnSpc>
                <a:buFont typeface="Arial" panose="020B0604020202020204" pitchFamily="34" charset="0"/>
                <a:buChar char="•"/>
              </a:pPr>
              <a:endParaRPr lang="en-US" b="1" dirty="0">
                <a:latin typeface="Palatino Linotype" panose="02040502050505030304" pitchFamily="18" charset="0"/>
                <a:sym typeface="Wingdings" panose="05000000000000000000" pitchFamily="2" charset="2"/>
              </a:endParaRPr>
            </a:p>
            <a:p>
              <a:pPr>
                <a:lnSpc>
                  <a:spcPct val="150000"/>
                </a:lnSpc>
              </a:pPr>
              <a:r>
                <a:rPr lang="pt-PT" b="1" dirty="0" err="1">
                  <a:latin typeface="Palatino Linotype" panose="02040502050505030304" pitchFamily="18" charset="0"/>
                </a:rPr>
                <a:t>Phaeomoniellaceae</a:t>
              </a:r>
              <a:r>
                <a:rPr lang="pt-PT" dirty="0">
                  <a:latin typeface="Palatino Linotype" panose="02040502050505030304" pitchFamily="18" charset="0"/>
                </a:rPr>
                <a:t> </a:t>
              </a:r>
              <a:r>
                <a:rPr lang="pt-PT" dirty="0">
                  <a:latin typeface="Palatino Linotype" panose="02040502050505030304" pitchFamily="18" charset="0"/>
                  <a:sym typeface="Wingdings" panose="05000000000000000000" pitchFamily="2" charset="2"/>
                </a:rPr>
                <a:t> </a:t>
              </a:r>
              <a:r>
                <a:rPr lang="pt-PT" dirty="0" err="1">
                  <a:latin typeface="Palatino Linotype" panose="02040502050505030304" pitchFamily="18" charset="0"/>
                  <a:sym typeface="Wingdings" panose="05000000000000000000" pitchFamily="2" charset="2"/>
                </a:rPr>
                <a:t>abundant</a:t>
              </a:r>
              <a:r>
                <a:rPr lang="pt-PT" dirty="0">
                  <a:latin typeface="Palatino Linotype" panose="02040502050505030304" pitchFamily="18" charset="0"/>
                  <a:sym typeface="Wingdings" panose="05000000000000000000" pitchFamily="2" charset="2"/>
                </a:rPr>
                <a:t>, </a:t>
              </a:r>
              <a:r>
                <a:rPr lang="pt-PT" dirty="0" err="1">
                  <a:latin typeface="Palatino Linotype" panose="02040502050505030304" pitchFamily="18" charset="0"/>
                  <a:sym typeface="Wingdings" panose="05000000000000000000" pitchFamily="2" charset="2"/>
                </a:rPr>
                <a:t>but</a:t>
              </a:r>
              <a:r>
                <a:rPr lang="pt-PT" dirty="0">
                  <a:latin typeface="Palatino Linotype" panose="02040502050505030304" pitchFamily="18" charset="0"/>
                  <a:sym typeface="Wingdings" panose="05000000000000000000" pitchFamily="2" charset="2"/>
                </a:rPr>
                <a:t> </a:t>
              </a:r>
              <a:r>
                <a:rPr lang="pt-PT" dirty="0" err="1">
                  <a:latin typeface="Palatino Linotype" panose="02040502050505030304" pitchFamily="18" charset="0"/>
                  <a:sym typeface="Wingdings" panose="05000000000000000000" pitchFamily="2" charset="2"/>
                </a:rPr>
                <a:t>understudied</a:t>
              </a:r>
              <a:r>
                <a:rPr lang="pt-PT" dirty="0">
                  <a:latin typeface="Palatino Linotype" panose="02040502050505030304" pitchFamily="18" charset="0"/>
                  <a:sym typeface="Wingdings" panose="05000000000000000000" pitchFamily="2" charset="2"/>
                </a:rPr>
                <a:t> </a:t>
              </a:r>
              <a:r>
                <a:rPr lang="pt-PT" dirty="0" err="1">
                  <a:latin typeface="Palatino Linotype" panose="02040502050505030304" pitchFamily="18" charset="0"/>
                  <a:sym typeface="Wingdings" panose="05000000000000000000" pitchFamily="2" charset="2"/>
                </a:rPr>
                <a:t>on</a:t>
              </a:r>
              <a:r>
                <a:rPr lang="pt-PT" dirty="0">
                  <a:latin typeface="Palatino Linotype" panose="02040502050505030304" pitchFamily="18" charset="0"/>
                  <a:sym typeface="Wingdings" panose="05000000000000000000" pitchFamily="2" charset="2"/>
                </a:rPr>
                <a:t> </a:t>
              </a:r>
              <a:r>
                <a:rPr lang="pt-PT" dirty="0" err="1">
                  <a:latin typeface="Palatino Linotype" panose="02040502050505030304" pitchFamily="18" charset="0"/>
                  <a:sym typeface="Wingdings" panose="05000000000000000000" pitchFamily="2" charset="2"/>
                </a:rPr>
                <a:t>olive</a:t>
              </a:r>
              <a:r>
                <a:rPr lang="pt-PT" dirty="0">
                  <a:latin typeface="Palatino Linotype" panose="02040502050505030304" pitchFamily="18" charset="0"/>
                  <a:sym typeface="Wingdings" panose="05000000000000000000" pitchFamily="2" charset="2"/>
                </a:rPr>
                <a:t> </a:t>
              </a:r>
              <a:r>
                <a:rPr lang="pt-PT" dirty="0" err="1">
                  <a:latin typeface="Palatino Linotype" panose="02040502050505030304" pitchFamily="18" charset="0"/>
                  <a:sym typeface="Wingdings" panose="05000000000000000000" pitchFamily="2" charset="2"/>
                </a:rPr>
                <a:t>trees</a:t>
              </a:r>
              <a:r>
                <a:rPr lang="pt-PT" dirty="0">
                  <a:latin typeface="Palatino Linotype" panose="02040502050505030304" pitchFamily="18" charset="0"/>
                  <a:sym typeface="Wingdings" panose="05000000000000000000" pitchFamily="2" charset="2"/>
                </a:rPr>
                <a:t>; </a:t>
              </a:r>
              <a:r>
                <a:rPr lang="pt-PT" dirty="0" err="1">
                  <a:latin typeface="Palatino Linotype" panose="02040502050505030304" pitchFamily="18" charset="0"/>
                  <a:sym typeface="Wingdings" panose="05000000000000000000" pitchFamily="2" charset="2"/>
                </a:rPr>
                <a:t>several</a:t>
              </a:r>
              <a:r>
                <a:rPr lang="pt-PT" dirty="0">
                  <a:latin typeface="Palatino Linotype" panose="02040502050505030304" pitchFamily="18" charset="0"/>
                  <a:sym typeface="Wingdings" panose="05000000000000000000" pitchFamily="2" charset="2"/>
                </a:rPr>
                <a:t> </a:t>
              </a:r>
              <a:r>
                <a:rPr lang="pt-PT" dirty="0" err="1">
                  <a:latin typeface="Palatino Linotype" panose="02040502050505030304" pitchFamily="18" charset="0"/>
                  <a:sym typeface="Wingdings" panose="05000000000000000000" pitchFamily="2" charset="2"/>
                </a:rPr>
                <a:t>unassigned</a:t>
              </a:r>
              <a:r>
                <a:rPr lang="pt-PT" dirty="0">
                  <a:latin typeface="Palatino Linotype" panose="02040502050505030304" pitchFamily="18" charset="0"/>
                  <a:sym typeface="Wingdings" panose="05000000000000000000" pitchFamily="2" charset="2"/>
                </a:rPr>
                <a:t> </a:t>
              </a:r>
              <a:r>
                <a:rPr lang="pt-PT" dirty="0" err="1">
                  <a:latin typeface="Palatino Linotype" panose="02040502050505030304" pitchFamily="18" charset="0"/>
                  <a:sym typeface="Wingdings" panose="05000000000000000000" pitchFamily="2" charset="2"/>
                </a:rPr>
                <a:t>species</a:t>
              </a:r>
              <a:r>
                <a:rPr lang="pt-PT" dirty="0">
                  <a:latin typeface="Palatino Linotype" panose="02040502050505030304" pitchFamily="18" charset="0"/>
                  <a:sym typeface="Wingdings" panose="05000000000000000000" pitchFamily="2" charset="2"/>
                </a:rPr>
                <a:t> (novel taxa)</a:t>
              </a:r>
            </a:p>
          </p:txBody>
        </p:sp>
      </p:grpSp>
      <p:sp>
        <p:nvSpPr>
          <p:cNvPr id="6" name="Retângulo 5">
            <a:extLst>
              <a:ext uri="{FF2B5EF4-FFF2-40B4-BE49-F238E27FC236}">
                <a16:creationId xmlns:a16="http://schemas.microsoft.com/office/drawing/2014/main" id="{03E8A22E-C2A3-45D1-9C9B-6257D7FA614C}"/>
              </a:ext>
            </a:extLst>
          </p:cNvPr>
          <p:cNvSpPr/>
          <p:nvPr/>
        </p:nvSpPr>
        <p:spPr>
          <a:xfrm>
            <a:off x="981075" y="3947692"/>
            <a:ext cx="6686550" cy="880819"/>
          </a:xfrm>
          <a:prstGeom prst="rect">
            <a:avLst/>
          </a:prstGeom>
        </p:spPr>
        <p:txBody>
          <a:bodyPr wrap="square">
            <a:spAutoFit/>
          </a:bodyPr>
          <a:lstStyle/>
          <a:p>
            <a:pPr>
              <a:lnSpc>
                <a:spcPct val="150000"/>
              </a:lnSpc>
            </a:pPr>
            <a:r>
              <a:rPr lang="pt-PT" dirty="0" err="1">
                <a:latin typeface="Palatino Linotype" panose="02040502050505030304" pitchFamily="18" charset="0"/>
                <a:sym typeface="Wingdings" panose="05000000000000000000" pitchFamily="2" charset="2"/>
              </a:rPr>
              <a:t>May</a:t>
            </a:r>
            <a:r>
              <a:rPr lang="pt-PT" dirty="0">
                <a:latin typeface="Palatino Linotype" panose="02040502050505030304" pitchFamily="18" charset="0"/>
                <a:sym typeface="Wingdings" panose="05000000000000000000" pitchFamily="2" charset="2"/>
              </a:rPr>
              <a:t> </a:t>
            </a:r>
            <a:r>
              <a:rPr lang="pt-PT" dirty="0" err="1">
                <a:latin typeface="Palatino Linotype" panose="02040502050505030304" pitchFamily="18" charset="0"/>
                <a:sym typeface="Wingdings" panose="05000000000000000000" pitchFamily="2" charset="2"/>
              </a:rPr>
              <a:t>species</a:t>
            </a:r>
            <a:r>
              <a:rPr lang="pt-PT" dirty="0">
                <a:latin typeface="Palatino Linotype" panose="02040502050505030304" pitchFamily="18" charset="0"/>
                <a:sym typeface="Wingdings" panose="05000000000000000000" pitchFamily="2" charset="2"/>
              </a:rPr>
              <a:t> </a:t>
            </a:r>
            <a:r>
              <a:rPr lang="pt-PT" dirty="0" err="1">
                <a:latin typeface="Palatino Linotype" panose="02040502050505030304" pitchFamily="18" charset="0"/>
                <a:sym typeface="Wingdings" panose="05000000000000000000" pitchFamily="2" charset="2"/>
              </a:rPr>
              <a:t>from</a:t>
            </a:r>
            <a:r>
              <a:rPr lang="pt-PT" dirty="0">
                <a:latin typeface="Palatino Linotype" panose="02040502050505030304" pitchFamily="18" charset="0"/>
                <a:sym typeface="Wingdings" panose="05000000000000000000" pitchFamily="2" charset="2"/>
              </a:rPr>
              <a:t> </a:t>
            </a:r>
            <a:r>
              <a:rPr lang="pt-PT" dirty="0" err="1">
                <a:latin typeface="Palatino Linotype" panose="02040502050505030304" pitchFamily="18" charset="0"/>
                <a:sym typeface="Wingdings" panose="05000000000000000000" pitchFamily="2" charset="2"/>
              </a:rPr>
              <a:t>this</a:t>
            </a:r>
            <a:r>
              <a:rPr lang="pt-PT" dirty="0">
                <a:latin typeface="Palatino Linotype" panose="02040502050505030304" pitchFamily="18" charset="0"/>
                <a:sym typeface="Wingdings" panose="05000000000000000000" pitchFamily="2" charset="2"/>
              </a:rPr>
              <a:t> </a:t>
            </a:r>
            <a:r>
              <a:rPr lang="pt-PT" dirty="0" err="1">
                <a:latin typeface="Palatino Linotype" panose="02040502050505030304" pitchFamily="18" charset="0"/>
                <a:sym typeface="Wingdings" panose="05000000000000000000" pitchFamily="2" charset="2"/>
              </a:rPr>
              <a:t>group</a:t>
            </a:r>
            <a:r>
              <a:rPr lang="pt-PT" dirty="0">
                <a:latin typeface="Palatino Linotype" panose="02040502050505030304" pitchFamily="18" charset="0"/>
                <a:sym typeface="Wingdings" panose="05000000000000000000" pitchFamily="2" charset="2"/>
              </a:rPr>
              <a:t> play as </a:t>
            </a:r>
            <a:r>
              <a:rPr lang="pt-PT" b="1" dirty="0" err="1">
                <a:latin typeface="Palatino Linotype" panose="02040502050505030304" pitchFamily="18" charset="0"/>
                <a:sym typeface="Wingdings" panose="05000000000000000000" pitchFamily="2" charset="2"/>
              </a:rPr>
              <a:t>climate</a:t>
            </a:r>
            <a:r>
              <a:rPr lang="pt-PT" b="1" dirty="0">
                <a:latin typeface="Palatino Linotype" panose="02040502050505030304" pitchFamily="18" charset="0"/>
                <a:sym typeface="Wingdings" panose="05000000000000000000" pitchFamily="2" charset="2"/>
              </a:rPr>
              <a:t> </a:t>
            </a:r>
            <a:r>
              <a:rPr lang="pt-PT" b="1" dirty="0" err="1">
                <a:latin typeface="Palatino Linotype" panose="02040502050505030304" pitchFamily="18" charset="0"/>
                <a:sym typeface="Wingdings" panose="05000000000000000000" pitchFamily="2" charset="2"/>
              </a:rPr>
              <a:t>change</a:t>
            </a:r>
            <a:r>
              <a:rPr lang="pt-PT" b="1" dirty="0">
                <a:latin typeface="Palatino Linotype" panose="02040502050505030304" pitchFamily="18" charset="0"/>
                <a:sym typeface="Wingdings" panose="05000000000000000000" pitchFamily="2" charset="2"/>
              </a:rPr>
              <a:t> b</a:t>
            </a:r>
            <a:r>
              <a:rPr lang="en-US" b="1" dirty="0" err="1">
                <a:latin typeface="Palatino Linotype" panose="02040502050505030304" pitchFamily="18" charset="0"/>
                <a:sym typeface="Wingdings" panose="05000000000000000000" pitchFamily="2" charset="2"/>
              </a:rPr>
              <a:t>ioindicators</a:t>
            </a:r>
            <a:r>
              <a:rPr lang="en-US" b="1" dirty="0">
                <a:latin typeface="Palatino Linotype" panose="02040502050505030304" pitchFamily="18" charset="0"/>
                <a:sym typeface="Wingdings" panose="05000000000000000000" pitchFamily="2" charset="2"/>
              </a:rPr>
              <a:t> </a:t>
            </a:r>
            <a:r>
              <a:rPr lang="en-US" dirty="0">
                <a:latin typeface="Palatino Linotype" panose="02040502050505030304" pitchFamily="18" charset="0"/>
                <a:sym typeface="Wingdings" panose="05000000000000000000" pitchFamily="2" charset="2"/>
              </a:rPr>
              <a:t>and/or </a:t>
            </a:r>
            <a:r>
              <a:rPr lang="en-US" dirty="0">
                <a:latin typeface="Palatino Linotype" panose="02040502050505030304" pitchFamily="18" charset="0"/>
              </a:rPr>
              <a:t>"</a:t>
            </a:r>
            <a:r>
              <a:rPr lang="en-US" b="1" dirty="0">
                <a:latin typeface="Palatino Linotype" panose="02040502050505030304" pitchFamily="18" charset="0"/>
              </a:rPr>
              <a:t>tolerance inducers</a:t>
            </a:r>
            <a:r>
              <a:rPr lang="en-US" dirty="0">
                <a:latin typeface="Palatino Linotype" panose="02040502050505030304" pitchFamily="18" charset="0"/>
              </a:rPr>
              <a:t>" </a:t>
            </a:r>
            <a:r>
              <a:rPr lang="en-US" dirty="0">
                <a:latin typeface="Palatino Linotype" panose="02040502050505030304" pitchFamily="18" charset="0"/>
                <a:sym typeface="Wingdings" panose="05000000000000000000" pitchFamily="2" charset="2"/>
              </a:rPr>
              <a:t>in olive crops?</a:t>
            </a:r>
            <a:endParaRPr lang="pt-PT" dirty="0"/>
          </a:p>
        </p:txBody>
      </p:sp>
    </p:spTree>
    <p:extLst>
      <p:ext uri="{BB962C8B-B14F-4D97-AF65-F5344CB8AC3E}">
        <p14:creationId xmlns:p14="http://schemas.microsoft.com/office/powerpoint/2010/main" val="34881762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1277</TotalTime>
  <Words>642</Words>
  <Application>Microsoft Office PowerPoint</Application>
  <PresentationFormat>Apresentação no Ecrã (4:3)</PresentationFormat>
  <Paragraphs>88</Paragraphs>
  <Slides>10</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10</vt:i4>
      </vt:variant>
    </vt:vector>
  </HeadingPairs>
  <TitlesOfParts>
    <vt:vector size="15" baseType="lpstr">
      <vt:lpstr>Arial</vt:lpstr>
      <vt:lpstr>Calibri</vt:lpstr>
      <vt:lpstr>Calibri Light</vt:lpstr>
      <vt:lpstr>Palatino Linotype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Vitor Ramos</cp:lastModifiedBy>
  <cp:revision>81</cp:revision>
  <dcterms:created xsi:type="dcterms:W3CDTF">2017-05-27T02:37:01Z</dcterms:created>
  <dcterms:modified xsi:type="dcterms:W3CDTF">2020-11-18T15:51:08Z</dcterms:modified>
</cp:coreProperties>
</file>