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7" r:id="rId2"/>
    <p:sldId id="280" r:id="rId3"/>
    <p:sldId id="286" r:id="rId4"/>
    <p:sldId id="279" r:id="rId5"/>
    <p:sldId id="283" r:id="rId6"/>
    <p:sldId id="284" r:id="rId7"/>
    <p:sldId id="290" r:id="rId8"/>
    <p:sldId id="289" r:id="rId9"/>
    <p:sldId id="287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B7C"/>
    <a:srgbClr val="CCECFF"/>
    <a:srgbClr val="EAEAEA"/>
    <a:srgbClr val="FCFBF2"/>
    <a:srgbClr val="000000"/>
    <a:srgbClr val="EBE4AF"/>
    <a:srgbClr val="EBFFFF"/>
    <a:srgbClr val="07375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15"/>
    <p:restoredTop sz="93750"/>
  </p:normalViewPr>
  <p:slideViewPr>
    <p:cSldViewPr snapToGrid="0">
      <p:cViewPr varScale="1">
        <p:scale>
          <a:sx n="96" d="100"/>
          <a:sy n="96" d="100"/>
        </p:scale>
        <p:origin x="19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90011-ED0D-1A4D-8744-E1E8BD657A6E}" type="datetimeFigureOut">
              <a:rPr lang="en-PT" smtClean="0"/>
              <a:t>18/11/2020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4C2A-EC7C-D947-BFF3-7000D9171A50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409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Microbacterium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paraoxydans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Kocuria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sp.,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Penicillium </a:t>
            </a:r>
            <a:r>
              <a:rPr lang="en-GB" sz="12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solitum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Cladosporium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sp3. and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Vishniacozyma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victoriae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 the most associated with organic orchard and non-infested fruits. </a:t>
            </a:r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74C2A-EC7C-D947-BFF3-7000D9171A50}" type="slidenum">
              <a:rPr lang="en-PT" smtClean="0"/>
              <a:t>8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7569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icrobewiki.kenyon.edu/images/1/14/9688365.jp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099" y="3120199"/>
            <a:ext cx="853239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Fruit-associated endophytes from olive cultivars with different levels of resistance to fruit fly and their relationship with pest infestation</a:t>
            </a:r>
            <a:endParaRPr lang="en-PT" sz="2400" b="1" dirty="0">
              <a:latin typeface="+mj-lt"/>
            </a:endParaRPr>
          </a:p>
          <a:p>
            <a:pPr algn="ctr"/>
            <a:endParaRPr lang="en-US" b="1" dirty="0"/>
          </a:p>
          <a:p>
            <a:pPr algn="ctr"/>
            <a:r>
              <a:rPr lang="pt-PT" b="1" dirty="0">
                <a:ea typeface="DengXian" panose="02010600030101010101" pitchFamily="2" charset="-122"/>
                <a:cs typeface="Arial" panose="020B0604020202020204" pitchFamily="34" charset="0"/>
              </a:rPr>
              <a:t>Teresa Lopes, </a:t>
            </a:r>
            <a:r>
              <a:rPr lang="pt-PT" b="1" dirty="0" err="1">
                <a:ea typeface="DengXian" panose="02010600030101010101" pitchFamily="2" charset="-122"/>
                <a:cs typeface="Arial" panose="020B0604020202020204" pitchFamily="34" charset="0"/>
              </a:rPr>
              <a:t>Vitor</a:t>
            </a:r>
            <a:r>
              <a:rPr lang="pt-PT" b="1" dirty="0">
                <a:ea typeface="DengXian" panose="02010600030101010101" pitchFamily="2" charset="-122"/>
                <a:cs typeface="Arial" panose="020B0604020202020204" pitchFamily="34" charset="0"/>
              </a:rPr>
              <a:t> Ramos, Cristina </a:t>
            </a:r>
            <a:r>
              <a:rPr lang="pt-PT" b="1" dirty="0" err="1">
                <a:ea typeface="DengXian" panose="02010600030101010101" pitchFamily="2" charset="-122"/>
                <a:cs typeface="Arial" panose="020B0604020202020204" pitchFamily="34" charset="0"/>
              </a:rPr>
              <a:t>Cameirão</a:t>
            </a:r>
            <a:r>
              <a:rPr lang="pt-PT" b="1" dirty="0">
                <a:ea typeface="DengXian" panose="02010600030101010101" pitchFamily="2" charset="-122"/>
                <a:cs typeface="Arial" panose="020B0604020202020204" pitchFamily="34" charset="0"/>
              </a:rPr>
              <a:t>, José Alberto Pereira, Paula Baptista</a:t>
            </a:r>
            <a:r>
              <a:rPr lang="it-IT" b="1" dirty="0"/>
              <a:t>*</a:t>
            </a:r>
            <a:endParaRPr lang="it-IT" b="1" baseline="30000" dirty="0"/>
          </a:p>
          <a:p>
            <a:endParaRPr lang="it-IT" b="1" baseline="30000" dirty="0">
              <a:latin typeface="Palatino Linotype" panose="0204050205050503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fr-FR" sz="1100" dirty="0"/>
              <a:t>Centro de </a:t>
            </a:r>
            <a:r>
              <a:rPr lang="fr-FR" sz="1100" dirty="0" err="1"/>
              <a:t>Investigação</a:t>
            </a:r>
            <a:r>
              <a:rPr lang="fr-FR" sz="1100" dirty="0"/>
              <a:t> de </a:t>
            </a:r>
            <a:r>
              <a:rPr lang="fr-FR" sz="1100" dirty="0" err="1"/>
              <a:t>Montanha</a:t>
            </a:r>
            <a:r>
              <a:rPr lang="fr-FR" sz="1100" dirty="0"/>
              <a:t> (CIMO), </a:t>
            </a:r>
            <a:r>
              <a:rPr lang="fr-FR" sz="1100" dirty="0" err="1"/>
              <a:t>Instituto</a:t>
            </a:r>
            <a:r>
              <a:rPr lang="fr-FR" sz="1100" dirty="0"/>
              <a:t> </a:t>
            </a:r>
            <a:r>
              <a:rPr lang="fr-FR" sz="1100" dirty="0" err="1"/>
              <a:t>Politécnico</a:t>
            </a:r>
            <a:r>
              <a:rPr lang="fr-FR" sz="1100" dirty="0"/>
              <a:t> de </a:t>
            </a:r>
            <a:r>
              <a:rPr lang="fr-FR" sz="1100" dirty="0" err="1"/>
              <a:t>Bragança</a:t>
            </a:r>
            <a:r>
              <a:rPr lang="fr-FR" sz="1100" dirty="0"/>
              <a:t>. Campus de Santa </a:t>
            </a:r>
            <a:r>
              <a:rPr lang="fr-FR" sz="1100" dirty="0" err="1"/>
              <a:t>Apolónia</a:t>
            </a:r>
            <a:r>
              <a:rPr lang="fr-FR" sz="1100" dirty="0"/>
              <a:t>, 5300-253 </a:t>
            </a:r>
            <a:r>
              <a:rPr lang="fr-FR" sz="1100" dirty="0" err="1"/>
              <a:t>Bragança</a:t>
            </a:r>
            <a:r>
              <a:rPr lang="fr-FR" sz="1100" dirty="0"/>
              <a:t>, Portugal.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sz="1400" b="1" dirty="0">
                <a:latin typeface="Palatino Linotype" panose="02040502050505030304" pitchFamily="18" charset="0"/>
              </a:rPr>
              <a:t>*</a:t>
            </a:r>
            <a:r>
              <a:rPr lang="en-US" sz="1400" dirty="0">
                <a:latin typeface="Palatino Linotype" panose="02040502050505030304" pitchFamily="18" charset="0"/>
              </a:rPr>
              <a:t> </a:t>
            </a:r>
            <a:r>
              <a:rPr lang="en-US" sz="1600" dirty="0"/>
              <a:t>Corresponding author: </a:t>
            </a:r>
            <a:r>
              <a:rPr lang="en-GB" sz="1600" dirty="0" err="1"/>
              <a:t>pbaptista@ipb.pt</a:t>
            </a:r>
            <a:endParaRPr lang="en-GB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 dirty="0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5D5563-C0F5-42A4-9029-F268D91A3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080"/>
            <a:ext cx="9144000" cy="3283080"/>
          </a:xfrm>
          <a:prstGeom prst="rect">
            <a:avLst/>
          </a:prstGeom>
        </p:spPr>
      </p:pic>
      <p:pic>
        <p:nvPicPr>
          <p:cNvPr id="9" name="Imagem 29" descr="Home">
            <a:extLst>
              <a:ext uri="{FF2B5EF4-FFF2-40B4-BE49-F238E27FC236}">
                <a16:creationId xmlns:a16="http://schemas.microsoft.com/office/drawing/2014/main" id="{A3287954-0D05-624E-8C9E-A3320728C9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7" y="6270966"/>
            <a:ext cx="2180004" cy="40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83" descr="Header image">
            <a:extLst>
              <a:ext uri="{FF2B5EF4-FFF2-40B4-BE49-F238E27FC236}">
                <a16:creationId xmlns:a16="http://schemas.microsoft.com/office/drawing/2014/main" id="{31E0C0DA-7963-BC4F-A41A-F1FAEB0C3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 r="76665"/>
          <a:stretch>
            <a:fillRect/>
          </a:stretch>
        </p:blipFill>
        <p:spPr bwMode="auto">
          <a:xfrm>
            <a:off x="2891531" y="6181359"/>
            <a:ext cx="590918" cy="584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089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 descr="Uma imagem com desenho&#10;&#10;Descrição gerada automaticamente">
            <a:extLst>
              <a:ext uri="{FF2B5EF4-FFF2-40B4-BE49-F238E27FC236}">
                <a16:creationId xmlns:a16="http://schemas.microsoft.com/office/drawing/2014/main" id="{9D6AFD30-F9DC-2A4A-88BB-3C89CDA2D3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6" b="20990"/>
          <a:stretch/>
        </p:blipFill>
        <p:spPr>
          <a:xfrm>
            <a:off x="599790" y="5759049"/>
            <a:ext cx="3310473" cy="962072"/>
          </a:xfrm>
          <a:prstGeom prst="rect">
            <a:avLst/>
          </a:prstGeom>
        </p:spPr>
      </p:pic>
      <p:pic>
        <p:nvPicPr>
          <p:cNvPr id="4" name="Imagem 4" descr="C:\Users\SONIAA~1\AppData\Local\Temp\Rar$DIa0.940\Modelos-Barras-FUNDOS-v04_3logos-FEDER.png">
            <a:extLst>
              <a:ext uri="{FF2B5EF4-FFF2-40B4-BE49-F238E27FC236}">
                <a16:creationId xmlns:a16="http://schemas.microsoft.com/office/drawing/2014/main" id="{FABAB199-0A8D-2541-9BC3-F607370FA7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58"/>
          <a:stretch/>
        </p:blipFill>
        <p:spPr bwMode="auto">
          <a:xfrm>
            <a:off x="5470722" y="5628505"/>
            <a:ext cx="3564994" cy="104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7" descr="Uma imagem com desenho&#10;&#10;Descrição gerada automaticamente">
            <a:extLst>
              <a:ext uri="{FF2B5EF4-FFF2-40B4-BE49-F238E27FC236}">
                <a16:creationId xmlns:a16="http://schemas.microsoft.com/office/drawing/2014/main" id="{3B4FF3B9-F42D-1F40-97C1-3A6ADAB9E8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9" b="14358"/>
          <a:stretch/>
        </p:blipFill>
        <p:spPr>
          <a:xfrm>
            <a:off x="3512435" y="5661545"/>
            <a:ext cx="2119130" cy="10481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A3CA33-25BE-5242-AD7F-AAE4D3E17D74}"/>
              </a:ext>
            </a:extLst>
          </p:cNvPr>
          <p:cNvSpPr/>
          <p:nvPr/>
        </p:nvSpPr>
        <p:spPr>
          <a:xfrm>
            <a:off x="-62850" y="1"/>
            <a:ext cx="975461" cy="68579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634D61-D9FD-9448-B046-C967FF4FF8C8}"/>
              </a:ext>
            </a:extLst>
          </p:cNvPr>
          <p:cNvSpPr/>
          <p:nvPr/>
        </p:nvSpPr>
        <p:spPr>
          <a:xfrm rot="16200000">
            <a:off x="-2173555" y="2836029"/>
            <a:ext cx="5196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T" sz="4000" b="1" dirty="0">
                <a:solidFill>
                  <a:schemeClr val="accent5">
                    <a:lumMod val="75000"/>
                  </a:schemeClr>
                </a:solidFill>
              </a:rPr>
              <a:t>ACKNOWLEDGEMENTS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3C9F6A-D3F3-7F4B-828E-A2FCC0612784}"/>
              </a:ext>
            </a:extLst>
          </p:cNvPr>
          <p:cNvSpPr/>
          <p:nvPr/>
        </p:nvSpPr>
        <p:spPr>
          <a:xfrm>
            <a:off x="1628835" y="1685549"/>
            <a:ext cx="6602554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ea typeface="DengXian" panose="02010600030101010101" pitchFamily="2" charset="-122"/>
              </a:rPr>
              <a:t>This work is supported by FEDER funds through the COMPETE (Operational </a:t>
            </a:r>
            <a:r>
              <a:rPr lang="en-US" dirty="0" err="1">
                <a:solidFill>
                  <a:srgbClr val="000000"/>
                </a:solidFill>
                <a:ea typeface="DengXian" panose="02010600030101010101" pitchFamily="2" charset="-122"/>
              </a:rPr>
              <a:t>Programme</a:t>
            </a:r>
            <a:r>
              <a:rPr lang="en-US" dirty="0">
                <a:solidFill>
                  <a:srgbClr val="000000"/>
                </a:solidFill>
                <a:ea typeface="DengXian" panose="02010600030101010101" pitchFamily="2" charset="-122"/>
              </a:rPr>
              <a:t> for Competitiveness Factors) and by National funds through the FCT (Foundation for Science and Technology) within the POCI-01-0145-FEDER-031133 (</a:t>
            </a:r>
            <a:r>
              <a:rPr lang="en-US" dirty="0" err="1">
                <a:solidFill>
                  <a:srgbClr val="000000"/>
                </a:solidFill>
                <a:ea typeface="DengXian" panose="02010600030101010101" pitchFamily="2" charset="-122"/>
              </a:rPr>
              <a:t>MicOlives</a:t>
            </a:r>
            <a:r>
              <a:rPr lang="en-US" dirty="0">
                <a:solidFill>
                  <a:srgbClr val="000000"/>
                </a:solidFill>
                <a:ea typeface="DengXian" panose="02010600030101010101" pitchFamily="2" charset="-122"/>
              </a:rPr>
              <a:t>) project.</a:t>
            </a:r>
            <a:r>
              <a:rPr lang="en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211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E4F0A66-0379-484F-8447-4EE9D68CC7DF}"/>
              </a:ext>
            </a:extLst>
          </p:cNvPr>
          <p:cNvSpPr/>
          <p:nvPr/>
        </p:nvSpPr>
        <p:spPr>
          <a:xfrm>
            <a:off x="2526632" y="432343"/>
            <a:ext cx="3465095" cy="6617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71EB8-DFAD-E643-9C25-7AFE27AE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9" y="1004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PT" sz="3600" b="1" dirty="0"/>
              <a:t>Abstract</a:t>
            </a:r>
            <a:r>
              <a:rPr lang="en-PT" sz="3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54DE9-8533-4744-BB8D-FDD0A8D8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08" y="1425994"/>
            <a:ext cx="7886700" cy="456573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4000" dirty="0"/>
              <a:t>D</a:t>
            </a:r>
            <a:r>
              <a:rPr lang="en-US" sz="4000" dirty="0" err="1"/>
              <a:t>ifferent</a:t>
            </a:r>
            <a:r>
              <a:rPr lang="en-US" sz="4000" dirty="0"/>
              <a:t> </a:t>
            </a:r>
            <a:r>
              <a:rPr lang="en-GB" sz="4000" dirty="0"/>
              <a:t>olive </a:t>
            </a:r>
            <a:r>
              <a:rPr lang="en-US" sz="4000" dirty="0"/>
              <a:t>cultivars exhibit different propensities to fruit fly infestation</a:t>
            </a:r>
            <a:r>
              <a:rPr lang="en-GB" sz="4000" dirty="0"/>
              <a:t> and the causes are still unclear. We want to disclose the potential role of the olive endophytes in conferring such susceptibility differences. Accordingly, the endophytic microbial composition of </a:t>
            </a:r>
            <a:r>
              <a:rPr lang="en-US" sz="4000" dirty="0"/>
              <a:t>infested and non-infested fruits </a:t>
            </a:r>
            <a:r>
              <a:rPr lang="en-GB" sz="4000" dirty="0"/>
              <a:t>from cultivars </a:t>
            </a:r>
            <a:r>
              <a:rPr lang="en-US" sz="4000" dirty="0"/>
              <a:t>Madural (susceptible </a:t>
            </a:r>
            <a:r>
              <a:rPr lang="en-GB" sz="4000" dirty="0"/>
              <a:t>to olive fly</a:t>
            </a:r>
            <a:r>
              <a:rPr lang="en-US" sz="4000" dirty="0"/>
              <a:t>) and </a:t>
            </a:r>
            <a:r>
              <a:rPr lang="en-US" sz="4000" dirty="0" err="1"/>
              <a:t>Cobrançosa</a:t>
            </a:r>
            <a:r>
              <a:rPr lang="en-US" sz="4000" dirty="0"/>
              <a:t> (less susceptible) </a:t>
            </a:r>
            <a:r>
              <a:rPr lang="en-GB" sz="4000" dirty="0"/>
              <a:t>were studied. </a:t>
            </a:r>
            <a:r>
              <a:rPr lang="en-US" sz="4000" dirty="0"/>
              <a:t>A culture-dependent approach was used, being the isolates identified by sequencing of their internal transcribed spacer (for fungi) and 16S rRNA gene regions (for bacteria)</a:t>
            </a:r>
            <a:r>
              <a:rPr lang="en-GB" sz="4000" dirty="0"/>
              <a:t>. Overall, there was a larger consortium of bacteria associated to olives </a:t>
            </a:r>
            <a:r>
              <a:rPr lang="en-US" sz="4000" dirty="0"/>
              <a:t>than fungi. The microbial communities were mostly composed of </a:t>
            </a:r>
            <a:r>
              <a:rPr lang="en-US" sz="4000" i="1" dirty="0"/>
              <a:t>Proteobacteria</a:t>
            </a:r>
            <a:r>
              <a:rPr lang="en-US" sz="4000" dirty="0"/>
              <a:t>, </a:t>
            </a:r>
            <a:r>
              <a:rPr lang="en-US" sz="4000" i="1" dirty="0"/>
              <a:t>Actinobacteria, </a:t>
            </a:r>
            <a:r>
              <a:rPr lang="en-GB" sz="4000" dirty="0"/>
              <a:t>Ascomycota and Basidiomycota. Both host</a:t>
            </a:r>
            <a:r>
              <a:rPr lang="en-US" sz="4000" dirty="0"/>
              <a:t> cultivar and infestation level had a negligible effect on microbial community composition. Despite this, it was found a clear positive association of microbial consortia with the resistant cultivar (</a:t>
            </a:r>
            <a:r>
              <a:rPr lang="en-US" sz="4000" i="1" dirty="0"/>
              <a:t>Kocuria </a:t>
            </a:r>
            <a:r>
              <a:rPr lang="en-US" sz="4000" dirty="0"/>
              <a:t>sp., </a:t>
            </a:r>
            <a:r>
              <a:rPr lang="en-US" sz="4000" i="1" dirty="0"/>
              <a:t>Actinobacterium </a:t>
            </a:r>
            <a:r>
              <a:rPr lang="en-US" sz="4000" dirty="0"/>
              <a:t>sp., </a:t>
            </a:r>
            <a:r>
              <a:rPr lang="en-US" sz="4000" i="1" dirty="0" err="1"/>
              <a:t>Rhodococcus</a:t>
            </a:r>
            <a:r>
              <a:rPr lang="en-US" sz="4000" i="1" dirty="0"/>
              <a:t> </a:t>
            </a:r>
            <a:r>
              <a:rPr lang="en-US" sz="4000" dirty="0"/>
              <a:t>sp</a:t>
            </a:r>
            <a:r>
              <a:rPr lang="en-US" sz="4000" i="1" dirty="0"/>
              <a:t>., Pseudomonas </a:t>
            </a:r>
            <a:r>
              <a:rPr lang="en-US" sz="4000" i="1" dirty="0" err="1"/>
              <a:t>citronellolis</a:t>
            </a:r>
            <a:r>
              <a:rPr lang="en-US" sz="4000" i="1" dirty="0"/>
              <a:t>, Aspergillus flavus, </a:t>
            </a:r>
            <a:r>
              <a:rPr lang="en-US" sz="4000" i="1" dirty="0" err="1"/>
              <a:t>Stereum</a:t>
            </a:r>
            <a:r>
              <a:rPr lang="en-US" sz="4000" i="1" dirty="0"/>
              <a:t> </a:t>
            </a:r>
            <a:r>
              <a:rPr lang="en-US" sz="4000" dirty="0"/>
              <a:t>sp.,</a:t>
            </a:r>
            <a:r>
              <a:rPr lang="en-US" sz="4000" i="1" dirty="0"/>
              <a:t>  a</a:t>
            </a:r>
            <a:r>
              <a:rPr lang="en-US" sz="4000" dirty="0"/>
              <a:t>nd</a:t>
            </a:r>
            <a:r>
              <a:rPr lang="en-US" sz="4000" i="1" dirty="0"/>
              <a:t> Cladosporium </a:t>
            </a:r>
            <a:r>
              <a:rPr lang="en-US" sz="4000" dirty="0"/>
              <a:t>sp.</a:t>
            </a:r>
            <a:r>
              <a:rPr lang="en-US" sz="4000" i="1" dirty="0"/>
              <a:t>) </a:t>
            </a:r>
            <a:r>
              <a:rPr lang="en-US" sz="4000" dirty="0"/>
              <a:t>and non-infested fruits</a:t>
            </a:r>
            <a:r>
              <a:rPr lang="en-US" sz="4000" b="1" dirty="0"/>
              <a:t> </a:t>
            </a:r>
            <a:r>
              <a:rPr lang="en-GB" sz="4000" b="1" dirty="0"/>
              <a:t>(</a:t>
            </a:r>
            <a:r>
              <a:rPr lang="en-US" sz="4000" i="1" dirty="0"/>
              <a:t>Kocuria </a:t>
            </a:r>
            <a:r>
              <a:rPr lang="en-US" sz="4000" dirty="0"/>
              <a:t>sp., </a:t>
            </a:r>
            <a:r>
              <a:rPr lang="en-US" sz="4000" i="1" dirty="0" err="1"/>
              <a:t>Stereum</a:t>
            </a:r>
            <a:r>
              <a:rPr lang="en-US" sz="4000" i="1" dirty="0"/>
              <a:t> </a:t>
            </a:r>
            <a:r>
              <a:rPr lang="en-US" sz="4000" dirty="0"/>
              <a:t>sp., </a:t>
            </a:r>
            <a:r>
              <a:rPr lang="en-US" sz="4000" i="1" dirty="0"/>
              <a:t>and  </a:t>
            </a:r>
            <a:r>
              <a:rPr lang="en-US" sz="4000" i="1" dirty="0" err="1"/>
              <a:t>Vishniacozyma</a:t>
            </a:r>
            <a:r>
              <a:rPr lang="en-US" sz="4000" i="1" dirty="0"/>
              <a:t> </a:t>
            </a:r>
            <a:r>
              <a:rPr lang="en-US" sz="4000" i="1" dirty="0" err="1"/>
              <a:t>victoria</a:t>
            </a:r>
            <a:r>
              <a:rPr lang="en-US" sz="4000" dirty="0"/>
              <a:t>). Their function roles on host cultivar susceptibility/resistance to fruit fly is a topic that requires further studies.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3300" dirty="0"/>
          </a:p>
          <a:p>
            <a:pPr marL="0" indent="0" algn="just">
              <a:lnSpc>
                <a:spcPct val="120000"/>
              </a:lnSpc>
              <a:buNone/>
            </a:pPr>
            <a:endParaRPr lang="en-PT" sz="3300" dirty="0"/>
          </a:p>
          <a:p>
            <a:endParaRPr lang="en-P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01D57F-501C-6E47-BDE5-B6B2CC8DAC1C}"/>
              </a:ext>
            </a:extLst>
          </p:cNvPr>
          <p:cNvSpPr txBox="1"/>
          <p:nvPr/>
        </p:nvSpPr>
        <p:spPr>
          <a:xfrm>
            <a:off x="460208" y="5413707"/>
            <a:ext cx="63256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Keywords: </a:t>
            </a:r>
            <a:r>
              <a:rPr lang="en-US" sz="1600" i="1" dirty="0" err="1"/>
              <a:t>Bactrocera</a:t>
            </a:r>
            <a:r>
              <a:rPr lang="en-US" sz="1600" i="1" dirty="0"/>
              <a:t> </a:t>
            </a:r>
            <a:r>
              <a:rPr lang="en-US" sz="1600" i="1" dirty="0" err="1"/>
              <a:t>oleae</a:t>
            </a:r>
            <a:r>
              <a:rPr lang="en-US" sz="1600" i="1" dirty="0"/>
              <a:t> </a:t>
            </a:r>
            <a:r>
              <a:rPr lang="en-US" sz="1600" dirty="0"/>
              <a:t>Rossi; susceptibility of olive cultivars; bacteria; fungi; biocontrol</a:t>
            </a:r>
            <a:endParaRPr lang="en-PT" sz="1600" dirty="0"/>
          </a:p>
          <a:p>
            <a:endParaRPr lang="en-P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2D4E7C-3768-A844-8B54-1CBE38D35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33915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3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ganca.png">
            <a:extLst>
              <a:ext uri="{FF2B5EF4-FFF2-40B4-BE49-F238E27FC236}">
                <a16:creationId xmlns:a16="http://schemas.microsoft.com/office/drawing/2014/main" id="{D2AFEBB8-CCEB-134F-AEDF-BD95847AB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" y="1772816"/>
            <a:ext cx="2193590" cy="3744416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581E38-E6C4-FB42-9DB3-B463DEFE328A}"/>
              </a:ext>
            </a:extLst>
          </p:cNvPr>
          <p:cNvSpPr txBox="1">
            <a:spLocks/>
          </p:cNvSpPr>
          <p:nvPr/>
        </p:nvSpPr>
        <p:spPr>
          <a:xfrm>
            <a:off x="1379467" y="400720"/>
            <a:ext cx="7200800" cy="50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Susceptibility of Olive Tree Cultivars to Olive Fly Attack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10493-2292-3A49-8943-2E9E96BA0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30" t="51676"/>
          <a:stretch/>
        </p:blipFill>
        <p:spPr>
          <a:xfrm>
            <a:off x="2699792" y="1844824"/>
            <a:ext cx="6036814" cy="2952328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7242DE-EB74-F445-8354-3B6CA10E9060}"/>
              </a:ext>
            </a:extLst>
          </p:cNvPr>
          <p:cNvSpPr/>
          <p:nvPr/>
        </p:nvSpPr>
        <p:spPr>
          <a:xfrm>
            <a:off x="3491880" y="270892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ângulo 9">
            <a:extLst>
              <a:ext uri="{FF2B5EF4-FFF2-40B4-BE49-F238E27FC236}">
                <a16:creationId xmlns:a16="http://schemas.microsoft.com/office/drawing/2014/main" id="{9F9AE001-63C9-5440-B263-C589F52EB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32" y="2708920"/>
            <a:ext cx="1480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Susceptible</a:t>
            </a:r>
          </a:p>
        </p:txBody>
      </p:sp>
      <p:pic>
        <p:nvPicPr>
          <p:cNvPr id="7" name="Picture 6" descr="Fly December 2007-11.jpg">
            <a:extLst>
              <a:ext uri="{FF2B5EF4-FFF2-40B4-BE49-F238E27FC236}">
                <a16:creationId xmlns:a16="http://schemas.microsoft.com/office/drawing/2014/main" id="{A363E7FE-1DED-204A-A01C-64ACF4A7F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3561">
            <a:off x="2070481" y="1319147"/>
            <a:ext cx="886989" cy="931469"/>
          </a:xfrm>
          <a:prstGeom prst="ellipse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1B8A5A-84B8-E94C-8FF0-D9A0FD946E3B}"/>
              </a:ext>
            </a:extLst>
          </p:cNvPr>
          <p:cNvSpPr txBox="1">
            <a:spLocks/>
          </p:cNvSpPr>
          <p:nvPr/>
        </p:nvSpPr>
        <p:spPr>
          <a:xfrm>
            <a:off x="2303240" y="5229200"/>
            <a:ext cx="6840760" cy="1008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The exact reason of differences on susceptibility is currently unknown.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303071-E12C-5E4D-B9FB-AA5D445FE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34" y="5759049"/>
            <a:ext cx="1127466" cy="11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6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4</a:t>
            </a:fld>
            <a:endParaRPr lang="fr-FR">
              <a:latin typeface="Palatino Linotype" panose="02040502050505030304" pitchFamily="18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C48E63-A995-DC44-B105-8BC10D8B8EE6}"/>
              </a:ext>
            </a:extLst>
          </p:cNvPr>
          <p:cNvSpPr txBox="1">
            <a:spLocks/>
          </p:cNvSpPr>
          <p:nvPr/>
        </p:nvSpPr>
        <p:spPr>
          <a:xfrm>
            <a:off x="7086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4</a:t>
            </a:fld>
            <a:endParaRPr lang="fr-FR">
              <a:latin typeface="Palatino Linotype" panose="02040502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CE89FB-9260-EE43-AC6D-83BAF8CCBFDC}"/>
              </a:ext>
            </a:extLst>
          </p:cNvPr>
          <p:cNvSpPr txBox="1"/>
          <p:nvPr/>
        </p:nvSpPr>
        <p:spPr>
          <a:xfrm>
            <a:off x="4892634" y="34290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D3544-F3C0-8B49-B43D-8174681362D9}"/>
              </a:ext>
            </a:extLst>
          </p:cNvPr>
          <p:cNvSpPr txBox="1"/>
          <p:nvPr/>
        </p:nvSpPr>
        <p:spPr>
          <a:xfrm>
            <a:off x="1600200" y="2466474"/>
            <a:ext cx="560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T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9B148246-9322-F24B-A675-3ED5608AF16A}"/>
              </a:ext>
            </a:extLst>
          </p:cNvPr>
          <p:cNvSpPr txBox="1">
            <a:spLocks/>
          </p:cNvSpPr>
          <p:nvPr/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4</a:t>
            </a:fld>
            <a:endParaRPr lang="fr-FR">
              <a:latin typeface="Palatino Linotype" panose="0204050205050503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8B1D14-CC42-E940-9501-9F862007CB78}"/>
              </a:ext>
            </a:extLst>
          </p:cNvPr>
          <p:cNvGrpSpPr/>
          <p:nvPr/>
        </p:nvGrpSpPr>
        <p:grpSpPr>
          <a:xfrm>
            <a:off x="0" y="190481"/>
            <a:ext cx="9220200" cy="6089669"/>
            <a:chOff x="214514" y="-542916"/>
            <a:chExt cx="11837786" cy="7984382"/>
          </a:xfrm>
        </p:grpSpPr>
        <p:pic>
          <p:nvPicPr>
            <p:cNvPr id="33" name="Picture 32" descr="A picture containing device&#10;&#10;Description automatically generated">
              <a:extLst>
                <a:ext uri="{FF2B5EF4-FFF2-40B4-BE49-F238E27FC236}">
                  <a16:creationId xmlns:a16="http://schemas.microsoft.com/office/drawing/2014/main" id="{E9625F96-94B5-214E-BAE5-48668F030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806" r="24950" b="7231"/>
            <a:stretch/>
          </p:blipFill>
          <p:spPr>
            <a:xfrm>
              <a:off x="214514" y="-542916"/>
              <a:ext cx="7083099" cy="6362086"/>
            </a:xfrm>
            <a:prstGeom prst="rect">
              <a:avLst/>
            </a:prstGeom>
          </p:spPr>
        </p:pic>
        <p:pic>
          <p:nvPicPr>
            <p:cNvPr id="34" name="Picture 33" descr="Chart, sunburst chart&#10;&#10;Description automatically generated">
              <a:extLst>
                <a:ext uri="{FF2B5EF4-FFF2-40B4-BE49-F238E27FC236}">
                  <a16:creationId xmlns:a16="http://schemas.microsoft.com/office/drawing/2014/main" id="{3E87B5B0-6464-F345-829D-E41D85C9E8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095" b="2280"/>
            <a:stretch/>
          </p:blipFill>
          <p:spPr>
            <a:xfrm>
              <a:off x="3773202" y="889210"/>
              <a:ext cx="8279098" cy="6552256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22568DE-F459-984C-85BC-EEEF927A4EF5}"/>
                </a:ext>
              </a:extLst>
            </p:cNvPr>
            <p:cNvSpPr/>
            <p:nvPr/>
          </p:nvSpPr>
          <p:spPr>
            <a:xfrm>
              <a:off x="494999" y="-360428"/>
              <a:ext cx="3000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P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PT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E588A81-A801-554C-98D4-8CE71CC6027F}"/>
                </a:ext>
              </a:extLst>
            </p:cNvPr>
            <p:cNvSpPr/>
            <p:nvPr/>
          </p:nvSpPr>
          <p:spPr>
            <a:xfrm>
              <a:off x="6733327" y="1397900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P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PT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CEB902-45D8-6B47-9586-6BFAEA0A411C}"/>
              </a:ext>
            </a:extLst>
          </p:cNvPr>
          <p:cNvSpPr txBox="1"/>
          <p:nvPr/>
        </p:nvSpPr>
        <p:spPr>
          <a:xfrm>
            <a:off x="1800005" y="5174298"/>
            <a:ext cx="398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i="1" dirty="0"/>
              <a:t>Proteobacteria</a:t>
            </a:r>
            <a:r>
              <a:rPr lang="en-US" dirty="0"/>
              <a:t> and </a:t>
            </a:r>
            <a:r>
              <a:rPr lang="en-US" i="1" dirty="0"/>
              <a:t>Actinobacteria</a:t>
            </a:r>
            <a:r>
              <a:rPr lang="en-US" dirty="0"/>
              <a:t> </a:t>
            </a:r>
            <a:endParaRPr lang="en-PT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AE9D8B-AC27-F944-823D-329869AAFBAD}"/>
              </a:ext>
            </a:extLst>
          </p:cNvPr>
          <p:cNvSpPr txBox="1"/>
          <p:nvPr/>
        </p:nvSpPr>
        <p:spPr>
          <a:xfrm>
            <a:off x="1800005" y="5491538"/>
            <a:ext cx="419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GB" dirty="0"/>
              <a:t>Ascomycota and Basidiomycota.</a:t>
            </a:r>
            <a:r>
              <a:rPr lang="en-PT" dirty="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EC9ADB-E897-BF46-8AA3-92A7686C2B6B}"/>
              </a:ext>
            </a:extLst>
          </p:cNvPr>
          <p:cNvSpPr txBox="1"/>
          <p:nvPr/>
        </p:nvSpPr>
        <p:spPr>
          <a:xfrm>
            <a:off x="2917826" y="480496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T" b="1" dirty="0">
                <a:solidFill>
                  <a:schemeClr val="accent5">
                    <a:lumMod val="75000"/>
                  </a:schemeClr>
                </a:solidFill>
              </a:rPr>
              <a:t>Major phyla: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92B4C36-D7C7-2641-B797-ED7F4B6C93BF}"/>
              </a:ext>
            </a:extLst>
          </p:cNvPr>
          <p:cNvSpPr/>
          <p:nvPr/>
        </p:nvSpPr>
        <p:spPr>
          <a:xfrm>
            <a:off x="4077523" y="63207"/>
            <a:ext cx="4990277" cy="81460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0D96699-D676-9641-BCCA-FC08BF9FB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34" y="5759049"/>
            <a:ext cx="1127466" cy="112746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8D3059B-74CB-704F-9B14-EF557873BF87}"/>
              </a:ext>
            </a:extLst>
          </p:cNvPr>
          <p:cNvSpPr txBox="1"/>
          <p:nvPr/>
        </p:nvSpPr>
        <p:spPr>
          <a:xfrm>
            <a:off x="454383" y="6055012"/>
            <a:ext cx="724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GB" dirty="0">
                <a:highlight>
                  <a:srgbClr val="CCECFF"/>
                </a:highlight>
              </a:rPr>
              <a:t>Cumulative curves reached asymptote emphasising the adequate sampling </a:t>
            </a:r>
            <a:endParaRPr lang="en-PT" dirty="0">
              <a:highlight>
                <a:srgbClr val="CCECFF"/>
              </a:highlight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EC5DEAF-EDE2-064A-896C-F25DADBA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681" y="-1869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Microbial </a:t>
            </a:r>
            <a:r>
              <a:rPr lang="en-PT" sz="3600" b="1" dirty="0">
                <a:solidFill>
                  <a:schemeClr val="accent5">
                    <a:lumMod val="75000"/>
                  </a:schemeClr>
                </a:solidFill>
              </a:rPr>
              <a:t>diversity </a:t>
            </a:r>
            <a:r>
              <a:rPr lang="en-PT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418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9CB2B6-BD79-D54E-9EA9-C0EC53926C9D}"/>
              </a:ext>
            </a:extLst>
          </p:cNvPr>
          <p:cNvSpPr/>
          <p:nvPr/>
        </p:nvSpPr>
        <p:spPr>
          <a:xfrm>
            <a:off x="-62849" y="1"/>
            <a:ext cx="975461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140FE2D-EE1D-3E47-B834-295E5049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9EA01-88AA-6344-8C45-DAABAAB06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34" y="5759049"/>
            <a:ext cx="1127466" cy="1127466"/>
          </a:xfrm>
          <a:prstGeom prst="rect">
            <a:avLst/>
          </a:prstGeom>
        </p:spPr>
      </p:pic>
      <p:sp>
        <p:nvSpPr>
          <p:cNvPr id="4" name="CaixaDeTexto 18">
            <a:extLst>
              <a:ext uri="{FF2B5EF4-FFF2-40B4-BE49-F238E27FC236}">
                <a16:creationId xmlns:a16="http://schemas.microsoft.com/office/drawing/2014/main" id="{A95EAA9C-30A2-5544-A0CF-CB7CD408C3D4}"/>
              </a:ext>
            </a:extLst>
          </p:cNvPr>
          <p:cNvSpPr txBox="1"/>
          <p:nvPr/>
        </p:nvSpPr>
        <p:spPr>
          <a:xfrm>
            <a:off x="1627525" y="3375090"/>
            <a:ext cx="251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Cobrançosa</a:t>
            </a:r>
            <a:r>
              <a:rPr lang="pt-PT" dirty="0">
                <a:cs typeface="Times New Roman" panose="02020603050405020304" pitchFamily="18" charset="0"/>
              </a:rPr>
              <a:t> vs. </a:t>
            </a:r>
            <a:r>
              <a:rPr lang="pt-PT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Madural</a:t>
            </a:r>
          </a:p>
        </p:txBody>
      </p:sp>
      <p:sp>
        <p:nvSpPr>
          <p:cNvPr id="5" name="CaixaDeTexto 20">
            <a:extLst>
              <a:ext uri="{FF2B5EF4-FFF2-40B4-BE49-F238E27FC236}">
                <a16:creationId xmlns:a16="http://schemas.microsoft.com/office/drawing/2014/main" id="{142BA9FD-4B4F-0249-8732-212AD50DA554}"/>
              </a:ext>
            </a:extLst>
          </p:cNvPr>
          <p:cNvSpPr txBox="1"/>
          <p:nvPr/>
        </p:nvSpPr>
        <p:spPr>
          <a:xfrm>
            <a:off x="5216213" y="3290116"/>
            <a:ext cx="257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Infested</a:t>
            </a:r>
            <a:r>
              <a:rPr lang="pt-PT" dirty="0">
                <a:cs typeface="Times New Roman" panose="02020603050405020304" pitchFamily="18" charset="0"/>
              </a:rPr>
              <a:t> vs. </a:t>
            </a:r>
            <a:r>
              <a:rPr lang="pt-PT" b="1" dirty="0">
                <a:solidFill>
                  <a:srgbClr val="006600"/>
                </a:solidFill>
                <a:cs typeface="Times New Roman" panose="02020603050405020304" pitchFamily="18" charset="0"/>
              </a:rPr>
              <a:t>Non </a:t>
            </a:r>
            <a:r>
              <a:rPr lang="pt-PT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infested</a:t>
            </a:r>
            <a:endParaRPr lang="pt-PT" b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Marcador de Posição de Conteúdo 3">
            <a:extLst>
              <a:ext uri="{FF2B5EF4-FFF2-40B4-BE49-F238E27FC236}">
                <a16:creationId xmlns:a16="http://schemas.microsoft.com/office/drawing/2014/main" id="{94A1EB1A-8A0A-7943-AAC1-2316A8472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33" t="16617" r="23911" b="24294"/>
          <a:stretch/>
        </p:blipFill>
        <p:spPr>
          <a:xfrm>
            <a:off x="1349912" y="805535"/>
            <a:ext cx="3475965" cy="2484581"/>
          </a:xfrm>
          <a:prstGeom prst="rect">
            <a:avLst/>
          </a:prstGeom>
        </p:spPr>
      </p:pic>
      <p:pic>
        <p:nvPicPr>
          <p:cNvPr id="7" name="Marcador de Posição de Conteúdo 3">
            <a:extLst>
              <a:ext uri="{FF2B5EF4-FFF2-40B4-BE49-F238E27FC236}">
                <a16:creationId xmlns:a16="http://schemas.microsoft.com/office/drawing/2014/main" id="{9ECC663E-7AB7-9B4A-9F15-0B01359701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36" t="15498" r="27450" b="23758"/>
          <a:stretch/>
        </p:blipFill>
        <p:spPr>
          <a:xfrm>
            <a:off x="5008160" y="709306"/>
            <a:ext cx="3481936" cy="25808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C630C6-850B-F344-BF33-C4226BD0BD85}"/>
              </a:ext>
            </a:extLst>
          </p:cNvPr>
          <p:cNvSpPr/>
          <p:nvPr/>
        </p:nvSpPr>
        <p:spPr>
          <a:xfrm>
            <a:off x="1741343" y="2766629"/>
            <a:ext cx="1787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Kruskal</a:t>
            </a:r>
            <a:r>
              <a:rPr lang="pt-P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stress = 0.117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8599B-0062-7C4F-87A4-A8354BFF6AD9}"/>
              </a:ext>
            </a:extLst>
          </p:cNvPr>
          <p:cNvSpPr/>
          <p:nvPr/>
        </p:nvSpPr>
        <p:spPr>
          <a:xfrm>
            <a:off x="5408449" y="2694311"/>
            <a:ext cx="1787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Kruskal</a:t>
            </a:r>
            <a:r>
              <a:rPr lang="pt-P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stress = 0.117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DEF7F4-BA66-6B46-9D25-473A6B11469B}"/>
              </a:ext>
            </a:extLst>
          </p:cNvPr>
          <p:cNvSpPr/>
          <p:nvPr/>
        </p:nvSpPr>
        <p:spPr>
          <a:xfrm>
            <a:off x="3630075" y="397277"/>
            <a:ext cx="2190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Bacterial Community</a:t>
            </a:r>
          </a:p>
        </p:txBody>
      </p:sp>
      <p:graphicFrame>
        <p:nvGraphicFramePr>
          <p:cNvPr id="12" name="Table 30">
            <a:extLst>
              <a:ext uri="{FF2B5EF4-FFF2-40B4-BE49-F238E27FC236}">
                <a16:creationId xmlns:a16="http://schemas.microsoft.com/office/drawing/2014/main" id="{D0DC275A-E8E8-0544-B73F-C6A768364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107842"/>
              </p:ext>
            </p:extLst>
          </p:nvPr>
        </p:nvGraphicFramePr>
        <p:xfrm>
          <a:off x="1881074" y="3924630"/>
          <a:ext cx="5759268" cy="15770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1096">
                  <a:extLst>
                    <a:ext uri="{9D8B030D-6E8A-4147-A177-3AD203B41FA5}">
                      <a16:colId xmlns:a16="http://schemas.microsoft.com/office/drawing/2014/main" val="3185556061"/>
                    </a:ext>
                  </a:extLst>
                </a:gridCol>
                <a:gridCol w="2131096">
                  <a:extLst>
                    <a:ext uri="{9D8B030D-6E8A-4147-A177-3AD203B41FA5}">
                      <a16:colId xmlns:a16="http://schemas.microsoft.com/office/drawing/2014/main" val="419121525"/>
                    </a:ext>
                  </a:extLst>
                </a:gridCol>
                <a:gridCol w="1497076">
                  <a:extLst>
                    <a:ext uri="{9D8B030D-6E8A-4147-A177-3AD203B41FA5}">
                      <a16:colId xmlns:a16="http://schemas.microsoft.com/office/drawing/2014/main" val="3629686290"/>
                    </a:ext>
                  </a:extLst>
                </a:gridCol>
              </a:tblGrid>
              <a:tr h="5256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PT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ANOSIM</a:t>
                      </a:r>
                      <a:endParaRPr lang="en-PT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PT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PERMANOVA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59654"/>
                  </a:ext>
                </a:extLst>
              </a:tr>
              <a:tr h="5256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800" dirty="0">
                          <a:effectLst/>
                          <a:latin typeface="+mn-lt"/>
                          <a:ea typeface="Calibri" panose="020F0502020204030204"/>
                          <a:cs typeface="Times New Roman" panose="02020603050405020304" pitchFamily="18" charset="0"/>
                        </a:rPr>
                        <a:t>Cultivar</a:t>
                      </a:r>
                      <a:endParaRPr lang="en-PT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/>
                          <a:cs typeface="Times New Roman" panose="02020603050405020304" pitchFamily="18" charset="0"/>
                        </a:rPr>
                        <a:t>0.225</a:t>
                      </a: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***</a:t>
                      </a:r>
                      <a:endParaRPr lang="pt-PT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PT" sz="1800" dirty="0">
                          <a:latin typeface="+mn-lt"/>
                        </a:rPr>
                        <a:t>0,021</a:t>
                      </a: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**</a:t>
                      </a:r>
                      <a:endParaRPr lang="en-PT" sz="1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237451"/>
                  </a:ext>
                </a:extLst>
              </a:tr>
              <a:tr h="525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err="1">
                          <a:effectLst/>
                          <a:latin typeface="+mn-lt"/>
                          <a:ea typeface="Calibri" panose="020F0502020204030204"/>
                          <a:cs typeface="Times New Roman" panose="02020603050405020304" pitchFamily="18" charset="0"/>
                        </a:rPr>
                        <a:t>Infestation</a:t>
                      </a:r>
                      <a:r>
                        <a:rPr lang="pt-PT" sz="1800" dirty="0">
                          <a:effectLst/>
                          <a:latin typeface="+mn-lt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800" dirty="0" err="1">
                          <a:effectLst/>
                          <a:latin typeface="+mn-lt"/>
                          <a:ea typeface="Calibri" panose="020F0502020204030204"/>
                          <a:cs typeface="Times New Roman" panose="02020603050405020304" pitchFamily="18" charset="0"/>
                        </a:rPr>
                        <a:t>level</a:t>
                      </a:r>
                      <a:r>
                        <a:rPr lang="pt-PT" sz="1800" dirty="0">
                          <a:effectLst/>
                          <a:latin typeface="+mn-lt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effectLst/>
                          <a:latin typeface="+mn-lt"/>
                          <a:ea typeface="Calibri" panose="020F0502020204030204"/>
                          <a:cs typeface="Times New Roman" panose="02020603050405020304" pitchFamily="18" charset="0"/>
                        </a:rPr>
                        <a:t>0.210</a:t>
                      </a:r>
                      <a:r>
                        <a:rPr lang="pt-PT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***</a:t>
                      </a:r>
                      <a:endParaRPr lang="pt-PT" sz="1800" dirty="0">
                        <a:effectLst/>
                        <a:latin typeface="+mn-lt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PT" sz="1800" dirty="0">
                          <a:latin typeface="+mn-lt"/>
                        </a:rPr>
                        <a:t>0,013</a:t>
                      </a:r>
                      <a:r>
                        <a:rPr lang="en-US" sz="18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n.s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PT" sz="1800" baseline="30000" dirty="0">
                          <a:effectLst/>
                          <a:latin typeface="+mn-lt"/>
                        </a:rPr>
                        <a:t> </a:t>
                      </a:r>
                      <a:endParaRPr lang="en-PT" sz="1800" baseline="30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89208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C1F4EEDE-F49D-0041-A0E2-0EEF4A34077E}"/>
              </a:ext>
            </a:extLst>
          </p:cNvPr>
          <p:cNvSpPr txBox="1">
            <a:spLocks/>
          </p:cNvSpPr>
          <p:nvPr/>
        </p:nvSpPr>
        <p:spPr>
          <a:xfrm rot="16200000">
            <a:off x="-3073712" y="175022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T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CAN THEY SHAPE ENDOPHYTIC COMMUNITY?</a:t>
            </a:r>
          </a:p>
        </p:txBody>
      </p:sp>
    </p:spTree>
    <p:extLst>
      <p:ext uri="{BB962C8B-B14F-4D97-AF65-F5344CB8AC3E}">
        <p14:creationId xmlns:p14="http://schemas.microsoft.com/office/powerpoint/2010/main" val="237514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D5886A-3F1B-8C4E-A9AA-C276AB62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z="1800" smtClean="0"/>
              <a:pPr/>
              <a:t>6</a:t>
            </a:fld>
            <a:endParaRPr lang="fr-FR" sz="1800"/>
          </a:p>
        </p:txBody>
      </p:sp>
      <p:sp>
        <p:nvSpPr>
          <p:cNvPr id="4" name="CaixaDeTexto 18">
            <a:extLst>
              <a:ext uri="{FF2B5EF4-FFF2-40B4-BE49-F238E27FC236}">
                <a16:creationId xmlns:a16="http://schemas.microsoft.com/office/drawing/2014/main" id="{EEF3299B-E40B-764E-A9F3-C34DF9CF7E38}"/>
              </a:ext>
            </a:extLst>
          </p:cNvPr>
          <p:cNvSpPr txBox="1"/>
          <p:nvPr/>
        </p:nvSpPr>
        <p:spPr>
          <a:xfrm>
            <a:off x="1846251" y="3535348"/>
            <a:ext cx="258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Cobrançosa</a:t>
            </a:r>
            <a:r>
              <a:rPr lang="pt-PT" dirty="0">
                <a:cs typeface="Times New Roman" panose="02020603050405020304" pitchFamily="18" charset="0"/>
              </a:rPr>
              <a:t> vs. </a:t>
            </a:r>
            <a:r>
              <a:rPr lang="pt-PT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Madural</a:t>
            </a:r>
          </a:p>
        </p:txBody>
      </p:sp>
      <p:sp>
        <p:nvSpPr>
          <p:cNvPr id="5" name="CaixaDeTexto 20">
            <a:extLst>
              <a:ext uri="{FF2B5EF4-FFF2-40B4-BE49-F238E27FC236}">
                <a16:creationId xmlns:a16="http://schemas.microsoft.com/office/drawing/2014/main" id="{123FB4EA-5A8C-9944-8AA9-F38FA023FEB6}"/>
              </a:ext>
            </a:extLst>
          </p:cNvPr>
          <p:cNvSpPr txBox="1"/>
          <p:nvPr/>
        </p:nvSpPr>
        <p:spPr>
          <a:xfrm>
            <a:off x="5648339" y="3447224"/>
            <a:ext cx="267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Infested</a:t>
            </a:r>
            <a:r>
              <a:rPr lang="pt-PT" dirty="0">
                <a:cs typeface="Times New Roman" panose="02020603050405020304" pitchFamily="18" charset="0"/>
              </a:rPr>
              <a:t> vs. </a:t>
            </a:r>
            <a:r>
              <a:rPr lang="pt-PT" b="1" dirty="0">
                <a:solidFill>
                  <a:srgbClr val="006600"/>
                </a:solidFill>
                <a:cs typeface="Times New Roman" panose="02020603050405020304" pitchFamily="18" charset="0"/>
              </a:rPr>
              <a:t>Non </a:t>
            </a:r>
            <a:r>
              <a:rPr lang="pt-PT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infested</a:t>
            </a:r>
            <a:endParaRPr lang="pt-PT" b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Marcador de Posição de Conteúdo 14">
            <a:extLst>
              <a:ext uri="{FF2B5EF4-FFF2-40B4-BE49-F238E27FC236}">
                <a16:creationId xmlns:a16="http://schemas.microsoft.com/office/drawing/2014/main" id="{D8E75E02-1EFD-4B45-9ED9-064E7AC53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34" t="12067" r="20476" b="24298"/>
          <a:stretch/>
        </p:blipFill>
        <p:spPr>
          <a:xfrm>
            <a:off x="1589593" y="516500"/>
            <a:ext cx="3676801" cy="2960533"/>
          </a:xfrm>
          <a:prstGeom prst="rect">
            <a:avLst/>
          </a:prstGeom>
        </p:spPr>
      </p:pic>
      <p:pic>
        <p:nvPicPr>
          <p:cNvPr id="7" name="Marcador de Posição de Conteúdo 4">
            <a:extLst>
              <a:ext uri="{FF2B5EF4-FFF2-40B4-BE49-F238E27FC236}">
                <a16:creationId xmlns:a16="http://schemas.microsoft.com/office/drawing/2014/main" id="{B4C4E401-BADD-8646-A254-7EB627D74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07" t="10991" r="26306" b="23245"/>
          <a:stretch/>
        </p:blipFill>
        <p:spPr>
          <a:xfrm>
            <a:off x="5145483" y="458185"/>
            <a:ext cx="3577434" cy="30188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64165D-1D55-6B41-B6DD-0D9E7A14AF7B}"/>
              </a:ext>
            </a:extLst>
          </p:cNvPr>
          <p:cNvSpPr txBox="1"/>
          <p:nvPr/>
        </p:nvSpPr>
        <p:spPr>
          <a:xfrm>
            <a:off x="3243263" y="1028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 dirty="0"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B4B26-3D4E-5547-A4D4-F3BC92361434}"/>
              </a:ext>
            </a:extLst>
          </p:cNvPr>
          <p:cNvSpPr/>
          <p:nvPr/>
        </p:nvSpPr>
        <p:spPr>
          <a:xfrm>
            <a:off x="5940524" y="2685809"/>
            <a:ext cx="219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>
                <a:cs typeface="Times New Roman" panose="02020603050405020304" pitchFamily="18" charset="0"/>
              </a:rPr>
              <a:t>Kruskal</a:t>
            </a:r>
            <a:r>
              <a:rPr lang="pt-PT" dirty="0">
                <a:cs typeface="Times New Roman" panose="02020603050405020304" pitchFamily="18" charset="0"/>
              </a:rPr>
              <a:t> stress = 0.118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E694-0B0E-2D45-B648-D5774F8F8ECD}"/>
              </a:ext>
            </a:extLst>
          </p:cNvPr>
          <p:cNvSpPr/>
          <p:nvPr/>
        </p:nvSpPr>
        <p:spPr>
          <a:xfrm>
            <a:off x="2042632" y="2685809"/>
            <a:ext cx="219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>
                <a:cs typeface="Times New Roman" panose="02020603050405020304" pitchFamily="18" charset="0"/>
              </a:rPr>
              <a:t>Kruskal</a:t>
            </a:r>
            <a:r>
              <a:rPr lang="pt-PT" dirty="0">
                <a:cs typeface="Times New Roman" panose="02020603050405020304" pitchFamily="18" charset="0"/>
              </a:rPr>
              <a:t> stress = 0.118</a:t>
            </a:r>
          </a:p>
        </p:txBody>
      </p:sp>
      <p:graphicFrame>
        <p:nvGraphicFramePr>
          <p:cNvPr id="12" name="Table 30">
            <a:extLst>
              <a:ext uri="{FF2B5EF4-FFF2-40B4-BE49-F238E27FC236}">
                <a16:creationId xmlns:a16="http://schemas.microsoft.com/office/drawing/2014/main" id="{FC9EF686-4F4E-EA4C-B978-A5DF39255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673142"/>
              </p:ext>
            </p:extLst>
          </p:nvPr>
        </p:nvGraphicFramePr>
        <p:xfrm>
          <a:off x="1932622" y="4379495"/>
          <a:ext cx="6096000" cy="13811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1855560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91215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29686290"/>
                    </a:ext>
                  </a:extLst>
                </a:gridCol>
              </a:tblGrid>
              <a:tr h="2881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PT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ANOSIM</a:t>
                      </a:r>
                      <a:endParaRPr lang="en-PT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PT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PREMANOVA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59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800" dirty="0">
                          <a:effectLst/>
                          <a:latin typeface="+mn-lt"/>
                          <a:ea typeface="Calibri" panose="020F0502020204030204"/>
                          <a:cs typeface="Times New Roman" panose="02020603050405020304" pitchFamily="18" charset="0"/>
                        </a:rPr>
                        <a:t>Cultivar</a:t>
                      </a:r>
                      <a:endParaRPr lang="en-P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/>
                          <a:cs typeface="Times New Roman" panose="02020603050405020304" pitchFamily="18" charset="0"/>
                        </a:rPr>
                        <a:t>0.216</a:t>
                      </a: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***</a:t>
                      </a:r>
                      <a:endParaRPr lang="pt-PT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PT" dirty="0">
                          <a:latin typeface="+mn-lt"/>
                        </a:rPr>
                        <a:t>0,023</a:t>
                      </a: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**</a:t>
                      </a:r>
                      <a:endParaRPr lang="en-PT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23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err="1">
                          <a:effectLst/>
                          <a:latin typeface="+mn-lt"/>
                          <a:ea typeface="Calibri" panose="020F0502020204030204"/>
                          <a:cs typeface="Times New Roman" panose="02020603050405020304" pitchFamily="18" charset="0"/>
                        </a:rPr>
                        <a:t>Infestation</a:t>
                      </a:r>
                      <a:r>
                        <a:rPr lang="pt-PT" sz="1800" dirty="0">
                          <a:effectLst/>
                          <a:latin typeface="+mn-lt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800" dirty="0" err="1">
                          <a:effectLst/>
                          <a:latin typeface="+mn-lt"/>
                          <a:ea typeface="Calibri" panose="020F0502020204030204"/>
                          <a:cs typeface="Times New Roman" panose="02020603050405020304" pitchFamily="18" charset="0"/>
                        </a:rPr>
                        <a:t>level</a:t>
                      </a:r>
                      <a:r>
                        <a:rPr lang="pt-PT" sz="1800" dirty="0">
                          <a:effectLst/>
                          <a:latin typeface="+mn-lt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/>
                          <a:cs typeface="Times New Roman" panose="02020603050405020304" pitchFamily="18" charset="0"/>
                        </a:rPr>
                        <a:t>0.189</a:t>
                      </a:r>
                      <a:r>
                        <a:rPr lang="pt-PT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***</a:t>
                      </a:r>
                      <a:endParaRPr lang="pt-PT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PT" dirty="0">
                          <a:latin typeface="+mn-lt"/>
                        </a:rPr>
                        <a:t>0,012</a:t>
                      </a:r>
                      <a:r>
                        <a:rPr lang="en-US" sz="18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n.s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PT" baseline="30000" dirty="0">
                          <a:effectLst/>
                          <a:latin typeface="+mn-lt"/>
                        </a:rPr>
                        <a:t> </a:t>
                      </a:r>
                      <a:endParaRPr lang="en-PT" baseline="30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8920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36768606-6066-7542-9F74-8E21A046A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34" y="5759049"/>
            <a:ext cx="1127466" cy="11274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44963A5-0471-9A4D-9924-FE08E0E32518}"/>
              </a:ext>
            </a:extLst>
          </p:cNvPr>
          <p:cNvSpPr/>
          <p:nvPr/>
        </p:nvSpPr>
        <p:spPr>
          <a:xfrm>
            <a:off x="-62849" y="1"/>
            <a:ext cx="975461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B7117E1-1D7D-3B4D-95E2-30B78B08D0AA}"/>
              </a:ext>
            </a:extLst>
          </p:cNvPr>
          <p:cNvSpPr txBox="1">
            <a:spLocks/>
          </p:cNvSpPr>
          <p:nvPr/>
        </p:nvSpPr>
        <p:spPr>
          <a:xfrm rot="16200000">
            <a:off x="-3073712" y="175022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T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CAN THEY SHAPE ENDOPHYTIC COMMUNITY?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ED5F53-00C2-A247-987E-BA55B819F0C5}"/>
              </a:ext>
            </a:extLst>
          </p:cNvPr>
          <p:cNvSpPr/>
          <p:nvPr/>
        </p:nvSpPr>
        <p:spPr>
          <a:xfrm>
            <a:off x="3875037" y="331834"/>
            <a:ext cx="1977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Fungal Community</a:t>
            </a:r>
          </a:p>
        </p:txBody>
      </p:sp>
    </p:spTree>
    <p:extLst>
      <p:ext uri="{BB962C8B-B14F-4D97-AF65-F5344CB8AC3E}">
        <p14:creationId xmlns:p14="http://schemas.microsoft.com/office/powerpoint/2010/main" val="207470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Diagram&#10;&#10;Description automatically generated">
            <a:extLst>
              <a:ext uri="{FF2B5EF4-FFF2-40B4-BE49-F238E27FC236}">
                <a16:creationId xmlns:a16="http://schemas.microsoft.com/office/drawing/2014/main" id="{8535BD5C-5090-CA4A-9C0D-E3D81A1F354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2"/>
          <a:stretch/>
        </p:blipFill>
        <p:spPr>
          <a:xfrm>
            <a:off x="1453166" y="290456"/>
            <a:ext cx="4969149" cy="3233352"/>
          </a:xfrm>
          <a:prstGeom prst="rect">
            <a:avLst/>
          </a:prstGeom>
        </p:spPr>
      </p:pic>
      <p:pic>
        <p:nvPicPr>
          <p:cNvPr id="46" name="Picture 45" descr="A picture containing table&#10;&#10;Description automatically generated">
            <a:extLst>
              <a:ext uri="{FF2B5EF4-FFF2-40B4-BE49-F238E27FC236}">
                <a16:creationId xmlns:a16="http://schemas.microsoft.com/office/drawing/2014/main" id="{A98CD5A8-61F8-9E46-82B5-2C732951EC4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t="3097"/>
          <a:stretch/>
        </p:blipFill>
        <p:spPr>
          <a:xfrm>
            <a:off x="1623553" y="3523808"/>
            <a:ext cx="4889791" cy="333419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5887F9D4-F2FA-D54C-B43F-4B9E3C25F1F2}"/>
              </a:ext>
            </a:extLst>
          </p:cNvPr>
          <p:cNvSpPr/>
          <p:nvPr/>
        </p:nvSpPr>
        <p:spPr>
          <a:xfrm>
            <a:off x="-74240" y="1"/>
            <a:ext cx="975461" cy="6857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05F6344-BE4E-3B48-9E8E-04A4F52D3122}"/>
              </a:ext>
            </a:extLst>
          </p:cNvPr>
          <p:cNvSpPr/>
          <p:nvPr/>
        </p:nvSpPr>
        <p:spPr>
          <a:xfrm rot="16200000">
            <a:off x="-2118235" y="2899278"/>
            <a:ext cx="5059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T" sz="4000" b="1" dirty="0">
                <a:solidFill>
                  <a:schemeClr val="accent5">
                    <a:lumMod val="75000"/>
                  </a:schemeClr>
                </a:solidFill>
              </a:rPr>
              <a:t>Olive fruit endophytes </a:t>
            </a:r>
            <a:endParaRPr lang="en-PT" sz="4000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D272ABD-850F-4647-8E37-35668612D130}"/>
              </a:ext>
            </a:extLst>
          </p:cNvPr>
          <p:cNvGrpSpPr/>
          <p:nvPr/>
        </p:nvGrpSpPr>
        <p:grpSpPr>
          <a:xfrm rot="1287175">
            <a:off x="5867156" y="342253"/>
            <a:ext cx="3444112" cy="1676726"/>
            <a:chOff x="4405720" y="1307840"/>
            <a:chExt cx="5256584" cy="241452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258100F-B3EC-624D-A40E-9C6485D6B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8674" r="6216" b="23734"/>
            <a:stretch/>
          </p:blipFill>
          <p:spPr>
            <a:xfrm>
              <a:off x="4405720" y="1451856"/>
              <a:ext cx="2160240" cy="2232248"/>
            </a:xfrm>
            <a:prstGeom prst="rect">
              <a:avLst/>
            </a:prstGeom>
            <a:ln>
              <a:solidFill>
                <a:srgbClr val="800000"/>
              </a:solidFill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D5ECB1E-9A35-4A4D-85B1-0F2893863A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4414" b="6513"/>
            <a:stretch/>
          </p:blipFill>
          <p:spPr>
            <a:xfrm>
              <a:off x="7502064" y="1451856"/>
              <a:ext cx="2160240" cy="2232248"/>
            </a:xfrm>
            <a:prstGeom prst="rect">
              <a:avLst/>
            </a:prstGeom>
            <a:ln>
              <a:solidFill>
                <a:srgbClr val="800000"/>
              </a:solidFill>
            </a:ln>
          </p:spPr>
        </p:pic>
        <p:pic>
          <p:nvPicPr>
            <p:cNvPr id="52" name="Picture 2" descr="File:9688365.jpg">
              <a:hlinkClick r:id="rId6"/>
              <a:extLst>
                <a:ext uri="{FF2B5EF4-FFF2-40B4-BE49-F238E27FC236}">
                  <a16:creationId xmlns:a16="http://schemas.microsoft.com/office/drawing/2014/main" id="{DBC937E2-293B-154C-AC8F-39342BFEA2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91" t="1936" r="36217" b="58813"/>
            <a:stretch/>
          </p:blipFill>
          <p:spPr bwMode="auto">
            <a:xfrm rot="16200000">
              <a:off x="6449626" y="1352168"/>
              <a:ext cx="1204631" cy="1259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>
              <a:extLst>
                <a:ext uri="{FF2B5EF4-FFF2-40B4-BE49-F238E27FC236}">
                  <a16:creationId xmlns:a16="http://schemas.microsoft.com/office/drawing/2014/main" id="{494706AE-8183-9B42-A39E-1CA0F8CD12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91" r="6337"/>
            <a:stretch/>
          </p:blipFill>
          <p:spPr bwMode="auto">
            <a:xfrm>
              <a:off x="6421944" y="2531976"/>
              <a:ext cx="1151530" cy="110933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tângulo 40">
              <a:extLst>
                <a:ext uri="{FF2B5EF4-FFF2-40B4-BE49-F238E27FC236}">
                  <a16:creationId xmlns:a16="http://schemas.microsoft.com/office/drawing/2014/main" id="{C405625A-5EE8-BA43-A2C5-193449B93354}"/>
                </a:ext>
              </a:extLst>
            </p:cNvPr>
            <p:cNvSpPr/>
            <p:nvPr/>
          </p:nvSpPr>
          <p:spPr>
            <a:xfrm>
              <a:off x="6565960" y="1307840"/>
              <a:ext cx="1196161" cy="400110"/>
            </a:xfrm>
            <a:prstGeom prst="rect">
              <a:avLst/>
            </a:prstGeom>
          </p:spPr>
          <p:txBody>
            <a:bodyPr wrap="none">
              <a:prstTxWarp prst="textButton">
                <a:avLst/>
              </a:prstTxWarp>
              <a:spAutoFit/>
            </a:bodyPr>
            <a:lstStyle/>
            <a:p>
              <a:r>
                <a:rPr lang="pt-PT" sz="2000" b="1" dirty="0" err="1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Bacteria</a:t>
              </a:r>
              <a:endParaRPr lang="pt-PT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ângulo 39">
              <a:extLst>
                <a:ext uri="{FF2B5EF4-FFF2-40B4-BE49-F238E27FC236}">
                  <a16:creationId xmlns:a16="http://schemas.microsoft.com/office/drawing/2014/main" id="{02C406E0-9054-1D47-9DF0-3381995D59B6}"/>
                </a:ext>
              </a:extLst>
            </p:cNvPr>
            <p:cNvSpPr/>
            <p:nvPr/>
          </p:nvSpPr>
          <p:spPr>
            <a:xfrm rot="4192718">
              <a:off x="6821067" y="2903258"/>
              <a:ext cx="1238094" cy="400110"/>
            </a:xfrm>
            <a:prstGeom prst="rect">
              <a:avLst/>
            </a:prstGeom>
          </p:spPr>
          <p:txBody>
            <a:bodyPr wrap="none">
              <a:prstTxWarp prst="textButton">
                <a:avLst/>
              </a:prstTxWarp>
              <a:spAutoFit/>
            </a:bodyPr>
            <a:lstStyle/>
            <a:p>
              <a:r>
                <a:rPr lang="pt-PT" sz="2000" b="1" dirty="0" err="1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Fungi</a:t>
              </a:r>
              <a:r>
                <a:rPr lang="pt-PT" sz="2000" b="1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AB846D7-EAB6-0141-88B0-8C324C1B088A}"/>
              </a:ext>
            </a:extLst>
          </p:cNvPr>
          <p:cNvSpPr txBox="1"/>
          <p:nvPr/>
        </p:nvSpPr>
        <p:spPr>
          <a:xfrm>
            <a:off x="1623553" y="352380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T" b="1" dirty="0">
                <a:solidFill>
                  <a:schemeClr val="accent5">
                    <a:lumMod val="75000"/>
                  </a:schemeClr>
                </a:solidFill>
              </a:rPr>
              <a:t>Fungi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8695CEC-DDD9-BF4A-A099-BF563CD85DFC}"/>
              </a:ext>
            </a:extLst>
          </p:cNvPr>
          <p:cNvSpPr txBox="1"/>
          <p:nvPr/>
        </p:nvSpPr>
        <p:spPr>
          <a:xfrm>
            <a:off x="1554787" y="0"/>
            <a:ext cx="96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T" b="1" dirty="0">
                <a:solidFill>
                  <a:schemeClr val="accent5">
                    <a:lumMod val="75000"/>
                  </a:schemeClr>
                </a:solidFill>
              </a:rPr>
              <a:t>Bacteria</a:t>
            </a:r>
          </a:p>
        </p:txBody>
      </p:sp>
    </p:spTree>
    <p:extLst>
      <p:ext uri="{BB962C8B-B14F-4D97-AF65-F5344CB8AC3E}">
        <p14:creationId xmlns:p14="http://schemas.microsoft.com/office/powerpoint/2010/main" val="421935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29E4ABB1-4203-3841-A20F-48AF9AE7D238}"/>
              </a:ext>
            </a:extLst>
          </p:cNvPr>
          <p:cNvSpPr/>
          <p:nvPr/>
        </p:nvSpPr>
        <p:spPr>
          <a:xfrm>
            <a:off x="788676" y="201507"/>
            <a:ext cx="8355324" cy="3687838"/>
          </a:xfrm>
          <a:prstGeom prst="roundRect">
            <a:avLst/>
          </a:prstGeom>
          <a:solidFill>
            <a:srgbClr val="1A7B7C">
              <a:alpha val="21000"/>
            </a:srgbClr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157E71-6DCB-BE4B-B856-29CC4FCA9724}"/>
              </a:ext>
            </a:extLst>
          </p:cNvPr>
          <p:cNvSpPr/>
          <p:nvPr/>
        </p:nvSpPr>
        <p:spPr>
          <a:xfrm>
            <a:off x="-74240" y="1"/>
            <a:ext cx="975461" cy="6857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4639E0-003B-7643-889B-7FD104E9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2800" y="5826961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8</a:t>
            </a:fld>
            <a:endParaRPr lang="fr-FR">
              <a:latin typeface="Palatino Linotype" panose="02040502050505030304" pitchFamily="18" charset="0"/>
            </a:endParaRPr>
          </a:p>
        </p:txBody>
      </p:sp>
      <p:grpSp>
        <p:nvGrpSpPr>
          <p:cNvPr id="4" name="Agrupar 33">
            <a:extLst>
              <a:ext uri="{FF2B5EF4-FFF2-40B4-BE49-F238E27FC236}">
                <a16:creationId xmlns:a16="http://schemas.microsoft.com/office/drawing/2014/main" id="{00610C47-368A-D746-9A34-DBDD88AC985B}"/>
              </a:ext>
            </a:extLst>
          </p:cNvPr>
          <p:cNvGrpSpPr/>
          <p:nvPr/>
        </p:nvGrpSpPr>
        <p:grpSpPr>
          <a:xfrm>
            <a:off x="-820360" y="212475"/>
            <a:ext cx="6735117" cy="3613682"/>
            <a:chOff x="3815425" y="1985209"/>
            <a:chExt cx="6735117" cy="3613682"/>
          </a:xfrm>
        </p:grpSpPr>
        <p:sp>
          <p:nvSpPr>
            <p:cNvPr id="5" name="Retângulo 57">
              <a:extLst>
                <a:ext uri="{FF2B5EF4-FFF2-40B4-BE49-F238E27FC236}">
                  <a16:creationId xmlns:a16="http://schemas.microsoft.com/office/drawing/2014/main" id="{46BCFE91-1528-534E-A02F-8C320D564E41}"/>
                </a:ext>
              </a:extLst>
            </p:cNvPr>
            <p:cNvSpPr/>
            <p:nvPr/>
          </p:nvSpPr>
          <p:spPr>
            <a:xfrm>
              <a:off x="3815425" y="1985209"/>
              <a:ext cx="4106429" cy="3613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b="1" i="1" dirty="0">
                  <a:solidFill>
                    <a:schemeClr val="accent6">
                      <a:lumMod val="50000"/>
                    </a:schemeClr>
                  </a:solidFill>
                  <a:ea typeface="DengXian" panose="02010600030101010101" pitchFamily="2" charset="-122"/>
                </a:rPr>
                <a:t>Kocuria sp.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b="1" i="1" dirty="0">
                  <a:solidFill>
                    <a:schemeClr val="accent6">
                      <a:lumMod val="50000"/>
                    </a:schemeClr>
                  </a:solidFill>
                  <a:ea typeface="DengXian" panose="02010600030101010101" pitchFamily="2" charset="-122"/>
                </a:rPr>
                <a:t> Actinobacterium sp.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b="1" i="1" dirty="0" err="1">
                  <a:solidFill>
                    <a:schemeClr val="accent6">
                      <a:lumMod val="50000"/>
                    </a:schemeClr>
                  </a:solidFill>
                  <a:ea typeface="DengXian" panose="02010600030101010101" pitchFamily="2" charset="-122"/>
                </a:rPr>
                <a:t>Rhodococcus</a:t>
              </a:r>
              <a:r>
                <a:rPr lang="en-US" sz="1400" b="1" i="1" dirty="0">
                  <a:solidFill>
                    <a:schemeClr val="accent6">
                      <a:lumMod val="50000"/>
                    </a:schemeClr>
                  </a:solidFill>
                  <a:ea typeface="DengXian" panose="02010600030101010101" pitchFamily="2" charset="-122"/>
                </a:rPr>
                <a:t> sp.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b="1" i="1" dirty="0">
                  <a:solidFill>
                    <a:schemeClr val="accent6">
                      <a:lumMod val="50000"/>
                    </a:schemeClr>
                  </a:solidFill>
                  <a:ea typeface="DengXian" panose="02010600030101010101" pitchFamily="2" charset="-122"/>
                </a:rPr>
                <a:t> Pseudomonas </a:t>
              </a:r>
              <a:r>
                <a:rPr lang="en-US" sz="1400" b="1" i="1" dirty="0" err="1">
                  <a:solidFill>
                    <a:schemeClr val="accent6">
                      <a:lumMod val="50000"/>
                    </a:schemeClr>
                  </a:solidFill>
                  <a:ea typeface="DengXian" panose="02010600030101010101" pitchFamily="2" charset="-122"/>
                </a:rPr>
                <a:t>citronellolis</a:t>
              </a:r>
              <a:endParaRPr lang="en-US" sz="1400" b="1" i="1" dirty="0">
                <a:solidFill>
                  <a:schemeClr val="accent6">
                    <a:lumMod val="50000"/>
                  </a:schemeClr>
                </a:solidFill>
                <a:ea typeface="DengXian" panose="02010600030101010101" pitchFamily="2" charset="-122"/>
              </a:endParaRPr>
            </a:p>
            <a:p>
              <a:pPr algn="r">
                <a:lnSpc>
                  <a:spcPct val="150000"/>
                </a:lnSpc>
              </a:pPr>
              <a:r>
                <a:rPr lang="en-US" sz="1400" b="1" i="1" dirty="0">
                  <a:solidFill>
                    <a:schemeClr val="accent6">
                      <a:lumMod val="50000"/>
                    </a:schemeClr>
                  </a:solidFill>
                  <a:ea typeface="DengXian" panose="02010600030101010101" pitchFamily="2" charset="-122"/>
                </a:rPr>
                <a:t>Aspergillus flavus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b="1" i="1" dirty="0" err="1">
                  <a:solidFill>
                    <a:schemeClr val="accent6">
                      <a:lumMod val="50000"/>
                    </a:schemeClr>
                  </a:solidFill>
                  <a:ea typeface="DengXian" panose="02010600030101010101" pitchFamily="2" charset="-122"/>
                </a:rPr>
                <a:t>Stereum</a:t>
              </a:r>
              <a:r>
                <a:rPr lang="en-US" sz="1400" b="1" i="1" dirty="0">
                  <a:solidFill>
                    <a:schemeClr val="accent6">
                      <a:lumMod val="50000"/>
                    </a:schemeClr>
                  </a:solidFill>
                  <a:ea typeface="DengXian" panose="02010600030101010101" pitchFamily="2" charset="-122"/>
                </a:rPr>
                <a:t> </a:t>
              </a:r>
              <a:r>
                <a:rPr lang="en-US" sz="1400" b="1" i="1" dirty="0" err="1">
                  <a:solidFill>
                    <a:schemeClr val="accent6">
                      <a:lumMod val="50000"/>
                    </a:schemeClr>
                  </a:solidFill>
                  <a:ea typeface="DengXian" panose="02010600030101010101" pitchFamily="2" charset="-122"/>
                </a:rPr>
                <a:t>sp</a:t>
              </a:r>
              <a:endParaRPr lang="en-US" sz="1400" b="1" i="1" dirty="0">
                <a:solidFill>
                  <a:schemeClr val="accent6">
                    <a:lumMod val="50000"/>
                  </a:schemeClr>
                </a:solidFill>
                <a:ea typeface="DengXian" panose="02010600030101010101" pitchFamily="2" charset="-122"/>
              </a:endParaRPr>
            </a:p>
            <a:p>
              <a:pPr algn="r">
                <a:lnSpc>
                  <a:spcPct val="150000"/>
                </a:lnSpc>
              </a:pPr>
              <a:r>
                <a:rPr lang="en-US" sz="1400" b="1" i="1" dirty="0">
                  <a:solidFill>
                    <a:schemeClr val="accent6">
                      <a:lumMod val="50000"/>
                    </a:schemeClr>
                  </a:solidFill>
                  <a:ea typeface="DengXian" panose="02010600030101010101" pitchFamily="2" charset="-122"/>
                </a:rPr>
                <a:t>Cladosporium sp.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endParaRPr lang="en-US" sz="1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sz="1400" b="1" i="1" dirty="0">
                  <a:solidFill>
                    <a:schemeClr val="accent4">
                      <a:lumMod val="50000"/>
                    </a:schemeClr>
                  </a:solidFill>
                  <a:ea typeface="DengXian" panose="02010600030101010101" pitchFamily="2" charset="-122"/>
                </a:rPr>
                <a:t>Kocuria sp.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b="1" i="1" dirty="0" err="1">
                  <a:solidFill>
                    <a:schemeClr val="accent4">
                      <a:lumMod val="50000"/>
                    </a:schemeClr>
                  </a:solidFill>
                  <a:ea typeface="DengXian" panose="02010600030101010101" pitchFamily="2" charset="-122"/>
                </a:rPr>
                <a:t>Stereum</a:t>
              </a:r>
              <a:r>
                <a:rPr lang="en-US" sz="1400" b="1" i="1" dirty="0">
                  <a:solidFill>
                    <a:schemeClr val="accent4">
                      <a:lumMod val="50000"/>
                    </a:schemeClr>
                  </a:solidFill>
                  <a:ea typeface="DengXian" panose="02010600030101010101" pitchFamily="2" charset="-122"/>
                </a:rPr>
                <a:t> sp. 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b="1" i="1" dirty="0" err="1">
                  <a:solidFill>
                    <a:schemeClr val="accent4">
                      <a:lumMod val="50000"/>
                    </a:schemeClr>
                  </a:solidFill>
                  <a:ea typeface="DengXian" panose="02010600030101010101" pitchFamily="2" charset="-122"/>
                </a:rPr>
                <a:t>Vishniacozyma</a:t>
              </a:r>
              <a:r>
                <a:rPr lang="en-US" sz="1400" b="1" i="1" dirty="0">
                  <a:solidFill>
                    <a:schemeClr val="accent4">
                      <a:lumMod val="50000"/>
                    </a:schemeClr>
                  </a:solidFill>
                  <a:ea typeface="DengXian" panose="02010600030101010101" pitchFamily="2" charset="-122"/>
                </a:rPr>
                <a:t> </a:t>
              </a:r>
              <a:r>
                <a:rPr lang="en-US" sz="1400" b="1" i="1" dirty="0" err="1">
                  <a:solidFill>
                    <a:schemeClr val="accent4">
                      <a:lumMod val="50000"/>
                    </a:schemeClr>
                  </a:solidFill>
                  <a:ea typeface="DengXian" panose="02010600030101010101" pitchFamily="2" charset="-122"/>
                </a:rPr>
                <a:t>victoria</a:t>
              </a:r>
              <a:endParaRPr lang="en-US" sz="1400" b="1" i="1" dirty="0">
                <a:solidFill>
                  <a:schemeClr val="accent4">
                    <a:lumMod val="50000"/>
                  </a:schemeClr>
                </a:solidFill>
                <a:ea typeface="DengXian" panose="02010600030101010101" pitchFamily="2" charset="-122"/>
              </a:endParaRPr>
            </a:p>
          </p:txBody>
        </p:sp>
        <p:sp>
          <p:nvSpPr>
            <p:cNvPr id="6" name="Retângulo 58">
              <a:extLst>
                <a:ext uri="{FF2B5EF4-FFF2-40B4-BE49-F238E27FC236}">
                  <a16:creationId xmlns:a16="http://schemas.microsoft.com/office/drawing/2014/main" id="{AC98A586-DC65-B543-A3AC-9EAAD705FD5E}"/>
                </a:ext>
              </a:extLst>
            </p:cNvPr>
            <p:cNvSpPr/>
            <p:nvPr/>
          </p:nvSpPr>
          <p:spPr>
            <a:xfrm>
              <a:off x="7283551" y="2839838"/>
              <a:ext cx="307956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positively correlated</a:t>
              </a:r>
            </a:p>
            <a:p>
              <a:pPr algn="ctr"/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 with </a:t>
              </a:r>
            </a:p>
            <a:p>
              <a:pPr algn="ctr"/>
              <a:r>
                <a:rPr lang="en-GB" sz="1400" b="1" dirty="0">
                  <a:solidFill>
                    <a:schemeClr val="accent6">
                      <a:lumMod val="50000"/>
                    </a:schemeClr>
                  </a:solidFill>
                </a:rPr>
                <a:t>cv. </a:t>
              </a:r>
              <a:r>
                <a:rPr lang="en-US" sz="1400" b="1" i="1" dirty="0" err="1">
                  <a:solidFill>
                    <a:schemeClr val="accent6">
                      <a:lumMod val="50000"/>
                    </a:schemeClr>
                  </a:solidFill>
                </a:rPr>
                <a:t>Cobrançosa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Retângulo 59">
              <a:extLst>
                <a:ext uri="{FF2B5EF4-FFF2-40B4-BE49-F238E27FC236}">
                  <a16:creationId xmlns:a16="http://schemas.microsoft.com/office/drawing/2014/main" id="{84152E03-BA94-5D40-B5CE-88EFB351648E}"/>
                </a:ext>
              </a:extLst>
            </p:cNvPr>
            <p:cNvSpPr/>
            <p:nvPr/>
          </p:nvSpPr>
          <p:spPr>
            <a:xfrm>
              <a:off x="7260730" y="4650886"/>
              <a:ext cx="328981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cs typeface="Arial" panose="020B0604020202020204" pitchFamily="34" charset="0"/>
                </a:rPr>
                <a:t>positively correlated </a:t>
              </a:r>
            </a:p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cs typeface="Arial" panose="020B0604020202020204" pitchFamily="34" charset="0"/>
                </a:rPr>
                <a:t>with </a:t>
              </a:r>
            </a:p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cs typeface="Arial" panose="020B0604020202020204" pitchFamily="34" charset="0"/>
                </a:rPr>
                <a:t>non-infested fruits</a:t>
              </a:r>
            </a:p>
          </p:txBody>
        </p:sp>
        <p:cxnSp>
          <p:nvCxnSpPr>
            <p:cNvPr id="8" name="Conexão reta 60">
              <a:extLst>
                <a:ext uri="{FF2B5EF4-FFF2-40B4-BE49-F238E27FC236}">
                  <a16:creationId xmlns:a16="http://schemas.microsoft.com/office/drawing/2014/main" id="{F3FD6B3A-4EBA-764E-A29E-2EC727740C21}"/>
                </a:ext>
              </a:extLst>
            </p:cNvPr>
            <p:cNvCxnSpPr>
              <a:cxnSpLocks/>
            </p:cNvCxnSpPr>
            <p:nvPr/>
          </p:nvCxnSpPr>
          <p:spPr>
            <a:xfrm>
              <a:off x="7952200" y="2055821"/>
              <a:ext cx="1861" cy="2151371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Conexão reta 61">
              <a:extLst>
                <a:ext uri="{FF2B5EF4-FFF2-40B4-BE49-F238E27FC236}">
                  <a16:creationId xmlns:a16="http://schemas.microsoft.com/office/drawing/2014/main" id="{326705E9-0E47-5C46-B5F1-02085DE78F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43799" y="4624641"/>
              <a:ext cx="16803" cy="947880"/>
            </a:xfrm>
            <a:prstGeom prst="line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Grupo 51">
            <a:extLst>
              <a:ext uri="{FF2B5EF4-FFF2-40B4-BE49-F238E27FC236}">
                <a16:creationId xmlns:a16="http://schemas.microsoft.com/office/drawing/2014/main" id="{1F7ED2F4-7CFF-A146-82FB-B8C207A9FCBC}"/>
              </a:ext>
            </a:extLst>
          </p:cNvPr>
          <p:cNvGrpSpPr/>
          <p:nvPr/>
        </p:nvGrpSpPr>
        <p:grpSpPr>
          <a:xfrm>
            <a:off x="5327512" y="4254475"/>
            <a:ext cx="3650765" cy="2121817"/>
            <a:chOff x="4980045" y="4943495"/>
            <a:chExt cx="3935355" cy="1646626"/>
          </a:xfrm>
        </p:grpSpPr>
        <p:sp>
          <p:nvSpPr>
            <p:cNvPr id="11" name="Rectângulo 57">
              <a:extLst>
                <a:ext uri="{FF2B5EF4-FFF2-40B4-BE49-F238E27FC236}">
                  <a16:creationId xmlns:a16="http://schemas.microsoft.com/office/drawing/2014/main" id="{4C8BF7B5-D12D-B240-8620-1772BBDC53EA}"/>
                </a:ext>
              </a:extLst>
            </p:cNvPr>
            <p:cNvSpPr/>
            <p:nvPr/>
          </p:nvSpPr>
          <p:spPr>
            <a:xfrm>
              <a:off x="5029200" y="5527012"/>
              <a:ext cx="3673929" cy="2946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ângulo 60">
              <a:extLst>
                <a:ext uri="{FF2B5EF4-FFF2-40B4-BE49-F238E27FC236}">
                  <a16:creationId xmlns:a16="http://schemas.microsoft.com/office/drawing/2014/main" id="{2FFB5F7A-AF0D-CE44-BC13-3A99BBE29F79}"/>
                </a:ext>
              </a:extLst>
            </p:cNvPr>
            <p:cNvSpPr/>
            <p:nvPr/>
          </p:nvSpPr>
          <p:spPr>
            <a:xfrm>
              <a:off x="5029200" y="5253330"/>
              <a:ext cx="3886200" cy="1336791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3" name="Retângulo arredondado 17">
              <a:extLst>
                <a:ext uri="{FF2B5EF4-FFF2-40B4-BE49-F238E27FC236}">
                  <a16:creationId xmlns:a16="http://schemas.microsoft.com/office/drawing/2014/main" id="{F203AD62-7DA2-F34A-9DE4-6A6ACEE24FD5}"/>
                </a:ext>
              </a:extLst>
            </p:cNvPr>
            <p:cNvSpPr/>
            <p:nvPr/>
          </p:nvSpPr>
          <p:spPr>
            <a:xfrm>
              <a:off x="4980045" y="4943495"/>
              <a:ext cx="3234210" cy="36392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Could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they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useful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DD0407D-AEA0-184A-AA43-58BD467DEBE2}"/>
              </a:ext>
            </a:extLst>
          </p:cNvPr>
          <p:cNvSpPr txBox="1"/>
          <p:nvPr/>
        </p:nvSpPr>
        <p:spPr>
          <a:xfrm>
            <a:off x="5504885" y="5015448"/>
            <a:ext cx="3408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ea typeface="DengXian" panose="02010600030101010101" pitchFamily="2" charset="-122"/>
              </a:rPr>
              <a:t>Kocuria sp., P. </a:t>
            </a:r>
            <a:r>
              <a:rPr lang="en-US" i="1" dirty="0" err="1">
                <a:ea typeface="DengXian" panose="02010600030101010101" pitchFamily="2" charset="-122"/>
              </a:rPr>
              <a:t>citronellolis</a:t>
            </a:r>
            <a:r>
              <a:rPr lang="en-US" i="1" dirty="0">
                <a:ea typeface="DengXian" panose="02010600030101010101" pitchFamily="2" charset="-122"/>
              </a:rPr>
              <a:t> </a:t>
            </a:r>
            <a:r>
              <a:rPr lang="en-PT" dirty="0"/>
              <a:t>&amp;</a:t>
            </a:r>
            <a:r>
              <a:rPr lang="en-US" i="1" dirty="0">
                <a:ea typeface="DengXian" panose="02010600030101010101" pitchFamily="2" charset="-122"/>
              </a:rPr>
              <a:t> V. </a:t>
            </a:r>
            <a:r>
              <a:rPr lang="en-US" i="1" dirty="0" err="1">
                <a:ea typeface="DengXian" panose="02010600030101010101" pitchFamily="2" charset="-122"/>
              </a:rPr>
              <a:t>victoria</a:t>
            </a:r>
            <a:r>
              <a:rPr lang="en-PT" dirty="0"/>
              <a:t> </a:t>
            </a:r>
            <a:r>
              <a:rPr lang="en-US" dirty="0">
                <a:ea typeface="DengXian" panose="02010600030101010101" pitchFamily="2" charset="-122"/>
              </a:rPr>
              <a:t>are potential olive biocontrol agents.</a:t>
            </a:r>
          </a:p>
          <a:p>
            <a:endParaRPr lang="en-PT" dirty="0"/>
          </a:p>
        </p:txBody>
      </p:sp>
      <p:grpSp>
        <p:nvGrpSpPr>
          <p:cNvPr id="15" name="Grupo 51">
            <a:extLst>
              <a:ext uri="{FF2B5EF4-FFF2-40B4-BE49-F238E27FC236}">
                <a16:creationId xmlns:a16="http://schemas.microsoft.com/office/drawing/2014/main" id="{E8695BAD-54DB-7F4C-A2BF-820D79536C92}"/>
              </a:ext>
            </a:extLst>
          </p:cNvPr>
          <p:cNvGrpSpPr/>
          <p:nvPr/>
        </p:nvGrpSpPr>
        <p:grpSpPr>
          <a:xfrm>
            <a:off x="1192901" y="4257799"/>
            <a:ext cx="3957972" cy="2100347"/>
            <a:chOff x="5029200" y="4950888"/>
            <a:chExt cx="3886200" cy="1639233"/>
          </a:xfrm>
        </p:grpSpPr>
        <p:sp>
          <p:nvSpPr>
            <p:cNvPr id="16" name="Rectângulo 57">
              <a:extLst>
                <a:ext uri="{FF2B5EF4-FFF2-40B4-BE49-F238E27FC236}">
                  <a16:creationId xmlns:a16="http://schemas.microsoft.com/office/drawing/2014/main" id="{2465C1A7-650E-E54B-B810-8C95F97DC463}"/>
                </a:ext>
              </a:extLst>
            </p:cNvPr>
            <p:cNvSpPr/>
            <p:nvPr/>
          </p:nvSpPr>
          <p:spPr>
            <a:xfrm>
              <a:off x="5029200" y="5527012"/>
              <a:ext cx="3673929" cy="93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dirty="0"/>
                <a:t>M</a:t>
              </a:r>
              <a:r>
                <a:rPr lang="en-PT" dirty="0"/>
                <a:t>ost species are plant pathogen but some are able to promote plant growth and promote disease resistance. </a:t>
              </a:r>
            </a:p>
          </p:txBody>
        </p:sp>
        <p:sp>
          <p:nvSpPr>
            <p:cNvPr id="17" name="Rectângulo 60">
              <a:extLst>
                <a:ext uri="{FF2B5EF4-FFF2-40B4-BE49-F238E27FC236}">
                  <a16:creationId xmlns:a16="http://schemas.microsoft.com/office/drawing/2014/main" id="{EE9910B3-08F5-F64A-A280-BECA29DB7391}"/>
                </a:ext>
              </a:extLst>
            </p:cNvPr>
            <p:cNvSpPr/>
            <p:nvPr/>
          </p:nvSpPr>
          <p:spPr>
            <a:xfrm>
              <a:off x="5029200" y="5253330"/>
              <a:ext cx="3886200" cy="1336791"/>
            </a:xfrm>
            <a:prstGeom prst="rect">
              <a:avLst/>
            </a:prstGeom>
            <a:no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Retângulo arredondado 17">
              <a:extLst>
                <a:ext uri="{FF2B5EF4-FFF2-40B4-BE49-F238E27FC236}">
                  <a16:creationId xmlns:a16="http://schemas.microsoft.com/office/drawing/2014/main" id="{98AC4199-2600-824F-B436-99BABD37DC06}"/>
                </a:ext>
              </a:extLst>
            </p:cNvPr>
            <p:cNvSpPr/>
            <p:nvPr/>
          </p:nvSpPr>
          <p:spPr>
            <a:xfrm>
              <a:off x="5029200" y="4950888"/>
              <a:ext cx="2675863" cy="36392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can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they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do?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89C2544-FF2D-364F-8990-132DA4B52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34" y="5759049"/>
            <a:ext cx="1127466" cy="11274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CA6605-A41E-464D-9FAF-57656BCCAAA4}"/>
              </a:ext>
            </a:extLst>
          </p:cNvPr>
          <p:cNvSpPr/>
          <p:nvPr/>
        </p:nvSpPr>
        <p:spPr>
          <a:xfrm rot="16200000">
            <a:off x="-2118235" y="2899278"/>
            <a:ext cx="5059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T" sz="4000" b="1" dirty="0">
                <a:solidFill>
                  <a:schemeClr val="accent5">
                    <a:lumMod val="75000"/>
                  </a:schemeClr>
                </a:solidFill>
              </a:rPr>
              <a:t>Olive fruit endophytes </a:t>
            </a:r>
            <a:endParaRPr lang="en-PT" sz="4000" dirty="0"/>
          </a:p>
        </p:txBody>
      </p:sp>
      <p:grpSp>
        <p:nvGrpSpPr>
          <p:cNvPr id="40" name="Agrupar 33">
            <a:extLst>
              <a:ext uri="{FF2B5EF4-FFF2-40B4-BE49-F238E27FC236}">
                <a16:creationId xmlns:a16="http://schemas.microsoft.com/office/drawing/2014/main" id="{2E374732-4FB9-C040-BA06-8845B4DE95F2}"/>
              </a:ext>
            </a:extLst>
          </p:cNvPr>
          <p:cNvGrpSpPr/>
          <p:nvPr/>
        </p:nvGrpSpPr>
        <p:grpSpPr>
          <a:xfrm>
            <a:off x="3158221" y="444917"/>
            <a:ext cx="6716285" cy="3047291"/>
            <a:chOff x="4221582" y="2400704"/>
            <a:chExt cx="6716285" cy="3047291"/>
          </a:xfrm>
        </p:grpSpPr>
        <p:sp>
          <p:nvSpPr>
            <p:cNvPr id="41" name="Retângulo 57">
              <a:extLst>
                <a:ext uri="{FF2B5EF4-FFF2-40B4-BE49-F238E27FC236}">
                  <a16:creationId xmlns:a16="http://schemas.microsoft.com/office/drawing/2014/main" id="{8BDFE86E-296A-F64C-BEB8-F05DCC13BDF2}"/>
                </a:ext>
              </a:extLst>
            </p:cNvPr>
            <p:cNvSpPr/>
            <p:nvPr/>
          </p:nvSpPr>
          <p:spPr>
            <a:xfrm>
              <a:off x="4221582" y="2400704"/>
              <a:ext cx="4106429" cy="29673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b="1" i="1" u="sng" dirty="0">
                  <a:solidFill>
                    <a:schemeClr val="accent2">
                      <a:lumMod val="50000"/>
                    </a:schemeClr>
                  </a:solidFill>
                </a:rPr>
                <a:t>Pseudomonas</a:t>
              </a:r>
              <a:r>
                <a:rPr lang="en-US" sz="1400" b="1" u="sng" dirty="0">
                  <a:solidFill>
                    <a:schemeClr val="accent2">
                      <a:lumMod val="50000"/>
                    </a:schemeClr>
                  </a:solidFill>
                </a:rPr>
                <a:t> sp.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b="1" i="1" u="sng" dirty="0" err="1">
                  <a:solidFill>
                    <a:schemeClr val="accent2">
                      <a:lumMod val="50000"/>
                    </a:schemeClr>
                  </a:solidFill>
                </a:rPr>
                <a:t>Curtobacterium</a:t>
              </a:r>
              <a:r>
                <a:rPr lang="en-US" sz="1400" b="1" i="1" u="sng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400" b="1" i="1" u="sng" dirty="0" err="1">
                  <a:solidFill>
                    <a:schemeClr val="accent2">
                      <a:lumMod val="50000"/>
                    </a:schemeClr>
                  </a:solidFill>
                </a:rPr>
                <a:t>citreum</a:t>
              </a:r>
              <a:endParaRPr lang="en-US" sz="1400" b="1" i="1" u="sng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en-US" sz="1400" b="1" i="1" u="sng" dirty="0" err="1">
                  <a:solidFill>
                    <a:schemeClr val="accent2">
                      <a:lumMod val="50000"/>
                    </a:schemeClr>
                  </a:solidFill>
                </a:rPr>
                <a:t>Ralstonia</a:t>
              </a:r>
              <a:r>
                <a:rPr lang="en-US" sz="1400" b="1" i="1" u="sng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400" b="1" i="1" u="sng" dirty="0" err="1">
                  <a:solidFill>
                    <a:schemeClr val="accent2">
                      <a:lumMod val="50000"/>
                    </a:schemeClr>
                  </a:solidFill>
                </a:rPr>
                <a:t>pickettii</a:t>
              </a:r>
              <a:endParaRPr lang="en-US" sz="1400" b="1" i="1" u="sng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en-US" sz="1400" b="1" i="1" u="sng" dirty="0">
                  <a:solidFill>
                    <a:schemeClr val="accent2">
                      <a:lumMod val="50000"/>
                    </a:schemeClr>
                  </a:solidFill>
                </a:rPr>
                <a:t>Aspergillus </a:t>
              </a:r>
              <a:r>
                <a:rPr lang="en-US" sz="1400" b="1" i="1" u="sng" dirty="0" err="1">
                  <a:solidFill>
                    <a:schemeClr val="accent2">
                      <a:lumMod val="50000"/>
                    </a:schemeClr>
                  </a:solidFill>
                </a:rPr>
                <a:t>wentii</a:t>
              </a:r>
              <a:r>
                <a:rPr lang="en-US" sz="1400" b="1" i="1" dirty="0">
                  <a:solidFill>
                    <a:schemeClr val="accent2">
                      <a:lumMod val="50000"/>
                    </a:schemeClr>
                  </a:solidFill>
                  <a:ea typeface="DengXian" panose="02010600030101010101" pitchFamily="2" charset="-122"/>
                </a:rPr>
                <a:t> </a:t>
              </a:r>
              <a:endParaRPr lang="en-US" sz="1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endParaRPr lang="en-US" sz="1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endParaRPr lang="en-US" sz="1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sz="1400" b="1" i="1" dirty="0">
                  <a:solidFill>
                    <a:schemeClr val="accent1">
                      <a:lumMod val="50000"/>
                    </a:schemeClr>
                  </a:solidFill>
                </a:rPr>
                <a:t>Citrobacter </a:t>
              </a:r>
              <a:r>
                <a:rPr lang="en-US" sz="1400" b="1" i="1" dirty="0" err="1">
                  <a:solidFill>
                    <a:schemeClr val="accent1">
                      <a:lumMod val="50000"/>
                    </a:schemeClr>
                  </a:solidFill>
                </a:rPr>
                <a:t>koseri</a:t>
              </a:r>
              <a:endParaRPr lang="en-US" sz="1400" b="1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en-US" sz="1400" b="1" i="1" dirty="0">
                  <a:solidFill>
                    <a:schemeClr val="accent1">
                      <a:lumMod val="50000"/>
                    </a:schemeClr>
                  </a:solidFill>
                </a:rPr>
                <a:t>Alternaria </a:t>
              </a:r>
              <a:r>
                <a:rPr lang="en-US" sz="1400" b="1" dirty="0" err="1">
                  <a:solidFill>
                    <a:schemeClr val="accent1">
                      <a:lumMod val="50000"/>
                    </a:schemeClr>
                  </a:solidFill>
                </a:rPr>
                <a:t>sp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en-US" sz="1400" b="1" i="1" dirty="0" err="1">
                  <a:solidFill>
                    <a:schemeClr val="accent1">
                      <a:lumMod val="50000"/>
                    </a:schemeClr>
                  </a:solidFill>
                </a:rPr>
                <a:t>Sarocladium</a:t>
              </a:r>
              <a:r>
                <a:rPr lang="en-US" sz="1400" b="1" i="1" dirty="0">
                  <a:solidFill>
                    <a:schemeClr val="accent1">
                      <a:lumMod val="50000"/>
                    </a:schemeClr>
                  </a:solidFill>
                </a:rPr>
                <a:t> strictum</a:t>
              </a:r>
              <a:r>
                <a:rPr lang="en-PT" sz="14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42" name="Retângulo 58">
              <a:extLst>
                <a:ext uri="{FF2B5EF4-FFF2-40B4-BE49-F238E27FC236}">
                  <a16:creationId xmlns:a16="http://schemas.microsoft.com/office/drawing/2014/main" id="{9B0CB3E1-50EE-034E-8CA4-C38AE4FDE8AA}"/>
                </a:ext>
              </a:extLst>
            </p:cNvPr>
            <p:cNvSpPr/>
            <p:nvPr/>
          </p:nvSpPr>
          <p:spPr>
            <a:xfrm>
              <a:off x="7753179" y="2679405"/>
              <a:ext cx="307956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positively correlated</a:t>
              </a:r>
            </a:p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 with </a:t>
              </a:r>
            </a:p>
            <a:p>
              <a:pPr algn="ctr"/>
              <a:r>
                <a:rPr lang="en-GB" sz="1400" b="1" dirty="0">
                  <a:solidFill>
                    <a:schemeClr val="accent2">
                      <a:lumMod val="50000"/>
                    </a:schemeClr>
                  </a:solidFill>
                </a:rPr>
                <a:t>cv. </a:t>
              </a:r>
              <a:r>
                <a:rPr lang="en-US" sz="1400" b="1" i="1" dirty="0">
                  <a:solidFill>
                    <a:schemeClr val="accent2">
                      <a:lumMod val="50000"/>
                    </a:schemeClr>
                  </a:solidFill>
                </a:rPr>
                <a:t>Madural</a:t>
              </a:r>
              <a:endParaRPr lang="en-US" sz="1400" b="1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Retângulo 59">
              <a:extLst>
                <a:ext uri="{FF2B5EF4-FFF2-40B4-BE49-F238E27FC236}">
                  <a16:creationId xmlns:a16="http://schemas.microsoft.com/office/drawing/2014/main" id="{2927AE93-D38A-404A-B01B-52955918B159}"/>
                </a:ext>
              </a:extLst>
            </p:cNvPr>
            <p:cNvSpPr/>
            <p:nvPr/>
          </p:nvSpPr>
          <p:spPr>
            <a:xfrm>
              <a:off x="7648055" y="4534133"/>
              <a:ext cx="328981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positively correlated </a:t>
              </a:r>
            </a:p>
            <a:p>
              <a:pPr algn="ct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with </a:t>
              </a:r>
            </a:p>
            <a:p>
              <a:pPr algn="ct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infested fruits</a:t>
              </a:r>
            </a:p>
          </p:txBody>
        </p:sp>
        <p:cxnSp>
          <p:nvCxnSpPr>
            <p:cNvPr id="44" name="Conexão reta 60">
              <a:extLst>
                <a:ext uri="{FF2B5EF4-FFF2-40B4-BE49-F238E27FC236}">
                  <a16:creationId xmlns:a16="http://schemas.microsoft.com/office/drawing/2014/main" id="{53DDC07F-AA10-CF40-A3DE-E89AA5356ECF}"/>
                </a:ext>
              </a:extLst>
            </p:cNvPr>
            <p:cNvCxnSpPr>
              <a:cxnSpLocks/>
            </p:cNvCxnSpPr>
            <p:nvPr/>
          </p:nvCxnSpPr>
          <p:spPr>
            <a:xfrm>
              <a:off x="8415644" y="2408066"/>
              <a:ext cx="10266" cy="1405325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Conexão reta 61">
              <a:extLst>
                <a:ext uri="{FF2B5EF4-FFF2-40B4-BE49-F238E27FC236}">
                  <a16:creationId xmlns:a16="http://schemas.microsoft.com/office/drawing/2014/main" id="{0675AD62-2298-A644-8F5E-A6A7D91ED922}"/>
                </a:ext>
              </a:extLst>
            </p:cNvPr>
            <p:cNvCxnSpPr>
              <a:cxnSpLocks/>
            </p:cNvCxnSpPr>
            <p:nvPr/>
          </p:nvCxnSpPr>
          <p:spPr>
            <a:xfrm>
              <a:off x="8420425" y="4462579"/>
              <a:ext cx="10970" cy="985416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63" name="Conexão reta 60">
            <a:extLst>
              <a:ext uri="{FF2B5EF4-FFF2-40B4-BE49-F238E27FC236}">
                <a16:creationId xmlns:a16="http://schemas.microsoft.com/office/drawing/2014/main" id="{4BD06CA4-56B4-D243-9384-64383100460A}"/>
              </a:ext>
            </a:extLst>
          </p:cNvPr>
          <p:cNvCxnSpPr>
            <a:cxnSpLocks/>
          </p:cNvCxnSpPr>
          <p:nvPr/>
        </p:nvCxnSpPr>
        <p:spPr>
          <a:xfrm>
            <a:off x="5150873" y="201507"/>
            <a:ext cx="60562" cy="368783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91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25547-5278-F14D-884F-2DFF5A6CF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34" y="5759049"/>
            <a:ext cx="1127466" cy="11274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0FACFE-93D8-774B-A424-7C439F540FE0}"/>
              </a:ext>
            </a:extLst>
          </p:cNvPr>
          <p:cNvSpPr/>
          <p:nvPr/>
        </p:nvSpPr>
        <p:spPr>
          <a:xfrm>
            <a:off x="0" y="1"/>
            <a:ext cx="975461" cy="68579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2C56F3-6E42-B040-BAC4-462C1F9D756F}"/>
              </a:ext>
            </a:extLst>
          </p:cNvPr>
          <p:cNvSpPr/>
          <p:nvPr/>
        </p:nvSpPr>
        <p:spPr>
          <a:xfrm rot="16200000">
            <a:off x="-1016721" y="2820264"/>
            <a:ext cx="3008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T" sz="4000" b="1" dirty="0">
                <a:solidFill>
                  <a:schemeClr val="accent5">
                    <a:lumMod val="75000"/>
                  </a:schemeClr>
                </a:solidFill>
              </a:rPr>
              <a:t>CONCLUSION</a:t>
            </a:r>
            <a:endParaRPr lang="en-PT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0FF38E-00A7-D34B-BEF4-526E28FBFA20}"/>
              </a:ext>
            </a:extLst>
          </p:cNvPr>
          <p:cNvSpPr txBox="1"/>
          <p:nvPr/>
        </p:nvSpPr>
        <p:spPr>
          <a:xfrm>
            <a:off x="1437771" y="1189048"/>
            <a:ext cx="739340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PT" sz="2000" dirty="0"/>
              <a:t>No significant differences among the two types of  cultivar and  infestation level.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GB" sz="2000" dirty="0">
                <a:ea typeface="Times New Roman" panose="02020603050405020304" pitchFamily="18" charset="0"/>
              </a:rPr>
              <a:t>Cultivar influences 2.1% and 2.3% of the bacterial and fungal composition respectively. 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i="1" dirty="0">
                <a:ea typeface="DengXian" panose="02010600030101010101" pitchFamily="2" charset="-122"/>
              </a:rPr>
              <a:t>Kocuria sp., P. </a:t>
            </a:r>
            <a:r>
              <a:rPr lang="en-US" sz="2000" i="1" dirty="0" err="1">
                <a:ea typeface="DengXian" panose="02010600030101010101" pitchFamily="2" charset="-122"/>
              </a:rPr>
              <a:t>citronellolis</a:t>
            </a:r>
            <a:r>
              <a:rPr lang="en-US" sz="2000" i="1" dirty="0">
                <a:ea typeface="DengXian" panose="02010600030101010101" pitchFamily="2" charset="-122"/>
              </a:rPr>
              <a:t> </a:t>
            </a:r>
            <a:r>
              <a:rPr lang="en-PT" sz="2000" dirty="0"/>
              <a:t>&amp;</a:t>
            </a:r>
            <a:r>
              <a:rPr lang="en-US" sz="2000" i="1" dirty="0">
                <a:ea typeface="DengXian" panose="02010600030101010101" pitchFamily="2" charset="-122"/>
              </a:rPr>
              <a:t> V. Victoria </a:t>
            </a:r>
            <a:r>
              <a:rPr lang="en-US" sz="2000" dirty="0">
                <a:ea typeface="DengXian" panose="02010600030101010101" pitchFamily="2" charset="-122"/>
              </a:rPr>
              <a:t>are found to be endophytes with potential biocontrol </a:t>
            </a:r>
            <a:r>
              <a:rPr lang="en-PT" sz="2000" dirty="0"/>
              <a:t> activities in olive tree. </a:t>
            </a:r>
            <a:r>
              <a:rPr lang="en-GB" sz="2000" dirty="0"/>
              <a:t>H</a:t>
            </a:r>
            <a:r>
              <a:rPr lang="en-PT" sz="2000" dirty="0"/>
              <a:t>owever future studies must be done to confirm.</a:t>
            </a:r>
          </a:p>
          <a:p>
            <a:pPr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endParaRPr lang="en-PT" dirty="0"/>
          </a:p>
          <a:p>
            <a:endParaRPr lang="en-PT" dirty="0"/>
          </a:p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612377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</TotalTime>
  <Words>684</Words>
  <Application>Microsoft Macintosh PowerPoint</Application>
  <PresentationFormat>On-screen Show (4:3)</PresentationFormat>
  <Paragraphs>110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Palatino Linotype</vt:lpstr>
      <vt:lpstr>Times New Roman</vt:lpstr>
      <vt:lpstr>Wingdings</vt:lpstr>
      <vt:lpstr>Office Theme</vt:lpstr>
      <vt:lpstr>PowerPoint Presentation</vt:lpstr>
      <vt:lpstr>Abstract </vt:lpstr>
      <vt:lpstr>PowerPoint Presentation</vt:lpstr>
      <vt:lpstr>Microbial diversity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teresa lopes</cp:lastModifiedBy>
  <cp:revision>131</cp:revision>
  <dcterms:created xsi:type="dcterms:W3CDTF">2017-05-27T02:37:01Z</dcterms:created>
  <dcterms:modified xsi:type="dcterms:W3CDTF">2020-11-18T17:14:02Z</dcterms:modified>
</cp:coreProperties>
</file>