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sldIdLst>
    <p:sldId id="256" r:id="rId2"/>
    <p:sldId id="258" r:id="rId3"/>
    <p:sldId id="264" r:id="rId4"/>
    <p:sldId id="268" r:id="rId5"/>
    <p:sldId id="269" r:id="rId6"/>
    <p:sldId id="267"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73"/>
    <p:restoredTop sz="94737"/>
  </p:normalViewPr>
  <p:slideViewPr>
    <p:cSldViewPr snapToGrid="0">
      <p:cViewPr varScale="1">
        <p:scale>
          <a:sx n="125" d="100"/>
          <a:sy n="125" d="100"/>
        </p:scale>
        <p:origin x="7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6B575-262D-4662-AF4D-FBAA2810FABD}" type="datetimeFigureOut">
              <a:rPr lang="it-IT" smtClean="0"/>
              <a:t>26/11/20</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547A4-E671-49B2-8C54-3259BEF1CCE3}" type="slidenum">
              <a:rPr lang="it-IT" smtClean="0"/>
              <a:t>‹N›</a:t>
            </a:fld>
            <a:endParaRPr lang="it-IT"/>
          </a:p>
        </p:txBody>
      </p:sp>
    </p:spTree>
    <p:extLst>
      <p:ext uri="{BB962C8B-B14F-4D97-AF65-F5344CB8AC3E}">
        <p14:creationId xmlns:p14="http://schemas.microsoft.com/office/powerpoint/2010/main" val="3743054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B8547A4-E671-49B2-8C54-3259BEF1CCE3}" type="slidenum">
              <a:rPr lang="it-IT" smtClean="0"/>
              <a:t>2</a:t>
            </a:fld>
            <a:endParaRPr lang="it-IT"/>
          </a:p>
        </p:txBody>
      </p:sp>
    </p:spTree>
    <p:extLst>
      <p:ext uri="{BB962C8B-B14F-4D97-AF65-F5344CB8AC3E}">
        <p14:creationId xmlns:p14="http://schemas.microsoft.com/office/powerpoint/2010/main" val="3817184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11/26/20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valerio.cirillo@unina.it" TargetMode="External"/><Relationship Id="rId7" Type="http://schemas.openxmlformats.org/officeDocument/2006/relationships/image" Target="../media/image1.jpg"/><Relationship Id="rId2" Type="http://schemas.openxmlformats.org/officeDocument/2006/relationships/hyperlink" Target="mailto:silvana.francesca@unina.it(S.F.);%20giampaolo.raimondi@unina.it" TargetMode="External"/><Relationship Id="rId1" Type="http://schemas.openxmlformats.org/officeDocument/2006/relationships/slideLayout" Target="../slideLayouts/slideLayout1.xml"/><Relationship Id="rId6" Type="http://schemas.openxmlformats.org/officeDocument/2006/relationships/hyperlink" Target="mailto:mrigano@unina.it" TargetMode="External"/><Relationship Id="rId5" Type="http://schemas.openxmlformats.org/officeDocument/2006/relationships/hyperlink" Target="mailto:ambarone@unina.it" TargetMode="External"/><Relationship Id="rId4" Type="http://schemas.openxmlformats.org/officeDocument/2006/relationships/hyperlink" Target="mailto:almaggio@unina.it" TargetMode="External"/><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962" y="3283080"/>
            <a:ext cx="8305800" cy="2492990"/>
          </a:xfrm>
          <a:prstGeom prst="rect">
            <a:avLst/>
          </a:prstGeom>
          <a:noFill/>
        </p:spPr>
        <p:txBody>
          <a:bodyPr wrap="square" rtlCol="0">
            <a:spAutoFit/>
          </a:bodyPr>
          <a:lstStyle/>
          <a:p>
            <a:r>
              <a:rPr lang="en-US" sz="1200" i="1" dirty="0">
                <a:latin typeface="Palatino Linotype" panose="02040502050505030304" pitchFamily="18" charset="0"/>
              </a:rPr>
              <a:t>Conference Proceedings Paper</a:t>
            </a:r>
            <a:endParaRPr lang="it-IT" sz="1200" i="1" dirty="0">
              <a:latin typeface="Palatino Linotype" panose="02040502050505030304" pitchFamily="18" charset="0"/>
            </a:endParaRPr>
          </a:p>
          <a:p>
            <a:r>
              <a:rPr lang="en-US" sz="2400" b="1" dirty="0">
                <a:latin typeface="Palatino Linotype" panose="02040502050505030304" pitchFamily="18" charset="0"/>
              </a:rPr>
              <a:t>A novel plant-based </a:t>
            </a:r>
            <a:r>
              <a:rPr lang="en-US" sz="2400" b="1" dirty="0" err="1">
                <a:latin typeface="Palatino Linotype" panose="02040502050505030304" pitchFamily="18" charset="0"/>
              </a:rPr>
              <a:t>biostimulant</a:t>
            </a:r>
            <a:r>
              <a:rPr lang="en-US" sz="2400" b="1" dirty="0">
                <a:latin typeface="Palatino Linotype" panose="02040502050505030304" pitchFamily="18" charset="0"/>
              </a:rPr>
              <a:t> improves plant performances under drought stress in tomato</a:t>
            </a:r>
            <a:endParaRPr lang="it-IT" sz="2400" b="1" dirty="0">
              <a:latin typeface="Palatino Linotype" panose="02040502050505030304" pitchFamily="18" charset="0"/>
            </a:endParaRPr>
          </a:p>
          <a:p>
            <a:endParaRPr lang="it-IT" sz="1200" b="1" dirty="0">
              <a:latin typeface="Palatino Linotype" panose="02040502050505030304" pitchFamily="18" charset="0"/>
            </a:endParaRPr>
          </a:p>
          <a:p>
            <a:r>
              <a:rPr lang="it-IT" sz="1200" b="1" dirty="0">
                <a:latin typeface="Palatino Linotype" panose="02040502050505030304" pitchFamily="18" charset="0"/>
              </a:rPr>
              <a:t>Francesca Silvana, Giampaolo Raimondi, Valerio Cirillo, Albino Maggio, Amalia Barone, Maria Manuela Rigano*</a:t>
            </a:r>
          </a:p>
          <a:p>
            <a:endParaRPr lang="en-US" sz="1200" dirty="0">
              <a:latin typeface="Palatino Linotype" panose="02040502050505030304" pitchFamily="18" charset="0"/>
            </a:endParaRPr>
          </a:p>
          <a:p>
            <a:r>
              <a:rPr lang="en-US" sz="1200" dirty="0">
                <a:latin typeface="Palatino Linotype" panose="02040502050505030304" pitchFamily="18" charset="0"/>
              </a:rPr>
              <a:t>Department of Agricultural Sciences, University of Naples Federico II, Portici, 80055 Naples, Italy;</a:t>
            </a:r>
            <a:endParaRPr lang="it-IT" sz="1200" dirty="0">
              <a:latin typeface="Palatino Linotype" panose="02040502050505030304" pitchFamily="18" charset="0"/>
            </a:endParaRPr>
          </a:p>
          <a:p>
            <a:r>
              <a:rPr lang="en-US" sz="1200" u="sng" dirty="0">
                <a:latin typeface="Palatino Linotype" panose="02040502050505030304" pitchFamily="18" charset="0"/>
                <a:hlinkClick r:id="rId2"/>
              </a:rPr>
              <a:t>silvana.francesca@unina.it(S.F.); </a:t>
            </a:r>
            <a:r>
              <a:rPr lang="fr-CH" sz="1200" u="sng" dirty="0">
                <a:latin typeface="Palatino Linotype" panose="02040502050505030304" pitchFamily="18" charset="0"/>
                <a:hlinkClick r:id="rId2"/>
              </a:rPr>
              <a:t>g</a:t>
            </a:r>
            <a:r>
              <a:rPr lang="en-US" sz="1200" u="sng" dirty="0" err="1">
                <a:latin typeface="Palatino Linotype" panose="02040502050505030304" pitchFamily="18" charset="0"/>
                <a:hlinkClick r:id="rId2"/>
              </a:rPr>
              <a:t>iampaolo.raimondi</a:t>
            </a:r>
            <a:r>
              <a:rPr lang="fr-CH" sz="1200" u="sng" dirty="0">
                <a:latin typeface="Palatino Linotype" panose="02040502050505030304" pitchFamily="18" charset="0"/>
                <a:hlinkClick r:id="rId2"/>
              </a:rPr>
              <a:t>@unina.it</a:t>
            </a:r>
            <a:r>
              <a:rPr lang="fr-CH" sz="1200" dirty="0">
                <a:latin typeface="Palatino Linotype" panose="02040502050505030304" pitchFamily="18" charset="0"/>
              </a:rPr>
              <a:t>(G.R)</a:t>
            </a:r>
            <a:r>
              <a:rPr lang="fr-CH" sz="1200" b="1" dirty="0">
                <a:latin typeface="Palatino Linotype" panose="02040502050505030304" pitchFamily="18" charset="0"/>
              </a:rPr>
              <a:t> ;</a:t>
            </a:r>
            <a:r>
              <a:rPr lang="en-US" sz="1200" u="sng" dirty="0">
                <a:latin typeface="Palatino Linotype" panose="02040502050505030304" pitchFamily="18" charset="0"/>
                <a:hlinkClick r:id="rId3"/>
              </a:rPr>
              <a:t>valerio.cirillo@unina.it</a:t>
            </a:r>
            <a:r>
              <a:rPr lang="en-US" sz="1200" dirty="0">
                <a:latin typeface="Palatino Linotype" panose="02040502050505030304" pitchFamily="18" charset="0"/>
              </a:rPr>
              <a:t> (V.C.); </a:t>
            </a:r>
            <a:r>
              <a:rPr lang="en-US" sz="1200" u="sng" dirty="0">
                <a:latin typeface="Palatino Linotype" panose="02040502050505030304" pitchFamily="18" charset="0"/>
                <a:hlinkClick r:id="rId4"/>
              </a:rPr>
              <a:t>almaggio@unina.it</a:t>
            </a:r>
            <a:r>
              <a:rPr lang="en-US" sz="1200" dirty="0">
                <a:latin typeface="Palatino Linotype" panose="02040502050505030304" pitchFamily="18" charset="0"/>
              </a:rPr>
              <a:t>(A.M); </a:t>
            </a:r>
            <a:r>
              <a:rPr lang="en-US" sz="1200" u="sng" dirty="0">
                <a:latin typeface="Palatino Linotype" panose="02040502050505030304" pitchFamily="18" charset="0"/>
                <a:hlinkClick r:id="rId5"/>
              </a:rPr>
              <a:t>ambarone@unina.it</a:t>
            </a:r>
            <a:r>
              <a:rPr lang="en-US" sz="1200" dirty="0">
                <a:latin typeface="Palatino Linotype" panose="02040502050505030304" pitchFamily="18" charset="0"/>
              </a:rPr>
              <a:t> (A.B.)</a:t>
            </a:r>
          </a:p>
          <a:p>
            <a:endParaRPr lang="it-IT" sz="1200" dirty="0">
              <a:latin typeface="Palatino Linotype" panose="02040502050505030304" pitchFamily="18" charset="0"/>
            </a:endParaRPr>
          </a:p>
          <a:p>
            <a:r>
              <a:rPr lang="fr-CH" sz="1200" b="1" dirty="0">
                <a:latin typeface="Palatino Linotype" panose="02040502050505030304" pitchFamily="18" charset="0"/>
              </a:rPr>
              <a:t>*</a:t>
            </a:r>
            <a:r>
              <a:rPr lang="fr-CH" sz="1200" dirty="0" err="1">
                <a:latin typeface="Palatino Linotype" panose="02040502050505030304" pitchFamily="18" charset="0"/>
              </a:rPr>
              <a:t>Correspondence</a:t>
            </a:r>
            <a:r>
              <a:rPr lang="fr-CH" sz="1200" dirty="0">
                <a:latin typeface="Palatino Linotype" panose="02040502050505030304" pitchFamily="18" charset="0"/>
              </a:rPr>
              <a:t>: </a:t>
            </a:r>
            <a:r>
              <a:rPr lang="fr-CH" sz="1200" u="sng" dirty="0">
                <a:latin typeface="Palatino Linotype" panose="02040502050505030304" pitchFamily="18" charset="0"/>
                <a:hlinkClick r:id="rId6"/>
              </a:rPr>
              <a:t>mrigano@unina.it</a:t>
            </a:r>
            <a:r>
              <a:rPr lang="fr-CH" sz="1200" u="sng" dirty="0">
                <a:latin typeface="Palatino Linotype" panose="02040502050505030304" pitchFamily="18" charset="0"/>
              </a:rPr>
              <a:t> (M.M.R.)</a:t>
            </a:r>
            <a:r>
              <a:rPr lang="fr-CH" sz="1200" dirty="0">
                <a:latin typeface="Palatino Linotype" panose="02040502050505030304" pitchFamily="18" charset="0"/>
              </a:rPr>
              <a:t> ; Tel.: +39-0812532125</a:t>
            </a:r>
            <a:endParaRPr lang="it-IT" sz="12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dirty="0">
              <a:latin typeface="Palatino Linotype" panose="02040502050505030304" pitchFamily="18" charset="0"/>
            </a:endParaRPr>
          </a:p>
        </p:txBody>
      </p:sp>
      <p:pic>
        <p:nvPicPr>
          <p:cNvPr id="7" name="Picture 6">
            <a:extLst>
              <a:ext uri="{FF2B5EF4-FFF2-40B4-BE49-F238E27FC236}">
                <a16:creationId xmlns:a16="http://schemas.microsoft.com/office/drawing/2014/main" id="{095D5563-C0F5-42A4-9029-F268D91A37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3283080"/>
          </a:xfrm>
          <a:prstGeom prst="rect">
            <a:avLst/>
          </a:prstGeom>
        </p:spPr>
      </p:pic>
      <p:pic>
        <p:nvPicPr>
          <p:cNvPr id="2" name="Immagine 1">
            <a:extLst>
              <a:ext uri="{FF2B5EF4-FFF2-40B4-BE49-F238E27FC236}">
                <a16:creationId xmlns:a16="http://schemas.microsoft.com/office/drawing/2014/main" id="{EE3DB234-05EA-4690-AB0D-F88D37F8EE34}"/>
              </a:ext>
            </a:extLst>
          </p:cNvPr>
          <p:cNvPicPr>
            <a:picLocks noChangeAspect="1"/>
          </p:cNvPicPr>
          <p:nvPr/>
        </p:nvPicPr>
        <p:blipFill>
          <a:blip r:embed="rId8"/>
          <a:stretch>
            <a:fillRect/>
          </a:stretch>
        </p:blipFill>
        <p:spPr>
          <a:xfrm>
            <a:off x="222675" y="6058312"/>
            <a:ext cx="3364649" cy="596075"/>
          </a:xfrm>
          <a:prstGeom prst="rect">
            <a:avLst/>
          </a:prstGeom>
        </p:spPr>
      </p:pic>
      <p:pic>
        <p:nvPicPr>
          <p:cNvPr id="8" name="Immagine 11">
            <a:extLst>
              <a:ext uri="{FF2B5EF4-FFF2-40B4-BE49-F238E27FC236}">
                <a16:creationId xmlns:a16="http://schemas.microsoft.com/office/drawing/2014/main" id="{C0930DE9-4A1F-4EE6-ACD7-BA63CB5E44B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70314" y="6058311"/>
            <a:ext cx="588926" cy="596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2143" y="514062"/>
            <a:ext cx="8447313" cy="4555093"/>
          </a:xfrm>
          <a:prstGeom prst="rect">
            <a:avLst/>
          </a:prstGeom>
          <a:noFill/>
        </p:spPr>
        <p:txBody>
          <a:bodyPr wrap="square" rtlCol="0">
            <a:spAutoFit/>
          </a:bodyPr>
          <a:lstStyle/>
          <a:p>
            <a:r>
              <a:rPr lang="fr-FR" sz="1600" b="1" dirty="0">
                <a:latin typeface="Palatino Linotype" panose="02040502050505030304" pitchFamily="18" charset="0"/>
              </a:rPr>
              <a:t>Abstract: </a:t>
            </a:r>
            <a:r>
              <a:rPr lang="en-US" sz="1600" dirty="0">
                <a:latin typeface="Palatino Linotype" panose="02040502050505030304" pitchFamily="18" charset="0"/>
              </a:rPr>
              <a:t>Abiotic stress adversely affects crop production, causing yield reductions in important crops, including tomato (</a:t>
            </a:r>
            <a:r>
              <a:rPr lang="en-US" sz="1600" i="1" dirty="0">
                <a:latin typeface="Palatino Linotype" panose="02040502050505030304" pitchFamily="18" charset="0"/>
              </a:rPr>
              <a:t>Solanum </a:t>
            </a:r>
            <a:r>
              <a:rPr lang="en-US" sz="1600" i="1" dirty="0" err="1">
                <a:latin typeface="Palatino Linotype" panose="02040502050505030304" pitchFamily="18" charset="0"/>
              </a:rPr>
              <a:t>lycopersicum</a:t>
            </a:r>
            <a:r>
              <a:rPr lang="en-US" sz="1600" dirty="0">
                <a:latin typeface="Palatino Linotype" panose="02040502050505030304" pitchFamily="18" charset="0"/>
              </a:rPr>
              <a:t>). Among different abiotic stresses, drought is considered to be the most critical one since limited water availability negatively impacts plants growth and development, especially in arid or semi-arid areas. The aim of this study was to understand how </a:t>
            </a:r>
            <a:r>
              <a:rPr lang="en-US" sz="1600" dirty="0" err="1">
                <a:latin typeface="Palatino Linotype" panose="02040502050505030304" pitchFamily="18" charset="0"/>
              </a:rPr>
              <a:t>biostimulants</a:t>
            </a:r>
            <a:r>
              <a:rPr lang="en-US" sz="1600" dirty="0">
                <a:latin typeface="Palatino Linotype" panose="02040502050505030304" pitchFamily="18" charset="0"/>
              </a:rPr>
              <a:t> may interact with critical physiological response mechanisms in tomato under limited water availability and to define strategies to improve tomato performances under drought stress. We investigated physiological responses of the tomato genotype ‘E42’ grown in open field under control condition (100% irrigation) and limited water availability (50% irrigation) and treated or not with a novel plant-based </a:t>
            </a:r>
            <a:r>
              <a:rPr lang="en-US" sz="1600" dirty="0" err="1">
                <a:latin typeface="Palatino Linotype" panose="02040502050505030304" pitchFamily="18" charset="0"/>
              </a:rPr>
              <a:t>biostimulant</a:t>
            </a:r>
            <a:r>
              <a:rPr lang="en-US" sz="1600" dirty="0">
                <a:latin typeface="Palatino Linotype" panose="02040502050505030304" pitchFamily="18" charset="0"/>
              </a:rPr>
              <a:t> named </a:t>
            </a:r>
            <a:r>
              <a:rPr lang="en-US" sz="1600" dirty="0" err="1">
                <a:latin typeface="Palatino Linotype" panose="02040502050505030304" pitchFamily="18" charset="0"/>
              </a:rPr>
              <a:t>CycoFlow</a:t>
            </a:r>
            <a:r>
              <a:rPr lang="en-US" sz="1600" dirty="0">
                <a:latin typeface="Palatino Linotype" panose="02040502050505030304" pitchFamily="18" charset="0"/>
              </a:rPr>
              <a:t> (</a:t>
            </a:r>
            <a:r>
              <a:rPr lang="en-US" sz="1600" dirty="0" err="1">
                <a:latin typeface="Palatino Linotype" panose="02040502050505030304" pitchFamily="18" charset="0"/>
              </a:rPr>
              <a:t>Agriges</a:t>
            </a:r>
            <a:r>
              <a:rPr lang="en-US" sz="1600" dirty="0">
                <a:latin typeface="Palatino Linotype" panose="02040502050505030304" pitchFamily="18" charset="0"/>
              </a:rPr>
              <a:t>, BN, Italia). Plants treated with the </a:t>
            </a:r>
            <a:r>
              <a:rPr lang="en-US" sz="1600" dirty="0" err="1">
                <a:latin typeface="Palatino Linotype" panose="02040502050505030304" pitchFamily="18" charset="0"/>
              </a:rPr>
              <a:t>biostimulant</a:t>
            </a:r>
            <a:r>
              <a:rPr lang="en-US" sz="1600" dirty="0">
                <a:latin typeface="Palatino Linotype" panose="02040502050505030304" pitchFamily="18" charset="0"/>
              </a:rPr>
              <a:t> showed an increase in stomatal conductance. The highest yield </a:t>
            </a:r>
            <a:r>
              <a:rPr lang="en-US" sz="1600" i="1" dirty="0">
                <a:latin typeface="Palatino Linotype" panose="02040502050505030304" pitchFamily="18" charset="0"/>
              </a:rPr>
              <a:t>per</a:t>
            </a:r>
            <a:r>
              <a:rPr lang="en-US" sz="1600" dirty="0">
                <a:latin typeface="Palatino Linotype" panose="02040502050505030304" pitchFamily="18" charset="0"/>
              </a:rPr>
              <a:t> plant was registered under the 100% water regimens in </a:t>
            </a:r>
            <a:r>
              <a:rPr lang="en-US" sz="1600" dirty="0" err="1">
                <a:latin typeface="Palatino Linotype" panose="02040502050505030304" pitchFamily="18" charset="0"/>
              </a:rPr>
              <a:t>biostimulant</a:t>
            </a:r>
            <a:r>
              <a:rPr lang="en-US" sz="1600" dirty="0">
                <a:latin typeface="Palatino Linotype" panose="02040502050505030304" pitchFamily="18" charset="0"/>
              </a:rPr>
              <a:t>-treated plants. Also, </a:t>
            </a:r>
            <a:r>
              <a:rPr lang="en-US" sz="1600" dirty="0" err="1">
                <a:latin typeface="Palatino Linotype" panose="02040502050505030304" pitchFamily="18" charset="0"/>
              </a:rPr>
              <a:t>biostimulant</a:t>
            </a:r>
            <a:r>
              <a:rPr lang="en-US" sz="1600" dirty="0">
                <a:latin typeface="Palatino Linotype" panose="02040502050505030304" pitchFamily="18" charset="0"/>
              </a:rPr>
              <a:t>-treated plants had higher pollen viability (+50.94% under water deficit) and higher fruit weight (+56.13% under water deficit) compared to non-treated plants. The treatment with the </a:t>
            </a:r>
            <a:r>
              <a:rPr lang="en-US" sz="1600" dirty="0" err="1">
                <a:latin typeface="Palatino Linotype" panose="02040502050505030304" pitchFamily="18" charset="0"/>
              </a:rPr>
              <a:t>biostimulant</a:t>
            </a:r>
            <a:r>
              <a:rPr lang="en-US" sz="1600" dirty="0">
                <a:latin typeface="Palatino Linotype" panose="02040502050505030304" pitchFamily="18" charset="0"/>
              </a:rPr>
              <a:t> had also an effect on antioxidants and pigments content in leaves and fruits. Altogether, these results indicate that the application of the </a:t>
            </a:r>
            <a:r>
              <a:rPr lang="en-US" sz="1600" dirty="0" err="1">
                <a:latin typeface="Palatino Linotype" panose="02040502050505030304" pitchFamily="18" charset="0"/>
              </a:rPr>
              <a:t>biostimulant</a:t>
            </a:r>
            <a:r>
              <a:rPr lang="en-US" sz="1600" dirty="0">
                <a:latin typeface="Palatino Linotype" panose="02040502050505030304" pitchFamily="18" charset="0"/>
              </a:rPr>
              <a:t> </a:t>
            </a:r>
            <a:r>
              <a:rPr lang="en-US" sz="1600" dirty="0" err="1">
                <a:latin typeface="Palatino Linotype" panose="02040502050505030304" pitchFamily="18" charset="0"/>
              </a:rPr>
              <a:t>CycoFlow</a:t>
            </a:r>
            <a:r>
              <a:rPr lang="en-US" sz="1600" dirty="0">
                <a:latin typeface="Palatino Linotype" panose="02040502050505030304" pitchFamily="18" charset="0"/>
              </a:rPr>
              <a:t> to tomato plants improved plant performances under limited water availability.</a:t>
            </a:r>
            <a:endParaRPr lang="it-IT" sz="1600" b="1" dirty="0">
              <a:latin typeface="Palatino Linotype" panose="02040502050505030304" pitchFamily="18" charset="0"/>
            </a:endParaRPr>
          </a:p>
          <a:p>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5105400"/>
            <a:ext cx="1752600" cy="1752600"/>
          </a:xfrm>
          <a:prstGeom prst="rect">
            <a:avLst/>
          </a:prstGeom>
        </p:spPr>
      </p:pic>
      <p:sp>
        <p:nvSpPr>
          <p:cNvPr id="2" name="CasellaDiTesto 1">
            <a:extLst>
              <a:ext uri="{FF2B5EF4-FFF2-40B4-BE49-F238E27FC236}">
                <a16:creationId xmlns:a16="http://schemas.microsoft.com/office/drawing/2014/main" id="{219EF80D-F811-45FD-8C5D-84A816042DBF}"/>
              </a:ext>
            </a:extLst>
          </p:cNvPr>
          <p:cNvSpPr txBox="1"/>
          <p:nvPr/>
        </p:nvSpPr>
        <p:spPr>
          <a:xfrm>
            <a:off x="272143" y="5561598"/>
            <a:ext cx="7070271" cy="338554"/>
          </a:xfrm>
          <a:prstGeom prst="rect">
            <a:avLst/>
          </a:prstGeom>
          <a:noFill/>
        </p:spPr>
        <p:txBody>
          <a:bodyPr wrap="square" rtlCol="0">
            <a:spAutoFit/>
          </a:bodyPr>
          <a:lstStyle/>
          <a:p>
            <a:r>
              <a:rPr lang="en-US" sz="1600" b="1" dirty="0">
                <a:latin typeface="Palatino Linotype" panose="02040502050505030304" pitchFamily="18" charset="0"/>
              </a:rPr>
              <a:t>Keywords</a:t>
            </a:r>
            <a:r>
              <a:rPr lang="en-US" sz="1600" dirty="0">
                <a:latin typeface="Palatino Linotype" panose="02040502050505030304" pitchFamily="18" charset="0"/>
              </a:rPr>
              <a:t>: bioassay, limited water availability, tomato yield, glycine betaine </a:t>
            </a:r>
            <a:endParaRPr lang="it-IT" sz="1600" dirty="0">
              <a:latin typeface="Palatino Linotype" panose="02040502050505030304" pitchFamily="18" charset="0"/>
            </a:endParaRPr>
          </a:p>
        </p:txBody>
      </p:sp>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05400"/>
            <a:ext cx="1752600" cy="1752600"/>
          </a:xfrm>
          <a:prstGeom prst="rect">
            <a:avLst/>
          </a:prstGeom>
        </p:spPr>
      </p:pic>
      <p:sp>
        <p:nvSpPr>
          <p:cNvPr id="7" name="TextBox 6">
            <a:extLst>
              <a:ext uri="{FF2B5EF4-FFF2-40B4-BE49-F238E27FC236}">
                <a16:creationId xmlns:a16="http://schemas.microsoft.com/office/drawing/2014/main" id="{89002B9B-22F5-4BDC-BEFF-6702B8A8B395}"/>
              </a:ext>
            </a:extLst>
          </p:cNvPr>
          <p:cNvSpPr txBox="1"/>
          <p:nvPr/>
        </p:nvSpPr>
        <p:spPr>
          <a:xfrm>
            <a:off x="185056" y="13606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4" name="Rettangolo 3">
            <a:extLst>
              <a:ext uri="{FF2B5EF4-FFF2-40B4-BE49-F238E27FC236}">
                <a16:creationId xmlns:a16="http://schemas.microsoft.com/office/drawing/2014/main" id="{D09BDB18-EEC6-4174-A5BE-0F3740D4048C}"/>
              </a:ext>
            </a:extLst>
          </p:cNvPr>
          <p:cNvSpPr/>
          <p:nvPr/>
        </p:nvSpPr>
        <p:spPr>
          <a:xfrm>
            <a:off x="6586765" y="2090561"/>
            <a:ext cx="2468923" cy="1477328"/>
          </a:xfrm>
          <a:prstGeom prst="rect">
            <a:avLst/>
          </a:prstGeom>
        </p:spPr>
        <p:txBody>
          <a:bodyPr wrap="square">
            <a:spAutoFit/>
          </a:bodyPr>
          <a:lstStyle/>
          <a:p>
            <a:pPr algn="just"/>
            <a:r>
              <a:rPr lang="en-US" sz="900" b="1" dirty="0">
                <a:latin typeface="Palatino Linotype" panose="02040502050505030304" pitchFamily="18" charset="0"/>
                <a:ea typeface="Times New Roman" panose="02020603050405020304" pitchFamily="18" charset="0"/>
              </a:rPr>
              <a:t>Table 1.</a:t>
            </a:r>
            <a:r>
              <a:rPr lang="en-US" sz="900" dirty="0">
                <a:latin typeface="Palatino Linotype" panose="02040502050505030304" pitchFamily="18" charset="0"/>
                <a:ea typeface="Times New Roman" panose="02020603050405020304" pitchFamily="18" charset="0"/>
              </a:rPr>
              <a:t> Leaf water potential, stomatal conductance, pollen viability, leaf dry matter content (LDMC) and biometric parameters of E42 treated with the </a:t>
            </a:r>
            <a:r>
              <a:rPr lang="en-US" sz="900" dirty="0" err="1">
                <a:latin typeface="Palatino Linotype" panose="02040502050505030304" pitchFamily="18" charset="0"/>
                <a:ea typeface="Times New Roman" panose="02020603050405020304" pitchFamily="18" charset="0"/>
              </a:rPr>
              <a:t>biostimulant</a:t>
            </a:r>
            <a:r>
              <a:rPr lang="en-US" sz="900" dirty="0">
                <a:latin typeface="Palatino Linotype" panose="02040502050505030304" pitchFamily="18" charset="0"/>
                <a:ea typeface="Times New Roman" panose="02020603050405020304" pitchFamily="18" charset="0"/>
              </a:rPr>
              <a:t> </a:t>
            </a:r>
            <a:r>
              <a:rPr lang="en-US" sz="900" dirty="0" err="1">
                <a:latin typeface="Palatino Linotype" panose="02040502050505030304" pitchFamily="18" charset="0"/>
                <a:ea typeface="Times New Roman" panose="02020603050405020304" pitchFamily="18" charset="0"/>
              </a:rPr>
              <a:t>CycoFlow</a:t>
            </a:r>
            <a:r>
              <a:rPr lang="en-US" sz="900" dirty="0">
                <a:latin typeface="Palatino Linotype" panose="02040502050505030304" pitchFamily="18" charset="0"/>
                <a:ea typeface="Times New Roman" panose="02020603050405020304" pitchFamily="18" charset="0"/>
              </a:rPr>
              <a:t> under two irrigation levels. Asterisks indicate significant differences according to ANOVA (ns = not significant; * = p &lt; 0.05; ** = p &lt; 0.01; *** = p &lt; 0.001). Different letters indicate significant differences according to Tukey’s post-hoc test (p &lt; 0.05).</a:t>
            </a:r>
            <a:endParaRPr lang="it-IT" sz="900" dirty="0">
              <a:effectLst/>
              <a:latin typeface="Times New Roman" panose="02020603050405020304" pitchFamily="18" charset="0"/>
              <a:ea typeface="Times New Roman" panose="02020603050405020304" pitchFamily="18" charset="0"/>
            </a:endParaRPr>
          </a:p>
        </p:txBody>
      </p:sp>
      <p:sp>
        <p:nvSpPr>
          <p:cNvPr id="6" name="Rettangolo 5">
            <a:extLst>
              <a:ext uri="{FF2B5EF4-FFF2-40B4-BE49-F238E27FC236}">
                <a16:creationId xmlns:a16="http://schemas.microsoft.com/office/drawing/2014/main" id="{493E606A-2E88-4782-A590-6427D468C7A4}"/>
              </a:ext>
            </a:extLst>
          </p:cNvPr>
          <p:cNvSpPr/>
          <p:nvPr/>
        </p:nvSpPr>
        <p:spPr>
          <a:xfrm>
            <a:off x="130628" y="636179"/>
            <a:ext cx="8882744" cy="1169551"/>
          </a:xfrm>
          <a:prstGeom prst="rect">
            <a:avLst/>
          </a:prstGeom>
        </p:spPr>
        <p:txBody>
          <a:bodyPr wrap="square">
            <a:spAutoFit/>
          </a:bodyPr>
          <a:lstStyle/>
          <a:p>
            <a:r>
              <a:rPr lang="en-US" sz="1400" dirty="0">
                <a:latin typeface="Palatino Linotype" panose="02040502050505030304" pitchFamily="18" charset="0"/>
              </a:rPr>
              <a:t>The treatment with </a:t>
            </a:r>
            <a:r>
              <a:rPr lang="en-US" sz="1400" dirty="0" err="1">
                <a:latin typeface="Palatino Linotype" panose="02040502050505030304" pitchFamily="18" charset="0"/>
              </a:rPr>
              <a:t>CycoFlow</a:t>
            </a:r>
            <a:r>
              <a:rPr lang="en-US" sz="1400" dirty="0">
                <a:latin typeface="Palatino Linotype" panose="02040502050505030304" pitchFamily="18" charset="0"/>
              </a:rPr>
              <a:t> caused an increase in stomatal conductance (up to 84.01%) </a:t>
            </a:r>
            <a:r>
              <a:rPr lang="it-IT" sz="1400" dirty="0">
                <a:latin typeface="Palatino Linotype" panose="02040502050505030304" pitchFamily="18" charset="0"/>
              </a:rPr>
              <a:t>under full </a:t>
            </a:r>
            <a:r>
              <a:rPr lang="it-IT" sz="1400" dirty="0" err="1">
                <a:latin typeface="Palatino Linotype" panose="02040502050505030304" pitchFamily="18" charset="0"/>
              </a:rPr>
              <a:t>irrigation</a:t>
            </a:r>
            <a:r>
              <a:rPr lang="it-IT" sz="1400" dirty="0">
                <a:latin typeface="Palatino Linotype" panose="02040502050505030304" pitchFamily="18" charset="0"/>
              </a:rPr>
              <a:t> </a:t>
            </a:r>
            <a:r>
              <a:rPr lang="en-US" sz="1400" dirty="0">
                <a:latin typeface="Palatino Linotype" panose="02040502050505030304" pitchFamily="18" charset="0"/>
              </a:rPr>
              <a:t>and </a:t>
            </a:r>
            <a:r>
              <a:rPr lang="en-IT" sz="1400" dirty="0">
                <a:latin typeface="Palatino Linotype" panose="02040502050505030304" pitchFamily="18" charset="0"/>
              </a:rPr>
              <a:t>an increase </a:t>
            </a:r>
            <a:r>
              <a:rPr lang="en-IT" sz="1400">
                <a:latin typeface="Palatino Linotype" panose="02040502050505030304" pitchFamily="18" charset="0"/>
              </a:rPr>
              <a:t>in LDMC. </a:t>
            </a:r>
            <a:r>
              <a:rPr lang="en-IT" sz="1400" dirty="0">
                <a:latin typeface="Palatino Linotype" panose="02040502050505030304" pitchFamily="18" charset="0"/>
              </a:rPr>
              <a:t>Plants treated with Cycoflow and subjected to water deficit showed an increase in pollen viability of 50.94% compared to non-treated plants. </a:t>
            </a:r>
            <a:r>
              <a:rPr lang="en-US" sz="1400" dirty="0">
                <a:latin typeface="Palatino Linotype" panose="02040502050505030304" pitchFamily="18" charset="0"/>
              </a:rPr>
              <a:t>The treatment with the </a:t>
            </a:r>
            <a:r>
              <a:rPr lang="en-US" sz="1400" dirty="0" err="1">
                <a:latin typeface="Palatino Linotype" panose="02040502050505030304" pitchFamily="18" charset="0"/>
              </a:rPr>
              <a:t>biostimulant</a:t>
            </a:r>
            <a:r>
              <a:rPr lang="en-US" sz="1400" dirty="0">
                <a:latin typeface="Palatino Linotype" panose="02040502050505030304" pitchFamily="18" charset="0"/>
              </a:rPr>
              <a:t> increased fruit weights (up to 56.13% under water deficit). The highest yield </a:t>
            </a:r>
            <a:r>
              <a:rPr lang="en-US" sz="1400" i="1" dirty="0">
                <a:latin typeface="Palatino Linotype" panose="02040502050505030304" pitchFamily="18" charset="0"/>
              </a:rPr>
              <a:t>per</a:t>
            </a:r>
            <a:r>
              <a:rPr lang="en-US" sz="1400" dirty="0">
                <a:latin typeface="Palatino Linotype" panose="02040502050505030304" pitchFamily="18" charset="0"/>
              </a:rPr>
              <a:t> plant was registered under the 100% water regimens in </a:t>
            </a:r>
            <a:r>
              <a:rPr lang="en-US" sz="1400" dirty="0" err="1">
                <a:latin typeface="Palatino Linotype" panose="02040502050505030304" pitchFamily="18" charset="0"/>
              </a:rPr>
              <a:t>biostimulant</a:t>
            </a:r>
            <a:r>
              <a:rPr lang="en-US" sz="1400" dirty="0">
                <a:latin typeface="Palatino Linotype" panose="02040502050505030304" pitchFamily="18" charset="0"/>
              </a:rPr>
              <a:t> treated plants.</a:t>
            </a:r>
            <a:endParaRPr lang="en-IT" sz="1400" dirty="0">
              <a:latin typeface="Palatino Linotype" panose="02040502050505030304" pitchFamily="18" charset="0"/>
            </a:endParaRPr>
          </a:p>
        </p:txBody>
      </p:sp>
      <p:pic>
        <p:nvPicPr>
          <p:cNvPr id="11" name="Immagine 10">
            <a:extLst>
              <a:ext uri="{FF2B5EF4-FFF2-40B4-BE49-F238E27FC236}">
                <a16:creationId xmlns:a16="http://schemas.microsoft.com/office/drawing/2014/main" id="{CF3BDB0C-3AD7-4FAA-BC92-8AC262AAEEFB}"/>
              </a:ext>
            </a:extLst>
          </p:cNvPr>
          <p:cNvPicPr>
            <a:picLocks noChangeAspect="1"/>
          </p:cNvPicPr>
          <p:nvPr/>
        </p:nvPicPr>
        <p:blipFill>
          <a:blip r:embed="rId3"/>
          <a:stretch>
            <a:fillRect/>
          </a:stretch>
        </p:blipFill>
        <p:spPr>
          <a:xfrm>
            <a:off x="172944" y="4076843"/>
            <a:ext cx="6892234" cy="2203052"/>
          </a:xfrm>
          <a:prstGeom prst="rect">
            <a:avLst/>
          </a:prstGeom>
        </p:spPr>
      </p:pic>
      <p:sp>
        <p:nvSpPr>
          <p:cNvPr id="12" name="Rettangolo 11">
            <a:extLst>
              <a:ext uri="{FF2B5EF4-FFF2-40B4-BE49-F238E27FC236}">
                <a16:creationId xmlns:a16="http://schemas.microsoft.com/office/drawing/2014/main" id="{F2B406E2-EE9E-4FD5-9D87-C63F0D06473D}"/>
              </a:ext>
            </a:extLst>
          </p:cNvPr>
          <p:cNvSpPr/>
          <p:nvPr/>
        </p:nvSpPr>
        <p:spPr>
          <a:xfrm>
            <a:off x="184270" y="6264334"/>
            <a:ext cx="6892234" cy="369332"/>
          </a:xfrm>
          <a:prstGeom prst="rect">
            <a:avLst/>
          </a:prstGeom>
        </p:spPr>
        <p:txBody>
          <a:bodyPr wrap="square">
            <a:spAutoFit/>
          </a:bodyPr>
          <a:lstStyle/>
          <a:p>
            <a:pPr algn="just"/>
            <a:r>
              <a:rPr lang="en-US" sz="900" b="1" dirty="0">
                <a:latin typeface="Palatino Linotype" panose="02040502050505030304" pitchFamily="18" charset="0"/>
                <a:ea typeface="Times New Roman" panose="02020603050405020304" pitchFamily="18" charset="0"/>
              </a:rPr>
              <a:t>Figure 1.</a:t>
            </a:r>
            <a:r>
              <a:rPr lang="en-US" sz="900" dirty="0">
                <a:latin typeface="Palatino Linotype" panose="02040502050505030304" pitchFamily="18" charset="0"/>
                <a:ea typeface="Times New Roman" panose="02020603050405020304" pitchFamily="18" charset="0"/>
              </a:rPr>
              <a:t> Effect of </a:t>
            </a:r>
            <a:r>
              <a:rPr lang="en-US" sz="900" dirty="0" err="1">
                <a:latin typeface="Palatino Linotype" panose="02040502050505030304" pitchFamily="18" charset="0"/>
                <a:ea typeface="Times New Roman" panose="02020603050405020304" pitchFamily="18" charset="0"/>
              </a:rPr>
              <a:t>CycoFlow</a:t>
            </a:r>
            <a:r>
              <a:rPr lang="en-US" sz="900" dirty="0">
                <a:latin typeface="Palatino Linotype" panose="02040502050505030304" pitchFamily="18" charset="0"/>
                <a:ea typeface="Times New Roman" panose="02020603050405020304" pitchFamily="18" charset="0"/>
              </a:rPr>
              <a:t> on (</a:t>
            </a:r>
            <a:r>
              <a:rPr lang="en-US" sz="900" b="1" dirty="0">
                <a:latin typeface="Palatino Linotype" panose="02040502050505030304" pitchFamily="18" charset="0"/>
                <a:ea typeface="Times New Roman" panose="02020603050405020304" pitchFamily="18" charset="0"/>
              </a:rPr>
              <a:t>a</a:t>
            </a:r>
            <a:r>
              <a:rPr lang="en-US" sz="900" dirty="0">
                <a:latin typeface="Palatino Linotype" panose="02040502050505030304" pitchFamily="18" charset="0"/>
                <a:ea typeface="Times New Roman" panose="02020603050405020304" pitchFamily="18" charset="0"/>
              </a:rPr>
              <a:t>) stomatal conductance, (</a:t>
            </a:r>
            <a:r>
              <a:rPr lang="en-US" sz="900" b="1" dirty="0">
                <a:latin typeface="Palatino Linotype" panose="02040502050505030304" pitchFamily="18" charset="0"/>
                <a:ea typeface="Times New Roman" panose="02020603050405020304" pitchFamily="18" charset="0"/>
              </a:rPr>
              <a:t>b</a:t>
            </a:r>
            <a:r>
              <a:rPr lang="en-US" sz="900" dirty="0">
                <a:latin typeface="Palatino Linotype" panose="02040502050505030304" pitchFamily="18" charset="0"/>
                <a:ea typeface="Times New Roman" panose="02020603050405020304" pitchFamily="18" charset="0"/>
              </a:rPr>
              <a:t>) pollen viability of E42. Values are mean ± SE. Different letters indicate significant differences based on Tukey’s test (p ≤ 0.05).</a:t>
            </a:r>
            <a:endParaRPr lang="it-IT" sz="1200" dirty="0">
              <a:latin typeface="Times New Roman" panose="02020603050405020304" pitchFamily="18" charset="0"/>
              <a:ea typeface="Times New Roman" panose="02020603050405020304" pitchFamily="18" charset="0"/>
            </a:endParaRPr>
          </a:p>
        </p:txBody>
      </p:sp>
      <p:pic>
        <p:nvPicPr>
          <p:cNvPr id="9" name="Immagine 8">
            <a:extLst>
              <a:ext uri="{FF2B5EF4-FFF2-40B4-BE49-F238E27FC236}">
                <a16:creationId xmlns:a16="http://schemas.microsoft.com/office/drawing/2014/main" id="{B33B6954-3FD2-284A-B375-2711EBBE913B}"/>
              </a:ext>
            </a:extLst>
          </p:cNvPr>
          <p:cNvPicPr>
            <a:picLocks noChangeAspect="1"/>
          </p:cNvPicPr>
          <p:nvPr/>
        </p:nvPicPr>
        <p:blipFill>
          <a:blip r:embed="rId4"/>
          <a:stretch>
            <a:fillRect/>
          </a:stretch>
        </p:blipFill>
        <p:spPr>
          <a:xfrm>
            <a:off x="116089" y="2052107"/>
            <a:ext cx="6511316" cy="1931212"/>
          </a:xfrm>
          <a:prstGeom prst="rect">
            <a:avLst/>
          </a:prstGeom>
        </p:spPr>
      </p:pic>
    </p:spTree>
    <p:extLst>
      <p:ext uri="{BB962C8B-B14F-4D97-AF65-F5344CB8AC3E}">
        <p14:creationId xmlns:p14="http://schemas.microsoft.com/office/powerpoint/2010/main" val="20830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514" y="5090371"/>
            <a:ext cx="1752600" cy="1752600"/>
          </a:xfrm>
          <a:prstGeom prst="rect">
            <a:avLst/>
          </a:prstGeom>
        </p:spPr>
      </p:pic>
      <p:sp>
        <p:nvSpPr>
          <p:cNvPr id="7" name="TextBox 6">
            <a:extLst>
              <a:ext uri="{FF2B5EF4-FFF2-40B4-BE49-F238E27FC236}">
                <a16:creationId xmlns:a16="http://schemas.microsoft.com/office/drawing/2014/main" id="{89002B9B-22F5-4BDC-BEFF-6702B8A8B395}"/>
              </a:ext>
            </a:extLst>
          </p:cNvPr>
          <p:cNvSpPr txBox="1"/>
          <p:nvPr/>
        </p:nvSpPr>
        <p:spPr>
          <a:xfrm>
            <a:off x="293914" y="208933"/>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 (2)</a:t>
            </a:r>
          </a:p>
        </p:txBody>
      </p:sp>
      <p:sp>
        <p:nvSpPr>
          <p:cNvPr id="8" name="Rettangolo 7">
            <a:extLst>
              <a:ext uri="{FF2B5EF4-FFF2-40B4-BE49-F238E27FC236}">
                <a16:creationId xmlns:a16="http://schemas.microsoft.com/office/drawing/2014/main" id="{E7E7BD9D-A0E1-4348-8FB8-90540AA4E2FF}"/>
              </a:ext>
            </a:extLst>
          </p:cNvPr>
          <p:cNvSpPr/>
          <p:nvPr/>
        </p:nvSpPr>
        <p:spPr>
          <a:xfrm>
            <a:off x="4572000" y="5517041"/>
            <a:ext cx="2496493" cy="1169551"/>
          </a:xfrm>
          <a:prstGeom prst="rect">
            <a:avLst/>
          </a:prstGeom>
        </p:spPr>
        <p:txBody>
          <a:bodyPr wrap="square">
            <a:spAutoFit/>
          </a:bodyPr>
          <a:lstStyle/>
          <a:p>
            <a:pPr algn="just"/>
            <a:r>
              <a:rPr lang="en-US" sz="1000" b="1" dirty="0">
                <a:latin typeface="Palatino Linotype" panose="02040502050505030304" pitchFamily="18" charset="0"/>
                <a:ea typeface="Times New Roman" panose="02020603050405020304" pitchFamily="18" charset="0"/>
              </a:rPr>
              <a:t>Figure 1.</a:t>
            </a:r>
            <a:r>
              <a:rPr lang="en-US" sz="1000" dirty="0">
                <a:latin typeface="Palatino Linotype" panose="02040502050505030304" pitchFamily="18" charset="0"/>
                <a:ea typeface="Times New Roman" panose="02020603050405020304" pitchFamily="18" charset="0"/>
              </a:rPr>
              <a:t> Effect of </a:t>
            </a:r>
            <a:r>
              <a:rPr lang="en-US" sz="1000" dirty="0" err="1">
                <a:latin typeface="Palatino Linotype" panose="02040502050505030304" pitchFamily="18" charset="0"/>
                <a:ea typeface="Times New Roman" panose="02020603050405020304" pitchFamily="18" charset="0"/>
              </a:rPr>
              <a:t>CycoFlow</a:t>
            </a:r>
            <a:r>
              <a:rPr lang="en-US" sz="1000" dirty="0">
                <a:latin typeface="Palatino Linotype" panose="02040502050505030304" pitchFamily="18" charset="0"/>
                <a:ea typeface="Times New Roman" panose="02020603050405020304" pitchFamily="18" charset="0"/>
              </a:rPr>
              <a:t> on the content of (</a:t>
            </a:r>
            <a:r>
              <a:rPr lang="en-US" sz="1000" b="1" dirty="0">
                <a:latin typeface="Palatino Linotype" panose="02040502050505030304" pitchFamily="18" charset="0"/>
                <a:ea typeface="Times New Roman" panose="02020603050405020304" pitchFamily="18" charset="0"/>
              </a:rPr>
              <a:t>a</a:t>
            </a:r>
            <a:r>
              <a:rPr lang="en-US" sz="1000" dirty="0">
                <a:latin typeface="Palatino Linotype" panose="02040502050505030304" pitchFamily="18" charset="0"/>
                <a:ea typeface="Times New Roman" panose="02020603050405020304" pitchFamily="18" charset="0"/>
              </a:rPr>
              <a:t>) chlorophyll A, (</a:t>
            </a:r>
            <a:r>
              <a:rPr lang="en-US" sz="1000" b="1" dirty="0">
                <a:latin typeface="Palatino Linotype" panose="02040502050505030304" pitchFamily="18" charset="0"/>
                <a:ea typeface="Times New Roman" panose="02020603050405020304" pitchFamily="18" charset="0"/>
              </a:rPr>
              <a:t>b</a:t>
            </a:r>
            <a:r>
              <a:rPr lang="en-US" sz="1000" dirty="0">
                <a:latin typeface="Palatino Linotype" panose="02040502050505030304" pitchFamily="18" charset="0"/>
                <a:ea typeface="Times New Roman" panose="02020603050405020304" pitchFamily="18" charset="0"/>
              </a:rPr>
              <a:t>) chlorophyll B, (</a:t>
            </a:r>
            <a:r>
              <a:rPr lang="en-US" sz="1000" b="1" dirty="0">
                <a:latin typeface="Palatino Linotype" panose="02040502050505030304" pitchFamily="18" charset="0"/>
                <a:ea typeface="Times New Roman" panose="02020603050405020304" pitchFamily="18" charset="0"/>
              </a:rPr>
              <a:t>c</a:t>
            </a:r>
            <a:r>
              <a:rPr lang="en-US" sz="1000" dirty="0">
                <a:latin typeface="Palatino Linotype" panose="02040502050505030304" pitchFamily="18" charset="0"/>
                <a:ea typeface="Times New Roman" panose="02020603050405020304" pitchFamily="18" charset="0"/>
              </a:rPr>
              <a:t>) reduced </a:t>
            </a:r>
            <a:r>
              <a:rPr lang="en-US" sz="1000" dirty="0" err="1">
                <a:latin typeface="Palatino Linotype" panose="02040502050505030304" pitchFamily="18" charset="0"/>
                <a:ea typeface="Times New Roman" panose="02020603050405020304" pitchFamily="18" charset="0"/>
              </a:rPr>
              <a:t>AsA</a:t>
            </a:r>
            <a:r>
              <a:rPr lang="en-US" sz="1000" dirty="0">
                <a:latin typeface="Palatino Linotype" panose="02040502050505030304" pitchFamily="18" charset="0"/>
                <a:ea typeface="Times New Roman" panose="02020603050405020304" pitchFamily="18" charset="0"/>
              </a:rPr>
              <a:t>, (</a:t>
            </a:r>
            <a:r>
              <a:rPr lang="en-US" sz="1000" b="1" dirty="0">
                <a:latin typeface="Palatino Linotype" panose="02040502050505030304" pitchFamily="18" charset="0"/>
                <a:ea typeface="Times New Roman" panose="02020603050405020304" pitchFamily="18" charset="0"/>
              </a:rPr>
              <a:t>d</a:t>
            </a:r>
            <a:r>
              <a:rPr lang="en-US" sz="1000" dirty="0">
                <a:latin typeface="Palatino Linotype" panose="02040502050505030304" pitchFamily="18" charset="0"/>
                <a:ea typeface="Times New Roman" panose="02020603050405020304" pitchFamily="18" charset="0"/>
              </a:rPr>
              <a:t>) total </a:t>
            </a:r>
            <a:r>
              <a:rPr lang="en-US" sz="1000" dirty="0" err="1">
                <a:latin typeface="Palatino Linotype" panose="02040502050505030304" pitchFamily="18" charset="0"/>
                <a:ea typeface="Times New Roman" panose="02020603050405020304" pitchFamily="18" charset="0"/>
              </a:rPr>
              <a:t>AsA</a:t>
            </a:r>
            <a:r>
              <a:rPr lang="en-US" sz="1000" dirty="0">
                <a:latin typeface="Palatino Linotype" panose="02040502050505030304" pitchFamily="18" charset="0"/>
                <a:ea typeface="Times New Roman" panose="02020603050405020304" pitchFamily="18" charset="0"/>
              </a:rPr>
              <a:t> in leaves of E42. Values are mean ± SE. Different letters indicate significant differences based on Tukey’s test (p ≤ 0.05).</a:t>
            </a:r>
            <a:endParaRPr lang="it-IT" sz="1000" dirty="0">
              <a:effectLst/>
              <a:latin typeface="Times New Roman" panose="02020603050405020304" pitchFamily="18" charset="0"/>
              <a:ea typeface="Times New Roman" panose="02020603050405020304" pitchFamily="18" charset="0"/>
            </a:endParaRPr>
          </a:p>
        </p:txBody>
      </p:sp>
      <p:sp>
        <p:nvSpPr>
          <p:cNvPr id="9" name="Rettangolo 8">
            <a:extLst>
              <a:ext uri="{FF2B5EF4-FFF2-40B4-BE49-F238E27FC236}">
                <a16:creationId xmlns:a16="http://schemas.microsoft.com/office/drawing/2014/main" id="{EA2F7A48-E6B3-4AFF-8F47-0C6109FD1E4F}"/>
              </a:ext>
            </a:extLst>
          </p:cNvPr>
          <p:cNvSpPr/>
          <p:nvPr/>
        </p:nvSpPr>
        <p:spPr>
          <a:xfrm>
            <a:off x="203691" y="572955"/>
            <a:ext cx="8548423" cy="1877437"/>
          </a:xfrm>
          <a:prstGeom prst="rect">
            <a:avLst/>
          </a:prstGeom>
        </p:spPr>
        <p:txBody>
          <a:bodyPr wrap="square">
            <a:spAutoFit/>
          </a:bodyPr>
          <a:lstStyle/>
          <a:p>
            <a:r>
              <a:rPr lang="en-IT" sz="1600" dirty="0">
                <a:latin typeface="Palatino Linotype" panose="02040502050505030304" pitchFamily="18" charset="0"/>
              </a:rPr>
              <a:t>The treatment with the biostimulant had a significant effect on chl A content, that decresed in treated non-stressed plants. The treatment with the biostimulant decreased the content of both reduced and total AsA under the 100% irrigation regimen. The antioxidant activity in the leaves increased </a:t>
            </a:r>
            <a:r>
              <a:rPr lang="en-IT" sz="1600">
                <a:latin typeface="Palatino Linotype" panose="02040502050505030304" pitchFamily="18" charset="0"/>
              </a:rPr>
              <a:t>by </a:t>
            </a:r>
            <a:r>
              <a:rPr lang="it-IT" sz="1600" dirty="0">
                <a:latin typeface="Palatino Linotype" panose="02040502050505030304" pitchFamily="18" charset="0"/>
              </a:rPr>
              <a:t>98.09</a:t>
            </a:r>
            <a:r>
              <a:rPr lang="en-IT" sz="1600">
                <a:latin typeface="Palatino Linotype" panose="02040502050505030304" pitchFamily="18" charset="0"/>
              </a:rPr>
              <a:t>% </a:t>
            </a:r>
            <a:r>
              <a:rPr lang="en-IT" sz="1600" dirty="0">
                <a:latin typeface="Palatino Linotype" panose="02040502050505030304" pitchFamily="18" charset="0"/>
              </a:rPr>
              <a:t>after treatment with </a:t>
            </a:r>
            <a:r>
              <a:rPr lang="en-IT" sz="1600">
                <a:latin typeface="Palatino Linotype" panose="02040502050505030304" pitchFamily="18" charset="0"/>
              </a:rPr>
              <a:t>the biostimulant</a:t>
            </a:r>
            <a:r>
              <a:rPr lang="it-IT" sz="1600" dirty="0">
                <a:latin typeface="Palatino Linotype" panose="02040502050505030304" pitchFamily="18" charset="0"/>
              </a:rPr>
              <a:t> under </a:t>
            </a:r>
            <a:r>
              <a:rPr lang="it-IT" sz="1600" dirty="0" err="1">
                <a:latin typeface="Palatino Linotype" panose="02040502050505030304" pitchFamily="18" charset="0"/>
              </a:rPr>
              <a:t>limited</a:t>
            </a:r>
            <a:r>
              <a:rPr lang="it-IT" sz="1600" dirty="0">
                <a:latin typeface="Palatino Linotype" panose="02040502050505030304" pitchFamily="18" charset="0"/>
              </a:rPr>
              <a:t> water </a:t>
            </a:r>
            <a:r>
              <a:rPr lang="it-IT" sz="1600" dirty="0" err="1">
                <a:latin typeface="Palatino Linotype" panose="02040502050505030304" pitchFamily="18" charset="0"/>
              </a:rPr>
              <a:t>availability</a:t>
            </a:r>
            <a:r>
              <a:rPr lang="en-IT" sz="1600">
                <a:latin typeface="Palatino Linotype" panose="02040502050505030304" pitchFamily="18" charset="0"/>
              </a:rPr>
              <a:t>.</a:t>
            </a:r>
            <a:endParaRPr lang="en-IT" sz="1600" dirty="0">
              <a:latin typeface="Palatino Linotype" panose="02040502050505030304" pitchFamily="18" charset="0"/>
            </a:endParaRPr>
          </a:p>
          <a:p>
            <a:r>
              <a:rPr lang="it-IT" dirty="0"/>
              <a:t> </a:t>
            </a:r>
          </a:p>
          <a:p>
            <a:endParaRPr lang="it-IT" dirty="0"/>
          </a:p>
        </p:txBody>
      </p:sp>
      <p:sp>
        <p:nvSpPr>
          <p:cNvPr id="11" name="Rectangle 10">
            <a:extLst>
              <a:ext uri="{FF2B5EF4-FFF2-40B4-BE49-F238E27FC236}">
                <a16:creationId xmlns:a16="http://schemas.microsoft.com/office/drawing/2014/main" id="{93D7A6EC-9EE9-144F-8C5E-0B1F5E05A26F}"/>
              </a:ext>
            </a:extLst>
          </p:cNvPr>
          <p:cNvSpPr/>
          <p:nvPr/>
        </p:nvSpPr>
        <p:spPr>
          <a:xfrm>
            <a:off x="6305966" y="1727780"/>
            <a:ext cx="2740479" cy="1631216"/>
          </a:xfrm>
          <a:prstGeom prst="rect">
            <a:avLst/>
          </a:prstGeom>
        </p:spPr>
        <p:txBody>
          <a:bodyPr wrap="square">
            <a:spAutoFit/>
          </a:bodyPr>
          <a:lstStyle/>
          <a:p>
            <a:r>
              <a:rPr lang="en-US" sz="1000" b="1" dirty="0">
                <a:latin typeface="Palatino Linotype" panose="02040502050505030304" pitchFamily="18" charset="0"/>
                <a:ea typeface="Times New Roman" panose="02020603050405020304" pitchFamily="18" charset="0"/>
              </a:rPr>
              <a:t>Table 2.</a:t>
            </a:r>
            <a:r>
              <a:rPr lang="en-US" sz="1000" dirty="0">
                <a:latin typeface="Palatino Linotype" panose="02040502050505030304" pitchFamily="18" charset="0"/>
                <a:ea typeface="Times New Roman" panose="02020603050405020304" pitchFamily="18" charset="0"/>
              </a:rPr>
              <a:t> Content of total </a:t>
            </a:r>
            <a:r>
              <a:rPr lang="en-US" sz="1000" dirty="0" err="1">
                <a:latin typeface="Palatino Linotype" panose="02040502050505030304" pitchFamily="18" charset="0"/>
                <a:ea typeface="Times New Roman" panose="02020603050405020304" pitchFamily="18" charset="0"/>
              </a:rPr>
              <a:t>AsA</a:t>
            </a:r>
            <a:r>
              <a:rPr lang="en-US" sz="1000" dirty="0">
                <a:latin typeface="Palatino Linotype" panose="02040502050505030304" pitchFamily="18" charset="0"/>
                <a:ea typeface="Times New Roman" panose="02020603050405020304" pitchFamily="18" charset="0"/>
              </a:rPr>
              <a:t>, reduced </a:t>
            </a:r>
            <a:r>
              <a:rPr lang="en-US" sz="1000" dirty="0" err="1">
                <a:latin typeface="Palatino Linotype" panose="02040502050505030304" pitchFamily="18" charset="0"/>
                <a:ea typeface="Times New Roman" panose="02020603050405020304" pitchFamily="18" charset="0"/>
              </a:rPr>
              <a:t>AsA</a:t>
            </a:r>
            <a:r>
              <a:rPr lang="en-US" sz="1000" dirty="0">
                <a:latin typeface="Palatino Linotype" panose="02040502050505030304" pitchFamily="18" charset="0"/>
                <a:ea typeface="Times New Roman" panose="02020603050405020304" pitchFamily="18" charset="0"/>
              </a:rPr>
              <a:t>, carotenoids, chlorophyll A and B (</a:t>
            </a:r>
            <a:r>
              <a:rPr lang="en-US" sz="1000" dirty="0" err="1">
                <a:latin typeface="Palatino Linotype" panose="02040502050505030304" pitchFamily="18" charset="0"/>
                <a:ea typeface="Times New Roman" panose="02020603050405020304" pitchFamily="18" charset="0"/>
              </a:rPr>
              <a:t>Chl</a:t>
            </a:r>
            <a:r>
              <a:rPr lang="en-US" sz="1000" dirty="0">
                <a:latin typeface="Palatino Linotype" panose="02040502050505030304" pitchFamily="18" charset="0"/>
                <a:ea typeface="Times New Roman" panose="02020603050405020304" pitchFamily="18" charset="0"/>
              </a:rPr>
              <a:t> A, B) and antioxidant activity (Frap) in leaves of E42 treated with the </a:t>
            </a:r>
            <a:r>
              <a:rPr lang="en-US" sz="1000" dirty="0" err="1">
                <a:latin typeface="Palatino Linotype" panose="02040502050505030304" pitchFamily="18" charset="0"/>
                <a:ea typeface="Times New Roman" panose="02020603050405020304" pitchFamily="18" charset="0"/>
              </a:rPr>
              <a:t>biostimulant</a:t>
            </a:r>
            <a:r>
              <a:rPr lang="en-US" sz="1000" dirty="0">
                <a:latin typeface="Palatino Linotype" panose="02040502050505030304" pitchFamily="18" charset="0"/>
                <a:ea typeface="Times New Roman" panose="02020603050405020304" pitchFamily="18" charset="0"/>
              </a:rPr>
              <a:t> </a:t>
            </a:r>
            <a:r>
              <a:rPr lang="en-US" sz="1000" dirty="0" err="1">
                <a:latin typeface="Palatino Linotype" panose="02040502050505030304" pitchFamily="18" charset="0"/>
                <a:ea typeface="Times New Roman" panose="02020603050405020304" pitchFamily="18" charset="0"/>
              </a:rPr>
              <a:t>CycoFlow</a:t>
            </a:r>
            <a:r>
              <a:rPr lang="en-US" sz="1000" dirty="0">
                <a:latin typeface="Palatino Linotype" panose="02040502050505030304" pitchFamily="18" charset="0"/>
                <a:ea typeface="Times New Roman" panose="02020603050405020304" pitchFamily="18" charset="0"/>
              </a:rPr>
              <a:t> under two irrigation regimens. Asterisks indicate significant differences according to ANOVA (ns = not significant; * = p &lt; 0.05; ** = p &lt; 0.01; *** = p &lt; 0.001). Different letters indicate significant differences according to Tukey’s post-hoc test (p &lt; 0.05).</a:t>
            </a:r>
            <a:endParaRPr lang="en-IT" sz="1000" dirty="0">
              <a:effectLst/>
              <a:latin typeface="Times New Roman" panose="02020603050405020304" pitchFamily="18" charset="0"/>
              <a:ea typeface="Times New Roman" panose="02020603050405020304" pitchFamily="18" charset="0"/>
            </a:endParaRPr>
          </a:p>
        </p:txBody>
      </p:sp>
      <p:pic>
        <p:nvPicPr>
          <p:cNvPr id="12" name="Immagine 2">
            <a:extLst>
              <a:ext uri="{FF2B5EF4-FFF2-40B4-BE49-F238E27FC236}">
                <a16:creationId xmlns:a16="http://schemas.microsoft.com/office/drawing/2014/main" id="{D2CCA777-61AA-4C4E-BEB4-C6436A65DEC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8748" y="4141652"/>
            <a:ext cx="4086225" cy="2601595"/>
          </a:xfrm>
          <a:prstGeom prst="rect">
            <a:avLst/>
          </a:prstGeom>
          <a:noFill/>
        </p:spPr>
      </p:pic>
      <p:pic>
        <p:nvPicPr>
          <p:cNvPr id="6" name="Immagine 5">
            <a:extLst>
              <a:ext uri="{FF2B5EF4-FFF2-40B4-BE49-F238E27FC236}">
                <a16:creationId xmlns:a16="http://schemas.microsoft.com/office/drawing/2014/main" id="{A60804B9-DF01-6A41-8E92-7FC86D9ABD9B}"/>
              </a:ext>
            </a:extLst>
          </p:cNvPr>
          <p:cNvPicPr>
            <a:picLocks noChangeAspect="1"/>
          </p:cNvPicPr>
          <p:nvPr/>
        </p:nvPicPr>
        <p:blipFill>
          <a:blip r:embed="rId4"/>
          <a:stretch>
            <a:fillRect/>
          </a:stretch>
        </p:blipFill>
        <p:spPr>
          <a:xfrm>
            <a:off x="203691" y="1928817"/>
            <a:ext cx="6337300" cy="1676400"/>
          </a:xfrm>
          <a:prstGeom prst="rect">
            <a:avLst/>
          </a:prstGeom>
        </p:spPr>
      </p:pic>
    </p:spTree>
    <p:extLst>
      <p:ext uri="{BB962C8B-B14F-4D97-AF65-F5344CB8AC3E}">
        <p14:creationId xmlns:p14="http://schemas.microsoft.com/office/powerpoint/2010/main" val="3887887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05400"/>
            <a:ext cx="1752600" cy="1752600"/>
          </a:xfrm>
          <a:prstGeom prst="rect">
            <a:avLst/>
          </a:prstGeom>
        </p:spPr>
      </p:pic>
      <p:sp>
        <p:nvSpPr>
          <p:cNvPr id="7" name="TextBox 6">
            <a:extLst>
              <a:ext uri="{FF2B5EF4-FFF2-40B4-BE49-F238E27FC236}">
                <a16:creationId xmlns:a16="http://schemas.microsoft.com/office/drawing/2014/main" id="{89002B9B-22F5-4BDC-BEFF-6702B8A8B395}"/>
              </a:ext>
            </a:extLst>
          </p:cNvPr>
          <p:cNvSpPr txBox="1"/>
          <p:nvPr/>
        </p:nvSpPr>
        <p:spPr>
          <a:xfrm>
            <a:off x="225880" y="233905"/>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 (3)</a:t>
            </a:r>
          </a:p>
        </p:txBody>
      </p:sp>
      <p:sp>
        <p:nvSpPr>
          <p:cNvPr id="4" name="Rettangolo 3">
            <a:extLst>
              <a:ext uri="{FF2B5EF4-FFF2-40B4-BE49-F238E27FC236}">
                <a16:creationId xmlns:a16="http://schemas.microsoft.com/office/drawing/2014/main" id="{FC6799E5-6CB2-40C3-A8B3-77A520BA50FF}"/>
              </a:ext>
            </a:extLst>
          </p:cNvPr>
          <p:cNvSpPr/>
          <p:nvPr/>
        </p:nvSpPr>
        <p:spPr>
          <a:xfrm>
            <a:off x="6706960" y="2053835"/>
            <a:ext cx="2133600" cy="1754326"/>
          </a:xfrm>
          <a:prstGeom prst="rect">
            <a:avLst/>
          </a:prstGeom>
        </p:spPr>
        <p:txBody>
          <a:bodyPr wrap="square">
            <a:spAutoFit/>
          </a:bodyPr>
          <a:lstStyle/>
          <a:p>
            <a:r>
              <a:rPr lang="en-US" sz="900" b="1" dirty="0">
                <a:latin typeface="Palatino Linotype" panose="02040502050505030304" pitchFamily="18" charset="0"/>
                <a:ea typeface="Times New Roman" panose="02020603050405020304" pitchFamily="18" charset="0"/>
              </a:rPr>
              <a:t>Table 3.</a:t>
            </a:r>
            <a:r>
              <a:rPr lang="en-US" sz="900" dirty="0">
                <a:latin typeface="Palatino Linotype" panose="02040502050505030304" pitchFamily="18" charset="0"/>
                <a:ea typeface="Times New Roman" panose="02020603050405020304" pitchFamily="18" charset="0"/>
              </a:rPr>
              <a:t> Content of total </a:t>
            </a:r>
            <a:r>
              <a:rPr lang="en-US" sz="900" dirty="0" err="1">
                <a:latin typeface="Palatino Linotype" panose="02040502050505030304" pitchFamily="18" charset="0"/>
                <a:ea typeface="Times New Roman" panose="02020603050405020304" pitchFamily="18" charset="0"/>
              </a:rPr>
              <a:t>AsA</a:t>
            </a:r>
            <a:r>
              <a:rPr lang="en-US" sz="900" dirty="0">
                <a:latin typeface="Palatino Linotype" panose="02040502050505030304" pitchFamily="18" charset="0"/>
                <a:ea typeface="Times New Roman" panose="02020603050405020304" pitchFamily="18" charset="0"/>
              </a:rPr>
              <a:t> , reduced </a:t>
            </a:r>
            <a:r>
              <a:rPr lang="en-US" sz="900" dirty="0" err="1">
                <a:latin typeface="Palatino Linotype" panose="02040502050505030304" pitchFamily="18" charset="0"/>
                <a:ea typeface="Times New Roman" panose="02020603050405020304" pitchFamily="18" charset="0"/>
              </a:rPr>
              <a:t>AsA</a:t>
            </a:r>
            <a:r>
              <a:rPr lang="en-US" sz="900" dirty="0">
                <a:latin typeface="Palatino Linotype" panose="02040502050505030304" pitchFamily="18" charset="0"/>
                <a:ea typeface="Times New Roman" panose="02020603050405020304" pitchFamily="18" charset="0"/>
              </a:rPr>
              <a:t>, carotenoids, β-carotene, lycopene and antioxidant activity (Frap) in fruit of E42 treated with the </a:t>
            </a:r>
            <a:r>
              <a:rPr lang="en-US" sz="900" dirty="0" err="1">
                <a:latin typeface="Palatino Linotype" panose="02040502050505030304" pitchFamily="18" charset="0"/>
                <a:ea typeface="Times New Roman" panose="02020603050405020304" pitchFamily="18" charset="0"/>
              </a:rPr>
              <a:t>biostimulant</a:t>
            </a:r>
            <a:r>
              <a:rPr lang="en-US" sz="900" dirty="0">
                <a:latin typeface="Palatino Linotype" panose="02040502050505030304" pitchFamily="18" charset="0"/>
                <a:ea typeface="Times New Roman" panose="02020603050405020304" pitchFamily="18" charset="0"/>
              </a:rPr>
              <a:t> </a:t>
            </a:r>
            <a:r>
              <a:rPr lang="en-US" sz="900" dirty="0" err="1">
                <a:latin typeface="Palatino Linotype" panose="02040502050505030304" pitchFamily="18" charset="0"/>
                <a:ea typeface="Times New Roman" panose="02020603050405020304" pitchFamily="18" charset="0"/>
              </a:rPr>
              <a:t>CycoFlow</a:t>
            </a:r>
            <a:r>
              <a:rPr lang="en-US" sz="900" dirty="0">
                <a:latin typeface="Palatino Linotype" panose="02040502050505030304" pitchFamily="18" charset="0"/>
                <a:ea typeface="Times New Roman" panose="02020603050405020304" pitchFamily="18" charset="0"/>
              </a:rPr>
              <a:t> under two irrigation regimens. Asterisks indicate significant differences according to ANOVA (ns = not significant; * = p &lt; 0.05; ** = p &lt; 0.01; *** = p &lt; 0.001). Different letters indicate significant differences according to Tukey’s post-hoc test (p &lt; 0.05).</a:t>
            </a:r>
            <a:endParaRPr lang="it-IT" sz="900" dirty="0">
              <a:effectLst/>
              <a:latin typeface="Times New Roman" panose="02020603050405020304" pitchFamily="18" charset="0"/>
              <a:ea typeface="Times New Roman" panose="02020603050405020304" pitchFamily="18" charset="0"/>
            </a:endParaRPr>
          </a:p>
        </p:txBody>
      </p:sp>
      <p:sp>
        <p:nvSpPr>
          <p:cNvPr id="6" name="Rettangolo 5">
            <a:extLst>
              <a:ext uri="{FF2B5EF4-FFF2-40B4-BE49-F238E27FC236}">
                <a16:creationId xmlns:a16="http://schemas.microsoft.com/office/drawing/2014/main" id="{D2B20895-4BB9-4389-9BAC-C8226CCC0F9D}"/>
              </a:ext>
            </a:extLst>
          </p:cNvPr>
          <p:cNvSpPr/>
          <p:nvPr/>
        </p:nvSpPr>
        <p:spPr>
          <a:xfrm>
            <a:off x="225880" y="810580"/>
            <a:ext cx="8614680" cy="1077218"/>
          </a:xfrm>
          <a:prstGeom prst="rect">
            <a:avLst/>
          </a:prstGeom>
        </p:spPr>
        <p:txBody>
          <a:bodyPr wrap="square">
            <a:spAutoFit/>
          </a:bodyPr>
          <a:lstStyle/>
          <a:p>
            <a:pPr algn="just"/>
            <a:r>
              <a:rPr lang="en-US" sz="1600" dirty="0">
                <a:latin typeface="Palatino Linotype" panose="02040502050505030304" pitchFamily="18" charset="0"/>
                <a:ea typeface="Times New Roman" panose="02020603050405020304" pitchFamily="18" charset="0"/>
              </a:rPr>
              <a:t>On fruits, w</a:t>
            </a:r>
            <a:r>
              <a:rPr lang="it-IT" sz="1600" dirty="0" err="1">
                <a:latin typeface="Palatino Linotype" panose="02040502050505030304" pitchFamily="18" charset="0"/>
                <a:ea typeface="Times New Roman" panose="02020603050405020304" pitchFamily="18" charset="0"/>
              </a:rPr>
              <a:t>ater</a:t>
            </a:r>
            <a:r>
              <a:rPr lang="it-IT" sz="1600" dirty="0">
                <a:latin typeface="Palatino Linotype" panose="02040502050505030304" pitchFamily="18" charset="0"/>
                <a:ea typeface="Times New Roman" panose="02020603050405020304" pitchFamily="18" charset="0"/>
              </a:rPr>
              <a:t> deficit </a:t>
            </a:r>
            <a:r>
              <a:rPr lang="it-IT" sz="1600" dirty="0" err="1">
                <a:latin typeface="Palatino Linotype" panose="02040502050505030304" pitchFamily="18" charset="0"/>
                <a:ea typeface="Times New Roman" panose="02020603050405020304" pitchFamily="18" charset="0"/>
              </a:rPr>
              <a:t>increased</a:t>
            </a:r>
            <a:r>
              <a:rPr lang="it-IT" sz="1600" dirty="0">
                <a:latin typeface="Palatino Linotype" panose="02040502050505030304" pitchFamily="18" charset="0"/>
                <a:ea typeface="Times New Roman" panose="02020603050405020304" pitchFamily="18" charset="0"/>
              </a:rPr>
              <a:t> the </a:t>
            </a:r>
            <a:r>
              <a:rPr lang="it-IT" sz="1600" dirty="0" err="1">
                <a:latin typeface="Palatino Linotype" panose="02040502050505030304" pitchFamily="18" charset="0"/>
                <a:ea typeface="Times New Roman" panose="02020603050405020304" pitchFamily="18" charset="0"/>
              </a:rPr>
              <a:t>content</a:t>
            </a:r>
            <a:r>
              <a:rPr lang="it-IT" sz="1600" dirty="0">
                <a:latin typeface="Palatino Linotype" panose="02040502050505030304" pitchFamily="18" charset="0"/>
                <a:ea typeface="Times New Roman" panose="02020603050405020304" pitchFamily="18" charset="0"/>
              </a:rPr>
              <a:t> of </a:t>
            </a:r>
            <a:r>
              <a:rPr lang="it-IT" sz="1600" dirty="0" err="1">
                <a:latin typeface="Palatino Linotype" panose="02040502050505030304" pitchFamily="18" charset="0"/>
                <a:ea typeface="Times New Roman" panose="02020603050405020304" pitchFamily="18" charset="0"/>
              </a:rPr>
              <a:t>carotenoid</a:t>
            </a:r>
            <a:r>
              <a:rPr lang="it-IT" sz="1600" dirty="0">
                <a:latin typeface="Palatino Linotype" panose="02040502050505030304" pitchFamily="18" charset="0"/>
                <a:ea typeface="Times New Roman" panose="02020603050405020304" pitchFamily="18" charset="0"/>
              </a:rPr>
              <a:t> by 42.80% </a:t>
            </a:r>
            <a:r>
              <a:rPr lang="it-IT" sz="1600" dirty="0" err="1">
                <a:latin typeface="Palatino Linotype" panose="02040502050505030304" pitchFamily="18" charset="0"/>
                <a:ea typeface="Times New Roman" panose="02020603050405020304" pitchFamily="18" charset="0"/>
              </a:rPr>
              <a:t>compared</a:t>
            </a:r>
            <a:r>
              <a:rPr lang="it-IT" sz="1600" dirty="0">
                <a:latin typeface="Palatino Linotype" panose="02040502050505030304" pitchFamily="18" charset="0"/>
                <a:ea typeface="Times New Roman" panose="02020603050405020304" pitchFamily="18" charset="0"/>
              </a:rPr>
              <a:t> to non </a:t>
            </a:r>
            <a:r>
              <a:rPr lang="it-IT" sz="1600" dirty="0" err="1">
                <a:latin typeface="Palatino Linotype" panose="02040502050505030304" pitchFamily="18" charset="0"/>
                <a:ea typeface="Times New Roman" panose="02020603050405020304" pitchFamily="18" charset="0"/>
              </a:rPr>
              <a:t>stressed</a:t>
            </a:r>
            <a:r>
              <a:rPr lang="it-IT" sz="1600" dirty="0">
                <a:latin typeface="Palatino Linotype" panose="02040502050505030304" pitchFamily="18" charset="0"/>
                <a:ea typeface="Times New Roman" panose="02020603050405020304" pitchFamily="18" charset="0"/>
              </a:rPr>
              <a:t> </a:t>
            </a:r>
            <a:r>
              <a:rPr lang="it-IT" sz="1600" dirty="0" err="1">
                <a:latin typeface="Palatino Linotype" panose="02040502050505030304" pitchFamily="18" charset="0"/>
                <a:ea typeface="Times New Roman" panose="02020603050405020304" pitchFamily="18" charset="0"/>
              </a:rPr>
              <a:t>plants</a:t>
            </a:r>
            <a:r>
              <a:rPr lang="en-US" sz="1600" dirty="0">
                <a:latin typeface="Palatino Linotype" panose="02040502050505030304" pitchFamily="18" charset="0"/>
                <a:ea typeface="Times New Roman" panose="02020603050405020304" pitchFamily="18" charset="0"/>
              </a:rPr>
              <a:t>. Reduced </a:t>
            </a:r>
            <a:r>
              <a:rPr lang="en-US" sz="1600" dirty="0" err="1">
                <a:latin typeface="Palatino Linotype" panose="02040502050505030304" pitchFamily="18" charset="0"/>
                <a:ea typeface="Times New Roman" panose="02020603050405020304" pitchFamily="18" charset="0"/>
              </a:rPr>
              <a:t>AsA</a:t>
            </a:r>
            <a:r>
              <a:rPr lang="en-US" sz="1600" dirty="0">
                <a:latin typeface="Palatino Linotype" panose="02040502050505030304" pitchFamily="18" charset="0"/>
                <a:ea typeface="Times New Roman" panose="02020603050405020304" pitchFamily="18" charset="0"/>
              </a:rPr>
              <a:t>, carotenoids and lycopene contents were significantly affected by the interaction between </a:t>
            </a:r>
            <a:r>
              <a:rPr lang="en-US" sz="1600" dirty="0" err="1">
                <a:latin typeface="Palatino Linotype" panose="02040502050505030304" pitchFamily="18" charset="0"/>
                <a:ea typeface="Times New Roman" panose="02020603050405020304" pitchFamily="18" charset="0"/>
              </a:rPr>
              <a:t>biostimulant</a:t>
            </a:r>
            <a:r>
              <a:rPr lang="en-US" sz="1600" dirty="0">
                <a:latin typeface="Palatino Linotype" panose="02040502050505030304" pitchFamily="18" charset="0"/>
                <a:ea typeface="Times New Roman" panose="02020603050405020304" pitchFamily="18" charset="0"/>
              </a:rPr>
              <a:t> treatments and water regime. The treatment with the </a:t>
            </a:r>
            <a:r>
              <a:rPr lang="en-US" sz="1600" dirty="0" err="1">
                <a:latin typeface="Palatino Linotype" panose="02040502050505030304" pitchFamily="18" charset="0"/>
                <a:ea typeface="Times New Roman" panose="02020603050405020304" pitchFamily="18" charset="0"/>
              </a:rPr>
              <a:t>biostimulant</a:t>
            </a:r>
            <a:r>
              <a:rPr lang="en-US" sz="1600" dirty="0">
                <a:latin typeface="Palatino Linotype" panose="02040502050505030304" pitchFamily="18" charset="0"/>
                <a:ea typeface="Times New Roman" panose="02020603050405020304" pitchFamily="18" charset="0"/>
              </a:rPr>
              <a:t> alone effected the content of total Ascorbic Acid.</a:t>
            </a:r>
            <a:endParaRPr lang="it-IT" sz="1600" dirty="0">
              <a:effectLst/>
              <a:latin typeface="Times New Roman" panose="02020603050405020304" pitchFamily="18" charset="0"/>
              <a:ea typeface="Times New Roman" panose="02020603050405020304" pitchFamily="18" charset="0"/>
            </a:endParaRPr>
          </a:p>
        </p:txBody>
      </p:sp>
      <p:pic>
        <p:nvPicPr>
          <p:cNvPr id="9" name="Immagine 8">
            <a:extLst>
              <a:ext uri="{FF2B5EF4-FFF2-40B4-BE49-F238E27FC236}">
                <a16:creationId xmlns:a16="http://schemas.microsoft.com/office/drawing/2014/main" id="{BC801D2F-76AB-472E-92ED-5216C1A9F013}"/>
              </a:ext>
            </a:extLst>
          </p:cNvPr>
          <p:cNvPicPr>
            <a:picLocks noChangeAspect="1"/>
          </p:cNvPicPr>
          <p:nvPr/>
        </p:nvPicPr>
        <p:blipFill>
          <a:blip r:embed="rId3"/>
          <a:stretch>
            <a:fillRect/>
          </a:stretch>
        </p:blipFill>
        <p:spPr>
          <a:xfrm>
            <a:off x="133351" y="4365341"/>
            <a:ext cx="7239000" cy="1873803"/>
          </a:xfrm>
          <a:prstGeom prst="rect">
            <a:avLst/>
          </a:prstGeom>
        </p:spPr>
      </p:pic>
      <p:sp>
        <p:nvSpPr>
          <p:cNvPr id="11" name="Rettangolo 10">
            <a:extLst>
              <a:ext uri="{FF2B5EF4-FFF2-40B4-BE49-F238E27FC236}">
                <a16:creationId xmlns:a16="http://schemas.microsoft.com/office/drawing/2014/main" id="{874077BE-757F-4349-976E-14901E882012}"/>
              </a:ext>
            </a:extLst>
          </p:cNvPr>
          <p:cNvSpPr/>
          <p:nvPr/>
        </p:nvSpPr>
        <p:spPr>
          <a:xfrm>
            <a:off x="157845" y="6282090"/>
            <a:ext cx="6965623" cy="369332"/>
          </a:xfrm>
          <a:prstGeom prst="rect">
            <a:avLst/>
          </a:prstGeom>
        </p:spPr>
        <p:txBody>
          <a:bodyPr wrap="square">
            <a:spAutoFit/>
          </a:bodyPr>
          <a:lstStyle/>
          <a:p>
            <a:pPr algn="just"/>
            <a:r>
              <a:rPr lang="en-US" sz="900" b="1" dirty="0">
                <a:latin typeface="Palatino Linotype" panose="02040502050505030304" pitchFamily="18" charset="0"/>
                <a:ea typeface="Times New Roman" panose="02020603050405020304" pitchFamily="18" charset="0"/>
              </a:rPr>
              <a:t>Figure 3.</a:t>
            </a:r>
            <a:r>
              <a:rPr lang="en-US" sz="900" dirty="0">
                <a:latin typeface="Palatino Linotype" panose="02040502050505030304" pitchFamily="18" charset="0"/>
                <a:ea typeface="Times New Roman" panose="02020603050405020304" pitchFamily="18" charset="0"/>
              </a:rPr>
              <a:t> Effect of </a:t>
            </a:r>
            <a:r>
              <a:rPr lang="en-US" sz="900" dirty="0" err="1">
                <a:latin typeface="Palatino Linotype" panose="02040502050505030304" pitchFamily="18" charset="0"/>
                <a:ea typeface="Times New Roman" panose="02020603050405020304" pitchFamily="18" charset="0"/>
              </a:rPr>
              <a:t>CycoFlow</a:t>
            </a:r>
            <a:r>
              <a:rPr lang="en-US" sz="900" dirty="0">
                <a:latin typeface="Palatino Linotype" panose="02040502050505030304" pitchFamily="18" charset="0"/>
                <a:ea typeface="Times New Roman" panose="02020603050405020304" pitchFamily="18" charset="0"/>
              </a:rPr>
              <a:t> on the content of (</a:t>
            </a:r>
            <a:r>
              <a:rPr lang="en-US" sz="900" b="1" dirty="0">
                <a:latin typeface="Palatino Linotype" panose="02040502050505030304" pitchFamily="18" charset="0"/>
                <a:ea typeface="Times New Roman" panose="02020603050405020304" pitchFamily="18" charset="0"/>
              </a:rPr>
              <a:t>a</a:t>
            </a:r>
            <a:r>
              <a:rPr lang="en-US" sz="900" dirty="0">
                <a:latin typeface="Palatino Linotype" panose="02040502050505030304" pitchFamily="18" charset="0"/>
                <a:ea typeface="Times New Roman" panose="02020603050405020304" pitchFamily="18" charset="0"/>
              </a:rPr>
              <a:t>) carotenoids, (</a:t>
            </a:r>
            <a:r>
              <a:rPr lang="en-US" sz="900" b="1" dirty="0">
                <a:latin typeface="Palatino Linotype" panose="02040502050505030304" pitchFamily="18" charset="0"/>
                <a:ea typeface="Times New Roman" panose="02020603050405020304" pitchFamily="18" charset="0"/>
              </a:rPr>
              <a:t>b</a:t>
            </a:r>
            <a:r>
              <a:rPr lang="en-US" sz="900" dirty="0">
                <a:latin typeface="Palatino Linotype" panose="02040502050505030304" pitchFamily="18" charset="0"/>
                <a:ea typeface="Times New Roman" panose="02020603050405020304" pitchFamily="18" charset="0"/>
              </a:rPr>
              <a:t>) lycopene, (</a:t>
            </a:r>
            <a:r>
              <a:rPr lang="en-US" sz="900" b="1" dirty="0">
                <a:latin typeface="Palatino Linotype" panose="02040502050505030304" pitchFamily="18" charset="0"/>
                <a:ea typeface="Times New Roman" panose="02020603050405020304" pitchFamily="18" charset="0"/>
              </a:rPr>
              <a:t>c</a:t>
            </a:r>
            <a:r>
              <a:rPr lang="en-US" sz="900" dirty="0">
                <a:latin typeface="Palatino Linotype" panose="02040502050505030304" pitchFamily="18" charset="0"/>
                <a:ea typeface="Times New Roman" panose="02020603050405020304" pitchFamily="18" charset="0"/>
              </a:rPr>
              <a:t>) reduced </a:t>
            </a:r>
            <a:r>
              <a:rPr lang="en-US" sz="900" dirty="0" err="1">
                <a:latin typeface="Palatino Linotype" panose="02040502050505030304" pitchFamily="18" charset="0"/>
                <a:ea typeface="Times New Roman" panose="02020603050405020304" pitchFamily="18" charset="0"/>
              </a:rPr>
              <a:t>AsA</a:t>
            </a:r>
            <a:r>
              <a:rPr lang="en-US" sz="900" dirty="0">
                <a:latin typeface="Palatino Linotype" panose="02040502050505030304" pitchFamily="18" charset="0"/>
                <a:ea typeface="Times New Roman" panose="02020603050405020304" pitchFamily="18" charset="0"/>
              </a:rPr>
              <a:t> in fruit of E42. Values are mean ± SE. Different letters indicate significant differences based on Tukey’s test (p ≤ 0.05).</a:t>
            </a:r>
            <a:endParaRPr lang="it-IT" sz="1200" dirty="0">
              <a:latin typeface="Times New Roman" panose="02020603050405020304" pitchFamily="18" charset="0"/>
              <a:ea typeface="Times New Roman" panose="02020603050405020304" pitchFamily="18" charset="0"/>
            </a:endParaRPr>
          </a:p>
        </p:txBody>
      </p:sp>
      <p:pic>
        <p:nvPicPr>
          <p:cNvPr id="2" name="Immagine 1">
            <a:extLst>
              <a:ext uri="{FF2B5EF4-FFF2-40B4-BE49-F238E27FC236}">
                <a16:creationId xmlns:a16="http://schemas.microsoft.com/office/drawing/2014/main" id="{DFF8FC25-8EA3-7C4B-95BC-DDF1ECF13B53}"/>
              </a:ext>
            </a:extLst>
          </p:cNvPr>
          <p:cNvPicPr>
            <a:picLocks noChangeAspect="1"/>
          </p:cNvPicPr>
          <p:nvPr/>
        </p:nvPicPr>
        <p:blipFill>
          <a:blip r:embed="rId4"/>
          <a:stretch>
            <a:fillRect/>
          </a:stretch>
        </p:blipFill>
        <p:spPr>
          <a:xfrm>
            <a:off x="303440" y="2206738"/>
            <a:ext cx="6337300" cy="1765300"/>
          </a:xfrm>
          <a:prstGeom prst="rect">
            <a:avLst/>
          </a:prstGeom>
        </p:spPr>
      </p:pic>
    </p:spTree>
    <p:extLst>
      <p:ext uri="{BB962C8B-B14F-4D97-AF65-F5344CB8AC3E}">
        <p14:creationId xmlns:p14="http://schemas.microsoft.com/office/powerpoint/2010/main" val="2597092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03935"/>
            <a:ext cx="1752600" cy="1752600"/>
          </a:xfrm>
          <a:prstGeom prst="rect">
            <a:avLst/>
          </a:prstGeom>
        </p:spPr>
      </p:pic>
      <p:sp>
        <p:nvSpPr>
          <p:cNvPr id="7" name="TextBox 6">
            <a:extLst>
              <a:ext uri="{FF2B5EF4-FFF2-40B4-BE49-F238E27FC236}">
                <a16:creationId xmlns:a16="http://schemas.microsoft.com/office/drawing/2014/main" id="{383D42F6-006D-4E2B-99DA-6696B300C316}"/>
              </a:ext>
            </a:extLst>
          </p:cNvPr>
          <p:cNvSpPr txBox="1"/>
          <p:nvPr/>
        </p:nvSpPr>
        <p:spPr>
          <a:xfrm>
            <a:off x="255814" y="236902"/>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sp>
        <p:nvSpPr>
          <p:cNvPr id="2" name="Rettangolo 1">
            <a:extLst>
              <a:ext uri="{FF2B5EF4-FFF2-40B4-BE49-F238E27FC236}">
                <a16:creationId xmlns:a16="http://schemas.microsoft.com/office/drawing/2014/main" id="{5145A7AB-947E-4093-995E-92CEA0E8C70F}"/>
              </a:ext>
            </a:extLst>
          </p:cNvPr>
          <p:cNvSpPr/>
          <p:nvPr/>
        </p:nvSpPr>
        <p:spPr>
          <a:xfrm>
            <a:off x="255814" y="858026"/>
            <a:ext cx="8523515" cy="2585323"/>
          </a:xfrm>
          <a:prstGeom prst="rect">
            <a:avLst/>
          </a:prstGeom>
        </p:spPr>
        <p:txBody>
          <a:bodyPr wrap="square">
            <a:spAutoFit/>
          </a:bodyPr>
          <a:lstStyle/>
          <a:p>
            <a:r>
              <a:rPr lang="en-US" dirty="0">
                <a:latin typeface="Palatino Linotype" panose="02040502050505030304" pitchFamily="18" charset="0"/>
              </a:rPr>
              <a:t>In this paper we investigated the effects of the application of one plant-based </a:t>
            </a:r>
            <a:r>
              <a:rPr lang="en-US" dirty="0" err="1">
                <a:latin typeface="Palatino Linotype" panose="02040502050505030304" pitchFamily="18" charset="0"/>
              </a:rPr>
              <a:t>biostimulant</a:t>
            </a:r>
            <a:r>
              <a:rPr lang="en-US" dirty="0">
                <a:latin typeface="Palatino Linotype" panose="02040502050505030304" pitchFamily="18" charset="0"/>
              </a:rPr>
              <a:t> named </a:t>
            </a:r>
            <a:r>
              <a:rPr lang="en-US" dirty="0" err="1">
                <a:latin typeface="Palatino Linotype" panose="02040502050505030304" pitchFamily="18" charset="0"/>
              </a:rPr>
              <a:t>CycoFlow</a:t>
            </a:r>
            <a:r>
              <a:rPr lang="en-US" dirty="0">
                <a:latin typeface="Palatino Linotype" panose="02040502050505030304" pitchFamily="18" charset="0"/>
              </a:rPr>
              <a:t> on the nutritional quality and yield of tomatoes grown under limited water availability. The application of the </a:t>
            </a:r>
            <a:r>
              <a:rPr lang="en-US" dirty="0" err="1">
                <a:latin typeface="Palatino Linotype" panose="02040502050505030304" pitchFamily="18" charset="0"/>
              </a:rPr>
              <a:t>CycoFlow</a:t>
            </a:r>
            <a:r>
              <a:rPr lang="en-US" dirty="0">
                <a:latin typeface="Palatino Linotype" panose="02040502050505030304" pitchFamily="18" charset="0"/>
              </a:rPr>
              <a:t> </a:t>
            </a:r>
            <a:r>
              <a:rPr lang="en-US" dirty="0" err="1">
                <a:latin typeface="Palatino Linotype" panose="02040502050505030304" pitchFamily="18" charset="0"/>
              </a:rPr>
              <a:t>biostimulant</a:t>
            </a:r>
            <a:r>
              <a:rPr lang="en-US" dirty="0">
                <a:latin typeface="Palatino Linotype" panose="02040502050505030304" pitchFamily="18" charset="0"/>
              </a:rPr>
              <a:t> had a clear effect on plant growth and improved plant performances under stress conditions. </a:t>
            </a:r>
            <a:r>
              <a:rPr lang="en-US" dirty="0" err="1">
                <a:latin typeface="Palatino Linotype" panose="02040502050505030304" pitchFamily="18" charset="0"/>
              </a:rPr>
              <a:t>Cycoflow</a:t>
            </a:r>
            <a:r>
              <a:rPr lang="en-US" dirty="0">
                <a:latin typeface="Palatino Linotype" panose="02040502050505030304" pitchFamily="18" charset="0"/>
              </a:rPr>
              <a:t> application had also a clear effect on antioxidant activity and tomato fruit quality. It can be concluded that this plant-based </a:t>
            </a:r>
            <a:r>
              <a:rPr lang="en-US" dirty="0" err="1">
                <a:latin typeface="Palatino Linotype" panose="02040502050505030304" pitchFamily="18" charset="0"/>
              </a:rPr>
              <a:t>biostimulant</a:t>
            </a:r>
            <a:r>
              <a:rPr lang="en-US" dirty="0">
                <a:latin typeface="Palatino Linotype" panose="02040502050505030304" pitchFamily="18" charset="0"/>
              </a:rPr>
              <a:t> enhances </a:t>
            </a:r>
            <a:r>
              <a:rPr lang="en-US" dirty="0" err="1">
                <a:latin typeface="Palatino Linotype" panose="02040502050505030304" pitchFamily="18" charset="0"/>
              </a:rPr>
              <a:t>defences</a:t>
            </a:r>
            <a:r>
              <a:rPr lang="en-US" dirty="0">
                <a:latin typeface="Palatino Linotype" panose="02040502050505030304" pitchFamily="18" charset="0"/>
              </a:rPr>
              <a:t> mechanisms under water stress conditions, including the increase in antioxidants content. Additional research is needed to fully understand the mechanisms of action of this plant-based </a:t>
            </a:r>
            <a:r>
              <a:rPr lang="en-US" dirty="0" err="1">
                <a:latin typeface="Palatino Linotype" panose="02040502050505030304" pitchFamily="18" charset="0"/>
              </a:rPr>
              <a:t>biostimulant</a:t>
            </a:r>
            <a:r>
              <a:rPr lang="en-US" dirty="0">
                <a:latin typeface="Palatino Linotype" panose="02040502050505030304" pitchFamily="18" charset="0"/>
              </a:rPr>
              <a:t>.</a:t>
            </a:r>
            <a:endParaRPr lang="en-IT" dirty="0">
              <a:latin typeface="Palatino Linotype" panose="02040502050505030304" pitchFamily="18" charset="0"/>
            </a:endParaRPr>
          </a:p>
        </p:txBody>
      </p:sp>
      <p:pic>
        <p:nvPicPr>
          <p:cNvPr id="11" name="Immagine 10" descr="Immagine che contiene testo&#10;&#10;Descrizione generata automaticamente">
            <a:extLst>
              <a:ext uri="{FF2B5EF4-FFF2-40B4-BE49-F238E27FC236}">
                <a16:creationId xmlns:a16="http://schemas.microsoft.com/office/drawing/2014/main" id="{0300108F-BE30-42B8-B308-DCC07B0D8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586" y="5271652"/>
            <a:ext cx="2567396" cy="927307"/>
          </a:xfrm>
          <a:prstGeom prst="rect">
            <a:avLst/>
          </a:prstGeom>
        </p:spPr>
      </p:pic>
      <p:sp>
        <p:nvSpPr>
          <p:cNvPr id="4" name="Rettangolo 3">
            <a:extLst>
              <a:ext uri="{FF2B5EF4-FFF2-40B4-BE49-F238E27FC236}">
                <a16:creationId xmlns:a16="http://schemas.microsoft.com/office/drawing/2014/main" id="{C410141D-DB5F-4131-AA8F-F3790A694B5E}"/>
              </a:ext>
            </a:extLst>
          </p:cNvPr>
          <p:cNvSpPr/>
          <p:nvPr/>
        </p:nvSpPr>
        <p:spPr>
          <a:xfrm>
            <a:off x="255814" y="4212666"/>
            <a:ext cx="7031219" cy="865558"/>
          </a:xfrm>
          <a:prstGeom prst="rect">
            <a:avLst/>
          </a:prstGeom>
        </p:spPr>
        <p:txBody>
          <a:bodyPr wrap="square">
            <a:spAutoFit/>
          </a:bodyPr>
          <a:lstStyle/>
          <a:p>
            <a:pPr algn="just">
              <a:lnSpc>
                <a:spcPts val="1000"/>
              </a:lnSpc>
              <a:spcBef>
                <a:spcPts val="600"/>
              </a:spcBef>
            </a:pPr>
            <a:r>
              <a:rPr lang="en-US" sz="2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Funding</a:t>
            </a:r>
            <a:r>
              <a:rPr lang="en-US"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t>
            </a: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p>
          <a:p>
            <a:pPr algn="just">
              <a:lnSpc>
                <a:spcPts val="1000"/>
              </a:lnSpc>
              <a:spcBef>
                <a:spcPts val="600"/>
              </a:spcBef>
            </a:pPr>
            <a:endPar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gn="just">
              <a:lnSpc>
                <a:spcPts val="1000"/>
              </a:lnSpc>
              <a:spcBef>
                <a:spcPts val="600"/>
              </a:spcBef>
            </a:pPr>
            <a:r>
              <a:rPr lang="en-US"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This research was funded by the European Union’s Horizon 2020 research</a:t>
            </a:r>
          </a:p>
          <a:p>
            <a:pPr algn="just">
              <a:lnSpc>
                <a:spcPts val="1000"/>
              </a:lnSpc>
              <a:spcBef>
                <a:spcPts val="600"/>
              </a:spcBef>
            </a:pPr>
            <a:r>
              <a:rPr lang="en-US"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and innovation program (TOMRES, grant agreement no. 727929).</a:t>
            </a:r>
            <a:endParaRPr lang="it-IT"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51702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1044</TotalTime>
  <Words>1137</Words>
  <Application>Microsoft Macintosh PowerPoint</Application>
  <PresentationFormat>Presentazione su schermo (4:3)</PresentationFormat>
  <Paragraphs>37</Paragraphs>
  <Slides>6</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vt:i4>
      </vt:variant>
    </vt:vector>
  </HeadingPairs>
  <TitlesOfParts>
    <vt:vector size="12" baseType="lpstr">
      <vt:lpstr>Arial</vt:lpstr>
      <vt:lpstr>Calibri</vt:lpstr>
      <vt:lpstr>Calibri Light</vt:lpstr>
      <vt:lpstr>Palatino Linotype</vt:lpstr>
      <vt:lpstr>Times New Roman</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MARIA MANUELA RIGANO</cp:lastModifiedBy>
  <cp:revision>79</cp:revision>
  <dcterms:created xsi:type="dcterms:W3CDTF">2017-05-27T02:37:01Z</dcterms:created>
  <dcterms:modified xsi:type="dcterms:W3CDTF">2020-11-26T15:55:40Z</dcterms:modified>
</cp:coreProperties>
</file>