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1.xml" ContentType="application/inkml+xml"/>
  <Override PartName="/ppt/notesSlides/notesSlide22.xml" ContentType="application/vnd.openxmlformats-officedocument.presentationml.notesSlide+xml"/>
  <Override PartName="/ppt/ink/ink2.xml" ContentType="application/inkml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3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4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sldIdLst>
    <p:sldId id="607" r:id="rId2"/>
    <p:sldId id="483" r:id="rId3"/>
    <p:sldId id="469" r:id="rId4"/>
    <p:sldId id="467" r:id="rId5"/>
    <p:sldId id="471" r:id="rId6"/>
    <p:sldId id="476" r:id="rId7"/>
    <p:sldId id="481" r:id="rId8"/>
    <p:sldId id="592" r:id="rId9"/>
    <p:sldId id="425" r:id="rId10"/>
    <p:sldId id="587" r:id="rId11"/>
    <p:sldId id="579" r:id="rId12"/>
    <p:sldId id="584" r:id="rId13"/>
    <p:sldId id="566" r:id="rId14"/>
    <p:sldId id="565" r:id="rId15"/>
    <p:sldId id="432" r:id="rId16"/>
    <p:sldId id="338" r:id="rId17"/>
    <p:sldId id="283" r:id="rId18"/>
    <p:sldId id="505" r:id="rId19"/>
    <p:sldId id="593" r:id="rId20"/>
    <p:sldId id="402" r:id="rId21"/>
    <p:sldId id="418" r:id="rId22"/>
    <p:sldId id="588" r:id="rId23"/>
    <p:sldId id="404" r:id="rId24"/>
    <p:sldId id="439" r:id="rId25"/>
    <p:sldId id="440" r:id="rId26"/>
    <p:sldId id="599" r:id="rId27"/>
    <p:sldId id="506" r:id="rId28"/>
    <p:sldId id="499" r:id="rId29"/>
    <p:sldId id="497" r:id="rId30"/>
    <p:sldId id="436" r:id="rId31"/>
    <p:sldId id="442" r:id="rId32"/>
    <p:sldId id="423" r:id="rId33"/>
    <p:sldId id="589" r:id="rId34"/>
    <p:sldId id="424" r:id="rId35"/>
    <p:sldId id="437" r:id="rId36"/>
    <p:sldId id="438" r:id="rId37"/>
    <p:sldId id="448" r:id="rId38"/>
    <p:sldId id="487" r:id="rId39"/>
    <p:sldId id="429" r:id="rId40"/>
    <p:sldId id="490" r:id="rId41"/>
    <p:sldId id="450" r:id="rId42"/>
    <p:sldId id="504" r:id="rId43"/>
    <p:sldId id="598" r:id="rId44"/>
    <p:sldId id="428" r:id="rId45"/>
    <p:sldId id="455" r:id="rId46"/>
    <p:sldId id="454" r:id="rId47"/>
    <p:sldId id="459" r:id="rId48"/>
    <p:sldId id="500" r:id="rId49"/>
    <p:sldId id="453" r:id="rId50"/>
    <p:sldId id="606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CESCA GIAMPIERI" initials="FG" lastIdx="1" clrIdx="0">
    <p:extLst>
      <p:ext uri="{19B8F6BF-5375-455C-9EA6-DF929625EA0E}">
        <p15:presenceInfo xmlns:p15="http://schemas.microsoft.com/office/powerpoint/2012/main" userId="FRANCESCA GIAMPIER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A104A"/>
    <a:srgbClr val="FCD0ED"/>
    <a:srgbClr val="F24CBB"/>
    <a:srgbClr val="3D3D3D"/>
    <a:srgbClr val="5E5E5E"/>
    <a:srgbClr val="FABCE5"/>
    <a:srgbClr val="FDE7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8683" autoAdjust="0"/>
  </p:normalViewPr>
  <p:slideViewPr>
    <p:cSldViewPr snapToGrid="0">
      <p:cViewPr varScale="1">
        <p:scale>
          <a:sx n="68" d="100"/>
          <a:sy n="68" d="100"/>
        </p:scale>
        <p:origin x="13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11-27T15:06:31.56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24080 17938 0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11-27T15:10:18.62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23524 17625 0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CA231-4EDE-4A4C-BD29-3118AA44CC32}" type="datetimeFigureOut">
              <a:rPr lang="it-IT" smtClean="0"/>
              <a:t>29/11/2020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52FEB6-192F-497F-925F-72005C8EED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7195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2FEB6-192F-497F-925F-72005C8EEDF8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340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CA889-F799-4CEE-96BE-D7C120F58E90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33589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65A2A-6E48-48E6-8AC8-74775E07500C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94327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65A2A-6E48-48E6-8AC8-74775E07500C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8282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65A2A-6E48-48E6-8AC8-74775E07500C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71549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65A2A-6E48-48E6-8AC8-74775E07500C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29845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CA889-F799-4CEE-96BE-D7C120F58E90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29446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C0C37-3517-49E9-A5F9-19720A64C10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6454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B92BB-5AB5-46AD-9B1D-E245936179D8}" type="slidenum">
              <a:rPr lang="es-ES" smtClean="0"/>
              <a:pPr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00240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CA889-F799-4CEE-96BE-D7C120F58E90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35599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CA889-F799-4CEE-96BE-D7C120F58E90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9491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CA889-F799-4CEE-96BE-D7C120F58E90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73193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65A2A-6E48-48E6-8AC8-74775E07500C}" type="slidenum">
              <a:rPr lang="it-IT" smtClean="0"/>
              <a:pPr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79230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65A2A-6E48-48E6-8AC8-74775E07500C}" type="slidenum">
              <a:rPr lang="it-IT" smtClean="0"/>
              <a:pPr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79230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2FEB6-192F-497F-925F-72005C8EEDF8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35091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65A2A-6E48-48E6-8AC8-74775E07500C}" type="slidenum">
              <a:rPr lang="it-IT" smtClean="0"/>
              <a:pPr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85759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CA889-F799-4CEE-96BE-D7C120F58E90}" type="slidenum">
              <a:rPr lang="es-ES" smtClean="0"/>
              <a:pPr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64150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2FEB6-192F-497F-925F-72005C8EEDF8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52718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2FEB6-192F-497F-925F-72005C8EEDF8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87368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CA889-F799-4CEE-96BE-D7C120F58E90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29574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CA889-F799-4CEE-96BE-D7C120F58E90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91353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CA889-F799-4CEE-96BE-D7C120F58E90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0405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CA889-F799-4CEE-96BE-D7C120F58E90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29446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CA889-F799-4CEE-96BE-D7C120F58E90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73193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CA889-F799-4CEE-96BE-D7C120F58E90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80504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CA889-F799-4CEE-96BE-D7C120F58E90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73193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CA889-F799-4CEE-96BE-D7C120F58E90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73193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CA889-F799-4CEE-96BE-D7C120F58E90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73193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CA889-F799-4CEE-96BE-D7C120F58E90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73193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CA889-F799-4CEE-96BE-D7C120F58E90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73193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CA889-F799-4CEE-96BE-D7C120F58E90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73193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CA889-F799-4CEE-96BE-D7C120F58E90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73193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CA889-F799-4CEE-96BE-D7C120F58E90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6373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CA889-F799-4CEE-96BE-D7C120F58E90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29446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CA889-F799-4CEE-96BE-D7C120F58E90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66572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CA889-F799-4CEE-96BE-D7C120F58E90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95562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CA889-F799-4CEE-96BE-D7C120F58E90}" type="slidenum">
              <a:rPr lang="es-ES" smtClean="0"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73193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2FEB6-192F-497F-925F-72005C8EEDF8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81385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CA889-F799-4CEE-96BE-D7C120F58E90}" type="slidenum">
              <a:rPr lang="es-ES" smtClean="0"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731936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CA889-F799-4CEE-96BE-D7C120F58E90}" type="slidenum">
              <a:rPr lang="es-ES" smtClean="0"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731936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CA889-F799-4CEE-96BE-D7C120F58E90}" type="slidenum">
              <a:rPr lang="es-ES" smtClean="0"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731936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CA889-F799-4CEE-96BE-D7C120F58E90}" type="slidenum">
              <a:rPr lang="es-ES" smtClean="0"/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731936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CA889-F799-4CEE-96BE-D7C120F58E90}" type="slidenum">
              <a:rPr lang="es-ES" smtClean="0"/>
              <a:t>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134697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CA889-F799-4CEE-96BE-D7C120F58E90}" type="slidenum">
              <a:rPr lang="es-ES" smtClean="0"/>
              <a:t>49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7319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CA889-F799-4CEE-96BE-D7C120F58E90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294468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2FEB6-192F-497F-925F-72005C8EEDF8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7931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CA889-F799-4CEE-96BE-D7C120F58E90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2944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CA889-F799-4CEE-96BE-D7C120F58E90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2944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2FEB6-192F-497F-925F-72005C8EEDF8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0405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CA889-F799-4CEE-96BE-D7C120F58E90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2944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1A4F8-8FD0-474A-BF73-56D58A92A7C7}" type="datetimeFigureOut">
              <a:rPr lang="it-IT" smtClean="0"/>
              <a:t>29/11/2020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97EF0-1220-4FCA-BEDA-972B5C6D28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465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1A4F8-8FD0-474A-BF73-56D58A92A7C7}" type="datetimeFigureOut">
              <a:rPr lang="it-IT" smtClean="0"/>
              <a:t>29/11/2020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97EF0-1220-4FCA-BEDA-972B5C6D28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0522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1A4F8-8FD0-474A-BF73-56D58A92A7C7}" type="datetimeFigureOut">
              <a:rPr lang="it-IT" smtClean="0"/>
              <a:t>29/11/2020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97EF0-1220-4FCA-BEDA-972B5C6D28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1678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1A4F8-8FD0-474A-BF73-56D58A92A7C7}" type="datetimeFigureOut">
              <a:rPr lang="it-IT" smtClean="0"/>
              <a:t>29/11/2020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97EF0-1220-4FCA-BEDA-972B5C6D28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5464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1A4F8-8FD0-474A-BF73-56D58A92A7C7}" type="datetimeFigureOut">
              <a:rPr lang="it-IT" smtClean="0"/>
              <a:t>29/11/2020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97EF0-1220-4FCA-BEDA-972B5C6D28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610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1A4F8-8FD0-474A-BF73-56D58A92A7C7}" type="datetimeFigureOut">
              <a:rPr lang="it-IT" smtClean="0"/>
              <a:t>29/11/2020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97EF0-1220-4FCA-BEDA-972B5C6D28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8740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1A4F8-8FD0-474A-BF73-56D58A92A7C7}" type="datetimeFigureOut">
              <a:rPr lang="it-IT" smtClean="0"/>
              <a:t>29/11/2020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97EF0-1220-4FCA-BEDA-972B5C6D28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5255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1A4F8-8FD0-474A-BF73-56D58A92A7C7}" type="datetimeFigureOut">
              <a:rPr lang="it-IT" smtClean="0"/>
              <a:t>29/11/2020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97EF0-1220-4FCA-BEDA-972B5C6D28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6752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1A4F8-8FD0-474A-BF73-56D58A92A7C7}" type="datetimeFigureOut">
              <a:rPr lang="it-IT" smtClean="0"/>
              <a:t>29/11/2020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97EF0-1220-4FCA-BEDA-972B5C6D28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9101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1A4F8-8FD0-474A-BF73-56D58A92A7C7}" type="datetimeFigureOut">
              <a:rPr lang="it-IT" smtClean="0"/>
              <a:t>29/11/2020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97EF0-1220-4FCA-BEDA-972B5C6D28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624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1A4F8-8FD0-474A-BF73-56D58A92A7C7}" type="datetimeFigureOut">
              <a:rPr lang="it-IT" smtClean="0"/>
              <a:t>29/11/2020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97EF0-1220-4FCA-BEDA-972B5C6D28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9950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B1A4F8-8FD0-474A-BF73-56D58A92A7C7}" type="datetimeFigureOut">
              <a:rPr lang="it-IT" smtClean="0"/>
              <a:t>29/11/2020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97EF0-1220-4FCA-BEDA-972B5C6D28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4651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http://www.ilquotidiano.it/userdata/immagini/foto/414/logo-universita-ancona_121628.jpg" TargetMode="External"/><Relationship Id="rId5" Type="http://schemas.openxmlformats.org/officeDocument/2006/relationships/image" Target="../media/image1.jpe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12" Type="http://schemas.openxmlformats.org/officeDocument/2006/relationships/image" Target="../media/image36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jpeg"/><Relationship Id="rId3" Type="http://schemas.openxmlformats.org/officeDocument/2006/relationships/audio" Target="../media/media14.m4a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2" Type="http://schemas.microsoft.com/office/2007/relationships/media" Target="../media/media14.m4a"/><Relationship Id="rId1" Type="http://schemas.openxmlformats.org/officeDocument/2006/relationships/tags" Target="../tags/tag1.xml"/><Relationship Id="rId6" Type="http://schemas.openxmlformats.org/officeDocument/2006/relationships/image" Target="../media/image37.png"/><Relationship Id="rId11" Type="http://schemas.openxmlformats.org/officeDocument/2006/relationships/image" Target="../media/image42.jpe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41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0.jpeg"/><Relationship Id="rId1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audio" Target="../media/media16.m4a"/><Relationship Id="rId21" Type="http://schemas.openxmlformats.org/officeDocument/2006/relationships/image" Target="../media/image62.jpe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5" Type="http://schemas.openxmlformats.org/officeDocument/2006/relationships/image" Target="../media/image5.png"/><Relationship Id="rId2" Type="http://schemas.microsoft.com/office/2007/relationships/media" Target="../media/media16.m4a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tags" Target="../tags/tag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24" Type="http://schemas.openxmlformats.org/officeDocument/2006/relationships/image" Target="../media/image65.png"/><Relationship Id="rId5" Type="http://schemas.openxmlformats.org/officeDocument/2006/relationships/notesSlide" Target="../notesSlides/notesSlide16.xml"/><Relationship Id="rId15" Type="http://schemas.openxmlformats.org/officeDocument/2006/relationships/image" Target="../media/image56.png"/><Relationship Id="rId23" Type="http://schemas.openxmlformats.org/officeDocument/2006/relationships/image" Target="../media/image64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.png"/><Relationship Id="rId5" Type="http://schemas.openxmlformats.org/officeDocument/2006/relationships/image" Target="../media/image66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.png"/><Relationship Id="rId5" Type="http://schemas.openxmlformats.org/officeDocument/2006/relationships/image" Target="../media/image67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0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69.png"/><Relationship Id="rId11" Type="http://schemas.openxmlformats.org/officeDocument/2006/relationships/image" Target="../media/image5.png"/><Relationship Id="rId5" Type="http://schemas.openxmlformats.org/officeDocument/2006/relationships/image" Target="../media/image68.jpeg"/><Relationship Id="rId10" Type="http://schemas.openxmlformats.org/officeDocument/2006/relationships/image" Target="../media/image73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6.tiff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78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4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80.tiff"/><Relationship Id="rId11" Type="http://schemas.openxmlformats.org/officeDocument/2006/relationships/image" Target="../media/image5.png"/><Relationship Id="rId5" Type="http://schemas.openxmlformats.org/officeDocument/2006/relationships/image" Target="../media/image79.tiff"/><Relationship Id="rId10" Type="http://schemas.openxmlformats.org/officeDocument/2006/relationships/image" Target="../media/image82.emf"/><Relationship Id="rId4" Type="http://schemas.openxmlformats.org/officeDocument/2006/relationships/notesSlide" Target="../notesSlides/notesSlide21.xml"/><Relationship Id="rId9" Type="http://schemas.openxmlformats.org/officeDocument/2006/relationships/customXml" Target="../ink/ink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5.png"/><Relationship Id="rId5" Type="http://schemas.openxmlformats.org/officeDocument/2006/relationships/image" Target="../media/image81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4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5.jpe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74.png"/><Relationship Id="rId5" Type="http://schemas.openxmlformats.org/officeDocument/2006/relationships/image" Target="../media/image84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5.jpe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74.png"/><Relationship Id="rId5" Type="http://schemas.openxmlformats.org/officeDocument/2006/relationships/image" Target="../media/image78.jp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5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audio" Target="../media/media30.m4a"/><Relationship Id="rId7" Type="http://schemas.openxmlformats.org/officeDocument/2006/relationships/image" Target="../media/image97.png"/><Relationship Id="rId2" Type="http://schemas.microsoft.com/office/2007/relationships/media" Target="../media/media30.m4a"/><Relationship Id="rId1" Type="http://schemas.openxmlformats.org/officeDocument/2006/relationships/tags" Target="../tags/tag3.xml"/><Relationship Id="rId6" Type="http://schemas.openxmlformats.org/officeDocument/2006/relationships/image" Target="../media/image96.png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100.png"/><Relationship Id="rId5" Type="http://schemas.openxmlformats.org/officeDocument/2006/relationships/image" Target="../media/image99.jpe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5.png"/><Relationship Id="rId5" Type="http://schemas.openxmlformats.org/officeDocument/2006/relationships/image" Target="../media/image101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5.png"/><Relationship Id="rId5" Type="http://schemas.openxmlformats.org/officeDocument/2006/relationships/image" Target="../media/image102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5.png"/><Relationship Id="rId5" Type="http://schemas.openxmlformats.org/officeDocument/2006/relationships/image" Target="../media/image103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6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86.png"/><Relationship Id="rId5" Type="http://schemas.openxmlformats.org/officeDocument/2006/relationships/image" Target="../media/image109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m4a"/><Relationship Id="rId7" Type="http://schemas.openxmlformats.org/officeDocument/2006/relationships/image" Target="../media/image5.png"/><Relationship Id="rId2" Type="http://schemas.microsoft.com/office/2007/relationships/media" Target="../media/media38.m4a"/><Relationship Id="rId1" Type="http://schemas.openxmlformats.org/officeDocument/2006/relationships/tags" Target="../tags/tag4.xml"/><Relationship Id="rId6" Type="http://schemas.openxmlformats.org/officeDocument/2006/relationships/image" Target="../media/image110.png"/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7.pn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117.png"/><Relationship Id="rId5" Type="http://schemas.openxmlformats.org/officeDocument/2006/relationships/image" Target="../media/image118.png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3.jpeg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8.png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notesSlide" Target="../notesSlides/notesSlide47.xml"/><Relationship Id="rId9" Type="http://schemas.openxmlformats.org/officeDocument/2006/relationships/hyperlink" Target="https://doi.org/10.3389/fendo.2013.00052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1.png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notesSlide" Target="../notesSlides/notesSlide48.xml"/><Relationship Id="rId9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5.png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notesSlide" Target="../notesSlides/notesSlide50.xm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33305D-C6FA-412D-94D6-1E006A7D93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017" y="1379338"/>
            <a:ext cx="8381308" cy="23876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DA104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The effects of strawberry bioactive compounds on lipid metabolism and adipogenesis</a:t>
            </a:r>
            <a:endParaRPr lang="it-IT" sz="2800" b="1" dirty="0">
              <a:solidFill>
                <a:srgbClr val="DA104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B7BD5CF2-C768-40C8-9B11-98E66C3C2938}"/>
              </a:ext>
            </a:extLst>
          </p:cNvPr>
          <p:cNvGrpSpPr/>
          <p:nvPr/>
        </p:nvGrpSpPr>
        <p:grpSpPr>
          <a:xfrm>
            <a:off x="0" y="0"/>
            <a:ext cx="9142601" cy="6858001"/>
            <a:chOff x="0" y="0"/>
            <a:chExt cx="9142601" cy="6858001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92485050-7FAF-4F07-955C-05AAD592C40E}"/>
                </a:ext>
              </a:extLst>
            </p:cNvPr>
            <p:cNvSpPr/>
            <p:nvPr/>
          </p:nvSpPr>
          <p:spPr>
            <a:xfrm>
              <a:off x="0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CECDAD4B-1F01-417F-894F-D97A0BDE696D}"/>
                </a:ext>
              </a:extLst>
            </p:cNvPr>
            <p:cNvSpPr/>
            <p:nvPr/>
          </p:nvSpPr>
          <p:spPr>
            <a:xfrm>
              <a:off x="8891081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35C61706-5F06-4A6C-A39F-3113623BC7E4}"/>
                </a:ext>
              </a:extLst>
            </p:cNvPr>
            <p:cNvSpPr/>
            <p:nvPr/>
          </p:nvSpPr>
          <p:spPr>
            <a:xfrm rot="5400000">
              <a:off x="4444840" y="-4193320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CB10F853-A80A-4641-803B-CCE16A7294D4}"/>
                </a:ext>
              </a:extLst>
            </p:cNvPr>
            <p:cNvSpPr/>
            <p:nvPr/>
          </p:nvSpPr>
          <p:spPr>
            <a:xfrm rot="5400000">
              <a:off x="4444839" y="2411759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9" name="Rettangolo 10">
            <a:extLst>
              <a:ext uri="{FF2B5EF4-FFF2-40B4-BE49-F238E27FC236}">
                <a16:creationId xmlns:a16="http://schemas.microsoft.com/office/drawing/2014/main" id="{DC664272-4E1A-4814-B63E-EBEC686732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0671" y="4206167"/>
            <a:ext cx="6858000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Dr. Francesca Giampieri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5B3596A-5517-4DAD-AF2E-50A29AD9C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5969" y="5467217"/>
            <a:ext cx="6545262" cy="83760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altLang="es-ES" sz="2000" b="1" dirty="0" err="1">
                <a:solidFill>
                  <a:srgbClr val="3D3D3D"/>
                </a:solidFill>
                <a:latin typeface="Trebuchet MS" panose="020B0603020202020204" pitchFamily="34" charset="0"/>
                <a:ea typeface="Microsoft YaHei" charset="-122"/>
              </a:rPr>
              <a:t>Università</a:t>
            </a:r>
            <a:r>
              <a:rPr lang="en-US" altLang="es-ES" sz="2000" b="1" dirty="0">
                <a:solidFill>
                  <a:srgbClr val="3D3D3D"/>
                </a:solidFill>
                <a:latin typeface="Trebuchet MS" panose="020B0603020202020204" pitchFamily="34" charset="0"/>
                <a:ea typeface="Microsoft YaHei" charset="-122"/>
              </a:rPr>
              <a:t> </a:t>
            </a:r>
            <a:r>
              <a:rPr lang="en-US" altLang="es-ES" sz="2000" b="1" dirty="0" err="1">
                <a:solidFill>
                  <a:srgbClr val="3D3D3D"/>
                </a:solidFill>
                <a:latin typeface="Trebuchet MS" panose="020B0603020202020204" pitchFamily="34" charset="0"/>
                <a:ea typeface="Microsoft YaHei" charset="-122"/>
              </a:rPr>
              <a:t>Politecnica</a:t>
            </a:r>
            <a:r>
              <a:rPr lang="en-US" altLang="es-ES" sz="2000" b="1" dirty="0">
                <a:solidFill>
                  <a:srgbClr val="3D3D3D"/>
                </a:solidFill>
                <a:latin typeface="Trebuchet MS" panose="020B0603020202020204" pitchFamily="34" charset="0"/>
                <a:ea typeface="Microsoft YaHei" charset="-122"/>
              </a:rPr>
              <a:t> </a:t>
            </a:r>
            <a:r>
              <a:rPr lang="en-US" altLang="es-ES" sz="2000" b="1" dirty="0" err="1">
                <a:solidFill>
                  <a:srgbClr val="3D3D3D"/>
                </a:solidFill>
                <a:latin typeface="Trebuchet MS" panose="020B0603020202020204" pitchFamily="34" charset="0"/>
                <a:ea typeface="Microsoft YaHei" charset="-122"/>
              </a:rPr>
              <a:t>delle</a:t>
            </a:r>
            <a:r>
              <a:rPr lang="en-US" altLang="es-ES" sz="2000" b="1" dirty="0">
                <a:solidFill>
                  <a:srgbClr val="3D3D3D"/>
                </a:solidFill>
                <a:latin typeface="Trebuchet MS" panose="020B0603020202020204" pitchFamily="34" charset="0"/>
                <a:ea typeface="Microsoft YaHei" charset="-122"/>
              </a:rPr>
              <a:t> Marche</a:t>
            </a:r>
            <a:endParaRPr lang="it-IT" altLang="es-ES" sz="2000" b="1" dirty="0">
              <a:solidFill>
                <a:srgbClr val="3D3D3D"/>
              </a:solidFill>
              <a:latin typeface="Trebuchet MS" panose="020B0603020202020204" pitchFamily="34" charset="0"/>
              <a:ea typeface="Microsoft YaHei" charset="-122"/>
            </a:endParaRPr>
          </a:p>
          <a:p>
            <a:pPr algn="ctr"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altLang="es-ES" sz="1400" b="1" dirty="0" err="1">
                <a:solidFill>
                  <a:srgbClr val="3D3D3D"/>
                </a:solidFill>
                <a:latin typeface="Trebuchet MS" panose="020B0603020202020204" pitchFamily="34" charset="0"/>
                <a:ea typeface="Microsoft YaHei" charset="-122"/>
              </a:rPr>
              <a:t>Dipartimento</a:t>
            </a:r>
            <a:r>
              <a:rPr lang="en-US" altLang="es-ES" sz="1400" b="1" dirty="0">
                <a:solidFill>
                  <a:srgbClr val="3D3D3D"/>
                </a:solidFill>
                <a:latin typeface="Trebuchet MS" panose="020B0603020202020204" pitchFamily="34" charset="0"/>
                <a:ea typeface="Microsoft YaHei" charset="-122"/>
              </a:rPr>
              <a:t> </a:t>
            </a:r>
            <a:r>
              <a:rPr lang="en-US" altLang="es-ES" sz="1400" b="1" dirty="0" err="1">
                <a:solidFill>
                  <a:srgbClr val="3D3D3D"/>
                </a:solidFill>
                <a:latin typeface="Trebuchet MS" panose="020B0603020202020204" pitchFamily="34" charset="0"/>
                <a:ea typeface="Microsoft YaHei" charset="-122"/>
              </a:rPr>
              <a:t>di</a:t>
            </a:r>
            <a:r>
              <a:rPr lang="en-US" altLang="es-ES" sz="1400" b="1" dirty="0">
                <a:solidFill>
                  <a:srgbClr val="3D3D3D"/>
                </a:solidFill>
                <a:latin typeface="Trebuchet MS" panose="020B0603020202020204" pitchFamily="34" charset="0"/>
                <a:ea typeface="Microsoft YaHei" charset="-122"/>
              </a:rPr>
              <a:t> </a:t>
            </a:r>
            <a:r>
              <a:rPr lang="en-US" altLang="es-ES" sz="1400" b="1" dirty="0" err="1">
                <a:solidFill>
                  <a:srgbClr val="3D3D3D"/>
                </a:solidFill>
                <a:latin typeface="Trebuchet MS" panose="020B0603020202020204" pitchFamily="34" charset="0"/>
                <a:ea typeface="Microsoft YaHei" charset="-122"/>
              </a:rPr>
              <a:t>Scienze</a:t>
            </a:r>
            <a:r>
              <a:rPr lang="en-US" altLang="es-ES" sz="1400" b="1" dirty="0">
                <a:solidFill>
                  <a:srgbClr val="3D3D3D"/>
                </a:solidFill>
                <a:latin typeface="Trebuchet MS" panose="020B0603020202020204" pitchFamily="34" charset="0"/>
                <a:ea typeface="Microsoft YaHei" charset="-122"/>
              </a:rPr>
              <a:t> </a:t>
            </a:r>
            <a:r>
              <a:rPr lang="en-US" altLang="es-ES" sz="1400" b="1" dirty="0" err="1">
                <a:solidFill>
                  <a:srgbClr val="3D3D3D"/>
                </a:solidFill>
                <a:latin typeface="Trebuchet MS" panose="020B0603020202020204" pitchFamily="34" charset="0"/>
                <a:ea typeface="Microsoft YaHei" charset="-122"/>
              </a:rPr>
              <a:t>Cliniche</a:t>
            </a:r>
            <a:r>
              <a:rPr lang="en-US" altLang="es-ES" sz="1400" b="1" dirty="0">
                <a:solidFill>
                  <a:srgbClr val="3D3D3D"/>
                </a:solidFill>
                <a:latin typeface="Trebuchet MS" panose="020B0603020202020204" pitchFamily="34" charset="0"/>
                <a:ea typeface="Microsoft YaHei" charset="-122"/>
              </a:rPr>
              <a:t> </a:t>
            </a:r>
            <a:r>
              <a:rPr lang="en-US" altLang="es-ES" sz="1400" b="1" dirty="0" err="1">
                <a:solidFill>
                  <a:srgbClr val="3D3D3D"/>
                </a:solidFill>
                <a:latin typeface="Trebuchet MS" panose="020B0603020202020204" pitchFamily="34" charset="0"/>
                <a:ea typeface="Microsoft YaHei" charset="-122"/>
              </a:rPr>
              <a:t>Specialistiche</a:t>
            </a:r>
            <a:r>
              <a:rPr lang="en-US" altLang="es-ES" sz="1400" b="1" dirty="0">
                <a:solidFill>
                  <a:srgbClr val="3D3D3D"/>
                </a:solidFill>
                <a:latin typeface="Trebuchet MS" panose="020B0603020202020204" pitchFamily="34" charset="0"/>
                <a:ea typeface="Microsoft YaHei" charset="-122"/>
              </a:rPr>
              <a:t> </a:t>
            </a:r>
            <a:r>
              <a:rPr lang="en-US" altLang="es-ES" sz="1400" b="1" dirty="0" err="1">
                <a:solidFill>
                  <a:srgbClr val="3D3D3D"/>
                </a:solidFill>
                <a:latin typeface="Trebuchet MS" panose="020B0603020202020204" pitchFamily="34" charset="0"/>
                <a:ea typeface="Microsoft YaHei" charset="-122"/>
              </a:rPr>
              <a:t>ed</a:t>
            </a:r>
            <a:r>
              <a:rPr lang="en-US" altLang="es-ES" sz="1400" b="1" dirty="0">
                <a:solidFill>
                  <a:srgbClr val="3D3D3D"/>
                </a:solidFill>
                <a:latin typeface="Trebuchet MS" panose="020B0603020202020204" pitchFamily="34" charset="0"/>
                <a:ea typeface="Microsoft YaHei" charset="-122"/>
              </a:rPr>
              <a:t> </a:t>
            </a:r>
            <a:r>
              <a:rPr lang="en-US" altLang="es-ES" sz="1400" b="1" dirty="0" err="1">
                <a:solidFill>
                  <a:srgbClr val="3D3D3D"/>
                </a:solidFill>
                <a:latin typeface="Trebuchet MS" panose="020B0603020202020204" pitchFamily="34" charset="0"/>
                <a:ea typeface="Microsoft YaHei" charset="-122"/>
              </a:rPr>
              <a:t>Odontostomatologiche</a:t>
            </a:r>
            <a:endParaRPr lang="it-IT" altLang="es-ES" sz="1400" b="1" dirty="0">
              <a:solidFill>
                <a:srgbClr val="3D3D3D"/>
              </a:solidFill>
              <a:latin typeface="Trebuchet MS" panose="020B0603020202020204" pitchFamily="34" charset="0"/>
              <a:ea typeface="Microsoft YaHei" charset="-122"/>
            </a:endParaRPr>
          </a:p>
        </p:txBody>
      </p:sp>
      <p:pic>
        <p:nvPicPr>
          <p:cNvPr id="11" name="Immagine 10" descr="http://www.ilquotidiano.it/userdata/immagini/foto/414/logo-universita-ancona_121628.jpg">
            <a:extLst>
              <a:ext uri="{FF2B5EF4-FFF2-40B4-BE49-F238E27FC236}">
                <a16:creationId xmlns:a16="http://schemas.microsoft.com/office/drawing/2014/main" id="{1F0F70F7-DEA5-41EC-AE84-E0756CB3136D}"/>
              </a:ext>
            </a:extLst>
          </p:cNvPr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51" y="5364018"/>
            <a:ext cx="1044000" cy="10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5789D67-5A90-441D-BA4F-848DF1F0CB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89" y="5429912"/>
            <a:ext cx="619125" cy="87490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628024B-B537-443A-B091-71958C65E2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519" y="252922"/>
            <a:ext cx="8639561" cy="213218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52BE2D5B-4CCD-4356-8F93-9E878D6DAC7A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401" y="5429912"/>
            <a:ext cx="619125" cy="880179"/>
          </a:xfrm>
          <a:prstGeom prst="rect">
            <a:avLst/>
          </a:prstGeom>
          <a:noFill/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E90DB6BD-6911-4AF9-838A-C1028A9888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5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08"/>
    </mc:Choice>
    <mc:Fallback xmlns="">
      <p:transition spd="slow" advTm="33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79ABF457-9479-46AE-83DE-666279604432}"/>
              </a:ext>
            </a:extLst>
          </p:cNvPr>
          <p:cNvGrpSpPr/>
          <p:nvPr/>
        </p:nvGrpSpPr>
        <p:grpSpPr>
          <a:xfrm>
            <a:off x="0" y="0"/>
            <a:ext cx="9142601" cy="6858001"/>
            <a:chOff x="0" y="0"/>
            <a:chExt cx="9142601" cy="6858001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1C3A6ADC-0CCE-4BBD-BE68-712C757DFAA1}"/>
                </a:ext>
              </a:extLst>
            </p:cNvPr>
            <p:cNvSpPr/>
            <p:nvPr/>
          </p:nvSpPr>
          <p:spPr>
            <a:xfrm>
              <a:off x="0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C025431B-0918-4311-BD73-3C49F7CC93D8}"/>
                </a:ext>
              </a:extLst>
            </p:cNvPr>
            <p:cNvSpPr/>
            <p:nvPr/>
          </p:nvSpPr>
          <p:spPr>
            <a:xfrm>
              <a:off x="8891081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800E29C4-9CE9-4E73-87E9-25E0D1942B07}"/>
                </a:ext>
              </a:extLst>
            </p:cNvPr>
            <p:cNvSpPr/>
            <p:nvPr/>
          </p:nvSpPr>
          <p:spPr>
            <a:xfrm rot="5400000">
              <a:off x="4444840" y="-4193320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437A2BC2-DEAF-401D-A4DB-BF59E4CE3C58}"/>
                </a:ext>
              </a:extLst>
            </p:cNvPr>
            <p:cNvSpPr/>
            <p:nvPr/>
          </p:nvSpPr>
          <p:spPr>
            <a:xfrm rot="5400000">
              <a:off x="4444839" y="2411759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8193B96F-4B1E-4629-970D-98E6B352DE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340" t="52150" r="3170" b="5599"/>
          <a:stretch/>
        </p:blipFill>
        <p:spPr>
          <a:xfrm>
            <a:off x="6302569" y="1528171"/>
            <a:ext cx="1646980" cy="161002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6C9EC5C-565C-40CF-9ABE-887E41B2C2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4" t="6521" r="5979" b="53973"/>
          <a:stretch/>
        </p:blipFill>
        <p:spPr bwMode="auto">
          <a:xfrm>
            <a:off x="833889" y="1508648"/>
            <a:ext cx="1738150" cy="176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D26F457-2A07-49D6-B484-957FA6B6F7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9" t="5991" r="41111" b="53973"/>
          <a:stretch/>
        </p:blipFill>
        <p:spPr bwMode="auto">
          <a:xfrm>
            <a:off x="6484835" y="4820547"/>
            <a:ext cx="2045237" cy="157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7576BE67-1C13-433C-A9DA-2884D6FC41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8" t="5711" r="58303" b="53972"/>
          <a:stretch/>
        </p:blipFill>
        <p:spPr bwMode="auto">
          <a:xfrm>
            <a:off x="459844" y="3383820"/>
            <a:ext cx="2112195" cy="151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A8015A8-DDFB-4775-8236-378B57A058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" t="4580" r="79566" b="49393"/>
          <a:stretch/>
        </p:blipFill>
        <p:spPr bwMode="auto">
          <a:xfrm>
            <a:off x="5836888" y="3227148"/>
            <a:ext cx="1651419" cy="170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0C15AFE0-7403-4501-9E57-684FC73113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651" t="49333" r="19051" b="4648"/>
          <a:stretch/>
        </p:blipFill>
        <p:spPr>
          <a:xfrm>
            <a:off x="3852944" y="1521610"/>
            <a:ext cx="1673159" cy="150810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F147326C-99C6-428D-B908-3700E1FB21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474" t="48422" r="41694" b="6509"/>
          <a:stretch/>
        </p:blipFill>
        <p:spPr>
          <a:xfrm>
            <a:off x="3209406" y="3138200"/>
            <a:ext cx="1782256" cy="1818405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15EE59F8-499A-4B1C-B955-DF53F5B3E3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84" t="48800" r="58907" b="5182"/>
          <a:stretch/>
        </p:blipFill>
        <p:spPr>
          <a:xfrm>
            <a:off x="1381707" y="5121155"/>
            <a:ext cx="1738150" cy="1508100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8BA9C367-6CAF-47C4-9E16-0B15787680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13" t="53981" r="80008" b="4651"/>
          <a:stretch/>
        </p:blipFill>
        <p:spPr>
          <a:xfrm>
            <a:off x="4390288" y="5197355"/>
            <a:ext cx="1479378" cy="1355700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1966CC14-5C91-4CCA-99E3-1E9E782C51C1}"/>
              </a:ext>
            </a:extLst>
          </p:cNvPr>
          <p:cNvSpPr txBox="1">
            <a:spLocks/>
          </p:cNvSpPr>
          <p:nvPr/>
        </p:nvSpPr>
        <p:spPr>
          <a:xfrm>
            <a:off x="1083156" y="463995"/>
            <a:ext cx="7353975" cy="7166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rgbClr val="DA104A"/>
                </a:solidFill>
              </a:rPr>
              <a:t>Risk factors of obesity</a:t>
            </a:r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ADC022DE-A04B-4DD0-BF19-6B404E241996}"/>
              </a:ext>
            </a:extLst>
          </p:cNvPr>
          <p:cNvSpPr/>
          <p:nvPr/>
        </p:nvSpPr>
        <p:spPr>
          <a:xfrm>
            <a:off x="5642721" y="3083145"/>
            <a:ext cx="2045237" cy="2060775"/>
          </a:xfrm>
          <a:prstGeom prst="ellipse">
            <a:avLst/>
          </a:prstGeom>
          <a:noFill/>
          <a:ln w="50800">
            <a:solidFill>
              <a:srgbClr val="DA10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0BC545C-1092-4108-884D-1565192FB4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2DEF757-F674-4CFC-A082-B4239201E372}"/>
              </a:ext>
            </a:extLst>
          </p:cNvPr>
          <p:cNvSpPr/>
          <p:nvPr/>
        </p:nvSpPr>
        <p:spPr>
          <a:xfrm>
            <a:off x="3751713" y="6627843"/>
            <a:ext cx="709612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dirty="0"/>
              <a:t>https://mumsfertility.com/overweight-obesity-causes-symptoms/</a:t>
            </a:r>
          </a:p>
        </p:txBody>
      </p:sp>
    </p:spTree>
    <p:extLst>
      <p:ext uri="{BB962C8B-B14F-4D97-AF65-F5344CB8AC3E}">
        <p14:creationId xmlns:p14="http://schemas.microsoft.com/office/powerpoint/2010/main" val="145024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99"/>
    </mc:Choice>
    <mc:Fallback xmlns="">
      <p:transition spd="slow" advTm="57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6809" y="569429"/>
            <a:ext cx="6062718" cy="716621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>
                <a:solidFill>
                  <a:srgbClr val="DA104A"/>
                </a:solidFill>
              </a:rPr>
              <a:t>Health and nutrition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" r="5636"/>
          <a:stretch>
            <a:fillRect/>
          </a:stretch>
        </p:blipFill>
        <p:spPr>
          <a:xfrm>
            <a:off x="2041578" y="1850132"/>
            <a:ext cx="2108053" cy="1581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795" y="1700808"/>
            <a:ext cx="2214246" cy="187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650492" y="3705852"/>
            <a:ext cx="2521459" cy="258546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algn="just">
              <a:buFont typeface="Wingdings" pitchFamily="2" charset="2"/>
              <a:buChar char="Ø"/>
            </a:pPr>
            <a:r>
              <a:rPr lang="en-US" sz="1500" dirty="0"/>
              <a:t>Modernization</a:t>
            </a:r>
            <a:endParaRPr lang="sr-Cyrl-RS" sz="1500" dirty="0"/>
          </a:p>
          <a:p>
            <a:pPr marL="257175" indent="-257175" algn="just">
              <a:buFont typeface="Wingdings" pitchFamily="2" charset="2"/>
              <a:buChar char="Ø"/>
            </a:pPr>
            <a:r>
              <a:rPr lang="en-US" sz="1500" dirty="0"/>
              <a:t>Urbanization</a:t>
            </a:r>
            <a:endParaRPr lang="sr-Cyrl-RS" sz="1500" dirty="0"/>
          </a:p>
          <a:p>
            <a:pPr marL="257175" indent="-257175" algn="just">
              <a:buFont typeface="Wingdings" pitchFamily="2" charset="2"/>
              <a:buChar char="Ø"/>
            </a:pPr>
            <a:r>
              <a:rPr lang="en-US" sz="1500" dirty="0"/>
              <a:t>Demographic changes</a:t>
            </a:r>
            <a:endParaRPr lang="sr-Cyrl-RS" sz="1500" dirty="0"/>
          </a:p>
          <a:p>
            <a:pPr marL="257175" indent="-257175" algn="just">
              <a:buFont typeface="Wingdings" pitchFamily="2" charset="2"/>
              <a:buChar char="Ø"/>
            </a:pPr>
            <a:r>
              <a:rPr lang="en-US" sz="1500" dirty="0"/>
              <a:t>Socio-economic changes/economic growth</a:t>
            </a:r>
            <a:endParaRPr lang="sr-Cyrl-RS" sz="1500" dirty="0"/>
          </a:p>
          <a:p>
            <a:pPr marL="257175" indent="-257175">
              <a:buFont typeface="Wingdings" pitchFamily="2" charset="2"/>
              <a:buChar char="Ø"/>
            </a:pPr>
            <a:r>
              <a:rPr lang="en-US" sz="1500" dirty="0"/>
              <a:t>Globalization of the world food market</a:t>
            </a:r>
          </a:p>
          <a:p>
            <a:pPr marL="257175" indent="-257175">
              <a:buFont typeface="Wingdings" pitchFamily="2" charset="2"/>
              <a:buChar char="Ø"/>
            </a:pPr>
            <a:r>
              <a:rPr lang="en-US" sz="1500" dirty="0"/>
              <a:t>Media, marketing</a:t>
            </a:r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5066470" y="4068181"/>
            <a:ext cx="2866644" cy="111917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sr-Cyrl-RS" sz="1500" dirty="0"/>
          </a:p>
          <a:p>
            <a:pPr algn="ctr"/>
            <a:r>
              <a:rPr lang="en-US" sz="1500" b="1" dirty="0"/>
              <a:t>Increased intake of calorie rich, low nutritive value foods</a:t>
            </a:r>
            <a:r>
              <a:rPr lang="en-US" sz="1500" dirty="0"/>
              <a:t>: high intake of fats, trans fats, sugar, salt.</a:t>
            </a:r>
          </a:p>
        </p:txBody>
      </p:sp>
      <p:sp>
        <p:nvSpPr>
          <p:cNvPr id="12" name="Right Arrow 6"/>
          <p:cNvSpPr/>
          <p:nvPr/>
        </p:nvSpPr>
        <p:spPr>
          <a:xfrm>
            <a:off x="4171949" y="4446032"/>
            <a:ext cx="733806" cy="363474"/>
          </a:xfrm>
          <a:prstGeom prst="rightArrow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57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3" b="7289"/>
          <a:stretch/>
        </p:blipFill>
        <p:spPr bwMode="auto">
          <a:xfrm>
            <a:off x="5473792" y="5128035"/>
            <a:ext cx="2052000" cy="859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83A85B53-53FB-436D-BF06-16C93F554A17}"/>
              </a:ext>
            </a:extLst>
          </p:cNvPr>
          <p:cNvGrpSpPr/>
          <p:nvPr/>
        </p:nvGrpSpPr>
        <p:grpSpPr>
          <a:xfrm>
            <a:off x="0" y="0"/>
            <a:ext cx="9142601" cy="6858001"/>
            <a:chOff x="0" y="0"/>
            <a:chExt cx="9142601" cy="6858001"/>
          </a:xfrm>
        </p:grpSpPr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44C16427-D574-4F10-BF87-DC6D4A21F51F}"/>
                </a:ext>
              </a:extLst>
            </p:cNvPr>
            <p:cNvSpPr/>
            <p:nvPr/>
          </p:nvSpPr>
          <p:spPr>
            <a:xfrm>
              <a:off x="0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A8952B84-C6E0-4C23-92F0-132C16BFD0AB}"/>
                </a:ext>
              </a:extLst>
            </p:cNvPr>
            <p:cNvSpPr/>
            <p:nvPr/>
          </p:nvSpPr>
          <p:spPr>
            <a:xfrm>
              <a:off x="8891081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01CA67B8-9970-41FA-A633-7CB2B3B99707}"/>
                </a:ext>
              </a:extLst>
            </p:cNvPr>
            <p:cNvSpPr/>
            <p:nvPr/>
          </p:nvSpPr>
          <p:spPr>
            <a:xfrm rot="5400000">
              <a:off x="4444840" y="-4193320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18718607-F4B3-49AF-B2AA-82F367F885D1}"/>
                </a:ext>
              </a:extLst>
            </p:cNvPr>
            <p:cNvSpPr/>
            <p:nvPr/>
          </p:nvSpPr>
          <p:spPr>
            <a:xfrm rot="5400000">
              <a:off x="4444839" y="2411759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A1A7BCF-D7E1-477E-840D-0BCE238717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1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34"/>
    </mc:Choice>
    <mc:Fallback xmlns="">
      <p:transition spd="slow" advTm="22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5" name="Picture 11" descr="https://ars.els-cdn.com/content/image/1-s2.0-S0140673617322535-gr1_lr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718" y="2456892"/>
            <a:ext cx="5238582" cy="348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21650" y="621790"/>
            <a:ext cx="6062718" cy="716621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>
                <a:solidFill>
                  <a:srgbClr val="DA104A"/>
                </a:solidFill>
              </a:rPr>
              <a:t>Health and nutrition</a:t>
            </a:r>
          </a:p>
        </p:txBody>
      </p:sp>
      <p:pic>
        <p:nvPicPr>
          <p:cNvPr id="1127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46803"/>
            <a:ext cx="2943225" cy="578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790E4076-1C55-48E6-8412-09B7BF97297B}"/>
              </a:ext>
            </a:extLst>
          </p:cNvPr>
          <p:cNvGrpSpPr/>
          <p:nvPr/>
        </p:nvGrpSpPr>
        <p:grpSpPr>
          <a:xfrm>
            <a:off x="0" y="0"/>
            <a:ext cx="9142601" cy="6858001"/>
            <a:chOff x="0" y="0"/>
            <a:chExt cx="9142601" cy="6858001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F38B5EF4-4E65-42DB-9C64-BD17559BFD71}"/>
                </a:ext>
              </a:extLst>
            </p:cNvPr>
            <p:cNvSpPr/>
            <p:nvPr/>
          </p:nvSpPr>
          <p:spPr>
            <a:xfrm>
              <a:off x="0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A2ABDDBF-2B07-4EC7-A5E6-7DA40F69B501}"/>
                </a:ext>
              </a:extLst>
            </p:cNvPr>
            <p:cNvSpPr/>
            <p:nvPr/>
          </p:nvSpPr>
          <p:spPr>
            <a:xfrm>
              <a:off x="8891081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95805135-940B-4AF6-8456-8BF17765C812}"/>
                </a:ext>
              </a:extLst>
            </p:cNvPr>
            <p:cNvSpPr/>
            <p:nvPr/>
          </p:nvSpPr>
          <p:spPr>
            <a:xfrm rot="5400000">
              <a:off x="4444840" y="-4193320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E345379C-10DD-461F-ACF5-B87E020097CB}"/>
                </a:ext>
              </a:extLst>
            </p:cNvPr>
            <p:cNvSpPr/>
            <p:nvPr/>
          </p:nvSpPr>
          <p:spPr>
            <a:xfrm rot="5400000">
              <a:off x="4444839" y="2411759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9FFD9A2-6CCF-4692-93CF-1446CC0339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5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16"/>
    </mc:Choice>
    <mc:Fallback xmlns="">
      <p:transition spd="slow" advTm="12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/>
          <p:cNvSpPr txBox="1"/>
          <p:nvPr/>
        </p:nvSpPr>
        <p:spPr>
          <a:xfrm>
            <a:off x="2303750" y="1970838"/>
            <a:ext cx="345638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35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3" t="39139" r="31335" b="48156"/>
          <a:stretch/>
        </p:blipFill>
        <p:spPr bwMode="auto">
          <a:xfrm>
            <a:off x="1914686" y="2457950"/>
            <a:ext cx="5329004" cy="102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6" t="48165" r="30899" b="41319"/>
          <a:stretch/>
        </p:blipFill>
        <p:spPr bwMode="auto">
          <a:xfrm>
            <a:off x="1885951" y="3454954"/>
            <a:ext cx="5357739" cy="900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7" t="32292" r="30295" b="53709"/>
          <a:stretch/>
        </p:blipFill>
        <p:spPr bwMode="auto">
          <a:xfrm>
            <a:off x="1693467" y="4224484"/>
            <a:ext cx="5329004" cy="1083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"/>
          <p:cNvGrpSpPr/>
          <p:nvPr/>
        </p:nvGrpSpPr>
        <p:grpSpPr>
          <a:xfrm>
            <a:off x="3086101" y="1247560"/>
            <a:ext cx="3118757" cy="1101815"/>
            <a:chOff x="3342510" y="4621931"/>
            <a:chExt cx="4158343" cy="1469086"/>
          </a:xfrm>
        </p:grpSpPr>
        <p:pic>
          <p:nvPicPr>
            <p:cNvPr id="18" name="Picture 5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70" t="66481" r="26239" b="5208"/>
            <a:stretch/>
          </p:blipFill>
          <p:spPr bwMode="auto">
            <a:xfrm>
              <a:off x="3342510" y="4629571"/>
              <a:ext cx="4158343" cy="1461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88" t="46107" r="10137" b="32061"/>
            <a:stretch/>
          </p:blipFill>
          <p:spPr bwMode="auto">
            <a:xfrm>
              <a:off x="5038334" y="4621931"/>
              <a:ext cx="589919" cy="624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20" name="4 Conector recto"/>
          <p:cNvCxnSpPr/>
          <p:nvPr/>
        </p:nvCxnSpPr>
        <p:spPr>
          <a:xfrm>
            <a:off x="2743200" y="2444209"/>
            <a:ext cx="37719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13 Conector recto"/>
          <p:cNvCxnSpPr/>
          <p:nvPr/>
        </p:nvCxnSpPr>
        <p:spPr>
          <a:xfrm>
            <a:off x="2686050" y="3459619"/>
            <a:ext cx="280035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15 Conector recto"/>
          <p:cNvCxnSpPr/>
          <p:nvPr/>
        </p:nvCxnSpPr>
        <p:spPr>
          <a:xfrm>
            <a:off x="3177807" y="4209214"/>
            <a:ext cx="2308594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4" descr="http://www.wheresgoodtoeat.com/getattachment/Features/5aDayLogo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47249" y="1518984"/>
            <a:ext cx="1080703" cy="964413"/>
          </a:xfrm>
          <a:prstGeom prst="rect">
            <a:avLst/>
          </a:prstGeom>
          <a:noFill/>
        </p:spPr>
      </p:pic>
      <p:pic>
        <p:nvPicPr>
          <p:cNvPr id="24" name="Picture 5" descr="C:\Users\ALEX MARTINEZ\Desktop\5 al dia\5-a-day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983" y="4787272"/>
            <a:ext cx="1017992" cy="101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LEX MARTINEZ\Desktop\5 al dia\images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407" y="3394232"/>
            <a:ext cx="857255" cy="85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uppo 25">
            <a:extLst>
              <a:ext uri="{FF2B5EF4-FFF2-40B4-BE49-F238E27FC236}">
                <a16:creationId xmlns:a16="http://schemas.microsoft.com/office/drawing/2014/main" id="{D7E93EE8-4B26-4CEA-BCED-83218FEDCBAD}"/>
              </a:ext>
            </a:extLst>
          </p:cNvPr>
          <p:cNvGrpSpPr/>
          <p:nvPr/>
        </p:nvGrpSpPr>
        <p:grpSpPr>
          <a:xfrm>
            <a:off x="0" y="0"/>
            <a:ext cx="9142601" cy="6858001"/>
            <a:chOff x="0" y="0"/>
            <a:chExt cx="9142601" cy="6858001"/>
          </a:xfrm>
        </p:grpSpPr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6BD24D37-A0AD-4736-B7F2-60632355CA9B}"/>
                </a:ext>
              </a:extLst>
            </p:cNvPr>
            <p:cNvSpPr/>
            <p:nvPr/>
          </p:nvSpPr>
          <p:spPr>
            <a:xfrm>
              <a:off x="0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1D7FEF4B-DB54-48F7-A776-48ED1C382AFF}"/>
                </a:ext>
              </a:extLst>
            </p:cNvPr>
            <p:cNvSpPr/>
            <p:nvPr/>
          </p:nvSpPr>
          <p:spPr>
            <a:xfrm>
              <a:off x="8891081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B3742193-1E9A-4B35-8274-FC8639CED454}"/>
                </a:ext>
              </a:extLst>
            </p:cNvPr>
            <p:cNvSpPr/>
            <p:nvPr/>
          </p:nvSpPr>
          <p:spPr>
            <a:xfrm rot="5400000">
              <a:off x="4444840" y="-4193320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A5171FFF-7B28-4397-9943-F6A3B3DDB92D}"/>
                </a:ext>
              </a:extLst>
            </p:cNvPr>
            <p:cNvSpPr/>
            <p:nvPr/>
          </p:nvSpPr>
          <p:spPr>
            <a:xfrm rot="5400000">
              <a:off x="4444839" y="2411759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DD5B77F-6D8A-4A45-8058-49BBEAE429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8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63"/>
    </mc:Choice>
    <mc:Fallback xmlns="">
      <p:transition spd="slow" advTm="18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1331640" y="966378"/>
            <a:ext cx="632646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150"/>
              </a:lnSpc>
            </a:pPr>
            <a:r>
              <a:rPr lang="it-IT" sz="2700" b="1" dirty="0" err="1">
                <a:solidFill>
                  <a:srgbClr val="C00000"/>
                </a:solidFill>
              </a:rPr>
              <a:t>Mediterranean</a:t>
            </a:r>
            <a:r>
              <a:rPr lang="it-IT" sz="2700" b="1" dirty="0">
                <a:solidFill>
                  <a:srgbClr val="C00000"/>
                </a:solidFill>
              </a:rPr>
              <a:t> </a:t>
            </a:r>
            <a:r>
              <a:rPr lang="it-IT" sz="2700" b="1" dirty="0" err="1">
                <a:solidFill>
                  <a:srgbClr val="C00000"/>
                </a:solidFill>
              </a:rPr>
              <a:t>diet</a:t>
            </a:r>
            <a:r>
              <a:rPr lang="it-IT" sz="2700" b="1" dirty="0">
                <a:solidFill>
                  <a:srgbClr val="C00000"/>
                </a:solidFill>
              </a:rPr>
              <a:t>: </a:t>
            </a:r>
            <a:br>
              <a:rPr lang="it-IT" sz="2700" b="1" dirty="0">
                <a:solidFill>
                  <a:srgbClr val="C00000"/>
                </a:solidFill>
              </a:rPr>
            </a:br>
            <a:r>
              <a:rPr lang="it-IT" sz="2700" b="1" dirty="0">
                <a:solidFill>
                  <a:srgbClr val="C00000"/>
                </a:solidFill>
              </a:rPr>
              <a:t>a </a:t>
            </a:r>
            <a:r>
              <a:rPr lang="it-IT" sz="2700" b="1" dirty="0" err="1">
                <a:solidFill>
                  <a:srgbClr val="C00000"/>
                </a:solidFill>
              </a:rPr>
              <a:t>tool</a:t>
            </a:r>
            <a:r>
              <a:rPr lang="it-IT" sz="2700" b="1" dirty="0">
                <a:solidFill>
                  <a:srgbClr val="C00000"/>
                </a:solidFill>
              </a:rPr>
              <a:t> for </a:t>
            </a:r>
            <a:r>
              <a:rPr lang="it-IT" sz="2700" b="1" dirty="0" err="1">
                <a:solidFill>
                  <a:srgbClr val="C00000"/>
                </a:solidFill>
              </a:rPr>
              <a:t>primary</a:t>
            </a:r>
            <a:r>
              <a:rPr lang="it-IT" sz="2700" b="1" dirty="0">
                <a:solidFill>
                  <a:srgbClr val="C00000"/>
                </a:solidFill>
              </a:rPr>
              <a:t> </a:t>
            </a:r>
            <a:r>
              <a:rPr lang="it-IT" sz="2700" b="1" dirty="0" err="1">
                <a:solidFill>
                  <a:srgbClr val="C00000"/>
                </a:solidFill>
              </a:rPr>
              <a:t>prevention</a:t>
            </a:r>
            <a:endParaRPr lang="it-IT" sz="2700" b="1" dirty="0">
              <a:solidFill>
                <a:srgbClr val="C00000"/>
              </a:solidFill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0684" y="1873635"/>
            <a:ext cx="6079331" cy="3607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Ancel Keys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55231" y="2046274"/>
            <a:ext cx="1340644" cy="1768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://www.bellisubito.com/wp-content/uploads/2009/03/frutta-e-verdur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02215" y="3814354"/>
            <a:ext cx="1232297" cy="964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http://t1.gstatic.com/images?q=tbn:ANd9GcSSX1LgM_ArsTX17LQD9jAHw1ofiYxBKtktDt0PIGDKpYzemRj_uQ"/>
          <p:cNvPicPr>
            <a:picLocks noChangeAspect="1" noChangeArrowheads="1"/>
          </p:cNvPicPr>
          <p:nvPr/>
        </p:nvPicPr>
        <p:blipFill>
          <a:blip r:embed="rId9" cstate="print"/>
          <a:srcRect l="7500" t="5975" r="9999" b="10358"/>
          <a:stretch>
            <a:fillRect/>
          </a:stretch>
        </p:blipFill>
        <p:spPr bwMode="auto">
          <a:xfrm>
            <a:off x="1655231" y="3867931"/>
            <a:ext cx="1178719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http://t0.gstatic.com/images?q=tbn:ANd9GcTnrIo7LSSrmTzhHPOCGAIXpDoVucuF23hvcmLiS2VUQ9v8JMYZ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80745" y="2099854"/>
            <a:ext cx="1296591" cy="929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2" descr="http://t0.gstatic.com/images?q=tbn:ANd9GcSRRrU9Fue3cI1ElPeY930_WCNpXYcPGphCYFOW0mT-bLPxui_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69918" y="4296556"/>
            <a:ext cx="1188244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http://t0.gstatic.com/images?q=tbn:ANd9GcR-VmxYNPOicD3G06SDsW3vcSyNMORZA9qLHrhC23LyB48Pp3Oy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101839" y="4457292"/>
            <a:ext cx="1543050" cy="86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8" descr="http://www.solofornelli.it/wp-content/uploads/2008/03/alici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55417" y="2092709"/>
            <a:ext cx="1589484" cy="917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uppo 16">
            <a:extLst>
              <a:ext uri="{FF2B5EF4-FFF2-40B4-BE49-F238E27FC236}">
                <a16:creationId xmlns:a16="http://schemas.microsoft.com/office/drawing/2014/main" id="{7A080EEB-A68E-4181-ADE0-6F9818759627}"/>
              </a:ext>
            </a:extLst>
          </p:cNvPr>
          <p:cNvGrpSpPr/>
          <p:nvPr/>
        </p:nvGrpSpPr>
        <p:grpSpPr>
          <a:xfrm>
            <a:off x="0" y="0"/>
            <a:ext cx="9142601" cy="6858001"/>
            <a:chOff x="0" y="0"/>
            <a:chExt cx="9142601" cy="6858001"/>
          </a:xfrm>
        </p:grpSpPr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5A41202C-18B2-46E4-9431-CA329EF2A8E4}"/>
                </a:ext>
              </a:extLst>
            </p:cNvPr>
            <p:cNvSpPr/>
            <p:nvPr/>
          </p:nvSpPr>
          <p:spPr>
            <a:xfrm>
              <a:off x="0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EE8374BE-45D2-4426-BB10-054D8BE6BD68}"/>
                </a:ext>
              </a:extLst>
            </p:cNvPr>
            <p:cNvSpPr/>
            <p:nvPr/>
          </p:nvSpPr>
          <p:spPr>
            <a:xfrm>
              <a:off x="8891081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5FF24453-70A7-4AE8-8014-E533EFED568C}"/>
                </a:ext>
              </a:extLst>
            </p:cNvPr>
            <p:cNvSpPr/>
            <p:nvPr/>
          </p:nvSpPr>
          <p:spPr>
            <a:xfrm rot="5400000">
              <a:off x="4444840" y="-4193320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D45EC7C8-B4EC-4D58-968A-35C752B86F8E}"/>
                </a:ext>
              </a:extLst>
            </p:cNvPr>
            <p:cNvSpPr/>
            <p:nvPr/>
          </p:nvSpPr>
          <p:spPr>
            <a:xfrm rot="5400000">
              <a:off x="4444839" y="2411759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569AB26-297C-45A9-BEA6-9B83C47735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982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1"/>
    </mc:Choice>
    <mc:Fallback xmlns="">
      <p:transition spd="slow" advTm="15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72 0.00208 C 0.17691 -0.0544 0.01927 -0.11065 -0.03646 -0.11111 C -0.09219 -0.11157 -0.00607 -0.01852 -1.66667E-6 -1.11111E-6 " pathEditMode="relative" ptsTypes="aaA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o 11"/>
          <p:cNvGrpSpPr/>
          <p:nvPr/>
        </p:nvGrpSpPr>
        <p:grpSpPr>
          <a:xfrm>
            <a:off x="1061610" y="857250"/>
            <a:ext cx="6945617" cy="5142758"/>
            <a:chOff x="-108520" y="0"/>
            <a:chExt cx="9260822" cy="6857010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13285" t="10035" r="11707" b="4916"/>
            <a:stretch>
              <a:fillRect/>
            </a:stretch>
          </p:blipFill>
          <p:spPr bwMode="auto">
            <a:xfrm>
              <a:off x="8302" y="0"/>
              <a:ext cx="9144000" cy="6021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15647" t="34605" r="9353" b="46722"/>
            <a:stretch>
              <a:fillRect/>
            </a:stretch>
          </p:blipFill>
          <p:spPr bwMode="auto">
            <a:xfrm>
              <a:off x="-108520" y="6021288"/>
              <a:ext cx="9260822" cy="835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uppo 4">
            <a:extLst>
              <a:ext uri="{FF2B5EF4-FFF2-40B4-BE49-F238E27FC236}">
                <a16:creationId xmlns:a16="http://schemas.microsoft.com/office/drawing/2014/main" id="{FEC4D9B1-7C69-4E94-A402-4E9D44C7F410}"/>
              </a:ext>
            </a:extLst>
          </p:cNvPr>
          <p:cNvGrpSpPr/>
          <p:nvPr/>
        </p:nvGrpSpPr>
        <p:grpSpPr>
          <a:xfrm>
            <a:off x="0" y="0"/>
            <a:ext cx="9142601" cy="6858001"/>
            <a:chOff x="0" y="0"/>
            <a:chExt cx="9142601" cy="6858001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0293C21A-2B1C-4511-9CD8-AD6944B64FFE}"/>
                </a:ext>
              </a:extLst>
            </p:cNvPr>
            <p:cNvSpPr/>
            <p:nvPr/>
          </p:nvSpPr>
          <p:spPr>
            <a:xfrm>
              <a:off x="0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35738272-E229-43EE-9D6F-59D14DB7F3A4}"/>
                </a:ext>
              </a:extLst>
            </p:cNvPr>
            <p:cNvSpPr/>
            <p:nvPr/>
          </p:nvSpPr>
          <p:spPr>
            <a:xfrm>
              <a:off x="8891081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CC005456-68A3-4766-9D00-F9E0D0509C6C}"/>
                </a:ext>
              </a:extLst>
            </p:cNvPr>
            <p:cNvSpPr/>
            <p:nvPr/>
          </p:nvSpPr>
          <p:spPr>
            <a:xfrm rot="5400000">
              <a:off x="4444840" y="-4193320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EAC04D91-683D-4E4B-B36C-0AAE3A98B39A}"/>
                </a:ext>
              </a:extLst>
            </p:cNvPr>
            <p:cNvSpPr/>
            <p:nvPr/>
          </p:nvSpPr>
          <p:spPr>
            <a:xfrm rot="5400000">
              <a:off x="4444839" y="2411759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88C0DED-CF68-467D-9512-16AE70CFF7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4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254">
        <p:fade/>
      </p:transition>
    </mc:Choice>
    <mc:Fallback xmlns="">
      <p:transition spd="med" advTm="72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560" y="4550857"/>
            <a:ext cx="1008000" cy="948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Ovale 45"/>
          <p:cNvSpPr>
            <a:spLocks noChangeAspect="1"/>
          </p:cNvSpPr>
          <p:nvPr/>
        </p:nvSpPr>
        <p:spPr>
          <a:xfrm>
            <a:off x="6038922" y="2979855"/>
            <a:ext cx="1558621" cy="1434863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64CC02CF-A3E0-4132-965C-F76C77C3328F}"/>
              </a:ext>
            </a:extLst>
          </p:cNvPr>
          <p:cNvGrpSpPr/>
          <p:nvPr/>
        </p:nvGrpSpPr>
        <p:grpSpPr>
          <a:xfrm>
            <a:off x="193474" y="3050366"/>
            <a:ext cx="8721928" cy="3641886"/>
            <a:chOff x="193474" y="3050366"/>
            <a:chExt cx="8721928" cy="3641886"/>
          </a:xfrm>
        </p:grpSpPr>
        <p:sp>
          <p:nvSpPr>
            <p:cNvPr id="29" name="Rettangolo 28"/>
            <p:cNvSpPr/>
            <p:nvPr/>
          </p:nvSpPr>
          <p:spPr>
            <a:xfrm>
              <a:off x="1151345" y="3738137"/>
              <a:ext cx="413906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s-ES" sz="1400" b="1" dirty="0">
                  <a:solidFill>
                    <a:prstClr val="black"/>
                  </a:solidFill>
                  <a:latin typeface="Trebuchet MS" panose="020B0603020202020204" pitchFamily="34" charset="0"/>
                </a:rPr>
                <a:t>Nutritional and phytochemical characterization</a:t>
              </a:r>
            </a:p>
          </p:txBody>
        </p:sp>
        <p:sp>
          <p:nvSpPr>
            <p:cNvPr id="30" name="Rettangolo 29"/>
            <p:cNvSpPr/>
            <p:nvPr/>
          </p:nvSpPr>
          <p:spPr>
            <a:xfrm>
              <a:off x="1100152" y="4390900"/>
              <a:ext cx="408364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400" b="1" i="1" dirty="0">
                  <a:solidFill>
                    <a:srgbClr val="FF0000"/>
                  </a:solidFill>
                  <a:latin typeface="Trebuchet MS" panose="020B0603020202020204" pitchFamily="34" charset="0"/>
                </a:rPr>
                <a:t>In vitro </a:t>
              </a:r>
              <a:r>
                <a:rPr lang="en-US" sz="1400" b="1" dirty="0">
                  <a:solidFill>
                    <a:prstClr val="black"/>
                  </a:solidFill>
                  <a:latin typeface="Trebuchet MS" panose="020B0603020202020204" pitchFamily="34" charset="0"/>
                </a:rPr>
                <a:t>studies of anti-inflammatory, antitumor, antioxidant, and anti-atherosclerotic effects in various cellular models.</a:t>
              </a:r>
              <a:endParaRPr lang="es-ES" sz="1400" b="1" dirty="0">
                <a:solidFill>
                  <a:prstClr val="black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31" name="Rettangolo 30"/>
            <p:cNvSpPr/>
            <p:nvPr/>
          </p:nvSpPr>
          <p:spPr>
            <a:xfrm>
              <a:off x="1152721" y="5436181"/>
              <a:ext cx="3952500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400" b="1" i="1" dirty="0">
                  <a:solidFill>
                    <a:srgbClr val="FF0000"/>
                  </a:solidFill>
                  <a:latin typeface="Trebuchet MS" panose="020B0603020202020204" pitchFamily="34" charset="0"/>
                </a:rPr>
                <a:t>In vivo </a:t>
              </a:r>
              <a:r>
                <a:rPr lang="en-US" sz="1400" b="1" dirty="0">
                  <a:solidFill>
                    <a:prstClr val="black"/>
                  </a:solidFill>
                  <a:latin typeface="Trebuchet MS" panose="020B0603020202020204" pitchFamily="34" charset="0"/>
                </a:rPr>
                <a:t>studies with the aim of evaluating the effects on mitochondrial function, oxidative stress as well as on inflammatory, metabolic and apoptotic processes in animals and humans models</a:t>
              </a:r>
              <a:endParaRPr lang="es-ES" sz="1400" b="1" dirty="0">
                <a:solidFill>
                  <a:prstClr val="black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33" name="Picture 13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88" r="12492"/>
            <a:stretch/>
          </p:blipFill>
          <p:spPr bwMode="auto">
            <a:xfrm>
              <a:off x="6294600" y="3251777"/>
              <a:ext cx="1012486" cy="891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Rettangolo 33"/>
            <p:cNvSpPr/>
            <p:nvPr/>
          </p:nvSpPr>
          <p:spPr>
            <a:xfrm>
              <a:off x="193474" y="3050366"/>
              <a:ext cx="366917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2000" b="1" dirty="0">
                  <a:solidFill>
                    <a:prstClr val="black"/>
                  </a:solidFill>
                  <a:latin typeface="Trebuchet MS" panose="020B0603020202020204" pitchFamily="34" charset="0"/>
                </a:rPr>
                <a:t>In the last 25 years...</a:t>
              </a:r>
            </a:p>
          </p:txBody>
        </p:sp>
        <p:sp>
          <p:nvSpPr>
            <p:cNvPr id="35" name="Freccia circolare a destra 34"/>
            <p:cNvSpPr/>
            <p:nvPr/>
          </p:nvSpPr>
          <p:spPr>
            <a:xfrm rot="20013853">
              <a:off x="676203" y="3540414"/>
              <a:ext cx="375592" cy="541609"/>
            </a:xfrm>
            <a:prstGeom prst="curved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black"/>
                </a:solidFill>
              </a:endParaRPr>
            </a:p>
          </p:txBody>
        </p:sp>
        <p:pic>
          <p:nvPicPr>
            <p:cNvPr id="39" name="Picture 8" descr="http://www.termesensoriali.it/public/Files/rif000007/1113/fotolia_57140104_subscription_xxl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1025" y="3442774"/>
              <a:ext cx="1064377" cy="1130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Freccia circolare a destra 42"/>
            <p:cNvSpPr/>
            <p:nvPr/>
          </p:nvSpPr>
          <p:spPr>
            <a:xfrm rot="20013853">
              <a:off x="676206" y="4365935"/>
              <a:ext cx="375592" cy="541609"/>
            </a:xfrm>
            <a:prstGeom prst="curved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44" name="Freccia circolare a destra 43"/>
            <p:cNvSpPr/>
            <p:nvPr/>
          </p:nvSpPr>
          <p:spPr>
            <a:xfrm rot="20013853">
              <a:off x="676206" y="5324755"/>
              <a:ext cx="375592" cy="541609"/>
            </a:xfrm>
            <a:prstGeom prst="curved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40" name="Parentesi graffa aperta 39"/>
            <p:cNvSpPr/>
            <p:nvPr/>
          </p:nvSpPr>
          <p:spPr>
            <a:xfrm flipH="1">
              <a:off x="5652120" y="3494984"/>
              <a:ext cx="525748" cy="3064456"/>
            </a:xfrm>
            <a:prstGeom prst="lef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50" t="21296" b="18098"/>
            <a:stretch/>
          </p:blipFill>
          <p:spPr bwMode="auto">
            <a:xfrm>
              <a:off x="6100940" y="5499638"/>
              <a:ext cx="1116000" cy="74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52" b="15278"/>
            <a:stretch/>
          </p:blipFill>
          <p:spPr bwMode="auto">
            <a:xfrm>
              <a:off x="7574744" y="5873529"/>
              <a:ext cx="1152000" cy="8187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uppo 3">
            <a:extLst>
              <a:ext uri="{FF2B5EF4-FFF2-40B4-BE49-F238E27FC236}">
                <a16:creationId xmlns:a16="http://schemas.microsoft.com/office/drawing/2014/main" id="{A0BF220D-CFE0-4998-A6C8-EFE0E7DD473F}"/>
              </a:ext>
            </a:extLst>
          </p:cNvPr>
          <p:cNvGrpSpPr/>
          <p:nvPr/>
        </p:nvGrpSpPr>
        <p:grpSpPr>
          <a:xfrm>
            <a:off x="179641" y="207165"/>
            <a:ext cx="8801215" cy="2443080"/>
            <a:chOff x="3179" y="14661"/>
            <a:chExt cx="8801215" cy="2443080"/>
          </a:xfrm>
        </p:grpSpPr>
        <p:pic>
          <p:nvPicPr>
            <p:cNvPr id="24" name="Picture 5">
              <a:extLst>
                <a:ext uri="{FF2B5EF4-FFF2-40B4-BE49-F238E27FC236}">
                  <a16:creationId xmlns:a16="http://schemas.microsoft.com/office/drawing/2014/main" id="{5B793EB1-56A7-4674-AE9D-0C6F3AC037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9" y="14661"/>
              <a:ext cx="1726364" cy="2443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CasellaDiTesto 5">
              <a:extLst>
                <a:ext uri="{FF2B5EF4-FFF2-40B4-BE49-F238E27FC236}">
                  <a16:creationId xmlns:a16="http://schemas.microsoft.com/office/drawing/2014/main" id="{1A1224E0-BE45-4D3D-A6F4-9E8823B8E6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6397" y="1266191"/>
              <a:ext cx="3515866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it-IT" sz="1800" b="1" i="1" dirty="0" err="1">
                  <a:solidFill>
                    <a:srgbClr val="DA104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Bioenergetic</a:t>
              </a:r>
              <a:r>
                <a:rPr lang="it-IT" sz="1800" b="1" i="1" dirty="0">
                  <a:solidFill>
                    <a:srgbClr val="DA104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it-IT" sz="1800" b="1" i="1" dirty="0">
                  <a:solidFill>
                    <a:srgbClr val="DA104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Lab</a:t>
              </a:r>
            </a:p>
            <a:p>
              <a:pPr algn="ctr"/>
              <a:endParaRPr lang="es-ES" sz="1800" b="1" i="1" dirty="0">
                <a:solidFill>
                  <a:srgbClr val="DA104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8" name="Gruppo 17">
              <a:extLst>
                <a:ext uri="{FF2B5EF4-FFF2-40B4-BE49-F238E27FC236}">
                  <a16:creationId xmlns:a16="http://schemas.microsoft.com/office/drawing/2014/main" id="{EF7424C3-365C-4A12-8D05-A582E08E37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86088" y="30280"/>
              <a:ext cx="1827967" cy="1150566"/>
              <a:chOff x="5265627" y="396392"/>
              <a:chExt cx="1883933" cy="1300085"/>
            </a:xfrm>
          </p:grpSpPr>
          <p:pic>
            <p:nvPicPr>
              <p:cNvPr id="64" name="Picture 6">
                <a:extLst>
                  <a:ext uri="{FF2B5EF4-FFF2-40B4-BE49-F238E27FC236}">
                    <a16:creationId xmlns:a16="http://schemas.microsoft.com/office/drawing/2014/main" id="{5AC045D4-E551-4D20-A9D9-43D298E2F3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65627" y="396392"/>
                <a:ext cx="889740" cy="11154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5" name="CasellaDiTesto 39">
                <a:extLst>
                  <a:ext uri="{FF2B5EF4-FFF2-40B4-BE49-F238E27FC236}">
                    <a16:creationId xmlns:a16="http://schemas.microsoft.com/office/drawing/2014/main" id="{00DE5818-8A42-4A46-BAAC-ED40855670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13984" y="1487813"/>
                <a:ext cx="1735576" cy="20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r>
                  <a:rPr lang="es-ES" sz="600" b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Sara Tulipani</a:t>
                </a:r>
              </a:p>
            </p:txBody>
          </p:sp>
        </p:grpSp>
        <p:grpSp>
          <p:nvGrpSpPr>
            <p:cNvPr id="41" name="Gruppo 18">
              <a:extLst>
                <a:ext uri="{FF2B5EF4-FFF2-40B4-BE49-F238E27FC236}">
                  <a16:creationId xmlns:a16="http://schemas.microsoft.com/office/drawing/2014/main" id="{F2A5C64A-29D8-4AA7-BBF5-BC9A0B665C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43294" y="30200"/>
              <a:ext cx="1684017" cy="1171871"/>
              <a:chOff x="6219852" y="369289"/>
              <a:chExt cx="1735576" cy="1324159"/>
            </a:xfrm>
          </p:grpSpPr>
          <p:pic>
            <p:nvPicPr>
              <p:cNvPr id="62" name="Picture 9">
                <a:extLst>
                  <a:ext uri="{FF2B5EF4-FFF2-40B4-BE49-F238E27FC236}">
                    <a16:creationId xmlns:a16="http://schemas.microsoft.com/office/drawing/2014/main" id="{BDAE9281-00E1-4E79-9254-3A12991E6F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5050"/>
              <a:stretch>
                <a:fillRect/>
              </a:stretch>
            </p:blipFill>
            <p:spPr bwMode="auto">
              <a:xfrm>
                <a:off x="6219852" y="369289"/>
                <a:ext cx="918367" cy="11154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" name="CasellaDiTesto 37">
                <a:extLst>
                  <a:ext uri="{FF2B5EF4-FFF2-40B4-BE49-F238E27FC236}">
                    <a16:creationId xmlns:a16="http://schemas.microsoft.com/office/drawing/2014/main" id="{4492F0CA-FE49-42FA-A388-E5F9022D0C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19852" y="1484784"/>
                <a:ext cx="1735576" cy="20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r>
                  <a:rPr lang="es-ES" sz="600" b="1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José M.Alvarez-Suárez</a:t>
                </a:r>
              </a:p>
            </p:txBody>
          </p:sp>
        </p:grpSp>
        <p:grpSp>
          <p:nvGrpSpPr>
            <p:cNvPr id="42" name="Gruppo 19">
              <a:extLst>
                <a:ext uri="{FF2B5EF4-FFF2-40B4-BE49-F238E27FC236}">
                  <a16:creationId xmlns:a16="http://schemas.microsoft.com/office/drawing/2014/main" id="{BCA5E2B2-6260-4F48-A9C6-60E4CFB56F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18060" y="19697"/>
              <a:ext cx="1187771" cy="1190273"/>
              <a:chOff x="2820948" y="355001"/>
              <a:chExt cx="1224137" cy="1344952"/>
            </a:xfrm>
          </p:grpSpPr>
          <p:pic>
            <p:nvPicPr>
              <p:cNvPr id="60" name="Picture 4">
                <a:extLst>
                  <a:ext uri="{FF2B5EF4-FFF2-40B4-BE49-F238E27FC236}">
                    <a16:creationId xmlns:a16="http://schemas.microsoft.com/office/drawing/2014/main" id="{EBF43E5F-8765-4FCF-AD58-2B60C4D782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3014" y="355001"/>
                <a:ext cx="966787" cy="1300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1" name="CasellaDiTesto 35">
                <a:extLst>
                  <a:ext uri="{FF2B5EF4-FFF2-40B4-BE49-F238E27FC236}">
                    <a16:creationId xmlns:a16="http://schemas.microsoft.com/office/drawing/2014/main" id="{38844A8B-E1ED-43C9-82F6-C229B5E9CE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20948" y="1491289"/>
                <a:ext cx="1224137" cy="2086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algn="ctr"/>
                <a:r>
                  <a:rPr lang="es-ES" sz="600" b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Tamara Y. Forbes-Hernandez</a:t>
                </a:r>
              </a:p>
            </p:txBody>
          </p:sp>
        </p:grpSp>
        <p:grpSp>
          <p:nvGrpSpPr>
            <p:cNvPr id="45" name="Gruppo 20">
              <a:extLst>
                <a:ext uri="{FF2B5EF4-FFF2-40B4-BE49-F238E27FC236}">
                  <a16:creationId xmlns:a16="http://schemas.microsoft.com/office/drawing/2014/main" id="{1A45A1E6-9463-408A-BE7C-80D4F46439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6801" y="1264495"/>
              <a:ext cx="1131619" cy="1176422"/>
              <a:chOff x="1585279" y="355000"/>
              <a:chExt cx="1166265" cy="1329301"/>
            </a:xfrm>
          </p:grpSpPr>
          <p:pic>
            <p:nvPicPr>
              <p:cNvPr id="58" name="Picture 3">
                <a:extLst>
                  <a:ext uri="{FF2B5EF4-FFF2-40B4-BE49-F238E27FC236}">
                    <a16:creationId xmlns:a16="http://schemas.microsoft.com/office/drawing/2014/main" id="{D2842261-BA0A-4CB0-A5B4-904E2AF5FB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2651" y="355000"/>
                <a:ext cx="942975" cy="1328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9" name="CasellaDiTesto 33">
                <a:extLst>
                  <a:ext uri="{FF2B5EF4-FFF2-40B4-BE49-F238E27FC236}">
                    <a16:creationId xmlns:a16="http://schemas.microsoft.com/office/drawing/2014/main" id="{D4712254-3496-4202-84D3-4789D33384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85279" y="1475637"/>
                <a:ext cx="1166265" cy="2086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algn="ctr"/>
                <a:r>
                  <a:rPr lang="es-ES" sz="600" b="1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Massimiliano Gasparrini</a:t>
                </a:r>
              </a:p>
            </p:txBody>
          </p:sp>
        </p:grpSp>
        <p:grpSp>
          <p:nvGrpSpPr>
            <p:cNvPr id="47" name="Gruppo 21">
              <a:extLst>
                <a:ext uri="{FF2B5EF4-FFF2-40B4-BE49-F238E27FC236}">
                  <a16:creationId xmlns:a16="http://schemas.microsoft.com/office/drawing/2014/main" id="{6396878B-A188-4C5C-8568-C5DD667013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68277" y="14661"/>
              <a:ext cx="986632" cy="1191453"/>
              <a:chOff x="611560" y="342864"/>
              <a:chExt cx="1016839" cy="1318376"/>
            </a:xfrm>
          </p:grpSpPr>
          <p:pic>
            <p:nvPicPr>
              <p:cNvPr id="56" name="Picture 2">
                <a:extLst>
                  <a:ext uri="{FF2B5EF4-FFF2-40B4-BE49-F238E27FC236}">
                    <a16:creationId xmlns:a16="http://schemas.microsoft.com/office/drawing/2014/main" id="{981A99D6-DAB4-4A63-B2D1-591532E4F3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8848" y="342864"/>
                <a:ext cx="933450" cy="1273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7" name="CasellaDiTesto 31">
                <a:extLst>
                  <a:ext uri="{FF2B5EF4-FFF2-40B4-BE49-F238E27FC236}">
                    <a16:creationId xmlns:a16="http://schemas.microsoft.com/office/drawing/2014/main" id="{9ED31CA7-A60B-46F9-B7BB-D0E6F4F744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1560" y="1456902"/>
                <a:ext cx="1016839" cy="204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algn="ctr"/>
                <a:r>
                  <a:rPr lang="es-ES" sz="600" b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Francesca Giampieri</a:t>
                </a:r>
              </a:p>
            </p:txBody>
          </p:sp>
        </p:grpSp>
        <p:grpSp>
          <p:nvGrpSpPr>
            <p:cNvPr id="48" name="Gruppo 22">
              <a:extLst>
                <a:ext uri="{FF2B5EF4-FFF2-40B4-BE49-F238E27FC236}">
                  <a16:creationId xmlns:a16="http://schemas.microsoft.com/office/drawing/2014/main" id="{451D1F6C-7A4E-47E9-B7BC-91E8652A4F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17762" y="32724"/>
              <a:ext cx="986632" cy="1201302"/>
              <a:chOff x="7167604" y="355000"/>
              <a:chExt cx="1016839" cy="1336973"/>
            </a:xfrm>
          </p:grpSpPr>
          <p:pic>
            <p:nvPicPr>
              <p:cNvPr id="54" name="Picture 12">
                <a:extLst>
                  <a:ext uri="{FF2B5EF4-FFF2-40B4-BE49-F238E27FC236}">
                    <a16:creationId xmlns:a16="http://schemas.microsoft.com/office/drawing/2014/main" id="{D338EE4C-9993-4B45-BF8D-6852B7E51A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219" t="15430" r="48270" b="55412"/>
              <a:stretch>
                <a:fillRect/>
              </a:stretch>
            </p:blipFill>
            <p:spPr bwMode="auto">
              <a:xfrm>
                <a:off x="7236296" y="355000"/>
                <a:ext cx="864096" cy="11296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5" name="CasellaDiTesto 29">
                <a:extLst>
                  <a:ext uri="{FF2B5EF4-FFF2-40B4-BE49-F238E27FC236}">
                    <a16:creationId xmlns:a16="http://schemas.microsoft.com/office/drawing/2014/main" id="{C56F74AB-AD97-41E7-AB02-D0B12CAD26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67604" y="1486451"/>
                <a:ext cx="1016839" cy="2055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algn="ctr"/>
                <a:r>
                  <a:rPr lang="es-ES" sz="600" b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Luca Mazzoni</a:t>
                </a:r>
              </a:p>
            </p:txBody>
          </p:sp>
        </p:grpSp>
        <p:grpSp>
          <p:nvGrpSpPr>
            <p:cNvPr id="49" name="Gruppo 23">
              <a:extLst>
                <a:ext uri="{FF2B5EF4-FFF2-40B4-BE49-F238E27FC236}">
                  <a16:creationId xmlns:a16="http://schemas.microsoft.com/office/drawing/2014/main" id="{908ED5B7-2B4B-4CFB-8588-E6D9A92863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04224" y="1256400"/>
              <a:ext cx="1027813" cy="1184517"/>
              <a:chOff x="8018461" y="355000"/>
              <a:chExt cx="1059281" cy="1338448"/>
            </a:xfrm>
          </p:grpSpPr>
          <p:pic>
            <p:nvPicPr>
              <p:cNvPr id="52" name="Picture 11">
                <a:extLst>
                  <a:ext uri="{FF2B5EF4-FFF2-40B4-BE49-F238E27FC236}">
                    <a16:creationId xmlns:a16="http://schemas.microsoft.com/office/drawing/2014/main" id="{2CFFB03B-92EB-4C26-AFE8-9B2BEE1C63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053" t="19202" r="28598" b="44025"/>
              <a:stretch>
                <a:fillRect/>
              </a:stretch>
            </p:blipFill>
            <p:spPr bwMode="auto">
              <a:xfrm>
                <a:off x="8018461" y="355000"/>
                <a:ext cx="911388" cy="1135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3" name="CasellaDiTesto 27">
                <a:extLst>
                  <a:ext uri="{FF2B5EF4-FFF2-40B4-BE49-F238E27FC236}">
                    <a16:creationId xmlns:a16="http://schemas.microsoft.com/office/drawing/2014/main" id="{33D4C7FA-169D-4AB0-BB54-7017528598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18461" y="1484784"/>
                <a:ext cx="1059281" cy="2086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algn="ctr"/>
                <a:r>
                  <a:rPr lang="es-ES" sz="600" b="1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Sadia Afrin</a:t>
                </a:r>
              </a:p>
            </p:txBody>
          </p:sp>
        </p:grpSp>
        <p:pic>
          <p:nvPicPr>
            <p:cNvPr id="32" name="Immagine 45">
              <a:extLst>
                <a:ext uri="{FF2B5EF4-FFF2-40B4-BE49-F238E27FC236}">
                  <a16:creationId xmlns:a16="http://schemas.microsoft.com/office/drawing/2014/main" id="{C13A9635-3B25-45FF-90CC-48F54E9C5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4488" y="1287345"/>
              <a:ext cx="855752" cy="962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CasellaDiTesto 46">
              <a:extLst>
                <a:ext uri="{FF2B5EF4-FFF2-40B4-BE49-F238E27FC236}">
                  <a16:creationId xmlns:a16="http://schemas.microsoft.com/office/drawing/2014/main" id="{4D9F5DFD-4E5D-4889-B0BD-CD71753363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78000" y="2259019"/>
              <a:ext cx="922843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es-ES" sz="6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Alfonso Varela Lopez</a:t>
              </a:r>
            </a:p>
          </p:txBody>
        </p:sp>
        <p:pic>
          <p:nvPicPr>
            <p:cNvPr id="66" name="Picture 2">
              <a:extLst>
                <a:ext uri="{FF2B5EF4-FFF2-40B4-BE49-F238E27FC236}">
                  <a16:creationId xmlns:a16="http://schemas.microsoft.com/office/drawing/2014/main" id="{487365AD-E9A0-4B0A-BBA5-896575055A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6229" y="55735"/>
              <a:ext cx="1086915" cy="1006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7" name="Picture 2" descr="C:\Users\utente\Desktop\Jojo.jpg">
              <a:extLst>
                <a:ext uri="{FF2B5EF4-FFF2-40B4-BE49-F238E27FC236}">
                  <a16:creationId xmlns:a16="http://schemas.microsoft.com/office/drawing/2014/main" id="{708E18D0-299D-4C22-B836-E6180C968D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71" b="16446"/>
            <a:stretch/>
          </p:blipFill>
          <p:spPr bwMode="auto">
            <a:xfrm>
              <a:off x="6932924" y="1283059"/>
              <a:ext cx="853353" cy="962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E:\rOMANDINI.jpg">
              <a:extLst>
                <a:ext uri="{FF2B5EF4-FFF2-40B4-BE49-F238E27FC236}">
                  <a16:creationId xmlns:a16="http://schemas.microsoft.com/office/drawing/2014/main" id="{F61F8575-5521-4DD7-9DAF-B22429E4FB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2971" y="30499"/>
              <a:ext cx="838223" cy="981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2">
              <a:extLst>
                <a:ext uri="{FF2B5EF4-FFF2-40B4-BE49-F238E27FC236}">
                  <a16:creationId xmlns:a16="http://schemas.microsoft.com/office/drawing/2014/main" id="{073B406F-EB00-407C-8E21-A662CDD83D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6001" y="1264495"/>
              <a:ext cx="828000" cy="985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3" name="Picture 4">
              <a:extLst>
                <a:ext uri="{FF2B5EF4-FFF2-40B4-BE49-F238E27FC236}">
                  <a16:creationId xmlns:a16="http://schemas.microsoft.com/office/drawing/2014/main" id="{272FDBAC-F019-459D-884A-340E52B7BD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4228" y="1313398"/>
              <a:ext cx="853353" cy="93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5" name="CasellaDiTesto 74">
              <a:extLst>
                <a:ext uri="{FF2B5EF4-FFF2-40B4-BE49-F238E27FC236}">
                  <a16:creationId xmlns:a16="http://schemas.microsoft.com/office/drawing/2014/main" id="{1367D96D-4BF7-4260-BF96-01890A843C4A}"/>
                </a:ext>
              </a:extLst>
            </p:cNvPr>
            <p:cNvSpPr txBox="1"/>
            <p:nvPr/>
          </p:nvSpPr>
          <p:spPr>
            <a:xfrm>
              <a:off x="7728424" y="2263318"/>
              <a:ext cx="1019157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Johura Ansary</a:t>
              </a:r>
            </a:p>
          </p:txBody>
        </p:sp>
        <p:sp>
          <p:nvSpPr>
            <p:cNvPr id="76" name="CasellaDiTesto 75">
              <a:extLst>
                <a:ext uri="{FF2B5EF4-FFF2-40B4-BE49-F238E27FC236}">
                  <a16:creationId xmlns:a16="http://schemas.microsoft.com/office/drawing/2014/main" id="{EE54BF8F-7A61-467A-AB71-151F7CD8FBBB}"/>
                </a:ext>
              </a:extLst>
            </p:cNvPr>
            <p:cNvSpPr txBox="1"/>
            <p:nvPr/>
          </p:nvSpPr>
          <p:spPr>
            <a:xfrm>
              <a:off x="4958328" y="2257759"/>
              <a:ext cx="1019157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Danila Cianciosi</a:t>
              </a:r>
            </a:p>
          </p:txBody>
        </p:sp>
        <p:sp>
          <p:nvSpPr>
            <p:cNvPr id="77" name="CasellaDiTesto 76">
              <a:extLst>
                <a:ext uri="{FF2B5EF4-FFF2-40B4-BE49-F238E27FC236}">
                  <a16:creationId xmlns:a16="http://schemas.microsoft.com/office/drawing/2014/main" id="{47FC7075-80C3-41FA-A343-13A6F7F77E4D}"/>
                </a:ext>
              </a:extLst>
            </p:cNvPr>
            <p:cNvSpPr txBox="1"/>
            <p:nvPr/>
          </p:nvSpPr>
          <p:spPr>
            <a:xfrm>
              <a:off x="4757264" y="1021510"/>
              <a:ext cx="1417113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Stefania Romandini</a:t>
              </a:r>
            </a:p>
          </p:txBody>
        </p:sp>
        <p:sp>
          <p:nvSpPr>
            <p:cNvPr id="78" name="CasellaDiTesto 46">
              <a:extLst>
                <a:ext uri="{FF2B5EF4-FFF2-40B4-BE49-F238E27FC236}">
                  <a16:creationId xmlns:a16="http://schemas.microsoft.com/office/drawing/2014/main" id="{9DFB833E-1ED3-497A-88B4-2903E56B94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05066" y="2273075"/>
              <a:ext cx="922843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es-ES" sz="6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Jiaojiao «JoJo» Zhang</a:t>
              </a:r>
            </a:p>
          </p:txBody>
        </p: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21D0B8C-433E-49C3-84E2-CF9E669C887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438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08"/>
    </mc:Choice>
    <mc:Fallback xmlns="">
      <p:transition spd="slow" advTm="18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e 11"/>
          <p:cNvSpPr/>
          <p:nvPr/>
        </p:nvSpPr>
        <p:spPr>
          <a:xfrm>
            <a:off x="5328084" y="4153465"/>
            <a:ext cx="3726414" cy="276609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3" name="Ovale 12"/>
          <p:cNvSpPr/>
          <p:nvPr/>
        </p:nvSpPr>
        <p:spPr>
          <a:xfrm rot="20697703">
            <a:off x="-363903" y="3676629"/>
            <a:ext cx="3934694" cy="307499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>
              <a:solidFill>
                <a:schemeClr val="bg1"/>
              </a:solidFill>
            </a:endParaRPr>
          </a:p>
        </p:txBody>
      </p:sp>
      <p:sp>
        <p:nvSpPr>
          <p:cNvPr id="3" name="Rectangle 16"/>
          <p:cNvSpPr>
            <a:spLocks noChangeArrowheads="1"/>
          </p:cNvSpPr>
          <p:nvPr/>
        </p:nvSpPr>
        <p:spPr bwMode="auto">
          <a:xfrm>
            <a:off x="3275856" y="3911090"/>
            <a:ext cx="264629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s-ES" sz="2100" b="1" dirty="0">
                <a:solidFill>
                  <a:srgbClr val="C00000"/>
                </a:solidFill>
                <a:latin typeface="Trebuchet MS" panose="020B0603020202020204" pitchFamily="34" charset="0"/>
              </a:rPr>
              <a:t>Our findings</a:t>
            </a:r>
            <a:r>
              <a:rPr lang="en-US" altLang="es-ES" sz="2700" b="1" dirty="0">
                <a:solidFill>
                  <a:srgbClr val="C00000"/>
                </a:solidFill>
                <a:latin typeface="Trebuchet MS" panose="020B0603020202020204" pitchFamily="34" charset="0"/>
              </a:rPr>
              <a:t>… </a:t>
            </a:r>
            <a:endParaRPr lang="it-IT" altLang="es-ES" sz="2700" b="1" i="1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6033743" y="4709293"/>
            <a:ext cx="20211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s-ES" sz="2400" b="1" dirty="0">
                <a:solidFill>
                  <a:srgbClr val="C00000"/>
                </a:solidFill>
                <a:latin typeface="Trebuchet MS" panose="020B0603020202020204" pitchFamily="34" charset="0"/>
              </a:rPr>
              <a:t>Antioxidant activity</a:t>
            </a:r>
            <a:endParaRPr lang="es-ES" sz="2000" dirty="0"/>
          </a:p>
        </p:txBody>
      </p:sp>
      <p:sp>
        <p:nvSpPr>
          <p:cNvPr id="6" name="Rettangolo 5"/>
          <p:cNvSpPr/>
          <p:nvPr/>
        </p:nvSpPr>
        <p:spPr>
          <a:xfrm>
            <a:off x="789991" y="4297763"/>
            <a:ext cx="20027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s-ES" sz="2400" b="1" dirty="0">
                <a:solidFill>
                  <a:schemeClr val="bg1"/>
                </a:solidFill>
                <a:latin typeface="Trebuchet MS" panose="020B0603020202020204" pitchFamily="34" charset="0"/>
              </a:rPr>
              <a:t>Lipid-lowering effects</a:t>
            </a:r>
            <a:endParaRPr lang="es-ES" sz="2000" dirty="0">
              <a:solidFill>
                <a:schemeClr val="bg1"/>
              </a:solidFill>
            </a:endParaRPr>
          </a:p>
        </p:txBody>
      </p:sp>
      <p:pic>
        <p:nvPicPr>
          <p:cNvPr id="9" name="Picture 8" descr="http://tipsdemedicina.com/wp-content/uploads/2013/05/fresas-para-el-acne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9" r="12979"/>
          <a:stretch/>
        </p:blipFill>
        <p:spPr bwMode="auto">
          <a:xfrm>
            <a:off x="3781467" y="2432613"/>
            <a:ext cx="1632650" cy="135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e 10"/>
          <p:cNvSpPr/>
          <p:nvPr/>
        </p:nvSpPr>
        <p:spPr>
          <a:xfrm>
            <a:off x="875402" y="-27384"/>
            <a:ext cx="2753544" cy="25866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4" name="Ovale 13"/>
          <p:cNvSpPr/>
          <p:nvPr/>
        </p:nvSpPr>
        <p:spPr>
          <a:xfrm>
            <a:off x="4301970" y="260936"/>
            <a:ext cx="5231736" cy="201001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180758" y="598262"/>
            <a:ext cx="22368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s-ES" sz="2400" b="1" dirty="0">
                <a:solidFill>
                  <a:srgbClr val="FFFF00"/>
                </a:solidFill>
                <a:latin typeface="Trebuchet MS" panose="020B0603020202020204" pitchFamily="34" charset="0"/>
              </a:rPr>
              <a:t>Anti-carcinogenic properties </a:t>
            </a:r>
            <a:endParaRPr lang="es-ES" sz="2000" dirty="0">
              <a:solidFill>
                <a:srgbClr val="FFFF00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157848" y="644822"/>
            <a:ext cx="24777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s-ES" sz="2400" b="1" dirty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</a:rPr>
              <a:t>Anti-inflammatory properties</a:t>
            </a:r>
            <a:endParaRPr lang="es-E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0B42637F-7FCE-4C3F-A897-8179CA2A6E08}"/>
              </a:ext>
            </a:extLst>
          </p:cNvPr>
          <p:cNvGrpSpPr/>
          <p:nvPr/>
        </p:nvGrpSpPr>
        <p:grpSpPr>
          <a:xfrm>
            <a:off x="0" y="0"/>
            <a:ext cx="9142601" cy="6858001"/>
            <a:chOff x="0" y="0"/>
            <a:chExt cx="9142601" cy="6858001"/>
          </a:xfrm>
        </p:grpSpPr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652A864C-3C28-499D-95AA-FEA2C672564B}"/>
                </a:ext>
              </a:extLst>
            </p:cNvPr>
            <p:cNvSpPr/>
            <p:nvPr/>
          </p:nvSpPr>
          <p:spPr>
            <a:xfrm>
              <a:off x="0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42B40075-9241-4A68-BCE6-A1BC6195FBC6}"/>
                </a:ext>
              </a:extLst>
            </p:cNvPr>
            <p:cNvSpPr/>
            <p:nvPr/>
          </p:nvSpPr>
          <p:spPr>
            <a:xfrm>
              <a:off x="8891081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0C1BAB36-0BE4-4F13-9F0C-C5A8D8ADEFDF}"/>
                </a:ext>
              </a:extLst>
            </p:cNvPr>
            <p:cNvSpPr/>
            <p:nvPr/>
          </p:nvSpPr>
          <p:spPr>
            <a:xfrm rot="5400000">
              <a:off x="4444840" y="-4193320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ECB666CE-AC61-4600-9B23-9347EB69A68B}"/>
                </a:ext>
              </a:extLst>
            </p:cNvPr>
            <p:cNvSpPr/>
            <p:nvPr/>
          </p:nvSpPr>
          <p:spPr>
            <a:xfrm rot="5400000">
              <a:off x="4444839" y="2411759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EA9FF4F-6B7A-407F-9F1C-9DD013D9E9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8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55"/>
    </mc:Choice>
    <mc:Fallback xmlns="">
      <p:transition spd="slow" advTm="11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C:\Users\Tamara\Desktop\Immagine 2 cvd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997084"/>
            <a:ext cx="7739163" cy="52322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18C9209A-E899-4C30-B9D4-DD58A87D07D7}"/>
              </a:ext>
            </a:extLst>
          </p:cNvPr>
          <p:cNvGrpSpPr/>
          <p:nvPr/>
        </p:nvGrpSpPr>
        <p:grpSpPr>
          <a:xfrm>
            <a:off x="0" y="0"/>
            <a:ext cx="9142601" cy="6858001"/>
            <a:chOff x="0" y="0"/>
            <a:chExt cx="9142601" cy="6858001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0A7D40DE-38B5-49C7-8FB3-2F78F5C8A99F}"/>
                </a:ext>
              </a:extLst>
            </p:cNvPr>
            <p:cNvSpPr/>
            <p:nvPr/>
          </p:nvSpPr>
          <p:spPr>
            <a:xfrm>
              <a:off x="0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9F12AE05-E418-47A3-ACB5-50DD278BD429}"/>
                </a:ext>
              </a:extLst>
            </p:cNvPr>
            <p:cNvSpPr/>
            <p:nvPr/>
          </p:nvSpPr>
          <p:spPr>
            <a:xfrm>
              <a:off x="8891081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7F485DA1-46A1-417D-AF63-7CB91AE95007}"/>
                </a:ext>
              </a:extLst>
            </p:cNvPr>
            <p:cNvSpPr/>
            <p:nvPr/>
          </p:nvSpPr>
          <p:spPr>
            <a:xfrm rot="5400000">
              <a:off x="4444840" y="-4193320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84E4EACE-94C9-4BD6-804D-8056F131D85D}"/>
                </a:ext>
              </a:extLst>
            </p:cNvPr>
            <p:cNvSpPr/>
            <p:nvPr/>
          </p:nvSpPr>
          <p:spPr>
            <a:xfrm rot="5400000">
              <a:off x="4444839" y="2411759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51EFA0A-E8C5-4E9B-BA13-D864A46F97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0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114">
        <p:fade/>
      </p:transition>
    </mc:Choice>
    <mc:Fallback xmlns="">
      <p:transition spd="med" advTm="281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esultado de imagen de strawberry romina cultiv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62" y="1599921"/>
            <a:ext cx="3385693" cy="208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C1E7FC49-69D1-4DC2-8039-57F5ACC9CB30}"/>
              </a:ext>
            </a:extLst>
          </p:cNvPr>
          <p:cNvGrpSpPr/>
          <p:nvPr/>
        </p:nvGrpSpPr>
        <p:grpSpPr>
          <a:xfrm>
            <a:off x="4260363" y="1344287"/>
            <a:ext cx="4034335" cy="2199851"/>
            <a:chOff x="4943873" y="3735001"/>
            <a:chExt cx="5379113" cy="2933135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80"/>
            <a:stretch/>
          </p:blipFill>
          <p:spPr bwMode="auto">
            <a:xfrm>
              <a:off x="4943873" y="3735001"/>
              <a:ext cx="5379113" cy="2933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ttangolo arrotondato 8"/>
            <p:cNvSpPr/>
            <p:nvPr/>
          </p:nvSpPr>
          <p:spPr>
            <a:xfrm>
              <a:off x="4952779" y="5283040"/>
              <a:ext cx="5247867" cy="288032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sp>
          <p:nvSpPr>
            <p:cNvPr id="10" name="Rettangolo arrotondato 9"/>
            <p:cNvSpPr/>
            <p:nvPr/>
          </p:nvSpPr>
          <p:spPr>
            <a:xfrm>
              <a:off x="4963880" y="4075847"/>
              <a:ext cx="5247867" cy="288032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FDD2CA02-6E45-4E1A-B0FB-2F41D6244CDC}"/>
              </a:ext>
            </a:extLst>
          </p:cNvPr>
          <p:cNvGrpSpPr/>
          <p:nvPr/>
        </p:nvGrpSpPr>
        <p:grpSpPr>
          <a:xfrm>
            <a:off x="0" y="0"/>
            <a:ext cx="9142601" cy="6858001"/>
            <a:chOff x="0" y="0"/>
            <a:chExt cx="9142601" cy="6858001"/>
          </a:xfrm>
        </p:grpSpPr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2C79807E-BC86-41A5-94C8-EA89CDE77297}"/>
                </a:ext>
              </a:extLst>
            </p:cNvPr>
            <p:cNvSpPr/>
            <p:nvPr/>
          </p:nvSpPr>
          <p:spPr>
            <a:xfrm>
              <a:off x="0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084AC62D-108A-4385-ABC9-01BCA45F5072}"/>
                </a:ext>
              </a:extLst>
            </p:cNvPr>
            <p:cNvSpPr/>
            <p:nvPr/>
          </p:nvSpPr>
          <p:spPr>
            <a:xfrm>
              <a:off x="8891081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1E60F5EA-F9F5-486D-B325-A638A3B78887}"/>
                </a:ext>
              </a:extLst>
            </p:cNvPr>
            <p:cNvSpPr/>
            <p:nvPr/>
          </p:nvSpPr>
          <p:spPr>
            <a:xfrm rot="5400000">
              <a:off x="4444840" y="-4193320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B13C9CB2-E41C-489A-A35C-2D216B6CE0FA}"/>
                </a:ext>
              </a:extLst>
            </p:cNvPr>
            <p:cNvSpPr/>
            <p:nvPr/>
          </p:nvSpPr>
          <p:spPr>
            <a:xfrm rot="5400000">
              <a:off x="4444839" y="2411759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8" name="Text Box 2">
            <a:extLst>
              <a:ext uri="{FF2B5EF4-FFF2-40B4-BE49-F238E27FC236}">
                <a16:creationId xmlns:a16="http://schemas.microsoft.com/office/drawing/2014/main" id="{7DAB1C56-E805-4DA0-A4B3-62AE4826D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181" y="538142"/>
            <a:ext cx="774321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b="1" i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3600" i="0" dirty="0">
                <a:solidFill>
                  <a:srgbClr val="C00000"/>
                </a:solidFill>
              </a:rPr>
              <a:t>Strawberry Romina</a:t>
            </a:r>
            <a:endParaRPr lang="en-US" sz="3600" i="0" u="sng" dirty="0">
              <a:solidFill>
                <a:srgbClr val="C0000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E481DDB-FD8B-43BC-B33C-AAA6444D66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3555" y="4761131"/>
            <a:ext cx="3652605" cy="76681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F005359-CE4C-4207-9820-7405D0C8F8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181" y="4792377"/>
            <a:ext cx="3895212" cy="72133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B754F14-FBA8-4395-9590-B3F5F48128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4787" y="5777856"/>
            <a:ext cx="3816084" cy="706034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6C3DBCAB-3D10-4A3C-9D9A-F5554D6B70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73"/>
          <a:stretch/>
        </p:blipFill>
        <p:spPr bwMode="auto">
          <a:xfrm>
            <a:off x="4174828" y="3463527"/>
            <a:ext cx="4346411" cy="70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ttangolo arrotondato 15">
            <a:extLst>
              <a:ext uri="{FF2B5EF4-FFF2-40B4-BE49-F238E27FC236}">
                <a16:creationId xmlns:a16="http://schemas.microsoft.com/office/drawing/2014/main" id="{DB7F92FE-0B16-4FCA-B142-B744D2D4B61D}"/>
              </a:ext>
            </a:extLst>
          </p:cNvPr>
          <p:cNvSpPr/>
          <p:nvPr/>
        </p:nvSpPr>
        <p:spPr>
          <a:xfrm>
            <a:off x="4174827" y="3988338"/>
            <a:ext cx="4238400" cy="21602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4F1F6FAF-E125-4470-9644-01BB5A67CA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6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45"/>
    </mc:Choice>
    <mc:Fallback xmlns="">
      <p:transition spd="slow" advTm="55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331640" y="1888072"/>
            <a:ext cx="2970330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OBESITY is defined as abnormal or excessive fat accumulation that may impair health.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2258840" y="587808"/>
            <a:ext cx="462492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100" b="1" dirty="0">
                <a:solidFill>
                  <a:srgbClr val="DA10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OBESITY BE DEFINED?</a:t>
            </a:r>
          </a:p>
          <a:p>
            <a:pPr algn="ctr"/>
            <a:endParaRPr lang="en-US" sz="2100" b="1" dirty="0">
              <a:solidFill>
                <a:srgbClr val="DA10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1331640" y="4175049"/>
            <a:ext cx="2970330" cy="12464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fundamental cause of obesity and overweight is an energy imbalance between </a:t>
            </a: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calories consumed and calories expended</a:t>
            </a:r>
            <a:r>
              <a:rPr lang="en-US" sz="15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ES" sz="15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ccia bidirezionale orizzontale 13"/>
          <p:cNvSpPr/>
          <p:nvPr/>
        </p:nvSpPr>
        <p:spPr>
          <a:xfrm rot="5400000">
            <a:off x="2385586" y="3253374"/>
            <a:ext cx="864096" cy="509756"/>
          </a:xfrm>
          <a:prstGeom prst="left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8C31D2C-567B-4FC1-9490-88C64E68BA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9246" y="3645025"/>
            <a:ext cx="2717213" cy="190610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AF63660-716A-4D85-BE6C-A6C461857C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2600" y="1298851"/>
            <a:ext cx="2843859" cy="2130149"/>
          </a:xfrm>
          <a:prstGeom prst="rect">
            <a:avLst/>
          </a:prstGeo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D6A1DC34-254B-4866-A83F-5778795450C9}"/>
              </a:ext>
            </a:extLst>
          </p:cNvPr>
          <p:cNvGrpSpPr/>
          <p:nvPr/>
        </p:nvGrpSpPr>
        <p:grpSpPr>
          <a:xfrm>
            <a:off x="0" y="0"/>
            <a:ext cx="9142601" cy="6858001"/>
            <a:chOff x="0" y="0"/>
            <a:chExt cx="9142601" cy="6858001"/>
          </a:xfrm>
        </p:grpSpPr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BD56FA66-9E21-45BA-BBB0-65243600E5A9}"/>
                </a:ext>
              </a:extLst>
            </p:cNvPr>
            <p:cNvSpPr/>
            <p:nvPr/>
          </p:nvSpPr>
          <p:spPr>
            <a:xfrm>
              <a:off x="0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5AA02D6F-0BA0-462E-99BE-5E6B5C4E27B1}"/>
                </a:ext>
              </a:extLst>
            </p:cNvPr>
            <p:cNvSpPr/>
            <p:nvPr/>
          </p:nvSpPr>
          <p:spPr>
            <a:xfrm>
              <a:off x="8891081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1E031368-8735-4A23-BFB3-2D2E6E9AADD9}"/>
                </a:ext>
              </a:extLst>
            </p:cNvPr>
            <p:cNvSpPr/>
            <p:nvPr/>
          </p:nvSpPr>
          <p:spPr>
            <a:xfrm rot="5400000">
              <a:off x="4444840" y="-4193320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15F7E9AA-4A2F-465F-815B-EB5583C40353}"/>
                </a:ext>
              </a:extLst>
            </p:cNvPr>
            <p:cNvSpPr/>
            <p:nvPr/>
          </p:nvSpPr>
          <p:spPr>
            <a:xfrm rot="5400000">
              <a:off x="4444839" y="2411759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50F2354-9171-49D3-BAF7-0DD3D3ABC3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79"/>
    </mc:Choice>
    <mc:Fallback xmlns="">
      <p:transition spd="slow" advTm="9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8" descr="Resultado de imagen de jose miguel alvarez suarez"/>
          <p:cNvSpPr>
            <a:spLocks noChangeAspect="1" noChangeArrowheads="1"/>
          </p:cNvSpPr>
          <p:nvPr/>
        </p:nvSpPr>
        <p:spPr bwMode="auto">
          <a:xfrm>
            <a:off x="1259681" y="748905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350">
              <a:solidFill>
                <a:prstClr val="black"/>
              </a:solidFill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3329863" y="5697253"/>
            <a:ext cx="45365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r">
              <a:defRPr sz="1400" b="1" i="0"/>
            </a:lvl1pPr>
          </a:lstStyle>
          <a:p>
            <a:r>
              <a:rPr lang="it-IT" sz="1050" dirty="0"/>
              <a:t>Forbes-Hernandez et al., 2017 Int J Mol Sci, 18, 1149.</a:t>
            </a: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770688" y="595661"/>
            <a:ext cx="762802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b="1" i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2800" i="0" dirty="0">
                <a:solidFill>
                  <a:srgbClr val="C00000"/>
                </a:solidFill>
              </a:rPr>
              <a:t>Lipid-lowering properties </a:t>
            </a:r>
          </a:p>
          <a:p>
            <a:pPr algn="ctr"/>
            <a:r>
              <a:rPr lang="en-US" sz="2800" i="0" dirty="0">
                <a:solidFill>
                  <a:srgbClr val="C00000"/>
                </a:solidFill>
              </a:rPr>
              <a:t>of strawberry polyphenols</a:t>
            </a:r>
            <a:endParaRPr lang="en-US" sz="2800" i="0" u="sng" dirty="0">
              <a:solidFill>
                <a:srgbClr val="C00000"/>
              </a:solidFill>
            </a:endParaRPr>
          </a:p>
        </p:txBody>
      </p:sp>
      <p:grpSp>
        <p:nvGrpSpPr>
          <p:cNvPr id="19" name="Gruppo 18"/>
          <p:cNvGrpSpPr/>
          <p:nvPr/>
        </p:nvGrpSpPr>
        <p:grpSpPr>
          <a:xfrm>
            <a:off x="1439652" y="2082902"/>
            <a:ext cx="2376264" cy="892377"/>
            <a:chOff x="395536" y="1047105"/>
            <a:chExt cx="2851661" cy="978933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83" r="70344"/>
            <a:stretch/>
          </p:blipFill>
          <p:spPr bwMode="auto">
            <a:xfrm>
              <a:off x="395536" y="1047105"/>
              <a:ext cx="798002" cy="8306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7" descr="http://www.celeromics.com/es/resources/images/cell-lines/hepg2-3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5278" y="1085877"/>
              <a:ext cx="756000" cy="67279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CasellaDiTesto 28"/>
            <p:cNvSpPr txBox="1"/>
            <p:nvPr/>
          </p:nvSpPr>
          <p:spPr>
            <a:xfrm>
              <a:off x="1897965" y="1772816"/>
              <a:ext cx="1349232" cy="253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HepG2</a:t>
              </a:r>
            </a:p>
          </p:txBody>
        </p:sp>
        <p:cxnSp>
          <p:nvCxnSpPr>
            <p:cNvPr id="30" name="Connettore 2 29"/>
            <p:cNvCxnSpPr/>
            <p:nvPr/>
          </p:nvCxnSpPr>
          <p:spPr>
            <a:xfrm>
              <a:off x="1264436" y="1458139"/>
              <a:ext cx="72000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po 8"/>
          <p:cNvGrpSpPr/>
          <p:nvPr/>
        </p:nvGrpSpPr>
        <p:grpSpPr>
          <a:xfrm>
            <a:off x="4129704" y="1887683"/>
            <a:ext cx="3439248" cy="947252"/>
            <a:chOff x="3982272" y="962164"/>
            <a:chExt cx="4585664" cy="1263003"/>
          </a:xfrm>
        </p:grpSpPr>
        <p:sp>
          <p:nvSpPr>
            <p:cNvPr id="7" name="Rettangolo 6"/>
            <p:cNvSpPr/>
            <p:nvPr/>
          </p:nvSpPr>
          <p:spPr>
            <a:xfrm>
              <a:off x="3995936" y="1270501"/>
              <a:ext cx="4572000" cy="67710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1350" b="1" dirty="0"/>
                <a:t>Strawberry treatment improves lipid profile and antioxidant status in HepG2 cells</a:t>
              </a:r>
              <a:endParaRPr lang="es-ES" sz="1350" b="1" dirty="0"/>
            </a:p>
          </p:txBody>
        </p:sp>
        <p:sp>
          <p:nvSpPr>
            <p:cNvPr id="8" name="Ovale 7"/>
            <p:cNvSpPr/>
            <p:nvPr/>
          </p:nvSpPr>
          <p:spPr>
            <a:xfrm>
              <a:off x="3982272" y="962164"/>
              <a:ext cx="4572000" cy="1263003"/>
            </a:xfrm>
            <a:prstGeom prst="ellipse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C6542CFE-D218-4DAC-A7B9-6FF9F916107E}"/>
              </a:ext>
            </a:extLst>
          </p:cNvPr>
          <p:cNvGrpSpPr/>
          <p:nvPr/>
        </p:nvGrpSpPr>
        <p:grpSpPr>
          <a:xfrm>
            <a:off x="1251012" y="3158970"/>
            <a:ext cx="6655325" cy="2538282"/>
            <a:chOff x="1668016" y="3068960"/>
            <a:chExt cx="8873766" cy="3384376"/>
          </a:xfrm>
        </p:grpSpPr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54BD523C-3306-4035-B30D-20DCAB1B41E4}"/>
                </a:ext>
              </a:extLst>
            </p:cNvPr>
            <p:cNvGrpSpPr/>
            <p:nvPr/>
          </p:nvGrpSpPr>
          <p:grpSpPr>
            <a:xfrm>
              <a:off x="1668016" y="3068960"/>
              <a:ext cx="8873766" cy="3384376"/>
              <a:chOff x="1668016" y="3068960"/>
              <a:chExt cx="8873766" cy="3384376"/>
            </a:xfrm>
          </p:grpSpPr>
          <p:grpSp>
            <p:nvGrpSpPr>
              <p:cNvPr id="6" name="Gruppo 5"/>
              <p:cNvGrpSpPr/>
              <p:nvPr/>
            </p:nvGrpSpPr>
            <p:grpSpPr>
              <a:xfrm>
                <a:off x="1668016" y="3068960"/>
                <a:ext cx="8873766" cy="3384376"/>
                <a:chOff x="144016" y="2492896"/>
                <a:chExt cx="8873766" cy="3384376"/>
              </a:xfrm>
            </p:grpSpPr>
            <p:grpSp>
              <p:nvGrpSpPr>
                <p:cNvPr id="4" name="Gruppo 3"/>
                <p:cNvGrpSpPr/>
                <p:nvPr/>
              </p:nvGrpSpPr>
              <p:grpSpPr>
                <a:xfrm>
                  <a:off x="144016" y="2492896"/>
                  <a:ext cx="8873766" cy="3384376"/>
                  <a:chOff x="144016" y="2276872"/>
                  <a:chExt cx="8873766" cy="3384376"/>
                </a:xfrm>
              </p:grpSpPr>
              <p:grpSp>
                <p:nvGrpSpPr>
                  <p:cNvPr id="2" name="Gruppo 1"/>
                  <p:cNvGrpSpPr/>
                  <p:nvPr/>
                </p:nvGrpSpPr>
                <p:grpSpPr>
                  <a:xfrm>
                    <a:off x="144016" y="2731818"/>
                    <a:ext cx="8873766" cy="2929430"/>
                    <a:chOff x="144016" y="1988841"/>
                    <a:chExt cx="8873766" cy="2929430"/>
                  </a:xfrm>
                </p:grpSpPr>
                <p:pic>
                  <p:nvPicPr>
                    <p:cNvPr id="18436" name="Picture 4" descr="C:\Users\Tamara\Documents\! Tesi\! Papers\Paper 2\Figures 2\Figure 5.tif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b="50000"/>
                    <a:stretch/>
                  </p:blipFill>
                  <p:spPr bwMode="auto">
                    <a:xfrm>
                      <a:off x="144016" y="1988841"/>
                      <a:ext cx="4355976" cy="2899934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8437" name="Picture 5" descr="C:\Users\Tamara\Documents\! Tesi\! Papers\Paper 2\Figures 2\Immagine1.tif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r="50000"/>
                    <a:stretch/>
                  </p:blipFill>
                  <p:spPr bwMode="auto">
                    <a:xfrm>
                      <a:off x="4572000" y="2018337"/>
                      <a:ext cx="4445782" cy="2899934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sp>
                <p:nvSpPr>
                  <p:cNvPr id="17" name="CasellaDiTesto 16"/>
                  <p:cNvSpPr txBox="1"/>
                  <p:nvPr/>
                </p:nvSpPr>
                <p:spPr>
                  <a:xfrm>
                    <a:off x="490872" y="2298359"/>
                    <a:ext cx="401514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es-ES" sz="1200" kern="0" dirty="0">
                        <a:solidFill>
                          <a:prstClr val="black"/>
                        </a:solidFill>
                        <a:latin typeface="Trebuchet MS" panose="020B0603020202020204" pitchFamily="34" charset="0"/>
                      </a:rPr>
                      <a:t>Triglycerides, Total and LDL-cholesterol</a:t>
                    </a:r>
                  </a:p>
                </p:txBody>
              </p:sp>
              <p:sp>
                <p:nvSpPr>
                  <p:cNvPr id="23" name="CasellaDiTesto 22"/>
                  <p:cNvSpPr txBox="1"/>
                  <p:nvPr/>
                </p:nvSpPr>
                <p:spPr>
                  <a:xfrm>
                    <a:off x="5364088" y="2276872"/>
                    <a:ext cx="338437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es-ES" sz="1200" kern="0" dirty="0">
                        <a:solidFill>
                          <a:prstClr val="black"/>
                        </a:solidFill>
                        <a:latin typeface="Trebuchet MS" panose="020B0603020202020204" pitchFamily="34" charset="0"/>
                      </a:rPr>
                      <a:t>Lipid peroxidation</a:t>
                    </a:r>
                  </a:p>
                </p:txBody>
              </p:sp>
            </p:grpSp>
            <p:sp>
              <p:nvSpPr>
                <p:cNvPr id="5" name="Freccia in giù 4"/>
                <p:cNvSpPr/>
                <p:nvPr/>
              </p:nvSpPr>
              <p:spPr>
                <a:xfrm>
                  <a:off x="255831" y="2514382"/>
                  <a:ext cx="295201" cy="317068"/>
                </a:xfrm>
                <a:prstGeom prst="downArrow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1350"/>
                </a:p>
              </p:txBody>
            </p:sp>
            <p:sp>
              <p:nvSpPr>
                <p:cNvPr id="25" name="Freccia in giù 24"/>
                <p:cNvSpPr/>
                <p:nvPr/>
              </p:nvSpPr>
              <p:spPr>
                <a:xfrm>
                  <a:off x="5796136" y="2535868"/>
                  <a:ext cx="295201" cy="317068"/>
                </a:xfrm>
                <a:prstGeom prst="downArrow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1350"/>
                </a:p>
              </p:txBody>
            </p:sp>
          </p:grpSp>
          <p:pic>
            <p:nvPicPr>
              <p:cNvPr id="11" name="Immagine 10">
                <a:extLst>
                  <a:ext uri="{FF2B5EF4-FFF2-40B4-BE49-F238E27FC236}">
                    <a16:creationId xmlns:a16="http://schemas.microsoft.com/office/drawing/2014/main" id="{D8281615-B1D6-4354-9925-768C77EBC4E1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8965" b="56535"/>
              <a:stretch/>
            </p:blipFill>
            <p:spPr>
              <a:xfrm>
                <a:off x="1838433" y="3692546"/>
                <a:ext cx="4015141" cy="2622953"/>
              </a:xfrm>
              <a:prstGeom prst="rect">
                <a:avLst/>
              </a:prstGeom>
            </p:spPr>
          </p:pic>
        </p:grpSp>
        <p:sp>
          <p:nvSpPr>
            <p:cNvPr id="13" name="Rettangolo con angoli arrotondati 12">
              <a:extLst>
                <a:ext uri="{FF2B5EF4-FFF2-40B4-BE49-F238E27FC236}">
                  <a16:creationId xmlns:a16="http://schemas.microsoft.com/office/drawing/2014/main" id="{B3E41DC2-274C-47FB-8F8B-49C7EDCCD726}"/>
                </a:ext>
              </a:extLst>
            </p:cNvPr>
            <p:cNvSpPr/>
            <p:nvPr/>
          </p:nvSpPr>
          <p:spPr>
            <a:xfrm>
              <a:off x="10066149" y="3669969"/>
              <a:ext cx="194192" cy="25381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</p:grp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6E2E18B2-2F69-4CC1-AAD7-38198E5BA459}"/>
              </a:ext>
            </a:extLst>
          </p:cNvPr>
          <p:cNvGrpSpPr/>
          <p:nvPr/>
        </p:nvGrpSpPr>
        <p:grpSpPr>
          <a:xfrm>
            <a:off x="0" y="0"/>
            <a:ext cx="9142601" cy="6858001"/>
            <a:chOff x="0" y="0"/>
            <a:chExt cx="9142601" cy="6858001"/>
          </a:xfrm>
        </p:grpSpPr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3BF89882-9A6F-4871-92A8-1EF530999457}"/>
                </a:ext>
              </a:extLst>
            </p:cNvPr>
            <p:cNvSpPr/>
            <p:nvPr/>
          </p:nvSpPr>
          <p:spPr>
            <a:xfrm>
              <a:off x="0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Rettangolo 32">
              <a:extLst>
                <a:ext uri="{FF2B5EF4-FFF2-40B4-BE49-F238E27FC236}">
                  <a16:creationId xmlns:a16="http://schemas.microsoft.com/office/drawing/2014/main" id="{111BFFF0-43DF-458A-989B-FBEB3E202948}"/>
                </a:ext>
              </a:extLst>
            </p:cNvPr>
            <p:cNvSpPr/>
            <p:nvPr/>
          </p:nvSpPr>
          <p:spPr>
            <a:xfrm>
              <a:off x="8891081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Rettangolo 33">
              <a:extLst>
                <a:ext uri="{FF2B5EF4-FFF2-40B4-BE49-F238E27FC236}">
                  <a16:creationId xmlns:a16="http://schemas.microsoft.com/office/drawing/2014/main" id="{4A34732A-A6AB-4C69-AF77-20D493DBAE01}"/>
                </a:ext>
              </a:extLst>
            </p:cNvPr>
            <p:cNvSpPr/>
            <p:nvPr/>
          </p:nvSpPr>
          <p:spPr>
            <a:xfrm rot="5400000">
              <a:off x="4444840" y="-4193320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Rettangolo 34">
              <a:extLst>
                <a:ext uri="{FF2B5EF4-FFF2-40B4-BE49-F238E27FC236}">
                  <a16:creationId xmlns:a16="http://schemas.microsoft.com/office/drawing/2014/main" id="{86934007-FC02-4B2E-9F68-ACE20AB71B52}"/>
                </a:ext>
              </a:extLst>
            </p:cNvPr>
            <p:cNvSpPr/>
            <p:nvPr/>
          </p:nvSpPr>
          <p:spPr>
            <a:xfrm rot="5400000">
              <a:off x="4444839" y="2411759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F6079143-3985-466C-AF89-EF2638A73E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7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21"/>
    </mc:Choice>
    <mc:Fallback xmlns="">
      <p:transition spd="slow" advTm="30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8" descr="Resultado de imagen de jose miguel alvarez suarez"/>
          <p:cNvSpPr>
            <a:spLocks noChangeAspect="1" noChangeArrowheads="1"/>
          </p:cNvSpPr>
          <p:nvPr/>
        </p:nvSpPr>
        <p:spPr bwMode="auto">
          <a:xfrm>
            <a:off x="1259681" y="748905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350">
              <a:solidFill>
                <a:prstClr val="black"/>
              </a:solidFill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6225536" y="6239920"/>
            <a:ext cx="45365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r">
              <a:defRPr sz="1400" b="1" i="0"/>
            </a:lvl1pPr>
          </a:lstStyle>
          <a:p>
            <a:pPr algn="l"/>
            <a:r>
              <a:rPr lang="it-IT" sz="1050" dirty="0" err="1"/>
              <a:t>Forbes</a:t>
            </a:r>
            <a:r>
              <a:rPr lang="it-IT" sz="1050" dirty="0"/>
              <a:t> et al., 2017 </a:t>
            </a:r>
            <a:r>
              <a:rPr lang="it-IT" sz="1050" dirty="0" err="1"/>
              <a:t>Int</a:t>
            </a:r>
            <a:r>
              <a:rPr lang="it-IT" sz="1050" dirty="0"/>
              <a:t> J Mol Sci, 18, 1149.</a:t>
            </a:r>
          </a:p>
        </p:txBody>
      </p:sp>
      <p:grpSp>
        <p:nvGrpSpPr>
          <p:cNvPr id="19" name="Gruppo 18"/>
          <p:cNvGrpSpPr>
            <a:grpSpLocks noChangeAspect="1"/>
          </p:cNvGrpSpPr>
          <p:nvPr/>
        </p:nvGrpSpPr>
        <p:grpSpPr>
          <a:xfrm>
            <a:off x="1791306" y="2592047"/>
            <a:ext cx="5535000" cy="3489677"/>
            <a:chOff x="424371" y="1255744"/>
            <a:chExt cx="8130008" cy="5125761"/>
          </a:xfrm>
        </p:grpSpPr>
        <p:pic>
          <p:nvPicPr>
            <p:cNvPr id="22" name="Picture 3" descr="C:\Users\Tamara\Documents\! Tesi\! Papers\Paper 2\Figures 2\Figure 2a.tif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611560" y="1772816"/>
              <a:ext cx="3600400" cy="4515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C:\Users\Tamara\Documents\! Tesi\! Papers\Paper 2\Figures 2\Figure 3a.tif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5148064" y="1780098"/>
              <a:ext cx="3406315" cy="4601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CasellaDiTesto 27"/>
            <p:cNvSpPr txBox="1"/>
            <p:nvPr/>
          </p:nvSpPr>
          <p:spPr>
            <a:xfrm>
              <a:off x="719572" y="1268759"/>
              <a:ext cx="3384376" cy="406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s-ES" sz="1200" kern="0" dirty="0">
                  <a:solidFill>
                    <a:prstClr val="black"/>
                  </a:solidFill>
                  <a:latin typeface="Trebuchet MS" panose="020B0603020202020204" pitchFamily="34" charset="0"/>
                </a:rPr>
                <a:t>Intracellular ROS production</a:t>
              </a:r>
            </a:p>
          </p:txBody>
        </p:sp>
        <p:sp>
          <p:nvSpPr>
            <p:cNvPr id="29" name="Freccia in giù 28"/>
            <p:cNvSpPr/>
            <p:nvPr/>
          </p:nvSpPr>
          <p:spPr>
            <a:xfrm>
              <a:off x="424371" y="1268760"/>
              <a:ext cx="295201" cy="317068"/>
            </a:xfrm>
            <a:prstGeom prst="down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sp>
          <p:nvSpPr>
            <p:cNvPr id="30" name="CasellaDiTesto 29"/>
            <p:cNvSpPr txBox="1"/>
            <p:nvPr/>
          </p:nvSpPr>
          <p:spPr>
            <a:xfrm>
              <a:off x="5148064" y="1268759"/>
              <a:ext cx="3384376" cy="406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s-ES" sz="1200" kern="0" dirty="0">
                  <a:solidFill>
                    <a:prstClr val="black"/>
                  </a:solidFill>
                  <a:latin typeface="Trebuchet MS" panose="020B0603020202020204" pitchFamily="34" charset="0"/>
                </a:rPr>
                <a:t>Antioxidant enzymes activity</a:t>
              </a:r>
            </a:p>
          </p:txBody>
        </p:sp>
        <p:sp>
          <p:nvSpPr>
            <p:cNvPr id="31" name="Freccia in giù 30"/>
            <p:cNvSpPr/>
            <p:nvPr/>
          </p:nvSpPr>
          <p:spPr>
            <a:xfrm flipV="1">
              <a:off x="5083635" y="1255744"/>
              <a:ext cx="295201" cy="317068"/>
            </a:xfrm>
            <a:prstGeom prst="down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</p:grpSp>
      <p:grpSp>
        <p:nvGrpSpPr>
          <p:cNvPr id="32" name="Gruppo 31"/>
          <p:cNvGrpSpPr/>
          <p:nvPr/>
        </p:nvGrpSpPr>
        <p:grpSpPr>
          <a:xfrm>
            <a:off x="1439653" y="1642579"/>
            <a:ext cx="2138746" cy="775115"/>
            <a:chOff x="395536" y="1047105"/>
            <a:chExt cx="2851661" cy="1033487"/>
          </a:xfrm>
        </p:grpSpPr>
        <p:pic>
          <p:nvPicPr>
            <p:cNvPr id="33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83" r="70344"/>
            <a:stretch/>
          </p:blipFill>
          <p:spPr bwMode="auto">
            <a:xfrm>
              <a:off x="395536" y="1047105"/>
              <a:ext cx="798002" cy="8306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Picture 7" descr="http://www.celeromics.com/es/resources/images/cell-lines/hepg2-3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5278" y="1085877"/>
              <a:ext cx="756000" cy="67279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CasellaDiTesto 35"/>
            <p:cNvSpPr txBox="1"/>
            <p:nvPr/>
          </p:nvSpPr>
          <p:spPr>
            <a:xfrm>
              <a:off x="1897965" y="1772816"/>
              <a:ext cx="1349232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HepG2</a:t>
              </a:r>
            </a:p>
          </p:txBody>
        </p:sp>
        <p:cxnSp>
          <p:nvCxnSpPr>
            <p:cNvPr id="37" name="Connettore 2 36"/>
            <p:cNvCxnSpPr/>
            <p:nvPr/>
          </p:nvCxnSpPr>
          <p:spPr>
            <a:xfrm>
              <a:off x="1264436" y="1458139"/>
              <a:ext cx="72000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FB8032DF-92CB-4B50-85AF-BE1FCFE9E752}"/>
              </a:ext>
            </a:extLst>
          </p:cNvPr>
          <p:cNvGrpSpPr/>
          <p:nvPr/>
        </p:nvGrpSpPr>
        <p:grpSpPr>
          <a:xfrm>
            <a:off x="0" y="0"/>
            <a:ext cx="9142601" cy="6858001"/>
            <a:chOff x="0" y="0"/>
            <a:chExt cx="9142601" cy="6858001"/>
          </a:xfrm>
        </p:grpSpPr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0CEB69EC-3C3A-413A-8AAC-E002262BB6BC}"/>
                </a:ext>
              </a:extLst>
            </p:cNvPr>
            <p:cNvSpPr/>
            <p:nvPr/>
          </p:nvSpPr>
          <p:spPr>
            <a:xfrm>
              <a:off x="0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B7AB0500-5F79-42F4-B7D1-389557B9D1D8}"/>
                </a:ext>
              </a:extLst>
            </p:cNvPr>
            <p:cNvSpPr/>
            <p:nvPr/>
          </p:nvSpPr>
          <p:spPr>
            <a:xfrm>
              <a:off x="8891081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Rettangolo 37">
              <a:extLst>
                <a:ext uri="{FF2B5EF4-FFF2-40B4-BE49-F238E27FC236}">
                  <a16:creationId xmlns:a16="http://schemas.microsoft.com/office/drawing/2014/main" id="{9BCAF2D9-56AA-4272-8694-C35E82D4A2C1}"/>
                </a:ext>
              </a:extLst>
            </p:cNvPr>
            <p:cNvSpPr/>
            <p:nvPr/>
          </p:nvSpPr>
          <p:spPr>
            <a:xfrm rot="5400000">
              <a:off x="4444840" y="-4193320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Rettangolo 38">
              <a:extLst>
                <a:ext uri="{FF2B5EF4-FFF2-40B4-BE49-F238E27FC236}">
                  <a16:creationId xmlns:a16="http://schemas.microsoft.com/office/drawing/2014/main" id="{7F429C28-2BC5-46C8-8492-34BF2E5DC2CC}"/>
                </a:ext>
              </a:extLst>
            </p:cNvPr>
            <p:cNvSpPr/>
            <p:nvPr/>
          </p:nvSpPr>
          <p:spPr>
            <a:xfrm rot="5400000">
              <a:off x="4444839" y="2411759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40" name="Text Box 2">
            <a:extLst>
              <a:ext uri="{FF2B5EF4-FFF2-40B4-BE49-F238E27FC236}">
                <a16:creationId xmlns:a16="http://schemas.microsoft.com/office/drawing/2014/main" id="{F1634AEE-5CF3-4E44-8EDC-3C3B2E8C5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688" y="595661"/>
            <a:ext cx="762802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b="1" i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2800" i="0" dirty="0">
                <a:solidFill>
                  <a:srgbClr val="C00000"/>
                </a:solidFill>
              </a:rPr>
              <a:t>Lipid-lowering properties </a:t>
            </a:r>
          </a:p>
          <a:p>
            <a:pPr algn="ctr"/>
            <a:r>
              <a:rPr lang="en-US" sz="2800" i="0" dirty="0">
                <a:solidFill>
                  <a:srgbClr val="C00000"/>
                </a:solidFill>
              </a:rPr>
              <a:t>of strawberry polyphenols</a:t>
            </a:r>
            <a:endParaRPr lang="en-US" sz="2800" i="0" u="sng" dirty="0">
              <a:solidFill>
                <a:srgbClr val="C00000"/>
              </a:solidFill>
            </a:endParaRPr>
          </a:p>
        </p:txBody>
      </p: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63D2CEF0-C14A-44B6-B68E-9AD73ABFF3F2}"/>
              </a:ext>
            </a:extLst>
          </p:cNvPr>
          <p:cNvGrpSpPr/>
          <p:nvPr/>
        </p:nvGrpSpPr>
        <p:grpSpPr>
          <a:xfrm>
            <a:off x="4129704" y="1487633"/>
            <a:ext cx="3439248" cy="947252"/>
            <a:chOff x="3982272" y="962164"/>
            <a:chExt cx="4585664" cy="1263003"/>
          </a:xfrm>
        </p:grpSpPr>
        <p:sp>
          <p:nvSpPr>
            <p:cNvPr id="42" name="Rettangolo 41">
              <a:extLst>
                <a:ext uri="{FF2B5EF4-FFF2-40B4-BE49-F238E27FC236}">
                  <a16:creationId xmlns:a16="http://schemas.microsoft.com/office/drawing/2014/main" id="{098329CB-58F2-48A7-8F76-B53C5688E0E5}"/>
                </a:ext>
              </a:extLst>
            </p:cNvPr>
            <p:cNvSpPr/>
            <p:nvPr/>
          </p:nvSpPr>
          <p:spPr>
            <a:xfrm>
              <a:off x="3995936" y="1270501"/>
              <a:ext cx="4572000" cy="67710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1350" b="1" dirty="0"/>
                <a:t>Strawberry treatment improves lipid profile and antioxidant status in HepG2 cells</a:t>
              </a:r>
              <a:endParaRPr lang="es-ES" sz="1350" b="1" dirty="0"/>
            </a:p>
          </p:txBody>
        </p:sp>
        <p:sp>
          <p:nvSpPr>
            <p:cNvPr id="43" name="Ovale 42">
              <a:extLst>
                <a:ext uri="{FF2B5EF4-FFF2-40B4-BE49-F238E27FC236}">
                  <a16:creationId xmlns:a16="http://schemas.microsoft.com/office/drawing/2014/main" id="{67B884EE-B21F-4B8A-B896-355FB7F8DDA9}"/>
                </a:ext>
              </a:extLst>
            </p:cNvPr>
            <p:cNvSpPr/>
            <p:nvPr/>
          </p:nvSpPr>
          <p:spPr>
            <a:xfrm>
              <a:off x="3982272" y="962164"/>
              <a:ext cx="4572000" cy="1263003"/>
            </a:xfrm>
            <a:prstGeom prst="ellipse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56065394-134E-4D84-90F1-266EF4A7A8EE}"/>
                  </a:ext>
                </a:extLst>
              </p14:cNvPr>
              <p14:cNvContentPartPr/>
              <p14:nvPr/>
            </p14:nvContentPartPr>
            <p14:xfrm>
              <a:off x="8668800" y="6457680"/>
              <a:ext cx="360" cy="36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56065394-134E-4D84-90F1-266EF4A7A8E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659440" y="644832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777A636-9AF8-490A-AC35-C168A96E4E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7"/>
    </mc:Choice>
    <mc:Fallback xmlns="">
      <p:transition spd="slow" advTm="21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8" descr="Resultado de imagen de jose miguel alvarez suarez"/>
          <p:cNvSpPr>
            <a:spLocks noChangeAspect="1" noChangeArrowheads="1"/>
          </p:cNvSpPr>
          <p:nvPr/>
        </p:nvSpPr>
        <p:spPr bwMode="auto">
          <a:xfrm>
            <a:off x="1259681" y="748905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350">
              <a:solidFill>
                <a:prstClr val="black"/>
              </a:solidFill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2207105" y="1545711"/>
            <a:ext cx="5055634" cy="4777268"/>
            <a:chOff x="1418806" y="917947"/>
            <a:chExt cx="6306388" cy="5823421"/>
          </a:xfrm>
        </p:grpSpPr>
        <p:pic>
          <p:nvPicPr>
            <p:cNvPr id="20484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8806" y="917947"/>
              <a:ext cx="6306388" cy="58234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92" t="24274" r="55230" b="66586"/>
            <a:stretch/>
          </p:blipFill>
          <p:spPr bwMode="auto">
            <a:xfrm rot="10800000">
              <a:off x="3419872" y="2470244"/>
              <a:ext cx="730155" cy="532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ADADCB63-4EDF-417A-B9C3-D6CBC626F084}"/>
              </a:ext>
            </a:extLst>
          </p:cNvPr>
          <p:cNvGrpSpPr/>
          <p:nvPr/>
        </p:nvGrpSpPr>
        <p:grpSpPr>
          <a:xfrm>
            <a:off x="0" y="0"/>
            <a:ext cx="9142601" cy="6858001"/>
            <a:chOff x="0" y="0"/>
            <a:chExt cx="9142601" cy="6858001"/>
          </a:xfrm>
        </p:grpSpPr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AEABF853-1A67-4644-8488-9B156681DD45}"/>
                </a:ext>
              </a:extLst>
            </p:cNvPr>
            <p:cNvSpPr/>
            <p:nvPr/>
          </p:nvSpPr>
          <p:spPr>
            <a:xfrm>
              <a:off x="0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571B3E82-4EF9-4F4C-88BB-178710981397}"/>
                </a:ext>
              </a:extLst>
            </p:cNvPr>
            <p:cNvSpPr/>
            <p:nvPr/>
          </p:nvSpPr>
          <p:spPr>
            <a:xfrm>
              <a:off x="8891081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65EA1D15-7045-4D89-A731-BD4171173ACA}"/>
                </a:ext>
              </a:extLst>
            </p:cNvPr>
            <p:cNvSpPr/>
            <p:nvPr/>
          </p:nvSpPr>
          <p:spPr>
            <a:xfrm rot="5400000">
              <a:off x="4444840" y="-4193320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5A058F3F-96DB-4EC4-ADC4-34FADDADFE4E}"/>
                </a:ext>
              </a:extLst>
            </p:cNvPr>
            <p:cNvSpPr/>
            <p:nvPr/>
          </p:nvSpPr>
          <p:spPr>
            <a:xfrm rot="5400000">
              <a:off x="4444839" y="2411759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6" name="Text Box 2">
            <a:extLst>
              <a:ext uri="{FF2B5EF4-FFF2-40B4-BE49-F238E27FC236}">
                <a16:creationId xmlns:a16="http://schemas.microsoft.com/office/drawing/2014/main" id="{81C0C850-F95F-499F-9BA2-4AF75C408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688" y="595661"/>
            <a:ext cx="762802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b="1" i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2800" i="0" dirty="0">
                <a:solidFill>
                  <a:srgbClr val="C00000"/>
                </a:solidFill>
              </a:rPr>
              <a:t>Lipid-lowering properties </a:t>
            </a:r>
          </a:p>
          <a:p>
            <a:pPr algn="ctr"/>
            <a:r>
              <a:rPr lang="en-US" sz="2800" i="0" dirty="0">
                <a:solidFill>
                  <a:srgbClr val="C00000"/>
                </a:solidFill>
              </a:rPr>
              <a:t>of strawberry polyphenols</a:t>
            </a:r>
            <a:endParaRPr lang="en-US" sz="2800" i="0" u="sng" dirty="0">
              <a:solidFill>
                <a:srgbClr val="C00000"/>
              </a:solidFill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48D02FF-5C33-489E-866C-BC505C3F0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C13ADF28-007E-40A6-958A-9E60E105B325}"/>
                  </a:ext>
                </a:extLst>
              </p14:cNvPr>
              <p14:cNvContentPartPr/>
              <p14:nvPr/>
            </p14:nvContentPartPr>
            <p14:xfrm>
              <a:off x="8468640" y="6345000"/>
              <a:ext cx="360" cy="36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C13ADF28-007E-40A6-958A-9E60E105B32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459280" y="633564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3052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69"/>
    </mc:Choice>
    <mc:Fallback xmlns="">
      <p:transition spd="slow" advTm="54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8" descr="Resultado de imagen de jose miguel alvarez suarez"/>
          <p:cNvSpPr>
            <a:spLocks noChangeAspect="1" noChangeArrowheads="1"/>
          </p:cNvSpPr>
          <p:nvPr/>
        </p:nvSpPr>
        <p:spPr bwMode="auto">
          <a:xfrm>
            <a:off x="1259681" y="748905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350">
              <a:solidFill>
                <a:prstClr val="black"/>
              </a:solidFill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954803FB-0756-478F-8459-940A269DA5F6}"/>
              </a:ext>
            </a:extLst>
          </p:cNvPr>
          <p:cNvGrpSpPr/>
          <p:nvPr/>
        </p:nvGrpSpPr>
        <p:grpSpPr>
          <a:xfrm>
            <a:off x="1223628" y="2843868"/>
            <a:ext cx="6635354" cy="3550444"/>
            <a:chOff x="1223628" y="2302449"/>
            <a:chExt cx="6635354" cy="3550444"/>
          </a:xfrm>
        </p:grpSpPr>
        <p:pic>
          <p:nvPicPr>
            <p:cNvPr id="2048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3628" y="2302449"/>
              <a:ext cx="3357563" cy="3550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3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0013" y="2324400"/>
              <a:ext cx="3178969" cy="3528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CasellaDiTesto 8"/>
          <p:cNvSpPr txBox="1"/>
          <p:nvPr/>
        </p:nvSpPr>
        <p:spPr>
          <a:xfrm>
            <a:off x="2588970" y="2419582"/>
            <a:ext cx="4201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kern="0" dirty="0">
                <a:solidFill>
                  <a:prstClr val="black"/>
                </a:solidFill>
                <a:latin typeface="Trebuchet MS" panose="020B0603020202020204" pitchFamily="34" charset="0"/>
              </a:rPr>
              <a:t>Expression of proteins related to the AMPK pathway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4354575" y="6351161"/>
            <a:ext cx="45365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r">
              <a:defRPr sz="1400" b="1" i="0"/>
            </a:lvl1pPr>
          </a:lstStyle>
          <a:p>
            <a:r>
              <a:rPr lang="it-IT" sz="1050" dirty="0"/>
              <a:t>Forbes-Hernandez et al., 2017 , </a:t>
            </a:r>
            <a:r>
              <a:rPr lang="it-IT" sz="1050" dirty="0" err="1"/>
              <a:t>Nutrients</a:t>
            </a:r>
            <a:r>
              <a:rPr lang="it-IT" sz="1050" dirty="0"/>
              <a:t>, 9,621.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3CBFF565-4A7E-47AC-94A9-E2F560D25169}"/>
              </a:ext>
            </a:extLst>
          </p:cNvPr>
          <p:cNvGrpSpPr/>
          <p:nvPr/>
        </p:nvGrpSpPr>
        <p:grpSpPr>
          <a:xfrm>
            <a:off x="0" y="0"/>
            <a:ext cx="9142601" cy="6858001"/>
            <a:chOff x="0" y="0"/>
            <a:chExt cx="9142601" cy="6858001"/>
          </a:xfrm>
        </p:grpSpPr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1858BCFE-1FDA-4D7E-9AFD-9FB72ABBADBB}"/>
                </a:ext>
              </a:extLst>
            </p:cNvPr>
            <p:cNvSpPr/>
            <p:nvPr/>
          </p:nvSpPr>
          <p:spPr>
            <a:xfrm>
              <a:off x="0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2C28A9F5-50B3-4AD3-9D91-431862063FF4}"/>
                </a:ext>
              </a:extLst>
            </p:cNvPr>
            <p:cNvSpPr/>
            <p:nvPr/>
          </p:nvSpPr>
          <p:spPr>
            <a:xfrm>
              <a:off x="8891081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A7481061-4BF4-4A1D-B7C7-048CE398484D}"/>
                </a:ext>
              </a:extLst>
            </p:cNvPr>
            <p:cNvSpPr/>
            <p:nvPr/>
          </p:nvSpPr>
          <p:spPr>
            <a:xfrm rot="5400000">
              <a:off x="4444840" y="-4193320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C6F2A5E8-5F32-43DC-BF2E-37EEB579540C}"/>
                </a:ext>
              </a:extLst>
            </p:cNvPr>
            <p:cNvSpPr/>
            <p:nvPr/>
          </p:nvSpPr>
          <p:spPr>
            <a:xfrm rot="5400000">
              <a:off x="4444839" y="2411759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1" name="Text Box 2">
            <a:extLst>
              <a:ext uri="{FF2B5EF4-FFF2-40B4-BE49-F238E27FC236}">
                <a16:creationId xmlns:a16="http://schemas.microsoft.com/office/drawing/2014/main" id="{23A8E76B-7DDF-4ED1-9548-C9E9F21B3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688" y="595661"/>
            <a:ext cx="762802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b="1" i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2800" i="0" dirty="0">
                <a:solidFill>
                  <a:srgbClr val="C00000"/>
                </a:solidFill>
              </a:rPr>
              <a:t>Lipid-lowering properties </a:t>
            </a:r>
          </a:p>
          <a:p>
            <a:pPr algn="ctr"/>
            <a:r>
              <a:rPr lang="en-US" sz="2800" i="0" dirty="0">
                <a:solidFill>
                  <a:srgbClr val="C00000"/>
                </a:solidFill>
              </a:rPr>
              <a:t>of strawberry polyphenols</a:t>
            </a:r>
            <a:endParaRPr lang="en-US" sz="2800" i="0" u="sng" dirty="0">
              <a:solidFill>
                <a:srgbClr val="C00000"/>
              </a:solidFill>
            </a:endParaRPr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86CE1EFD-930A-431A-8EF7-D9354C31DA84}"/>
              </a:ext>
            </a:extLst>
          </p:cNvPr>
          <p:cNvGrpSpPr/>
          <p:nvPr/>
        </p:nvGrpSpPr>
        <p:grpSpPr>
          <a:xfrm>
            <a:off x="3528017" y="1617904"/>
            <a:ext cx="2138746" cy="775115"/>
            <a:chOff x="395536" y="1047105"/>
            <a:chExt cx="2851661" cy="1033487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E6C098A8-59C7-4E9B-AD39-6ED1894FD0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83" r="70344"/>
            <a:stretch/>
          </p:blipFill>
          <p:spPr bwMode="auto">
            <a:xfrm>
              <a:off x="395536" y="1047105"/>
              <a:ext cx="798002" cy="8306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7" descr="http://www.celeromics.com/es/resources/images/cell-lines/hepg2-3.png">
              <a:extLst>
                <a:ext uri="{FF2B5EF4-FFF2-40B4-BE49-F238E27FC236}">
                  <a16:creationId xmlns:a16="http://schemas.microsoft.com/office/drawing/2014/main" id="{1E0F2CF0-F773-4FA1-9237-93437A9D31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5278" y="1085877"/>
              <a:ext cx="756000" cy="67279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CBEA665E-CF09-454C-9777-F8720842FE7D}"/>
                </a:ext>
              </a:extLst>
            </p:cNvPr>
            <p:cNvSpPr txBox="1"/>
            <p:nvPr/>
          </p:nvSpPr>
          <p:spPr>
            <a:xfrm>
              <a:off x="1897965" y="1772816"/>
              <a:ext cx="1349232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HepG2</a:t>
              </a:r>
            </a:p>
          </p:txBody>
        </p:sp>
        <p:cxnSp>
          <p:nvCxnSpPr>
            <p:cNvPr id="27" name="Connettore 2 26">
              <a:extLst>
                <a:ext uri="{FF2B5EF4-FFF2-40B4-BE49-F238E27FC236}">
                  <a16:creationId xmlns:a16="http://schemas.microsoft.com/office/drawing/2014/main" id="{4A878E08-604A-41EB-A4CC-132070E62149}"/>
                </a:ext>
              </a:extLst>
            </p:cNvPr>
            <p:cNvCxnSpPr/>
            <p:nvPr/>
          </p:nvCxnSpPr>
          <p:spPr>
            <a:xfrm>
              <a:off x="1264436" y="1458139"/>
              <a:ext cx="72000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CC9D6584-A61F-4321-8F3D-870C88BA43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8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042"/>
    </mc:Choice>
    <mc:Fallback xmlns="">
      <p:transition spd="slow" advTm="101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/>
          <p:cNvSpPr txBox="1"/>
          <p:nvPr/>
        </p:nvSpPr>
        <p:spPr>
          <a:xfrm>
            <a:off x="1571313" y="1655947"/>
            <a:ext cx="6004428" cy="553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500" b="1" dirty="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How to </a:t>
            </a:r>
            <a:r>
              <a:rPr lang="it-IT" sz="1500" b="1" dirty="0" err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confirm</a:t>
            </a:r>
            <a:r>
              <a:rPr lang="it-IT" sz="1500" b="1" dirty="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the </a:t>
            </a:r>
            <a:r>
              <a:rPr lang="it-IT" sz="1500" b="1" dirty="0" err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involvement</a:t>
            </a:r>
            <a:r>
              <a:rPr lang="it-IT" sz="1500" b="1" dirty="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of AMPK </a:t>
            </a:r>
            <a:r>
              <a:rPr lang="it-IT" sz="1500" b="1" dirty="0" err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pathway</a:t>
            </a:r>
            <a:r>
              <a:rPr lang="it-IT" sz="1500" b="1" dirty="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in the </a:t>
            </a:r>
            <a:r>
              <a:rPr lang="it-IT" sz="1500" b="1" dirty="0" err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strawberry</a:t>
            </a:r>
            <a:r>
              <a:rPr lang="it-IT" sz="1500" b="1" dirty="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it-IT" sz="1500" b="1" dirty="0" err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mechanisms</a:t>
            </a:r>
            <a:r>
              <a:rPr lang="it-IT" sz="1500" b="1" dirty="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of </a:t>
            </a:r>
            <a:r>
              <a:rPr lang="it-IT" sz="1500" b="1" dirty="0" err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action</a:t>
            </a:r>
            <a:r>
              <a:rPr lang="it-IT" sz="1500" b="1" dirty="0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?</a:t>
            </a:r>
            <a:endParaRPr lang="it-IT" sz="15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1277634" y="2226670"/>
            <a:ext cx="281807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COMPOUND C</a:t>
            </a:r>
            <a:endParaRPr lang="it-IT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1277634" y="2577142"/>
            <a:ext cx="297033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pharmacological compound with the important function of blocking the phosphorylation of AMPK and, as a consequence, to inactivate this protein.</a:t>
            </a:r>
            <a:endParaRPr lang="it-IT" sz="105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e 18"/>
          <p:cNvSpPr/>
          <p:nvPr/>
        </p:nvSpPr>
        <p:spPr>
          <a:xfrm>
            <a:off x="3643624" y="3765936"/>
            <a:ext cx="1109291" cy="79811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500" b="1" dirty="0">
                <a:latin typeface="Arial" panose="020B0604020202020204" pitchFamily="34" charset="0"/>
                <a:cs typeface="Arial" panose="020B0604020202020204" pitchFamily="34" charset="0"/>
              </a:rPr>
              <a:t>AMPK</a:t>
            </a:r>
          </a:p>
        </p:txBody>
      </p:sp>
      <p:sp>
        <p:nvSpPr>
          <p:cNvPr id="20" name="Rettangolo 19"/>
          <p:cNvSpPr/>
          <p:nvPr/>
        </p:nvSpPr>
        <p:spPr>
          <a:xfrm>
            <a:off x="5467003" y="3944789"/>
            <a:ext cx="1861408" cy="507831"/>
          </a:xfrm>
          <a:prstGeom prst="rect">
            <a:avLst/>
          </a:prstGeom>
          <a:solidFill>
            <a:srgbClr val="1F8012"/>
          </a:solidFill>
        </p:spPr>
        <p:txBody>
          <a:bodyPr wrap="none">
            <a:spAutoFit/>
          </a:bodyPr>
          <a:lstStyle/>
          <a:p>
            <a:pPr algn="ctr"/>
            <a:r>
              <a:rPr lang="es-ES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HMG-CoA reductase</a:t>
            </a:r>
          </a:p>
          <a:p>
            <a:pPr algn="ctr"/>
            <a:r>
              <a:rPr lang="es-ES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(HMGCR)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4463988" y="2588234"/>
            <a:ext cx="29592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member of the statins family, used to lower cholesterol and prevent cardiovascular diseases as a consequence of the inhibition of HMG-CoA reductase.</a:t>
            </a:r>
            <a:endParaRPr lang="es-ES" sz="105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4734018" y="2221222"/>
            <a:ext cx="281807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LOVASTATIN</a:t>
            </a:r>
            <a:endParaRPr lang="it-IT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Connettore 2 22"/>
          <p:cNvCxnSpPr/>
          <p:nvPr/>
        </p:nvCxnSpPr>
        <p:spPr>
          <a:xfrm>
            <a:off x="3059833" y="3346160"/>
            <a:ext cx="707608" cy="469590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 flipH="1">
            <a:off x="4828371" y="3442536"/>
            <a:ext cx="648072" cy="480083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>
            <a:off x="4739302" y="4164993"/>
            <a:ext cx="666653" cy="0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/>
          <p:cNvCxnSpPr/>
          <p:nvPr/>
        </p:nvCxnSpPr>
        <p:spPr>
          <a:xfrm flipH="1">
            <a:off x="3707904" y="3778208"/>
            <a:ext cx="142302" cy="12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/>
          <p:cNvCxnSpPr/>
          <p:nvPr/>
        </p:nvCxnSpPr>
        <p:spPr>
          <a:xfrm>
            <a:off x="5442557" y="4093799"/>
            <a:ext cx="0" cy="15241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po 2"/>
          <p:cNvGrpSpPr/>
          <p:nvPr/>
        </p:nvGrpSpPr>
        <p:grpSpPr>
          <a:xfrm>
            <a:off x="1751863" y="4966343"/>
            <a:ext cx="5628449" cy="808002"/>
            <a:chOff x="811818" y="4911551"/>
            <a:chExt cx="7504598" cy="1077336"/>
          </a:xfrm>
        </p:grpSpPr>
        <p:sp>
          <p:nvSpPr>
            <p:cNvPr id="29" name="CasellaDiTesto 28"/>
            <p:cNvSpPr txBox="1"/>
            <p:nvPr/>
          </p:nvSpPr>
          <p:spPr>
            <a:xfrm>
              <a:off x="827585" y="4911551"/>
              <a:ext cx="7488831" cy="492443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COMPOUND C ≠ STRAWBERRY = LOVASTATIN</a:t>
              </a:r>
              <a:endParaRPr lang="it-IT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ttangolo 29"/>
            <p:cNvSpPr/>
            <p:nvPr/>
          </p:nvSpPr>
          <p:spPr>
            <a:xfrm>
              <a:off x="811818" y="5373333"/>
              <a:ext cx="7488831" cy="615554"/>
            </a:xfrm>
            <a:prstGeom prst="rect">
              <a:avLst/>
            </a:prstGeom>
            <a:ln w="15875"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Strawberry treatment has similar effects to  the treatment with lovastatin and contrary to the obtained with Compound C regarding to lipid metabolism</a:t>
              </a:r>
              <a:endParaRPr lang="es-ES" sz="12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3" name="Connettore 1 32"/>
          <p:cNvCxnSpPr/>
          <p:nvPr/>
        </p:nvCxnSpPr>
        <p:spPr>
          <a:xfrm>
            <a:off x="6286533" y="3409353"/>
            <a:ext cx="0" cy="46959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/>
          <p:cNvCxnSpPr/>
          <p:nvPr/>
        </p:nvCxnSpPr>
        <p:spPr>
          <a:xfrm>
            <a:off x="6211597" y="3893387"/>
            <a:ext cx="178532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F3B28652-5297-4F78-A941-28BE514A9F1E}"/>
              </a:ext>
            </a:extLst>
          </p:cNvPr>
          <p:cNvGrpSpPr/>
          <p:nvPr/>
        </p:nvGrpSpPr>
        <p:grpSpPr>
          <a:xfrm>
            <a:off x="0" y="0"/>
            <a:ext cx="9142601" cy="6858001"/>
            <a:chOff x="0" y="0"/>
            <a:chExt cx="9142601" cy="6858001"/>
          </a:xfrm>
        </p:grpSpPr>
        <p:sp>
          <p:nvSpPr>
            <p:cNvPr id="35" name="Rettangolo 34">
              <a:extLst>
                <a:ext uri="{FF2B5EF4-FFF2-40B4-BE49-F238E27FC236}">
                  <a16:creationId xmlns:a16="http://schemas.microsoft.com/office/drawing/2014/main" id="{D7FBBB5B-5144-4415-BBF3-4E2A9C3F2804}"/>
                </a:ext>
              </a:extLst>
            </p:cNvPr>
            <p:cNvSpPr/>
            <p:nvPr/>
          </p:nvSpPr>
          <p:spPr>
            <a:xfrm>
              <a:off x="0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Rettangolo 35">
              <a:extLst>
                <a:ext uri="{FF2B5EF4-FFF2-40B4-BE49-F238E27FC236}">
                  <a16:creationId xmlns:a16="http://schemas.microsoft.com/office/drawing/2014/main" id="{656495B7-699A-4254-89D1-BB06B78967C3}"/>
                </a:ext>
              </a:extLst>
            </p:cNvPr>
            <p:cNvSpPr/>
            <p:nvPr/>
          </p:nvSpPr>
          <p:spPr>
            <a:xfrm>
              <a:off x="8891081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ttangolo 36">
              <a:extLst>
                <a:ext uri="{FF2B5EF4-FFF2-40B4-BE49-F238E27FC236}">
                  <a16:creationId xmlns:a16="http://schemas.microsoft.com/office/drawing/2014/main" id="{1762386B-6804-43D8-AFD9-64DF3850A461}"/>
                </a:ext>
              </a:extLst>
            </p:cNvPr>
            <p:cNvSpPr/>
            <p:nvPr/>
          </p:nvSpPr>
          <p:spPr>
            <a:xfrm rot="5400000">
              <a:off x="4444840" y="-4193320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Rettangolo 37">
              <a:extLst>
                <a:ext uri="{FF2B5EF4-FFF2-40B4-BE49-F238E27FC236}">
                  <a16:creationId xmlns:a16="http://schemas.microsoft.com/office/drawing/2014/main" id="{344E71B4-2FF1-4CAB-848A-FD3F75A7BF6F}"/>
                </a:ext>
              </a:extLst>
            </p:cNvPr>
            <p:cNvSpPr/>
            <p:nvPr/>
          </p:nvSpPr>
          <p:spPr>
            <a:xfrm rot="5400000">
              <a:off x="4444839" y="2411759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9" name="Text Box 2">
            <a:extLst>
              <a:ext uri="{FF2B5EF4-FFF2-40B4-BE49-F238E27FC236}">
                <a16:creationId xmlns:a16="http://schemas.microsoft.com/office/drawing/2014/main" id="{592EEAAE-4A89-4D7C-AFF4-5E466122C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688" y="595661"/>
            <a:ext cx="762802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b="1" i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2800" i="0" dirty="0">
                <a:solidFill>
                  <a:srgbClr val="C00000"/>
                </a:solidFill>
              </a:rPr>
              <a:t>Lipid-lowering properties </a:t>
            </a:r>
          </a:p>
          <a:p>
            <a:pPr algn="ctr"/>
            <a:r>
              <a:rPr lang="en-US" sz="2800" i="0" dirty="0">
                <a:solidFill>
                  <a:srgbClr val="C00000"/>
                </a:solidFill>
              </a:rPr>
              <a:t>of strawberry polyphenols</a:t>
            </a:r>
            <a:endParaRPr lang="en-US" sz="2800" i="0" u="sng" dirty="0">
              <a:solidFill>
                <a:srgbClr val="C0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513B43F-F249-4821-8D81-2E36366539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68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473"/>
    </mc:Choice>
    <mc:Fallback>
      <p:transition spd="slow" advTm="38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8" descr="Resultado de imagen de jose miguel alvarez suarez"/>
          <p:cNvSpPr>
            <a:spLocks noChangeAspect="1" noChangeArrowheads="1"/>
          </p:cNvSpPr>
          <p:nvPr/>
        </p:nvSpPr>
        <p:spPr bwMode="auto">
          <a:xfrm>
            <a:off x="1259681" y="748905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350">
              <a:solidFill>
                <a:prstClr val="black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341" y="1946398"/>
            <a:ext cx="5834984" cy="388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3329863" y="6008653"/>
            <a:ext cx="45365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r">
              <a:defRPr sz="1400" b="1" i="0"/>
            </a:lvl1pPr>
          </a:lstStyle>
          <a:p>
            <a:r>
              <a:rPr lang="it-IT" sz="1050" dirty="0"/>
              <a:t>Forbes-Hernandez et al., 2017 , </a:t>
            </a:r>
            <a:r>
              <a:rPr lang="it-IT" sz="1050" dirty="0" err="1"/>
              <a:t>Nutrients</a:t>
            </a:r>
            <a:r>
              <a:rPr lang="it-IT" sz="1050" dirty="0"/>
              <a:t>, 9,621.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66B531EC-187D-4DA2-B0DD-B317C5FE37C7}"/>
              </a:ext>
            </a:extLst>
          </p:cNvPr>
          <p:cNvGrpSpPr/>
          <p:nvPr/>
        </p:nvGrpSpPr>
        <p:grpSpPr>
          <a:xfrm>
            <a:off x="0" y="0"/>
            <a:ext cx="9142601" cy="6858001"/>
            <a:chOff x="0" y="0"/>
            <a:chExt cx="9142601" cy="6858001"/>
          </a:xfrm>
        </p:grpSpPr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E6CA9435-8C78-4DA8-A2DA-AFC1A02DF344}"/>
                </a:ext>
              </a:extLst>
            </p:cNvPr>
            <p:cNvSpPr/>
            <p:nvPr/>
          </p:nvSpPr>
          <p:spPr>
            <a:xfrm>
              <a:off x="0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112247A9-D368-4061-BA95-67B28BF6AC9D}"/>
                </a:ext>
              </a:extLst>
            </p:cNvPr>
            <p:cNvSpPr/>
            <p:nvPr/>
          </p:nvSpPr>
          <p:spPr>
            <a:xfrm>
              <a:off x="8891081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67FA754F-F2B2-4AB0-B2C4-AA96A3339A60}"/>
                </a:ext>
              </a:extLst>
            </p:cNvPr>
            <p:cNvSpPr/>
            <p:nvPr/>
          </p:nvSpPr>
          <p:spPr>
            <a:xfrm rot="5400000">
              <a:off x="4444840" y="-4193320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45E9E6A6-F557-472B-AFAE-DDF1DD48DE54}"/>
                </a:ext>
              </a:extLst>
            </p:cNvPr>
            <p:cNvSpPr/>
            <p:nvPr/>
          </p:nvSpPr>
          <p:spPr>
            <a:xfrm rot="5400000">
              <a:off x="4444839" y="2411759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8" name="Text Box 2">
            <a:extLst>
              <a:ext uri="{FF2B5EF4-FFF2-40B4-BE49-F238E27FC236}">
                <a16:creationId xmlns:a16="http://schemas.microsoft.com/office/drawing/2014/main" id="{8FA5D2B0-E278-4A8B-ABD0-2D71AF952A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688" y="595661"/>
            <a:ext cx="762802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b="1" i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2800" i="0" dirty="0">
                <a:solidFill>
                  <a:srgbClr val="C00000"/>
                </a:solidFill>
              </a:rPr>
              <a:t>Lipid-lowering properties </a:t>
            </a:r>
          </a:p>
          <a:p>
            <a:pPr algn="ctr"/>
            <a:r>
              <a:rPr lang="en-US" sz="2800" i="0" dirty="0">
                <a:solidFill>
                  <a:srgbClr val="C00000"/>
                </a:solidFill>
              </a:rPr>
              <a:t>of strawberry polyphenols</a:t>
            </a:r>
            <a:endParaRPr lang="en-US" sz="2800" i="0" u="sng" dirty="0">
              <a:solidFill>
                <a:srgbClr val="C00000"/>
              </a:solidFill>
            </a:endParaRP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1D013844-00C2-452B-894A-C6EC063AD9C6}"/>
              </a:ext>
            </a:extLst>
          </p:cNvPr>
          <p:cNvGrpSpPr/>
          <p:nvPr/>
        </p:nvGrpSpPr>
        <p:grpSpPr>
          <a:xfrm>
            <a:off x="1191117" y="1703012"/>
            <a:ext cx="2138746" cy="775115"/>
            <a:chOff x="395536" y="1047105"/>
            <a:chExt cx="2851661" cy="1033487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E3335592-1E5A-485B-ACA3-745EA174DB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83" r="70344"/>
            <a:stretch/>
          </p:blipFill>
          <p:spPr bwMode="auto">
            <a:xfrm>
              <a:off x="395536" y="1047105"/>
              <a:ext cx="798002" cy="8306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22FCAF48-DBB4-41EA-BF3A-D39632891DD7}"/>
                </a:ext>
              </a:extLst>
            </p:cNvPr>
            <p:cNvSpPr/>
            <p:nvPr/>
          </p:nvSpPr>
          <p:spPr>
            <a:xfrm>
              <a:off x="914581" y="1564001"/>
              <a:ext cx="1408933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900" dirty="0">
                  <a:latin typeface="Arial" panose="020B0604020202020204" pitchFamily="34" charset="0"/>
                  <a:cs typeface="Arial" panose="020B0604020202020204" pitchFamily="34" charset="0"/>
                </a:rPr>
                <a:t>100 g/mL for 24h</a:t>
              </a:r>
            </a:p>
          </p:txBody>
        </p:sp>
        <p:pic>
          <p:nvPicPr>
            <p:cNvPr id="22" name="Picture 7" descr="http://www.celeromics.com/es/resources/images/cell-lines/hepg2-3.png">
              <a:extLst>
                <a:ext uri="{FF2B5EF4-FFF2-40B4-BE49-F238E27FC236}">
                  <a16:creationId xmlns:a16="http://schemas.microsoft.com/office/drawing/2014/main" id="{179C3CA1-3F22-468B-8888-F08B5CF367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5278" y="1085877"/>
              <a:ext cx="756000" cy="67279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90D4F549-ED97-4923-8F86-A86139D477AD}"/>
                </a:ext>
              </a:extLst>
            </p:cNvPr>
            <p:cNvSpPr txBox="1"/>
            <p:nvPr/>
          </p:nvSpPr>
          <p:spPr>
            <a:xfrm>
              <a:off x="1897965" y="1772816"/>
              <a:ext cx="1349232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HepG2</a:t>
              </a:r>
            </a:p>
          </p:txBody>
        </p:sp>
        <p:cxnSp>
          <p:nvCxnSpPr>
            <p:cNvPr id="24" name="Connettore 2 23">
              <a:extLst>
                <a:ext uri="{FF2B5EF4-FFF2-40B4-BE49-F238E27FC236}">
                  <a16:creationId xmlns:a16="http://schemas.microsoft.com/office/drawing/2014/main" id="{C34446BF-B639-44BD-BBAC-2F0244A70424}"/>
                </a:ext>
              </a:extLst>
            </p:cNvPr>
            <p:cNvCxnSpPr/>
            <p:nvPr/>
          </p:nvCxnSpPr>
          <p:spPr>
            <a:xfrm>
              <a:off x="1264436" y="1458139"/>
              <a:ext cx="72000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B505861-220D-45E3-8FE1-492A1CC38D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778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38"/>
    </mc:Choice>
    <mc:Fallback>
      <p:transition spd="slow" advTm="18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8" descr="Resultado de imagen de jose miguel alvarez suarez"/>
          <p:cNvSpPr>
            <a:spLocks noChangeAspect="1" noChangeArrowheads="1"/>
          </p:cNvSpPr>
          <p:nvPr/>
        </p:nvSpPr>
        <p:spPr bwMode="auto">
          <a:xfrm>
            <a:off x="1259681" y="748905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S" sz="1350">
              <a:solidFill>
                <a:prstClr val="black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329863" y="6008653"/>
            <a:ext cx="45365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r">
              <a:defRPr sz="1400" b="1" i="0"/>
            </a:lvl1pPr>
          </a:lstStyle>
          <a:p>
            <a:r>
              <a:rPr lang="it-IT" sz="1050" dirty="0"/>
              <a:t>Forbes-Hernandez et al., 2017 , </a:t>
            </a:r>
            <a:r>
              <a:rPr lang="it-IT" sz="1050" dirty="0" err="1"/>
              <a:t>Nutrients</a:t>
            </a:r>
            <a:r>
              <a:rPr lang="it-IT" sz="1050" dirty="0"/>
              <a:t>, 9,621.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66B531EC-187D-4DA2-B0DD-B317C5FE37C7}"/>
              </a:ext>
            </a:extLst>
          </p:cNvPr>
          <p:cNvGrpSpPr/>
          <p:nvPr/>
        </p:nvGrpSpPr>
        <p:grpSpPr>
          <a:xfrm>
            <a:off x="0" y="0"/>
            <a:ext cx="9142601" cy="6858001"/>
            <a:chOff x="0" y="0"/>
            <a:chExt cx="9142601" cy="6858001"/>
          </a:xfrm>
        </p:grpSpPr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E6CA9435-8C78-4DA8-A2DA-AFC1A02DF344}"/>
                </a:ext>
              </a:extLst>
            </p:cNvPr>
            <p:cNvSpPr/>
            <p:nvPr/>
          </p:nvSpPr>
          <p:spPr>
            <a:xfrm>
              <a:off x="0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112247A9-D368-4061-BA95-67B28BF6AC9D}"/>
                </a:ext>
              </a:extLst>
            </p:cNvPr>
            <p:cNvSpPr/>
            <p:nvPr/>
          </p:nvSpPr>
          <p:spPr>
            <a:xfrm>
              <a:off x="8891081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67FA754F-F2B2-4AB0-B2C4-AA96A3339A60}"/>
                </a:ext>
              </a:extLst>
            </p:cNvPr>
            <p:cNvSpPr/>
            <p:nvPr/>
          </p:nvSpPr>
          <p:spPr>
            <a:xfrm rot="5400000">
              <a:off x="4444840" y="-4193320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45E9E6A6-F557-472B-AFAE-DDF1DD48DE54}"/>
                </a:ext>
              </a:extLst>
            </p:cNvPr>
            <p:cNvSpPr/>
            <p:nvPr/>
          </p:nvSpPr>
          <p:spPr>
            <a:xfrm rot="5400000">
              <a:off x="4444839" y="2411759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8" name="Segnaposto contenuto 4">
            <a:extLst>
              <a:ext uri="{FF2B5EF4-FFF2-40B4-BE49-F238E27FC236}">
                <a16:creationId xmlns:a16="http://schemas.microsoft.com/office/drawing/2014/main" id="{084F8334-5E37-41D9-AD8D-2F5190A7E3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79"/>
          <a:stretch/>
        </p:blipFill>
        <p:spPr>
          <a:xfrm>
            <a:off x="2175920" y="2595875"/>
            <a:ext cx="5003925" cy="2816392"/>
          </a:xfr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6430AB57-2385-47DB-8172-DB541347628F}"/>
              </a:ext>
            </a:extLst>
          </p:cNvPr>
          <p:cNvSpPr/>
          <p:nvPr/>
        </p:nvSpPr>
        <p:spPr>
          <a:xfrm>
            <a:off x="6508714" y="2524291"/>
            <a:ext cx="466702" cy="360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98B9BD71-A15D-490F-A8B8-87EBA8C15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688" y="595661"/>
            <a:ext cx="762802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b="1" i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2800" i="0" dirty="0">
                <a:solidFill>
                  <a:srgbClr val="C00000"/>
                </a:solidFill>
              </a:rPr>
              <a:t>Lipid-lowering properties </a:t>
            </a:r>
          </a:p>
          <a:p>
            <a:pPr algn="ctr"/>
            <a:r>
              <a:rPr lang="en-US" sz="2800" i="0" dirty="0">
                <a:solidFill>
                  <a:srgbClr val="C00000"/>
                </a:solidFill>
              </a:rPr>
              <a:t>of strawberry polyphenols</a:t>
            </a:r>
            <a:endParaRPr lang="en-US" sz="2800" i="0" u="sng" dirty="0">
              <a:solidFill>
                <a:srgbClr val="C00000"/>
              </a:solidFill>
            </a:endParaRP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8A2C0C45-0E99-44E4-9BF7-8D2D183B3223}"/>
              </a:ext>
            </a:extLst>
          </p:cNvPr>
          <p:cNvGrpSpPr/>
          <p:nvPr/>
        </p:nvGrpSpPr>
        <p:grpSpPr>
          <a:xfrm>
            <a:off x="3329863" y="1707249"/>
            <a:ext cx="2138746" cy="775115"/>
            <a:chOff x="395536" y="1047105"/>
            <a:chExt cx="2851661" cy="1033487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98AF7A23-1281-402E-A366-A92D4CAB39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83" r="70344"/>
            <a:stretch/>
          </p:blipFill>
          <p:spPr bwMode="auto">
            <a:xfrm>
              <a:off x="395536" y="1047105"/>
              <a:ext cx="798002" cy="8306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1D9E46C7-33FB-405C-81B0-02F0B2144C05}"/>
                </a:ext>
              </a:extLst>
            </p:cNvPr>
            <p:cNvSpPr/>
            <p:nvPr/>
          </p:nvSpPr>
          <p:spPr>
            <a:xfrm>
              <a:off x="914581" y="1564001"/>
              <a:ext cx="1408933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900" dirty="0">
                  <a:latin typeface="Arial" panose="020B0604020202020204" pitchFamily="34" charset="0"/>
                  <a:cs typeface="Arial" panose="020B0604020202020204" pitchFamily="34" charset="0"/>
                </a:rPr>
                <a:t>100 g/mL for 24h</a:t>
              </a:r>
            </a:p>
          </p:txBody>
        </p:sp>
        <p:pic>
          <p:nvPicPr>
            <p:cNvPr id="23" name="Picture 7" descr="http://www.celeromics.com/es/resources/images/cell-lines/hepg2-3.png">
              <a:extLst>
                <a:ext uri="{FF2B5EF4-FFF2-40B4-BE49-F238E27FC236}">
                  <a16:creationId xmlns:a16="http://schemas.microsoft.com/office/drawing/2014/main" id="{D1E74E17-2E1E-48C1-8053-19438B4F76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5278" y="1085877"/>
              <a:ext cx="756000" cy="67279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A32AB96E-C7D7-4DEA-B619-1C891D24EAA2}"/>
                </a:ext>
              </a:extLst>
            </p:cNvPr>
            <p:cNvSpPr txBox="1"/>
            <p:nvPr/>
          </p:nvSpPr>
          <p:spPr>
            <a:xfrm>
              <a:off x="1897965" y="1772816"/>
              <a:ext cx="1349232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HepG2</a:t>
              </a:r>
            </a:p>
          </p:txBody>
        </p:sp>
        <p:cxnSp>
          <p:nvCxnSpPr>
            <p:cNvPr id="25" name="Connettore 2 24">
              <a:extLst>
                <a:ext uri="{FF2B5EF4-FFF2-40B4-BE49-F238E27FC236}">
                  <a16:creationId xmlns:a16="http://schemas.microsoft.com/office/drawing/2014/main" id="{7F41F14B-1F08-49FB-8C5A-EBC90680BBE8}"/>
                </a:ext>
              </a:extLst>
            </p:cNvPr>
            <p:cNvCxnSpPr/>
            <p:nvPr/>
          </p:nvCxnSpPr>
          <p:spPr>
            <a:xfrm>
              <a:off x="1264436" y="1458139"/>
              <a:ext cx="72000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Ovale 3">
            <a:extLst>
              <a:ext uri="{FF2B5EF4-FFF2-40B4-BE49-F238E27FC236}">
                <a16:creationId xmlns:a16="http://schemas.microsoft.com/office/drawing/2014/main" id="{D465BA12-110F-4338-9E00-A11E1F596CE3}"/>
              </a:ext>
            </a:extLst>
          </p:cNvPr>
          <p:cNvSpPr/>
          <p:nvPr/>
        </p:nvSpPr>
        <p:spPr>
          <a:xfrm>
            <a:off x="6340087" y="3023419"/>
            <a:ext cx="337254" cy="36074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13EB5CD-0738-4443-9CE7-ED3828299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64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19"/>
    </mc:Choice>
    <mc:Fallback>
      <p:transition spd="slow" advTm="34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2373175" y="749895"/>
            <a:ext cx="44167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DA10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OBESITY BE DEFINED?</a:t>
            </a:r>
          </a:p>
          <a:p>
            <a:pPr algn="ctr"/>
            <a:endParaRPr lang="en-US" sz="2000" b="1" dirty="0">
              <a:solidFill>
                <a:srgbClr val="DA10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1130928" y="1592796"/>
            <a:ext cx="3657096" cy="3864478"/>
            <a:chOff x="2117081" y="692696"/>
            <a:chExt cx="4876128" cy="5152636"/>
          </a:xfrm>
        </p:grpSpPr>
        <p:sp>
          <p:nvSpPr>
            <p:cNvPr id="3" name="Rettangolo 2"/>
            <p:cNvSpPr/>
            <p:nvPr/>
          </p:nvSpPr>
          <p:spPr>
            <a:xfrm>
              <a:off x="2536424" y="4233862"/>
              <a:ext cx="3808713" cy="67710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3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Abnormal or excessive fat accumulation.</a:t>
              </a:r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680"/>
            <a:stretch/>
          </p:blipFill>
          <p:spPr bwMode="auto">
            <a:xfrm>
              <a:off x="2117081" y="692696"/>
              <a:ext cx="4876128" cy="2856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ttangolo 11"/>
            <p:cNvSpPr/>
            <p:nvPr/>
          </p:nvSpPr>
          <p:spPr>
            <a:xfrm>
              <a:off x="2536424" y="5445223"/>
              <a:ext cx="3808713" cy="400109"/>
            </a:xfrm>
            <a:prstGeom prst="rect">
              <a:avLst/>
            </a:prstGeom>
            <a:noFill/>
            <a:ln w="25400">
              <a:solidFill>
                <a:srgbClr val="F24CBB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350" b="1" dirty="0">
                  <a:latin typeface="Arial" panose="020B0604020202020204" pitchFamily="34" charset="0"/>
                  <a:cs typeface="Arial" panose="020B0604020202020204" pitchFamily="34" charset="0"/>
                </a:rPr>
                <a:t>OBESITY</a:t>
              </a:r>
            </a:p>
          </p:txBody>
        </p:sp>
        <p:sp>
          <p:nvSpPr>
            <p:cNvPr id="6" name="Freccia in giù 5"/>
            <p:cNvSpPr/>
            <p:nvPr/>
          </p:nvSpPr>
          <p:spPr>
            <a:xfrm>
              <a:off x="4355976" y="3717032"/>
              <a:ext cx="432048" cy="288032"/>
            </a:xfrm>
            <a:prstGeom prst="down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sp>
          <p:nvSpPr>
            <p:cNvPr id="14" name="Freccia in giù 13"/>
            <p:cNvSpPr/>
            <p:nvPr/>
          </p:nvSpPr>
          <p:spPr>
            <a:xfrm>
              <a:off x="4355976" y="5085184"/>
              <a:ext cx="432048" cy="288032"/>
            </a:xfrm>
            <a:prstGeom prst="down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</p:grpSp>
      <p:sp>
        <p:nvSpPr>
          <p:cNvPr id="15" name="Rettangolo 14"/>
          <p:cNvSpPr/>
          <p:nvPr/>
        </p:nvSpPr>
        <p:spPr>
          <a:xfrm>
            <a:off x="4911871" y="2849811"/>
            <a:ext cx="2759291" cy="300082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ADIPOGENESIS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uppo 17"/>
          <p:cNvGrpSpPr/>
          <p:nvPr/>
        </p:nvGrpSpPr>
        <p:grpSpPr>
          <a:xfrm>
            <a:off x="4468772" y="1375466"/>
            <a:ext cx="3388298" cy="1359717"/>
            <a:chOff x="4283968" y="4432342"/>
            <a:chExt cx="4517730" cy="1812956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46" b="23225"/>
            <a:stretch/>
          </p:blipFill>
          <p:spPr bwMode="auto">
            <a:xfrm>
              <a:off x="4584758" y="4432342"/>
              <a:ext cx="4216940" cy="1812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ttangolo 16"/>
            <p:cNvSpPr/>
            <p:nvPr/>
          </p:nvSpPr>
          <p:spPr>
            <a:xfrm>
              <a:off x="4283968" y="4816502"/>
              <a:ext cx="1152128" cy="553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0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Adipogenic stimuli</a:t>
              </a:r>
              <a:endParaRPr lang="es-ES" sz="1050" dirty="0"/>
            </a:p>
          </p:txBody>
        </p:sp>
      </p:grpSp>
      <p:sp>
        <p:nvSpPr>
          <p:cNvPr id="19" name="Rettangolo 18"/>
          <p:cNvSpPr/>
          <p:nvPr/>
        </p:nvSpPr>
        <p:spPr>
          <a:xfrm>
            <a:off x="1223629" y="2849811"/>
            <a:ext cx="3564396" cy="2037351"/>
          </a:xfrm>
          <a:prstGeom prst="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cxnSp>
        <p:nvCxnSpPr>
          <p:cNvPr id="21" name="Connettore 1 20"/>
          <p:cNvCxnSpPr>
            <a:endCxn id="15" idx="2"/>
          </p:cNvCxnSpPr>
          <p:nvPr/>
        </p:nvCxnSpPr>
        <p:spPr>
          <a:xfrm flipV="1">
            <a:off x="4788025" y="3149893"/>
            <a:ext cx="1503492" cy="927179"/>
          </a:xfrm>
          <a:prstGeom prst="line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2" name="Rettangolo 21"/>
          <p:cNvSpPr/>
          <p:nvPr/>
        </p:nvSpPr>
        <p:spPr>
          <a:xfrm>
            <a:off x="5222902" y="4433337"/>
            <a:ext cx="261310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Natural compounds</a:t>
            </a:r>
            <a:endParaRPr lang="es-E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uppo 19"/>
          <p:cNvGrpSpPr/>
          <p:nvPr/>
        </p:nvGrpSpPr>
        <p:grpSpPr>
          <a:xfrm rot="16200000">
            <a:off x="6074007" y="3788148"/>
            <a:ext cx="918102" cy="199806"/>
            <a:chOff x="2411760" y="5115192"/>
            <a:chExt cx="1224136" cy="266408"/>
          </a:xfrm>
        </p:grpSpPr>
        <p:cxnSp>
          <p:nvCxnSpPr>
            <p:cNvPr id="23" name="Connettore 1 22"/>
            <p:cNvCxnSpPr/>
            <p:nvPr/>
          </p:nvCxnSpPr>
          <p:spPr>
            <a:xfrm>
              <a:off x="2411760" y="5229200"/>
              <a:ext cx="1224136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23"/>
            <p:cNvCxnSpPr/>
            <p:nvPr/>
          </p:nvCxnSpPr>
          <p:spPr>
            <a:xfrm rot="5400000">
              <a:off x="3502692" y="5248396"/>
              <a:ext cx="266408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19CE34F6-AB43-4504-A6F1-31B792F9E759}"/>
              </a:ext>
            </a:extLst>
          </p:cNvPr>
          <p:cNvGrpSpPr/>
          <p:nvPr/>
        </p:nvGrpSpPr>
        <p:grpSpPr>
          <a:xfrm>
            <a:off x="0" y="0"/>
            <a:ext cx="9142601" cy="6858001"/>
            <a:chOff x="0" y="0"/>
            <a:chExt cx="9142601" cy="6858001"/>
          </a:xfrm>
        </p:grpSpPr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55B814C5-AD35-4287-98AE-D6EDE4F0A65A}"/>
                </a:ext>
              </a:extLst>
            </p:cNvPr>
            <p:cNvSpPr/>
            <p:nvPr/>
          </p:nvSpPr>
          <p:spPr>
            <a:xfrm>
              <a:off x="0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1468CE47-7C55-48B2-9478-F474D5B123E6}"/>
                </a:ext>
              </a:extLst>
            </p:cNvPr>
            <p:cNvSpPr/>
            <p:nvPr/>
          </p:nvSpPr>
          <p:spPr>
            <a:xfrm>
              <a:off x="8891081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0B025A01-73C7-4E74-AE31-709529DED0B2}"/>
                </a:ext>
              </a:extLst>
            </p:cNvPr>
            <p:cNvSpPr/>
            <p:nvPr/>
          </p:nvSpPr>
          <p:spPr>
            <a:xfrm rot="5400000">
              <a:off x="4444840" y="-4193320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003AA348-E742-47AD-BC0F-72D983AC5E07}"/>
                </a:ext>
              </a:extLst>
            </p:cNvPr>
            <p:cNvSpPr/>
            <p:nvPr/>
          </p:nvSpPr>
          <p:spPr>
            <a:xfrm rot="5400000">
              <a:off x="4444839" y="2411759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950BC8F-8CD9-447A-9A86-CC69A363CB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99"/>
    </mc:Choice>
    <mc:Fallback xmlns="">
      <p:transition spd="slow" advTm="29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59" y="1883358"/>
            <a:ext cx="3472768" cy="905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40" y="507108"/>
            <a:ext cx="3980094" cy="84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655" y="507108"/>
            <a:ext cx="3837881" cy="981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5" y="4885713"/>
            <a:ext cx="3712191" cy="139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168" y="1882190"/>
            <a:ext cx="3797062" cy="1050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144" y="3335630"/>
            <a:ext cx="3997428" cy="118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57" y="3429000"/>
            <a:ext cx="3585570" cy="10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450" y="5056632"/>
            <a:ext cx="3837881" cy="1050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uppo 14">
            <a:extLst>
              <a:ext uri="{FF2B5EF4-FFF2-40B4-BE49-F238E27FC236}">
                <a16:creationId xmlns:a16="http://schemas.microsoft.com/office/drawing/2014/main" id="{1957B625-3463-4750-8E54-0FC168DEF1E8}"/>
              </a:ext>
            </a:extLst>
          </p:cNvPr>
          <p:cNvGrpSpPr/>
          <p:nvPr/>
        </p:nvGrpSpPr>
        <p:grpSpPr>
          <a:xfrm>
            <a:off x="0" y="0"/>
            <a:ext cx="9142601" cy="6858001"/>
            <a:chOff x="0" y="0"/>
            <a:chExt cx="9142601" cy="6858001"/>
          </a:xfrm>
        </p:grpSpPr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AB95898D-375D-46E2-975B-9D2B54771D42}"/>
                </a:ext>
              </a:extLst>
            </p:cNvPr>
            <p:cNvSpPr/>
            <p:nvPr/>
          </p:nvSpPr>
          <p:spPr>
            <a:xfrm>
              <a:off x="0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5145085C-566E-4D32-8103-F35C2D521925}"/>
                </a:ext>
              </a:extLst>
            </p:cNvPr>
            <p:cNvSpPr/>
            <p:nvPr/>
          </p:nvSpPr>
          <p:spPr>
            <a:xfrm>
              <a:off x="8891081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25ED103C-725A-44DA-A079-00D6252D44DF}"/>
                </a:ext>
              </a:extLst>
            </p:cNvPr>
            <p:cNvSpPr/>
            <p:nvPr/>
          </p:nvSpPr>
          <p:spPr>
            <a:xfrm rot="5400000">
              <a:off x="4444840" y="-4193320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15A03D35-2169-4FF0-A90F-270775AA6242}"/>
                </a:ext>
              </a:extLst>
            </p:cNvPr>
            <p:cNvSpPr/>
            <p:nvPr/>
          </p:nvSpPr>
          <p:spPr>
            <a:xfrm rot="5400000">
              <a:off x="4444839" y="2411759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75B021C-B27F-4C3B-960E-4EE8BC223C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96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11"/>
    </mc:Choice>
    <mc:Fallback xmlns="">
      <p:transition spd="slow" advTm="16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2833647" y="660848"/>
            <a:ext cx="33022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DA104A"/>
                </a:solidFill>
                <a:cs typeface="Arial" panose="020B0604020202020204" pitchFamily="34" charset="0"/>
              </a:rPr>
              <a:t>HOW CAN OBESITY BE DEFINED?</a:t>
            </a:r>
          </a:p>
          <a:p>
            <a:pPr algn="ctr"/>
            <a:endParaRPr lang="en-US" b="1" dirty="0">
              <a:solidFill>
                <a:srgbClr val="DA104A"/>
              </a:solidFill>
              <a:cs typeface="Arial" panose="020B0604020202020204" pitchFamily="34" charset="0"/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1130928" y="1592796"/>
            <a:ext cx="3657096" cy="4255554"/>
            <a:chOff x="2117081" y="692696"/>
            <a:chExt cx="4876128" cy="5152636"/>
          </a:xfrm>
        </p:grpSpPr>
        <p:sp>
          <p:nvSpPr>
            <p:cNvPr id="3" name="Rettangolo 2"/>
            <p:cNvSpPr/>
            <p:nvPr/>
          </p:nvSpPr>
          <p:spPr>
            <a:xfrm>
              <a:off x="2536424" y="4233862"/>
              <a:ext cx="3808713" cy="67710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3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Abnormal or excessive fat accumulation.</a:t>
              </a:r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680"/>
            <a:stretch/>
          </p:blipFill>
          <p:spPr bwMode="auto">
            <a:xfrm>
              <a:off x="2117081" y="692696"/>
              <a:ext cx="4876128" cy="2856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ttangolo 11"/>
            <p:cNvSpPr/>
            <p:nvPr/>
          </p:nvSpPr>
          <p:spPr>
            <a:xfrm>
              <a:off x="2536424" y="5445223"/>
              <a:ext cx="3808713" cy="400109"/>
            </a:xfrm>
            <a:prstGeom prst="rect">
              <a:avLst/>
            </a:prstGeom>
            <a:noFill/>
            <a:ln w="25400">
              <a:solidFill>
                <a:srgbClr val="F24CBB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350" b="1" dirty="0">
                  <a:latin typeface="Arial" panose="020B0604020202020204" pitchFamily="34" charset="0"/>
                  <a:cs typeface="Arial" panose="020B0604020202020204" pitchFamily="34" charset="0"/>
                </a:rPr>
                <a:t>OBESITY</a:t>
              </a:r>
            </a:p>
          </p:txBody>
        </p:sp>
        <p:sp>
          <p:nvSpPr>
            <p:cNvPr id="6" name="Freccia in giù 5"/>
            <p:cNvSpPr/>
            <p:nvPr/>
          </p:nvSpPr>
          <p:spPr>
            <a:xfrm>
              <a:off x="4355976" y="3717032"/>
              <a:ext cx="432048" cy="288032"/>
            </a:xfrm>
            <a:prstGeom prst="down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sp>
          <p:nvSpPr>
            <p:cNvPr id="14" name="Freccia in giù 13"/>
            <p:cNvSpPr/>
            <p:nvPr/>
          </p:nvSpPr>
          <p:spPr>
            <a:xfrm>
              <a:off x="4355976" y="5085184"/>
              <a:ext cx="432048" cy="288032"/>
            </a:xfrm>
            <a:prstGeom prst="down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</p:grpSp>
      <p:sp>
        <p:nvSpPr>
          <p:cNvPr id="15" name="Rettangolo 14"/>
          <p:cNvSpPr/>
          <p:nvPr/>
        </p:nvSpPr>
        <p:spPr>
          <a:xfrm>
            <a:off x="4911871" y="2849811"/>
            <a:ext cx="2759291" cy="300082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ADIPOGENESIS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uppo 17"/>
          <p:cNvGrpSpPr/>
          <p:nvPr/>
        </p:nvGrpSpPr>
        <p:grpSpPr>
          <a:xfrm>
            <a:off x="4468772" y="1375466"/>
            <a:ext cx="3388298" cy="1359717"/>
            <a:chOff x="4283968" y="4432342"/>
            <a:chExt cx="4517730" cy="1812956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46" b="23225"/>
            <a:stretch/>
          </p:blipFill>
          <p:spPr bwMode="auto">
            <a:xfrm>
              <a:off x="4584758" y="4432342"/>
              <a:ext cx="4216940" cy="1812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ttangolo 16"/>
            <p:cNvSpPr/>
            <p:nvPr/>
          </p:nvSpPr>
          <p:spPr>
            <a:xfrm>
              <a:off x="4283968" y="4816502"/>
              <a:ext cx="1152128" cy="553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0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Adipogenic stimuli</a:t>
              </a:r>
              <a:endParaRPr lang="es-ES" sz="1050" dirty="0"/>
            </a:p>
          </p:txBody>
        </p:sp>
      </p:grpSp>
      <p:sp>
        <p:nvSpPr>
          <p:cNvPr id="19" name="Rettangolo 18"/>
          <p:cNvSpPr/>
          <p:nvPr/>
        </p:nvSpPr>
        <p:spPr>
          <a:xfrm>
            <a:off x="1223629" y="2849811"/>
            <a:ext cx="3564396" cy="2311263"/>
          </a:xfrm>
          <a:prstGeom prst="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cxnSp>
        <p:nvCxnSpPr>
          <p:cNvPr id="21" name="Connettore 1 20"/>
          <p:cNvCxnSpPr>
            <a:endCxn id="15" idx="2"/>
          </p:cNvCxnSpPr>
          <p:nvPr/>
        </p:nvCxnSpPr>
        <p:spPr>
          <a:xfrm flipV="1">
            <a:off x="4788025" y="3149893"/>
            <a:ext cx="1503492" cy="927179"/>
          </a:xfrm>
          <a:prstGeom prst="line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2" name="Rettangolo 21"/>
          <p:cNvSpPr/>
          <p:nvPr/>
        </p:nvSpPr>
        <p:spPr>
          <a:xfrm>
            <a:off x="5253259" y="3829465"/>
            <a:ext cx="261310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Could strawberries bioactive compounds regulate adipogenesis?</a:t>
            </a:r>
            <a:endParaRPr lang="es-E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977" y="4701350"/>
            <a:ext cx="803672" cy="80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uppo 19">
            <a:extLst>
              <a:ext uri="{FF2B5EF4-FFF2-40B4-BE49-F238E27FC236}">
                <a16:creationId xmlns:a16="http://schemas.microsoft.com/office/drawing/2014/main" id="{D71636AF-49E0-4E98-9F49-8F2CB7387FCD}"/>
              </a:ext>
            </a:extLst>
          </p:cNvPr>
          <p:cNvGrpSpPr/>
          <p:nvPr/>
        </p:nvGrpSpPr>
        <p:grpSpPr>
          <a:xfrm>
            <a:off x="0" y="0"/>
            <a:ext cx="9142601" cy="6858001"/>
            <a:chOff x="0" y="0"/>
            <a:chExt cx="9142601" cy="6858001"/>
          </a:xfrm>
        </p:grpSpPr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CE9E8CC2-696C-4976-97D8-288DEE818A0F}"/>
                </a:ext>
              </a:extLst>
            </p:cNvPr>
            <p:cNvSpPr/>
            <p:nvPr/>
          </p:nvSpPr>
          <p:spPr>
            <a:xfrm>
              <a:off x="0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AC574560-D78F-48E7-B4E0-1CF916148788}"/>
                </a:ext>
              </a:extLst>
            </p:cNvPr>
            <p:cNvSpPr/>
            <p:nvPr/>
          </p:nvSpPr>
          <p:spPr>
            <a:xfrm>
              <a:off x="8891081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E615163D-5329-4456-B88A-D5BD73607658}"/>
                </a:ext>
              </a:extLst>
            </p:cNvPr>
            <p:cNvSpPr/>
            <p:nvPr/>
          </p:nvSpPr>
          <p:spPr>
            <a:xfrm rot="5400000">
              <a:off x="4444840" y="-4193320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8B2CE15E-1F5C-4E01-AB9C-57A5CA75BA0B}"/>
                </a:ext>
              </a:extLst>
            </p:cNvPr>
            <p:cNvSpPr/>
            <p:nvPr/>
          </p:nvSpPr>
          <p:spPr>
            <a:xfrm rot="5400000">
              <a:off x="4444839" y="2411759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93E3490-47E0-4360-A663-116C19F40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5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30"/>
    </mc:Choice>
    <mc:Fallback xmlns="">
      <p:transition spd="slow" advTm="9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2" b="7760"/>
          <a:stretch/>
        </p:blipFill>
        <p:spPr bwMode="auto">
          <a:xfrm>
            <a:off x="1205095" y="1538791"/>
            <a:ext cx="6735827" cy="379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11"/>
          <p:cNvSpPr/>
          <p:nvPr/>
        </p:nvSpPr>
        <p:spPr>
          <a:xfrm>
            <a:off x="1968210" y="782041"/>
            <a:ext cx="5207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DA10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OVERWEIGHT AND OBESITY IN THE WORLD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1726132" y="1322767"/>
            <a:ext cx="54986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Percentage of adults who are defined obese according to their BMI, 2016</a:t>
            </a:r>
            <a:endParaRPr lang="es-ES" sz="1200" b="1" dirty="0"/>
          </a:p>
        </p:txBody>
      </p:sp>
      <p:sp>
        <p:nvSpPr>
          <p:cNvPr id="3" name="Rettangolo 2"/>
          <p:cNvSpPr/>
          <p:nvPr/>
        </p:nvSpPr>
        <p:spPr>
          <a:xfrm>
            <a:off x="1409295" y="5364918"/>
            <a:ext cx="6311994" cy="5078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of the world's population live in a country where there are more people overweight and obese than underweight. </a:t>
            </a:r>
            <a:endParaRPr lang="es-ES" sz="13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E2B7F09E-E76C-4276-A7A8-511CB8871685}"/>
              </a:ext>
            </a:extLst>
          </p:cNvPr>
          <p:cNvGrpSpPr/>
          <p:nvPr/>
        </p:nvGrpSpPr>
        <p:grpSpPr>
          <a:xfrm>
            <a:off x="0" y="0"/>
            <a:ext cx="9142601" cy="6858001"/>
            <a:chOff x="0" y="0"/>
            <a:chExt cx="9142601" cy="6858001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EBDA43E7-EDE3-462A-AE08-D81A86BAF0AF}"/>
                </a:ext>
              </a:extLst>
            </p:cNvPr>
            <p:cNvSpPr/>
            <p:nvPr/>
          </p:nvSpPr>
          <p:spPr>
            <a:xfrm>
              <a:off x="0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EBF9C541-6552-4AE2-A7B5-A83F4A1AA5AF}"/>
                </a:ext>
              </a:extLst>
            </p:cNvPr>
            <p:cNvSpPr/>
            <p:nvPr/>
          </p:nvSpPr>
          <p:spPr>
            <a:xfrm>
              <a:off x="8891081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D6CF7AB9-1F54-4576-A22B-DCE1109740C1}"/>
                </a:ext>
              </a:extLst>
            </p:cNvPr>
            <p:cNvSpPr/>
            <p:nvPr/>
          </p:nvSpPr>
          <p:spPr>
            <a:xfrm rot="5400000">
              <a:off x="4444840" y="-4193320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18E4E8B6-C054-4D7B-BF23-BDFD206262AD}"/>
                </a:ext>
              </a:extLst>
            </p:cNvPr>
            <p:cNvSpPr/>
            <p:nvPr/>
          </p:nvSpPr>
          <p:spPr>
            <a:xfrm rot="5400000">
              <a:off x="4444839" y="2411759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1" name="Group 3">
            <a:extLst>
              <a:ext uri="{FF2B5EF4-FFF2-40B4-BE49-F238E27FC236}">
                <a16:creationId xmlns:a16="http://schemas.microsoft.com/office/drawing/2014/main" id="{9C9DF40F-270C-4454-9369-9CFD04038A43}"/>
              </a:ext>
            </a:extLst>
          </p:cNvPr>
          <p:cNvGrpSpPr>
            <a:grpSpLocks noChangeAspect="1"/>
          </p:cNvGrpSpPr>
          <p:nvPr/>
        </p:nvGrpSpPr>
        <p:grpSpPr>
          <a:xfrm>
            <a:off x="7362983" y="777266"/>
            <a:ext cx="670452" cy="684000"/>
            <a:chOff x="555112" y="503420"/>
            <a:chExt cx="1963712" cy="1869252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3518C5D7-CC13-4F9F-9A7C-1F4EF93793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88" t="46107" r="10137" b="32061"/>
            <a:stretch/>
          </p:blipFill>
          <p:spPr bwMode="auto">
            <a:xfrm>
              <a:off x="749508" y="503420"/>
              <a:ext cx="1519004" cy="15970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39F121EE-6D4C-457E-9D2F-B5B49EE9BA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71" t="67796" r="10137" b="28483"/>
            <a:stretch/>
          </p:blipFill>
          <p:spPr bwMode="auto">
            <a:xfrm>
              <a:off x="555112" y="2100498"/>
              <a:ext cx="1963712" cy="272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0CAF81D-0BA1-4386-9F8D-9E78C603D3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8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63"/>
    </mc:Choice>
    <mc:Fallback xmlns="">
      <p:transition spd="slow" advTm="23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2" y="1754815"/>
            <a:ext cx="6264696" cy="1721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10" r="85015" b="11523"/>
          <a:stretch/>
        </p:blipFill>
        <p:spPr bwMode="auto">
          <a:xfrm>
            <a:off x="6246186" y="1237213"/>
            <a:ext cx="811626" cy="77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07" t="36043" r="12089" b="49720"/>
          <a:stretch/>
        </p:blipFill>
        <p:spPr bwMode="auto">
          <a:xfrm>
            <a:off x="1776928" y="1375210"/>
            <a:ext cx="1289577" cy="56164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nettore 2 4"/>
          <p:cNvCxnSpPr/>
          <p:nvPr/>
        </p:nvCxnSpPr>
        <p:spPr>
          <a:xfrm>
            <a:off x="3707904" y="1624502"/>
            <a:ext cx="2160240" cy="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3" y="3562253"/>
            <a:ext cx="5806361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ttangolo 23"/>
          <p:cNvSpPr/>
          <p:nvPr/>
        </p:nvSpPr>
        <p:spPr>
          <a:xfrm>
            <a:off x="2140262" y="683921"/>
            <a:ext cx="48620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DA10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PROGRESSION OF 3T3-L1 PREADIPOCYTE DIFFERENTIATION</a:t>
            </a:r>
          </a:p>
        </p:txBody>
      </p:sp>
      <p:sp>
        <p:nvSpPr>
          <p:cNvPr id="25" name="Rettangolo arrotondato 24"/>
          <p:cNvSpPr/>
          <p:nvPr/>
        </p:nvSpPr>
        <p:spPr>
          <a:xfrm>
            <a:off x="3383868" y="3264629"/>
            <a:ext cx="3078342" cy="16856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87E59861-1BC8-4FBA-BFF4-9B7CD39FE508}"/>
              </a:ext>
            </a:extLst>
          </p:cNvPr>
          <p:cNvGrpSpPr/>
          <p:nvPr/>
        </p:nvGrpSpPr>
        <p:grpSpPr>
          <a:xfrm>
            <a:off x="0" y="0"/>
            <a:ext cx="9142601" cy="6858001"/>
            <a:chOff x="0" y="0"/>
            <a:chExt cx="9142601" cy="6858001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99F78355-0A2C-4046-9700-447CC867E07F}"/>
                </a:ext>
              </a:extLst>
            </p:cNvPr>
            <p:cNvSpPr/>
            <p:nvPr/>
          </p:nvSpPr>
          <p:spPr>
            <a:xfrm>
              <a:off x="0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6DEB0FBE-C4BD-4CC9-B51E-875D862CD022}"/>
                </a:ext>
              </a:extLst>
            </p:cNvPr>
            <p:cNvSpPr/>
            <p:nvPr/>
          </p:nvSpPr>
          <p:spPr>
            <a:xfrm>
              <a:off x="8891081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4C98794A-9C1C-4B1F-A5A2-0113FFEF8ABD}"/>
                </a:ext>
              </a:extLst>
            </p:cNvPr>
            <p:cNvSpPr/>
            <p:nvPr/>
          </p:nvSpPr>
          <p:spPr>
            <a:xfrm rot="5400000">
              <a:off x="4444840" y="-4193320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866D8809-11D7-45C9-AAB6-0D9120417B35}"/>
                </a:ext>
              </a:extLst>
            </p:cNvPr>
            <p:cNvSpPr/>
            <p:nvPr/>
          </p:nvSpPr>
          <p:spPr>
            <a:xfrm rot="5400000">
              <a:off x="4444839" y="2411759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DF75DB8-6AF2-4EF5-9D7E-56030A7B98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208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34"/>
    </mc:Choice>
    <mc:Fallback xmlns="">
      <p:transition spd="slow" advTm="51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0" name="Picture 10" descr="Resultado de imagen de 3t3-L1 cell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850" y="3902836"/>
            <a:ext cx="839225" cy="72362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Casella di testo 150"/>
          <p:cNvSpPr txBox="1"/>
          <p:nvPr/>
        </p:nvSpPr>
        <p:spPr>
          <a:xfrm>
            <a:off x="3221850" y="1322766"/>
            <a:ext cx="2431262" cy="1890210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  <a:effectLst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it-IT" sz="1350" b="1" u="sng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Evaluation of </a:t>
            </a:r>
            <a:r>
              <a:rPr lang="it-IT" sz="1350" b="1" u="sng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cell</a:t>
            </a:r>
            <a:r>
              <a:rPr lang="it-IT" sz="1350" b="1" u="sng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it-IT" sz="1350" b="1" u="sng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functions</a:t>
            </a:r>
            <a:r>
              <a:rPr lang="it-IT" sz="1350" b="1" u="sng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: </a:t>
            </a:r>
            <a:endParaRPr lang="es-ES" sz="1350" b="1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202883" indent="-67628" algn="ctr">
              <a:lnSpc>
                <a:spcPct val="150000"/>
              </a:lnSpc>
            </a:pPr>
            <a:r>
              <a:rPr lang="es-ES" sz="135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- Viability assay</a:t>
            </a:r>
          </a:p>
          <a:p>
            <a:pPr marL="202883" indent="-67628" algn="ctr">
              <a:lnSpc>
                <a:spcPct val="150000"/>
              </a:lnSpc>
            </a:pPr>
            <a:r>
              <a:rPr lang="es-ES" sz="135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- Apoptosis</a:t>
            </a:r>
          </a:p>
          <a:p>
            <a:pPr marL="202883" indent="-67628" algn="ctr">
              <a:lnSpc>
                <a:spcPct val="150000"/>
              </a:lnSpc>
            </a:pPr>
            <a:r>
              <a:rPr lang="es-ES" sz="135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- Intracellular ROS production </a:t>
            </a:r>
          </a:p>
          <a:p>
            <a:pPr marL="202883" indent="-67628" algn="ctr">
              <a:lnSpc>
                <a:spcPct val="150000"/>
              </a:lnSpc>
            </a:pPr>
            <a:r>
              <a:rPr lang="en-US" sz="135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- Antioxidant enzymes activities</a:t>
            </a:r>
            <a:endParaRPr lang="es-ES" sz="135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02883" indent="-67628" algn="ctr">
              <a:lnSpc>
                <a:spcPct val="150000"/>
              </a:lnSpc>
            </a:pPr>
            <a:r>
              <a:rPr lang="en-US" sz="135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- Mitochondrial functionality</a:t>
            </a:r>
            <a:endParaRPr lang="es-ES" sz="135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35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 </a:t>
            </a:r>
            <a:endParaRPr lang="es-ES" sz="1350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38" name="Casella di testo 151"/>
          <p:cNvSpPr txBox="1"/>
          <p:nvPr/>
        </p:nvSpPr>
        <p:spPr>
          <a:xfrm>
            <a:off x="3059833" y="4080200"/>
            <a:ext cx="2990696" cy="1173524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  <a:effectLst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  <a:lvl1pPr>
              <a:spcAft>
                <a:spcPts val="0"/>
              </a:spcAft>
              <a:defRPr sz="1600" u="sng"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it-IT" sz="1350" b="1" dirty="0" err="1"/>
              <a:t>Lipid</a:t>
            </a:r>
            <a:r>
              <a:rPr lang="it-IT" sz="1350" b="1" dirty="0"/>
              <a:t> </a:t>
            </a:r>
            <a:r>
              <a:rPr lang="it-IT" sz="1350" b="1" dirty="0" err="1"/>
              <a:t>metabolism</a:t>
            </a:r>
            <a:r>
              <a:rPr lang="it-IT" sz="1350" b="1" dirty="0"/>
              <a:t>:</a:t>
            </a:r>
            <a:endParaRPr lang="es-ES" sz="1350" b="1" dirty="0"/>
          </a:p>
          <a:p>
            <a:pPr marL="201216" indent="-71438" algn="ctr">
              <a:lnSpc>
                <a:spcPct val="150000"/>
              </a:lnSpc>
            </a:pPr>
            <a:r>
              <a:rPr lang="es-ES" sz="1350" u="none" dirty="0"/>
              <a:t>- LDL-cholesterol and TAGs contents</a:t>
            </a:r>
          </a:p>
          <a:p>
            <a:pPr marL="201216" indent="-71438" algn="ctr">
              <a:lnSpc>
                <a:spcPct val="150000"/>
              </a:lnSpc>
            </a:pPr>
            <a:r>
              <a:rPr lang="es-ES" sz="1350" u="none" dirty="0"/>
              <a:t>- Lipid peroxidation </a:t>
            </a:r>
          </a:p>
          <a:p>
            <a:pPr marL="201216" indent="-71438" algn="ctr">
              <a:lnSpc>
                <a:spcPct val="150000"/>
              </a:lnSpc>
            </a:pPr>
            <a:r>
              <a:rPr lang="es-ES" sz="1350" u="none" dirty="0"/>
              <a:t>- Total lipid accumulation</a:t>
            </a:r>
          </a:p>
        </p:txBody>
      </p:sp>
      <p:sp>
        <p:nvSpPr>
          <p:cNvPr id="39" name="Casella di testo 152"/>
          <p:cNvSpPr txBox="1"/>
          <p:nvPr/>
        </p:nvSpPr>
        <p:spPr>
          <a:xfrm>
            <a:off x="5983342" y="2674480"/>
            <a:ext cx="2376264" cy="648072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  <a:effectLst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  <a:lvl1pPr>
              <a:spcAft>
                <a:spcPts val="0"/>
              </a:spcAft>
              <a:defRPr sz="1600" u="sng"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it-IT" sz="1350" b="1" dirty="0"/>
              <a:t>Adipogenic gene and </a:t>
            </a:r>
            <a:r>
              <a:rPr lang="it-IT" sz="1350" b="1" dirty="0" err="1"/>
              <a:t>protein</a:t>
            </a:r>
            <a:r>
              <a:rPr lang="it-IT" sz="1350" b="1" dirty="0"/>
              <a:t> </a:t>
            </a:r>
            <a:r>
              <a:rPr lang="it-IT" sz="1350" b="1" dirty="0" err="1"/>
              <a:t>expressions</a:t>
            </a:r>
            <a:endParaRPr lang="es-ES" sz="1350" b="1" dirty="0"/>
          </a:p>
          <a:p>
            <a:pPr algn="ctr">
              <a:lnSpc>
                <a:spcPct val="150000"/>
              </a:lnSpc>
            </a:pPr>
            <a:endParaRPr lang="es-ES" sz="1350" dirty="0"/>
          </a:p>
        </p:txBody>
      </p:sp>
      <p:sp>
        <p:nvSpPr>
          <p:cNvPr id="42" name="Freccia in giù 41"/>
          <p:cNvSpPr/>
          <p:nvPr/>
        </p:nvSpPr>
        <p:spPr>
          <a:xfrm rot="16200000">
            <a:off x="2888856" y="3244579"/>
            <a:ext cx="234866" cy="27878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27" name="Rettangolo 26"/>
          <p:cNvSpPr/>
          <p:nvPr/>
        </p:nvSpPr>
        <p:spPr>
          <a:xfrm>
            <a:off x="1143000" y="911541"/>
            <a:ext cx="3429000" cy="2700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28" name="CasellaDiTesto 27"/>
          <p:cNvSpPr txBox="1"/>
          <p:nvPr/>
        </p:nvSpPr>
        <p:spPr>
          <a:xfrm>
            <a:off x="1148262" y="919597"/>
            <a:ext cx="3429000" cy="300082"/>
          </a:xfrm>
          <a:prstGeom prst="rect">
            <a:avLst/>
          </a:prstGeom>
          <a:solidFill>
            <a:srgbClr val="FCD0E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350" b="1" dirty="0">
                <a:latin typeface="Arial" panose="020B0604020202020204" pitchFamily="34" charset="0"/>
                <a:cs typeface="Arial" panose="020B0604020202020204" pitchFamily="34" charset="0"/>
              </a:rPr>
              <a:t>EXPERIMENTAL DESIGN</a:t>
            </a:r>
            <a:endParaRPr lang="es-E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652154" y="1754815"/>
            <a:ext cx="12106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350" dirty="0">
                <a:latin typeface="Arial" panose="020B0604020202020204" pitchFamily="34" charset="0"/>
                <a:cs typeface="Arial" panose="020B0604020202020204" pitchFamily="34" charset="0"/>
              </a:rPr>
              <a:t>Pre-adipocytes</a:t>
            </a:r>
          </a:p>
        </p:txBody>
      </p:sp>
      <p:sp>
        <p:nvSpPr>
          <p:cNvPr id="35" name="CasellaDiTesto 34"/>
          <p:cNvSpPr txBox="1"/>
          <p:nvPr/>
        </p:nvSpPr>
        <p:spPr>
          <a:xfrm>
            <a:off x="1585158" y="4704792"/>
            <a:ext cx="12106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350" dirty="0">
                <a:latin typeface="Arial" panose="020B0604020202020204" pitchFamily="34" charset="0"/>
                <a:cs typeface="Arial" panose="020B0604020202020204" pitchFamily="34" charset="0"/>
              </a:rPr>
              <a:t>Mature adipocytes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850" y="2361274"/>
            <a:ext cx="839225" cy="69294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E4B2390E-DCB5-49F1-9F82-F6E6EDB859BD}"/>
              </a:ext>
            </a:extLst>
          </p:cNvPr>
          <p:cNvGrpSpPr/>
          <p:nvPr/>
        </p:nvGrpSpPr>
        <p:grpSpPr>
          <a:xfrm>
            <a:off x="0" y="0"/>
            <a:ext cx="9142601" cy="6858001"/>
            <a:chOff x="0" y="0"/>
            <a:chExt cx="9142601" cy="6858001"/>
          </a:xfrm>
        </p:grpSpPr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3B26C79D-701F-440C-B2B1-1A3EB98B70B6}"/>
                </a:ext>
              </a:extLst>
            </p:cNvPr>
            <p:cNvSpPr/>
            <p:nvPr/>
          </p:nvSpPr>
          <p:spPr>
            <a:xfrm>
              <a:off x="0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C79358DB-8368-406F-AB2C-112C2B6C260C}"/>
                </a:ext>
              </a:extLst>
            </p:cNvPr>
            <p:cNvSpPr/>
            <p:nvPr/>
          </p:nvSpPr>
          <p:spPr>
            <a:xfrm>
              <a:off x="8891081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B1644B9D-D4A7-4FE2-9CFA-281004511F61}"/>
                </a:ext>
              </a:extLst>
            </p:cNvPr>
            <p:cNvSpPr/>
            <p:nvPr/>
          </p:nvSpPr>
          <p:spPr>
            <a:xfrm rot="5400000">
              <a:off x="4444840" y="-4193320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94396B34-C507-47E8-A8DC-DF2C9682C131}"/>
                </a:ext>
              </a:extLst>
            </p:cNvPr>
            <p:cNvSpPr/>
            <p:nvPr/>
          </p:nvSpPr>
          <p:spPr>
            <a:xfrm rot="5400000">
              <a:off x="4444839" y="2411759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4FE1C1D-69E0-46E6-B114-750A4BC6ED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93"/>
    </mc:Choice>
    <mc:Fallback xmlns="">
      <p:transition spd="slow" advTm="14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67"/>
          <a:stretch/>
        </p:blipFill>
        <p:spPr bwMode="auto">
          <a:xfrm>
            <a:off x="1223628" y="2121376"/>
            <a:ext cx="3455936" cy="2518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6299" y="740215"/>
            <a:ext cx="619000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DA104A"/>
                </a:solidFill>
              </a:rPr>
              <a:t>EFFECTS OF STRAWBERRY EXTRACT (STWE) ON PROLIFERATION AND VIABILITY OF 3T3-L1 CELLS </a:t>
            </a:r>
            <a:endParaRPr lang="es-ES" sz="2000" b="1" dirty="0">
              <a:solidFill>
                <a:srgbClr val="DA104A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4"/>
          <a:stretch/>
        </p:blipFill>
        <p:spPr bwMode="auto">
          <a:xfrm>
            <a:off x="4626006" y="2128498"/>
            <a:ext cx="3198120" cy="2518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2222039" y="5061573"/>
            <a:ext cx="4698522" cy="507831"/>
          </a:xfrm>
          <a:prstGeom prst="rect">
            <a:avLst/>
          </a:prstGeom>
          <a:noFill/>
          <a:ln w="25400">
            <a:solidFill>
              <a:srgbClr val="F24CBB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No significant (toxic) effect on cell proliferation was observed at concentrations of STWE ≤100 μg/mL</a:t>
            </a:r>
            <a:endParaRPr lang="es-ES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82CFE778-2D9F-42A7-A163-B16CEC341CF0}"/>
              </a:ext>
            </a:extLst>
          </p:cNvPr>
          <p:cNvGrpSpPr/>
          <p:nvPr/>
        </p:nvGrpSpPr>
        <p:grpSpPr>
          <a:xfrm>
            <a:off x="0" y="0"/>
            <a:ext cx="9142601" cy="6858001"/>
            <a:chOff x="0" y="0"/>
            <a:chExt cx="9142601" cy="6858001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22803CC4-7A36-43C3-BC53-FE0E3CD1E094}"/>
                </a:ext>
              </a:extLst>
            </p:cNvPr>
            <p:cNvSpPr/>
            <p:nvPr/>
          </p:nvSpPr>
          <p:spPr>
            <a:xfrm>
              <a:off x="0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9787AC88-CFDE-40B1-AFC1-5675FAFA17DE}"/>
                </a:ext>
              </a:extLst>
            </p:cNvPr>
            <p:cNvSpPr/>
            <p:nvPr/>
          </p:nvSpPr>
          <p:spPr>
            <a:xfrm>
              <a:off x="8891081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12D8F2FB-4DEB-4BBD-BB72-B846C61540F4}"/>
                </a:ext>
              </a:extLst>
            </p:cNvPr>
            <p:cNvSpPr/>
            <p:nvPr/>
          </p:nvSpPr>
          <p:spPr>
            <a:xfrm rot="5400000">
              <a:off x="4444840" y="-4193320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2741B0B9-39CD-44B2-A3D9-5386A475E913}"/>
                </a:ext>
              </a:extLst>
            </p:cNvPr>
            <p:cNvSpPr/>
            <p:nvPr/>
          </p:nvSpPr>
          <p:spPr>
            <a:xfrm rot="5400000">
              <a:off x="4444839" y="2411759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3EE8D71-0789-466A-B29D-5AA48BB106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15567D1F-5631-4312-B334-A58395A44316}"/>
              </a:ext>
            </a:extLst>
          </p:cNvPr>
          <p:cNvSpPr/>
          <p:nvPr/>
        </p:nvSpPr>
        <p:spPr>
          <a:xfrm>
            <a:off x="4231889" y="6117785"/>
            <a:ext cx="4572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br>
              <a:rPr lang="it-IT" sz="1050" b="1" dirty="0"/>
            </a:br>
            <a:r>
              <a:rPr lang="it-IT" sz="1050" b="1" dirty="0"/>
              <a:t>Forbes-Hernandez et al., Food </a:t>
            </a:r>
            <a:r>
              <a:rPr lang="it-IT" sz="1050" b="1" dirty="0" err="1"/>
              <a:t>Funct</a:t>
            </a:r>
            <a:r>
              <a:rPr lang="it-IT" sz="1050" b="1" dirty="0"/>
              <a:t>., 2020,11, 297-304</a:t>
            </a:r>
          </a:p>
        </p:txBody>
      </p:sp>
    </p:spTree>
    <p:extLst>
      <p:ext uri="{BB962C8B-B14F-4D97-AF65-F5344CB8AC3E}">
        <p14:creationId xmlns:p14="http://schemas.microsoft.com/office/powerpoint/2010/main" val="343482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50"/>
    </mc:Choice>
    <mc:Fallback xmlns="">
      <p:transition spd="slow" advTm="17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142" y="1592796"/>
            <a:ext cx="5897537" cy="426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1622142" y="772818"/>
            <a:ext cx="610267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DA104A"/>
                </a:solidFill>
              </a:rPr>
              <a:t>EFFECTS OF STWE ON MATURE ADIPOCYTES APOPTOSIS</a:t>
            </a:r>
            <a:endParaRPr lang="es-ES" sz="2000" b="1" dirty="0">
              <a:solidFill>
                <a:srgbClr val="DA104A"/>
              </a:solidFill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4E450DF9-A7AB-4C84-86D0-F39170FBB47C}"/>
              </a:ext>
            </a:extLst>
          </p:cNvPr>
          <p:cNvGrpSpPr/>
          <p:nvPr/>
        </p:nvGrpSpPr>
        <p:grpSpPr>
          <a:xfrm>
            <a:off x="0" y="0"/>
            <a:ext cx="9142601" cy="6858001"/>
            <a:chOff x="0" y="0"/>
            <a:chExt cx="9142601" cy="6858001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368453AD-C137-47C8-9564-FCF35F9FF8E0}"/>
                </a:ext>
              </a:extLst>
            </p:cNvPr>
            <p:cNvSpPr/>
            <p:nvPr/>
          </p:nvSpPr>
          <p:spPr>
            <a:xfrm>
              <a:off x="0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A9804250-1B03-442A-A2AC-6B4033742BD1}"/>
                </a:ext>
              </a:extLst>
            </p:cNvPr>
            <p:cNvSpPr/>
            <p:nvPr/>
          </p:nvSpPr>
          <p:spPr>
            <a:xfrm>
              <a:off x="8891081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38D922AE-F630-4AD0-AC3C-00BE0D080C4B}"/>
                </a:ext>
              </a:extLst>
            </p:cNvPr>
            <p:cNvSpPr/>
            <p:nvPr/>
          </p:nvSpPr>
          <p:spPr>
            <a:xfrm rot="5400000">
              <a:off x="4444840" y="-4193320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E6831AF7-B2A2-44D6-A13D-59105902E145}"/>
                </a:ext>
              </a:extLst>
            </p:cNvPr>
            <p:cNvSpPr/>
            <p:nvPr/>
          </p:nvSpPr>
          <p:spPr>
            <a:xfrm rot="5400000">
              <a:off x="4444839" y="2411759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3DFA3CC-9642-4ACB-8100-5E35C7FE1D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B9426A2D-ADF2-4315-95EB-CBDD8B0B38CD}"/>
              </a:ext>
            </a:extLst>
          </p:cNvPr>
          <p:cNvSpPr/>
          <p:nvPr/>
        </p:nvSpPr>
        <p:spPr>
          <a:xfrm>
            <a:off x="4231889" y="6117785"/>
            <a:ext cx="4572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br>
              <a:rPr lang="it-IT" sz="1050" b="1" dirty="0"/>
            </a:br>
            <a:r>
              <a:rPr lang="it-IT" sz="1050" b="1" dirty="0"/>
              <a:t>Forbes-Hernandez et al., Food </a:t>
            </a:r>
            <a:r>
              <a:rPr lang="it-IT" sz="1050" b="1" dirty="0" err="1"/>
              <a:t>Funct</a:t>
            </a:r>
            <a:r>
              <a:rPr lang="it-IT" sz="1050" b="1" dirty="0"/>
              <a:t>., 2020,11, 297-304</a:t>
            </a:r>
          </a:p>
        </p:txBody>
      </p:sp>
    </p:spTree>
    <p:extLst>
      <p:ext uri="{BB962C8B-B14F-4D97-AF65-F5344CB8AC3E}">
        <p14:creationId xmlns:p14="http://schemas.microsoft.com/office/powerpoint/2010/main" val="403494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20"/>
    </mc:Choice>
    <mc:Fallback xmlns="">
      <p:transition spd="slow" advTm="21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8"/>
          <a:stretch/>
        </p:blipFill>
        <p:spPr bwMode="auto">
          <a:xfrm>
            <a:off x="1588110" y="1400502"/>
            <a:ext cx="5468166" cy="413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1671803" y="753977"/>
            <a:ext cx="59513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DA104A"/>
                </a:solidFill>
                <a:cs typeface="Arial" panose="020B0604020202020204" pitchFamily="34" charset="0"/>
              </a:rPr>
              <a:t>EFFECTS OF STWE ON 3T3-L1 CELLS DIFFERENTIATION</a:t>
            </a:r>
            <a:endParaRPr lang="es-ES" sz="2000" dirty="0">
              <a:solidFill>
                <a:srgbClr val="DA104A"/>
              </a:solidFill>
              <a:cs typeface="Arial" panose="020B0604020202020204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2747437" y="5863223"/>
            <a:ext cx="3800126" cy="338554"/>
          </a:xfrm>
          <a:prstGeom prst="rect">
            <a:avLst/>
          </a:prstGeom>
          <a:noFill/>
          <a:ln w="25400">
            <a:solidFill>
              <a:srgbClr val="F24CBB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Inhibition of adipogenesis</a:t>
            </a: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DF7EDD80-2064-4288-A4A4-1FC120276C9A}"/>
              </a:ext>
            </a:extLst>
          </p:cNvPr>
          <p:cNvGrpSpPr/>
          <p:nvPr/>
        </p:nvGrpSpPr>
        <p:grpSpPr>
          <a:xfrm>
            <a:off x="0" y="0"/>
            <a:ext cx="9142601" cy="6858001"/>
            <a:chOff x="0" y="0"/>
            <a:chExt cx="9142601" cy="6858001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AF6378C8-DB24-4CD0-9863-676CC9344802}"/>
                </a:ext>
              </a:extLst>
            </p:cNvPr>
            <p:cNvSpPr/>
            <p:nvPr/>
          </p:nvSpPr>
          <p:spPr>
            <a:xfrm>
              <a:off x="0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5A287DEA-9BD0-4166-9CB0-C6F0B1059011}"/>
                </a:ext>
              </a:extLst>
            </p:cNvPr>
            <p:cNvSpPr/>
            <p:nvPr/>
          </p:nvSpPr>
          <p:spPr>
            <a:xfrm>
              <a:off x="8891081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936580FB-9E7F-4FFD-8C6E-FFDE61F2353D}"/>
                </a:ext>
              </a:extLst>
            </p:cNvPr>
            <p:cNvSpPr/>
            <p:nvPr/>
          </p:nvSpPr>
          <p:spPr>
            <a:xfrm rot="5400000">
              <a:off x="4444840" y="-4193320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2CE5B826-7263-46E7-9767-0FAC322A1C58}"/>
                </a:ext>
              </a:extLst>
            </p:cNvPr>
            <p:cNvSpPr/>
            <p:nvPr/>
          </p:nvSpPr>
          <p:spPr>
            <a:xfrm rot="5400000">
              <a:off x="4444839" y="2411759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FF546C30-39E9-4D0A-8DF4-6A475724E3EA}"/>
              </a:ext>
            </a:extLst>
          </p:cNvPr>
          <p:cNvGrpSpPr/>
          <p:nvPr/>
        </p:nvGrpSpPr>
        <p:grpSpPr>
          <a:xfrm>
            <a:off x="152400" y="152400"/>
            <a:ext cx="9142601" cy="6858001"/>
            <a:chOff x="0" y="0"/>
            <a:chExt cx="9142601" cy="6858001"/>
          </a:xfrm>
        </p:grpSpPr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C6C0A56D-9445-4CE1-BCBA-83298350D3F4}"/>
                </a:ext>
              </a:extLst>
            </p:cNvPr>
            <p:cNvSpPr/>
            <p:nvPr/>
          </p:nvSpPr>
          <p:spPr>
            <a:xfrm>
              <a:off x="0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8F2A6DBA-4912-4383-84A5-CC639A3EE86F}"/>
                </a:ext>
              </a:extLst>
            </p:cNvPr>
            <p:cNvSpPr/>
            <p:nvPr/>
          </p:nvSpPr>
          <p:spPr>
            <a:xfrm>
              <a:off x="8891081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E45BC6A3-0138-4311-A133-565DC6F40750}"/>
                </a:ext>
              </a:extLst>
            </p:cNvPr>
            <p:cNvSpPr/>
            <p:nvPr/>
          </p:nvSpPr>
          <p:spPr>
            <a:xfrm rot="5400000">
              <a:off x="4444840" y="-4193320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05669DA6-A1BB-4C50-8B2B-7BD691FDA38B}"/>
                </a:ext>
              </a:extLst>
            </p:cNvPr>
            <p:cNvSpPr/>
            <p:nvPr/>
          </p:nvSpPr>
          <p:spPr>
            <a:xfrm rot="5400000">
              <a:off x="4444839" y="2411759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2710C10-8F6B-4327-A213-D6A205E20B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106C00F0-03D7-47EF-8E89-D2B4B46D7832}"/>
              </a:ext>
            </a:extLst>
          </p:cNvPr>
          <p:cNvSpPr/>
          <p:nvPr/>
        </p:nvSpPr>
        <p:spPr>
          <a:xfrm>
            <a:off x="4231889" y="6117785"/>
            <a:ext cx="4572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br>
              <a:rPr lang="it-IT" sz="1050" b="1" dirty="0"/>
            </a:br>
            <a:r>
              <a:rPr lang="it-IT" sz="1050" b="1" dirty="0"/>
              <a:t>Forbes-Hernandez et al., Food </a:t>
            </a:r>
            <a:r>
              <a:rPr lang="it-IT" sz="1050" b="1" dirty="0" err="1"/>
              <a:t>Funct</a:t>
            </a:r>
            <a:r>
              <a:rPr lang="it-IT" sz="1050" b="1" dirty="0"/>
              <a:t>., 2020,11, 297-304</a:t>
            </a:r>
          </a:p>
        </p:txBody>
      </p:sp>
    </p:spTree>
    <p:extLst>
      <p:ext uri="{BB962C8B-B14F-4D97-AF65-F5344CB8AC3E}">
        <p14:creationId xmlns:p14="http://schemas.microsoft.com/office/powerpoint/2010/main" val="152309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97"/>
    </mc:Choice>
    <mc:Fallback xmlns="">
      <p:transition spd="slow" advTm="49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/>
        </p:nvSpPr>
        <p:spPr>
          <a:xfrm>
            <a:off x="1212071" y="786430"/>
            <a:ext cx="67184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DA104A"/>
                </a:solidFill>
                <a:cs typeface="Arial" panose="020B0604020202020204" pitchFamily="34" charset="0"/>
              </a:rPr>
              <a:t>EFFECTS OF STWE ON LIPID ACCUMULATION</a:t>
            </a:r>
            <a:endParaRPr lang="es-ES" sz="2000" dirty="0">
              <a:solidFill>
                <a:srgbClr val="DA104A"/>
              </a:solidFill>
              <a:cs typeface="Arial" panose="020B0604020202020204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260180" y="3429000"/>
            <a:ext cx="5361907" cy="300082"/>
          </a:xfrm>
          <a:prstGeom prst="rect">
            <a:avLst/>
          </a:prstGeom>
          <a:noFill/>
          <a:ln w="25400">
            <a:solidFill>
              <a:srgbClr val="F24CBB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Decrease of total lipid content and improvement of lipid profile</a:t>
            </a:r>
            <a:endParaRPr lang="es-ES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4674024" y="1362269"/>
            <a:ext cx="3078343" cy="1920590"/>
            <a:chOff x="4788023" y="628875"/>
            <a:chExt cx="4104457" cy="2560786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518"/>
            <a:stretch/>
          </p:blipFill>
          <p:spPr bwMode="auto">
            <a:xfrm>
              <a:off x="4788023" y="628875"/>
              <a:ext cx="4104457" cy="2560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ttangolo 15"/>
            <p:cNvSpPr/>
            <p:nvPr/>
          </p:nvSpPr>
          <p:spPr>
            <a:xfrm>
              <a:off x="7956376" y="980728"/>
              <a:ext cx="682239" cy="4001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endParaRPr lang="es-ES" sz="13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uppo 13"/>
          <p:cNvGrpSpPr/>
          <p:nvPr/>
        </p:nvGrpSpPr>
        <p:grpSpPr>
          <a:xfrm>
            <a:off x="4734018" y="4147380"/>
            <a:ext cx="3177070" cy="1791060"/>
            <a:chOff x="4788023" y="3374624"/>
            <a:chExt cx="4236093" cy="2388080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78"/>
            <a:stretch/>
          </p:blipFill>
          <p:spPr bwMode="auto">
            <a:xfrm>
              <a:off x="4788023" y="3374624"/>
              <a:ext cx="4236093" cy="2388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ttangolo 16"/>
            <p:cNvSpPr/>
            <p:nvPr/>
          </p:nvSpPr>
          <p:spPr>
            <a:xfrm>
              <a:off x="8155649" y="3573016"/>
              <a:ext cx="682239" cy="4001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endParaRPr lang="es-ES" sz="13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uppo 9"/>
          <p:cNvGrpSpPr/>
          <p:nvPr/>
        </p:nvGrpSpPr>
        <p:grpSpPr>
          <a:xfrm>
            <a:off x="1390555" y="4086559"/>
            <a:ext cx="3019427" cy="1851881"/>
            <a:chOff x="330074" y="3374623"/>
            <a:chExt cx="4025902" cy="2469174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074" y="3374623"/>
              <a:ext cx="3881886" cy="2469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ttangolo 17"/>
            <p:cNvSpPr/>
            <p:nvPr/>
          </p:nvSpPr>
          <p:spPr>
            <a:xfrm>
              <a:off x="3673737" y="3573016"/>
              <a:ext cx="682239" cy="4001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endParaRPr lang="es-ES" sz="13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6B682E17-6625-4727-B237-6A3577446E38}"/>
              </a:ext>
            </a:extLst>
          </p:cNvPr>
          <p:cNvGrpSpPr/>
          <p:nvPr/>
        </p:nvGrpSpPr>
        <p:grpSpPr>
          <a:xfrm>
            <a:off x="0" y="0"/>
            <a:ext cx="9142601" cy="6858001"/>
            <a:chOff x="0" y="0"/>
            <a:chExt cx="9142601" cy="6858001"/>
          </a:xfrm>
        </p:grpSpPr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F6DD689C-8851-432A-BDEC-81F8A1CBB2E5}"/>
                </a:ext>
              </a:extLst>
            </p:cNvPr>
            <p:cNvSpPr/>
            <p:nvPr/>
          </p:nvSpPr>
          <p:spPr>
            <a:xfrm>
              <a:off x="0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3871E79F-23A9-4E33-A267-994D6D781C61}"/>
                </a:ext>
              </a:extLst>
            </p:cNvPr>
            <p:cNvSpPr/>
            <p:nvPr/>
          </p:nvSpPr>
          <p:spPr>
            <a:xfrm>
              <a:off x="8891081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74B2FD25-4B3E-4C35-BD18-5E82F957B496}"/>
                </a:ext>
              </a:extLst>
            </p:cNvPr>
            <p:cNvSpPr/>
            <p:nvPr/>
          </p:nvSpPr>
          <p:spPr>
            <a:xfrm rot="5400000">
              <a:off x="4444840" y="-4193320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0FD20363-98D4-4B50-842F-4EB3E6A33CCA}"/>
                </a:ext>
              </a:extLst>
            </p:cNvPr>
            <p:cNvSpPr/>
            <p:nvPr/>
          </p:nvSpPr>
          <p:spPr>
            <a:xfrm rot="5400000">
              <a:off x="4444839" y="2411759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23" name="Picture 2">
            <a:extLst>
              <a:ext uri="{FF2B5EF4-FFF2-40B4-BE49-F238E27FC236}">
                <a16:creationId xmlns:a16="http://schemas.microsoft.com/office/drawing/2014/main" id="{FC30FF0B-2CE8-44D3-875B-CF6892F21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234" y="1442002"/>
            <a:ext cx="3078343" cy="18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D1FEECF-FE7A-43EF-91AD-C40F64462F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ADA7FD34-6504-4EA9-99A2-66F42D44E37D}"/>
              </a:ext>
            </a:extLst>
          </p:cNvPr>
          <p:cNvSpPr/>
          <p:nvPr/>
        </p:nvSpPr>
        <p:spPr>
          <a:xfrm>
            <a:off x="4231889" y="6117785"/>
            <a:ext cx="4572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br>
              <a:rPr lang="it-IT" sz="1050" b="1" dirty="0"/>
            </a:br>
            <a:r>
              <a:rPr lang="it-IT" sz="1050" b="1" dirty="0"/>
              <a:t>Forbes-Hernandez et al., Food </a:t>
            </a:r>
            <a:r>
              <a:rPr lang="it-IT" sz="1050" b="1" dirty="0" err="1"/>
              <a:t>Funct</a:t>
            </a:r>
            <a:r>
              <a:rPr lang="it-IT" sz="1050" b="1" dirty="0"/>
              <a:t>., 2020,11, 297-304</a:t>
            </a:r>
          </a:p>
        </p:txBody>
      </p:sp>
    </p:spTree>
    <p:extLst>
      <p:ext uri="{BB962C8B-B14F-4D97-AF65-F5344CB8AC3E}">
        <p14:creationId xmlns:p14="http://schemas.microsoft.com/office/powerpoint/2010/main" val="352143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76"/>
    </mc:Choice>
    <mc:Fallback xmlns="">
      <p:transition spd="slow" advTm="16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5166066" y="3447532"/>
            <a:ext cx="2575322" cy="2323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1478392" y="4590991"/>
            <a:ext cx="3429000" cy="507831"/>
          </a:xfrm>
          <a:prstGeom prst="rect">
            <a:avLst/>
          </a:prstGeom>
          <a:solidFill>
            <a:schemeClr val="bg1"/>
          </a:solidFill>
          <a:ln w="25400">
            <a:solidFill>
              <a:srgbClr val="F24CBB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Decrease of mRNA expression of C/EBP-α and PPAR-γ</a:t>
            </a:r>
            <a:endParaRPr lang="es-ES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115616" y="533783"/>
            <a:ext cx="74274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DA104A"/>
                </a:solidFill>
                <a:cs typeface="Arial" panose="020B0604020202020204" pitchFamily="34" charset="0"/>
              </a:rPr>
              <a:t>EFFECTS OF STWE ON THE ADIPOGENIC TRANSCRIPTION FACTORS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20570"/>
            <a:ext cx="4077072" cy="2418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96"/>
          <a:stretch/>
        </p:blipFill>
        <p:spPr bwMode="auto">
          <a:xfrm>
            <a:off x="5191700" y="1214754"/>
            <a:ext cx="2472509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20B29D49-899F-46C4-B923-3B1633B6FEB2}"/>
              </a:ext>
            </a:extLst>
          </p:cNvPr>
          <p:cNvGrpSpPr/>
          <p:nvPr/>
        </p:nvGrpSpPr>
        <p:grpSpPr>
          <a:xfrm>
            <a:off x="0" y="0"/>
            <a:ext cx="9142601" cy="6858001"/>
            <a:chOff x="0" y="0"/>
            <a:chExt cx="9142601" cy="6858001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8243D74B-500A-47E0-BC42-3F2B4690F961}"/>
                </a:ext>
              </a:extLst>
            </p:cNvPr>
            <p:cNvSpPr/>
            <p:nvPr/>
          </p:nvSpPr>
          <p:spPr>
            <a:xfrm>
              <a:off x="0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E7B43377-FE7E-4990-A0AA-81FE79E2C752}"/>
                </a:ext>
              </a:extLst>
            </p:cNvPr>
            <p:cNvSpPr/>
            <p:nvPr/>
          </p:nvSpPr>
          <p:spPr>
            <a:xfrm>
              <a:off x="8891081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8B1D6DB6-9105-41B2-9313-98EA1FDC133F}"/>
                </a:ext>
              </a:extLst>
            </p:cNvPr>
            <p:cNvSpPr/>
            <p:nvPr/>
          </p:nvSpPr>
          <p:spPr>
            <a:xfrm rot="5400000">
              <a:off x="4444840" y="-4193320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CA4D02EC-0B76-4C8B-AD9C-7EE8D5BCCB31}"/>
                </a:ext>
              </a:extLst>
            </p:cNvPr>
            <p:cNvSpPr/>
            <p:nvPr/>
          </p:nvSpPr>
          <p:spPr>
            <a:xfrm rot="5400000">
              <a:off x="4444839" y="2411759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D857D28-CE10-4ADB-9778-C523174A72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BA66E83A-1915-4C83-9A10-582ED816824D}"/>
              </a:ext>
            </a:extLst>
          </p:cNvPr>
          <p:cNvSpPr/>
          <p:nvPr/>
        </p:nvSpPr>
        <p:spPr>
          <a:xfrm>
            <a:off x="4231889" y="6117785"/>
            <a:ext cx="4572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br>
              <a:rPr lang="it-IT" sz="1050" b="1" dirty="0"/>
            </a:br>
            <a:r>
              <a:rPr lang="it-IT" sz="1050" b="1" dirty="0"/>
              <a:t>Forbes-Hernandez et al., Food </a:t>
            </a:r>
            <a:r>
              <a:rPr lang="it-IT" sz="1050" b="1" dirty="0" err="1"/>
              <a:t>Funct</a:t>
            </a:r>
            <a:r>
              <a:rPr lang="it-IT" sz="1050" b="1" dirty="0"/>
              <a:t>., 2020,11, 297-304</a:t>
            </a:r>
          </a:p>
        </p:txBody>
      </p:sp>
    </p:spTree>
    <p:extLst>
      <p:ext uri="{BB962C8B-B14F-4D97-AF65-F5344CB8AC3E}">
        <p14:creationId xmlns:p14="http://schemas.microsoft.com/office/powerpoint/2010/main" val="129119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48"/>
    </mc:Choice>
    <mc:Fallback xmlns="">
      <p:transition spd="slow" advTm="26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-1761271" y="965214"/>
            <a:ext cx="4158462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25" dirty="0"/>
              <a:t> </a:t>
            </a:r>
            <a:endParaRPr lang="es-ES" sz="825" dirty="0"/>
          </a:p>
          <a:p>
            <a:r>
              <a:rPr lang="en-US" sz="825" b="1" dirty="0"/>
              <a:t> </a:t>
            </a:r>
            <a:endParaRPr lang="es-ES" sz="825" dirty="0"/>
          </a:p>
        </p:txBody>
      </p:sp>
      <p:sp>
        <p:nvSpPr>
          <p:cNvPr id="12" name="Rettangolo 11"/>
          <p:cNvSpPr/>
          <p:nvPr/>
        </p:nvSpPr>
        <p:spPr>
          <a:xfrm>
            <a:off x="950356" y="505760"/>
            <a:ext cx="72355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DA104A"/>
                </a:solidFill>
                <a:cs typeface="Arial" panose="020B0604020202020204" pitchFamily="34" charset="0"/>
              </a:rPr>
              <a:t>EFFECTS OF STWE ON THE DIFFERENTIATION RELATED TRANSCRIPTION FACTORS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1529133" y="1564301"/>
            <a:ext cx="6077980" cy="2296748"/>
            <a:chOff x="514842" y="692696"/>
            <a:chExt cx="8103973" cy="306233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42" y="692696"/>
              <a:ext cx="8103973" cy="3062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ttangolo 13"/>
            <p:cNvSpPr/>
            <p:nvPr/>
          </p:nvSpPr>
          <p:spPr>
            <a:xfrm>
              <a:off x="514842" y="1268760"/>
              <a:ext cx="682239" cy="4001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endParaRPr lang="es-ES" sz="13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uppo 16"/>
          <p:cNvGrpSpPr/>
          <p:nvPr/>
        </p:nvGrpSpPr>
        <p:grpSpPr>
          <a:xfrm>
            <a:off x="2736363" y="4162576"/>
            <a:ext cx="3388298" cy="1359717"/>
            <a:chOff x="4283968" y="4432342"/>
            <a:chExt cx="4517730" cy="1812956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46" b="23225"/>
            <a:stretch/>
          </p:blipFill>
          <p:spPr bwMode="auto">
            <a:xfrm>
              <a:off x="4584758" y="4432342"/>
              <a:ext cx="4216940" cy="1812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ttangolo 18"/>
            <p:cNvSpPr/>
            <p:nvPr/>
          </p:nvSpPr>
          <p:spPr>
            <a:xfrm>
              <a:off x="4283968" y="4816502"/>
              <a:ext cx="1152128" cy="553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0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Adipogenic stimuli</a:t>
              </a:r>
              <a:endParaRPr lang="es-ES" sz="1050" dirty="0"/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E3D62B7B-CFD6-4D98-8A58-01ED474B45F5}"/>
              </a:ext>
            </a:extLst>
          </p:cNvPr>
          <p:cNvGrpSpPr/>
          <p:nvPr/>
        </p:nvGrpSpPr>
        <p:grpSpPr>
          <a:xfrm>
            <a:off x="0" y="0"/>
            <a:ext cx="9142601" cy="6858001"/>
            <a:chOff x="0" y="0"/>
            <a:chExt cx="9142601" cy="6858001"/>
          </a:xfrm>
        </p:grpSpPr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A6EFAF44-B9DA-47CF-A463-D358D23EDC4F}"/>
                </a:ext>
              </a:extLst>
            </p:cNvPr>
            <p:cNvSpPr/>
            <p:nvPr/>
          </p:nvSpPr>
          <p:spPr>
            <a:xfrm>
              <a:off x="0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D79C5CAC-B34A-4267-8EAD-33845118FA86}"/>
                </a:ext>
              </a:extLst>
            </p:cNvPr>
            <p:cNvSpPr/>
            <p:nvPr/>
          </p:nvSpPr>
          <p:spPr>
            <a:xfrm>
              <a:off x="8891081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A92F3C38-A700-4B84-B1E7-B17364595B81}"/>
                </a:ext>
              </a:extLst>
            </p:cNvPr>
            <p:cNvSpPr/>
            <p:nvPr/>
          </p:nvSpPr>
          <p:spPr>
            <a:xfrm rot="5400000">
              <a:off x="4444840" y="-4193320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16502BBA-4A45-4123-97CD-3A398C8C8C49}"/>
                </a:ext>
              </a:extLst>
            </p:cNvPr>
            <p:cNvSpPr/>
            <p:nvPr/>
          </p:nvSpPr>
          <p:spPr>
            <a:xfrm rot="5400000">
              <a:off x="4444839" y="2411759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CF7455A-E23E-4A23-B729-0D22177B90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AAEFC85C-135C-4948-8033-E4C7522C9FB6}"/>
              </a:ext>
            </a:extLst>
          </p:cNvPr>
          <p:cNvSpPr/>
          <p:nvPr/>
        </p:nvSpPr>
        <p:spPr>
          <a:xfrm>
            <a:off x="4231889" y="6117785"/>
            <a:ext cx="4572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br>
              <a:rPr lang="it-IT" sz="1050" b="1" dirty="0"/>
            </a:br>
            <a:r>
              <a:rPr lang="it-IT" sz="1050" b="1" dirty="0"/>
              <a:t>Forbes-Hernandez et al., Food </a:t>
            </a:r>
            <a:r>
              <a:rPr lang="it-IT" sz="1050" b="1" dirty="0" err="1"/>
              <a:t>Funct</a:t>
            </a:r>
            <a:r>
              <a:rPr lang="it-IT" sz="1050" b="1" dirty="0"/>
              <a:t>., 2020,11, 297-304</a:t>
            </a:r>
          </a:p>
        </p:txBody>
      </p:sp>
    </p:spTree>
    <p:extLst>
      <p:ext uri="{BB962C8B-B14F-4D97-AF65-F5344CB8AC3E}">
        <p14:creationId xmlns:p14="http://schemas.microsoft.com/office/powerpoint/2010/main" val="107371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01"/>
    </mc:Choice>
    <mc:Fallback xmlns="">
      <p:transition spd="slow" advTm="3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5074095" y="3849005"/>
            <a:ext cx="4158462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25" dirty="0"/>
              <a:t> </a:t>
            </a:r>
            <a:endParaRPr lang="es-ES" sz="825" dirty="0"/>
          </a:p>
          <a:p>
            <a:r>
              <a:rPr lang="en-US" sz="825" b="1" dirty="0"/>
              <a:t> </a:t>
            </a:r>
            <a:endParaRPr lang="es-ES" sz="825" dirty="0"/>
          </a:p>
        </p:txBody>
      </p:sp>
      <p:grpSp>
        <p:nvGrpSpPr>
          <p:cNvPr id="3" name="Gruppo 2"/>
          <p:cNvGrpSpPr/>
          <p:nvPr/>
        </p:nvGrpSpPr>
        <p:grpSpPr>
          <a:xfrm>
            <a:off x="2249742" y="1891659"/>
            <a:ext cx="5450147" cy="2590697"/>
            <a:chOff x="1121267" y="694818"/>
            <a:chExt cx="6907116" cy="3323446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72"/>
            <a:stretch/>
          </p:blipFill>
          <p:spPr bwMode="auto">
            <a:xfrm>
              <a:off x="4079242" y="694818"/>
              <a:ext cx="3949141" cy="3323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ttangolo 13"/>
            <p:cNvSpPr/>
            <p:nvPr/>
          </p:nvSpPr>
          <p:spPr>
            <a:xfrm>
              <a:off x="1121267" y="899428"/>
              <a:ext cx="682237" cy="38495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endParaRPr lang="es-ES" sz="13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1887605" y="1859335"/>
            <a:ext cx="2366077" cy="2590697"/>
            <a:chOff x="1115616" y="694818"/>
            <a:chExt cx="2998592" cy="3323446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622"/>
            <a:stretch/>
          </p:blipFill>
          <p:spPr bwMode="auto">
            <a:xfrm>
              <a:off x="1115616" y="694818"/>
              <a:ext cx="2998592" cy="3323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ttangolo 16"/>
            <p:cNvSpPr/>
            <p:nvPr/>
          </p:nvSpPr>
          <p:spPr>
            <a:xfrm>
              <a:off x="1121267" y="899428"/>
              <a:ext cx="682239" cy="38495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endParaRPr lang="es-ES" sz="13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ettangolo arrotondato 17"/>
          <p:cNvSpPr/>
          <p:nvPr/>
        </p:nvSpPr>
        <p:spPr>
          <a:xfrm>
            <a:off x="1746634" y="2451287"/>
            <a:ext cx="2609343" cy="21602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9" name="Rettangolo arrotondato 18"/>
          <p:cNvSpPr/>
          <p:nvPr/>
        </p:nvSpPr>
        <p:spPr>
          <a:xfrm>
            <a:off x="1720184" y="3531407"/>
            <a:ext cx="2609343" cy="21602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20" name="Rettangolo 19"/>
          <p:cNvSpPr/>
          <p:nvPr/>
        </p:nvSpPr>
        <p:spPr>
          <a:xfrm>
            <a:off x="1214110" y="467077"/>
            <a:ext cx="67614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DA104A"/>
                </a:solidFill>
                <a:cs typeface="Arial" panose="020B0604020202020204" pitchFamily="34" charset="0"/>
              </a:rPr>
              <a:t>EFFECTS OF STWE ON THE DIFFERENTIATION RELATED TRANSCRIPTION FACTORS</a:t>
            </a: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2E893EE7-A2DB-46CE-9B66-1B4CC2662446}"/>
              </a:ext>
            </a:extLst>
          </p:cNvPr>
          <p:cNvGrpSpPr/>
          <p:nvPr/>
        </p:nvGrpSpPr>
        <p:grpSpPr>
          <a:xfrm>
            <a:off x="0" y="0"/>
            <a:ext cx="9142601" cy="6858001"/>
            <a:chOff x="0" y="0"/>
            <a:chExt cx="9142601" cy="6858001"/>
          </a:xfrm>
        </p:grpSpPr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D72DA91A-66B1-4B15-BAB2-6813F80F5D7F}"/>
                </a:ext>
              </a:extLst>
            </p:cNvPr>
            <p:cNvSpPr/>
            <p:nvPr/>
          </p:nvSpPr>
          <p:spPr>
            <a:xfrm>
              <a:off x="0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3CC4A999-3879-4736-8DB6-0D9CE8AE9E82}"/>
                </a:ext>
              </a:extLst>
            </p:cNvPr>
            <p:cNvSpPr/>
            <p:nvPr/>
          </p:nvSpPr>
          <p:spPr>
            <a:xfrm>
              <a:off x="8891081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6BC9CBA1-8A91-4526-925D-CF3C27A3CC87}"/>
                </a:ext>
              </a:extLst>
            </p:cNvPr>
            <p:cNvSpPr/>
            <p:nvPr/>
          </p:nvSpPr>
          <p:spPr>
            <a:xfrm rot="5400000">
              <a:off x="4444840" y="-4193320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5AAF593E-8B93-4657-BBFD-CE6A2823598B}"/>
                </a:ext>
              </a:extLst>
            </p:cNvPr>
            <p:cNvSpPr/>
            <p:nvPr/>
          </p:nvSpPr>
          <p:spPr>
            <a:xfrm rot="5400000">
              <a:off x="4444839" y="2411759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43F7CC8-F832-4DCB-BFA9-95A9E792D8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26" name="Rettangolo 25">
            <a:extLst>
              <a:ext uri="{FF2B5EF4-FFF2-40B4-BE49-F238E27FC236}">
                <a16:creationId xmlns:a16="http://schemas.microsoft.com/office/drawing/2014/main" id="{33468676-04E1-4146-9568-4E6D2FDCAF20}"/>
              </a:ext>
            </a:extLst>
          </p:cNvPr>
          <p:cNvSpPr/>
          <p:nvPr/>
        </p:nvSpPr>
        <p:spPr>
          <a:xfrm>
            <a:off x="4231889" y="6117785"/>
            <a:ext cx="4572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br>
              <a:rPr lang="it-IT" sz="1050" b="1" dirty="0"/>
            </a:br>
            <a:r>
              <a:rPr lang="it-IT" sz="1050" b="1" dirty="0"/>
              <a:t>Forbes-Hernandez et al., Food </a:t>
            </a:r>
            <a:r>
              <a:rPr lang="it-IT" sz="1050" b="1" dirty="0" err="1"/>
              <a:t>Funct</a:t>
            </a:r>
            <a:r>
              <a:rPr lang="it-IT" sz="1050" b="1" dirty="0"/>
              <a:t>., 2020,11, 297-304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322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96"/>
    </mc:Choice>
    <mc:Fallback xmlns="">
      <p:transition spd="slow" advTm="20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  <p:bldP spid="1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/>
          <p:cNvSpPr txBox="1"/>
          <p:nvPr/>
        </p:nvSpPr>
        <p:spPr>
          <a:xfrm>
            <a:off x="1571313" y="941200"/>
            <a:ext cx="6004428" cy="600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6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</a:t>
            </a:r>
            <a:r>
              <a:rPr lang="it-IT" sz="165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confirm</a:t>
            </a:r>
            <a:r>
              <a:rPr lang="it-IT" sz="16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65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involvement</a:t>
            </a:r>
            <a:r>
              <a:rPr lang="it-IT" sz="16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AMPK </a:t>
            </a:r>
            <a:r>
              <a:rPr lang="it-IT" sz="165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pathway</a:t>
            </a:r>
            <a:r>
              <a:rPr lang="it-IT" sz="16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it-IT" sz="165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strawberry</a:t>
            </a:r>
            <a:r>
              <a:rPr lang="it-IT" sz="16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5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mechanisms</a:t>
            </a:r>
            <a:r>
              <a:rPr lang="it-IT" sz="16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65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  <a:r>
              <a:rPr lang="it-IT" sz="16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it-IT" sz="165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1186583" y="2468795"/>
            <a:ext cx="281807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COMPOUND C</a:t>
            </a:r>
            <a:endParaRPr lang="it-IT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1164062" y="2789193"/>
            <a:ext cx="297033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pharmacological compound with the important function of blocking the phosphorylation of AMPK and, as a consequence, to inactivate this protein.</a:t>
            </a:r>
            <a:endParaRPr lang="it-IT" sz="105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5614013" y="4445886"/>
            <a:ext cx="1766299" cy="300082"/>
          </a:xfrm>
          <a:prstGeom prst="rect">
            <a:avLst/>
          </a:prstGeom>
          <a:solidFill>
            <a:srgbClr val="1F8012"/>
          </a:solidFill>
        </p:spPr>
        <p:txBody>
          <a:bodyPr wrap="square">
            <a:spAutoFit/>
          </a:bodyPr>
          <a:lstStyle/>
          <a:p>
            <a:pPr algn="ctr"/>
            <a:r>
              <a:rPr lang="es-ES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Adipocytes</a:t>
            </a:r>
          </a:p>
        </p:txBody>
      </p:sp>
      <p:sp>
        <p:nvSpPr>
          <p:cNvPr id="19" name="Ovale 18"/>
          <p:cNvSpPr/>
          <p:nvPr/>
        </p:nvSpPr>
        <p:spPr>
          <a:xfrm>
            <a:off x="4619545" y="3136896"/>
            <a:ext cx="1086575" cy="82176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500" b="1" dirty="0">
                <a:latin typeface="Arial" panose="020B0604020202020204" pitchFamily="34" charset="0"/>
                <a:cs typeface="Arial" panose="020B0604020202020204" pitchFamily="34" charset="0"/>
              </a:rPr>
              <a:t>AMPK</a:t>
            </a:r>
          </a:p>
        </p:txBody>
      </p:sp>
      <p:cxnSp>
        <p:nvCxnSpPr>
          <p:cNvPr id="23" name="Connettore 2 22"/>
          <p:cNvCxnSpPr/>
          <p:nvPr/>
        </p:nvCxnSpPr>
        <p:spPr>
          <a:xfrm>
            <a:off x="3491880" y="3365268"/>
            <a:ext cx="1080120" cy="158432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/>
          <p:cNvCxnSpPr/>
          <p:nvPr/>
        </p:nvCxnSpPr>
        <p:spPr>
          <a:xfrm>
            <a:off x="4568637" y="3400425"/>
            <a:ext cx="0" cy="23479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/>
          <p:cNvSpPr txBox="1"/>
          <p:nvPr/>
        </p:nvSpPr>
        <p:spPr>
          <a:xfrm>
            <a:off x="1763688" y="5233188"/>
            <a:ext cx="5616624" cy="36933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COMPOUND C ≠ STRAWBERRY</a:t>
            </a:r>
            <a:endParaRPr lang="it-IT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5614014" y="2468794"/>
            <a:ext cx="1766299" cy="300082"/>
          </a:xfrm>
          <a:prstGeom prst="rect">
            <a:avLst/>
          </a:prstGeom>
          <a:solidFill>
            <a:srgbClr val="1F8012"/>
          </a:solidFill>
        </p:spPr>
        <p:txBody>
          <a:bodyPr wrap="square">
            <a:spAutoFit/>
          </a:bodyPr>
          <a:lstStyle/>
          <a:p>
            <a:pPr algn="ctr"/>
            <a:r>
              <a:rPr lang="es-ES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Pre-adipocytes</a:t>
            </a:r>
          </a:p>
        </p:txBody>
      </p:sp>
      <p:cxnSp>
        <p:nvCxnSpPr>
          <p:cNvPr id="3" name="Connettore 2 2"/>
          <p:cNvCxnSpPr/>
          <p:nvPr/>
        </p:nvCxnSpPr>
        <p:spPr>
          <a:xfrm>
            <a:off x="6497162" y="2879136"/>
            <a:ext cx="1" cy="1404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>
            <a:off x="5706127" y="3535951"/>
            <a:ext cx="66083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DD949E8A-3002-4AF0-93E5-A8D225410B40}"/>
              </a:ext>
            </a:extLst>
          </p:cNvPr>
          <p:cNvGrpSpPr/>
          <p:nvPr/>
        </p:nvGrpSpPr>
        <p:grpSpPr>
          <a:xfrm>
            <a:off x="0" y="0"/>
            <a:ext cx="9142601" cy="6858001"/>
            <a:chOff x="0" y="0"/>
            <a:chExt cx="9142601" cy="6858001"/>
          </a:xfrm>
        </p:grpSpPr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E493FC39-B048-465B-A141-FDCB2D5C87CE}"/>
                </a:ext>
              </a:extLst>
            </p:cNvPr>
            <p:cNvSpPr/>
            <p:nvPr/>
          </p:nvSpPr>
          <p:spPr>
            <a:xfrm>
              <a:off x="0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1A26B8B5-C92C-4CC8-B108-93028A7AEDD1}"/>
                </a:ext>
              </a:extLst>
            </p:cNvPr>
            <p:cNvSpPr/>
            <p:nvPr/>
          </p:nvSpPr>
          <p:spPr>
            <a:xfrm>
              <a:off x="8891081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A416D403-DF5C-4B38-B9CA-EA90AB057A1D}"/>
                </a:ext>
              </a:extLst>
            </p:cNvPr>
            <p:cNvSpPr/>
            <p:nvPr/>
          </p:nvSpPr>
          <p:spPr>
            <a:xfrm rot="5400000">
              <a:off x="4444840" y="-4193320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C7BAE5A8-5FA8-4698-AD2A-ABFAF7A83EE1}"/>
                </a:ext>
              </a:extLst>
            </p:cNvPr>
            <p:cNvSpPr/>
            <p:nvPr/>
          </p:nvSpPr>
          <p:spPr>
            <a:xfrm rot="5400000">
              <a:off x="4444839" y="2411759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D950C11-5D2F-44F7-A713-8C7A5893C1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68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6"/>
    </mc:Choice>
    <mc:Fallback xmlns="">
      <p:transition spd="slow" advTm="6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1898122" y="1324358"/>
            <a:ext cx="53799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Rising overweight (including obesity) rates in adults aged 15 -74 years </a:t>
            </a:r>
            <a:endParaRPr lang="es-ES" sz="1200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1"/>
          <a:stretch/>
        </p:blipFill>
        <p:spPr bwMode="auto">
          <a:xfrm>
            <a:off x="1524015" y="1854758"/>
            <a:ext cx="6081731" cy="3302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11"/>
          <p:cNvSpPr/>
          <p:nvPr/>
        </p:nvSpPr>
        <p:spPr>
          <a:xfrm>
            <a:off x="2309176" y="5497343"/>
            <a:ext cx="4500367" cy="276999"/>
          </a:xfrm>
          <a:prstGeom prst="rect">
            <a:avLst/>
          </a:prstGeom>
          <a:solidFill>
            <a:schemeClr val="bg1"/>
          </a:solidFill>
          <a:ln w="25400">
            <a:solidFill>
              <a:srgbClr val="F24CBB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OBESITY RATES ARE EXPECTED TO INCREASE FURTHER </a:t>
            </a:r>
            <a:endParaRPr lang="es-E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A81ECFB8-6FFF-4310-A769-71459BC1B26D}"/>
              </a:ext>
            </a:extLst>
          </p:cNvPr>
          <p:cNvSpPr/>
          <p:nvPr/>
        </p:nvSpPr>
        <p:spPr>
          <a:xfrm>
            <a:off x="1449020" y="655495"/>
            <a:ext cx="6220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DA10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OVERWEIGHT AND OBESITY TRENDS IN THE WORLD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3C0499AD-F61E-4654-B1B3-1151E825267E}"/>
              </a:ext>
            </a:extLst>
          </p:cNvPr>
          <p:cNvGrpSpPr/>
          <p:nvPr/>
        </p:nvGrpSpPr>
        <p:grpSpPr>
          <a:xfrm>
            <a:off x="0" y="0"/>
            <a:ext cx="9142601" cy="6858001"/>
            <a:chOff x="0" y="0"/>
            <a:chExt cx="9142601" cy="6858001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14FB8924-A880-4EBB-8408-578ABCC91CE5}"/>
                </a:ext>
              </a:extLst>
            </p:cNvPr>
            <p:cNvSpPr/>
            <p:nvPr/>
          </p:nvSpPr>
          <p:spPr>
            <a:xfrm>
              <a:off x="0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A8C5AFE7-A4D3-4097-A225-DAF5C0811C59}"/>
                </a:ext>
              </a:extLst>
            </p:cNvPr>
            <p:cNvSpPr/>
            <p:nvPr/>
          </p:nvSpPr>
          <p:spPr>
            <a:xfrm>
              <a:off x="8891081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D9ADA727-0598-474D-A1ED-C05CE5170AFC}"/>
                </a:ext>
              </a:extLst>
            </p:cNvPr>
            <p:cNvSpPr/>
            <p:nvPr/>
          </p:nvSpPr>
          <p:spPr>
            <a:xfrm rot="5400000">
              <a:off x="4444840" y="-4193320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9DF1CBCE-45D5-4733-B36A-70384943C93D}"/>
                </a:ext>
              </a:extLst>
            </p:cNvPr>
            <p:cNvSpPr/>
            <p:nvPr/>
          </p:nvSpPr>
          <p:spPr>
            <a:xfrm rot="5400000">
              <a:off x="4444839" y="2411759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0" name="Group 3">
            <a:extLst>
              <a:ext uri="{FF2B5EF4-FFF2-40B4-BE49-F238E27FC236}">
                <a16:creationId xmlns:a16="http://schemas.microsoft.com/office/drawing/2014/main" id="{6C802507-E1AD-452F-857B-2121B240221E}"/>
              </a:ext>
            </a:extLst>
          </p:cNvPr>
          <p:cNvGrpSpPr>
            <a:grpSpLocks noChangeAspect="1"/>
          </p:cNvGrpSpPr>
          <p:nvPr/>
        </p:nvGrpSpPr>
        <p:grpSpPr>
          <a:xfrm>
            <a:off x="7272297" y="5319210"/>
            <a:ext cx="670452" cy="684000"/>
            <a:chOff x="555112" y="503420"/>
            <a:chExt cx="1963712" cy="1869252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2F9AFFDE-B114-4D87-B684-6ECDAB4133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88" t="46107" r="10137" b="32061"/>
            <a:stretch/>
          </p:blipFill>
          <p:spPr bwMode="auto">
            <a:xfrm>
              <a:off x="749508" y="503420"/>
              <a:ext cx="1519004" cy="15970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3B900BB5-94A7-488F-A77A-0D71E068B6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71" t="67796" r="10137" b="28483"/>
            <a:stretch/>
          </p:blipFill>
          <p:spPr bwMode="auto">
            <a:xfrm>
              <a:off x="555112" y="2100498"/>
              <a:ext cx="1963712" cy="272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58140E7-1155-4385-9E4C-9BA1D320E9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9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15"/>
    </mc:Choice>
    <mc:Fallback xmlns="">
      <p:transition spd="slow" advTm="8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406" y="1538791"/>
            <a:ext cx="6129579" cy="2187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1064623" y="595128"/>
            <a:ext cx="70133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DA104A"/>
                </a:solidFill>
                <a:cs typeface="Arial" panose="020B0604020202020204" pitchFamily="34" charset="0"/>
              </a:rPr>
              <a:t>EFFECTS OF AMPK INHIBITION IN THE EXPRESSION OF LIPOGENESIS AND FATTY ACIDS OXIDATION RELATED PROTEINS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77" y="3807043"/>
            <a:ext cx="5807869" cy="2193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arrotondato 11"/>
          <p:cNvSpPr/>
          <p:nvPr/>
        </p:nvSpPr>
        <p:spPr>
          <a:xfrm rot="5400000">
            <a:off x="4463987" y="3969059"/>
            <a:ext cx="3348374" cy="54006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C5AE6C1C-2203-4B90-A680-06081CFC7CED}"/>
              </a:ext>
            </a:extLst>
          </p:cNvPr>
          <p:cNvGrpSpPr/>
          <p:nvPr/>
        </p:nvGrpSpPr>
        <p:grpSpPr>
          <a:xfrm>
            <a:off x="0" y="0"/>
            <a:ext cx="9142601" cy="6858001"/>
            <a:chOff x="0" y="0"/>
            <a:chExt cx="9142601" cy="6858001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A49A3FF1-0B4B-4B8B-9833-5BFD77487D4F}"/>
                </a:ext>
              </a:extLst>
            </p:cNvPr>
            <p:cNvSpPr/>
            <p:nvPr/>
          </p:nvSpPr>
          <p:spPr>
            <a:xfrm>
              <a:off x="0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A61D28A2-285E-4557-B141-8B4DDCF840A2}"/>
                </a:ext>
              </a:extLst>
            </p:cNvPr>
            <p:cNvSpPr/>
            <p:nvPr/>
          </p:nvSpPr>
          <p:spPr>
            <a:xfrm>
              <a:off x="8891081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F1169860-D3F7-42EA-9C41-6BDA004B0599}"/>
                </a:ext>
              </a:extLst>
            </p:cNvPr>
            <p:cNvSpPr/>
            <p:nvPr/>
          </p:nvSpPr>
          <p:spPr>
            <a:xfrm rot="5400000">
              <a:off x="4444840" y="-4193320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75145A8B-C765-4044-A0FF-B93F2E300533}"/>
                </a:ext>
              </a:extLst>
            </p:cNvPr>
            <p:cNvSpPr/>
            <p:nvPr/>
          </p:nvSpPr>
          <p:spPr>
            <a:xfrm rot="5400000">
              <a:off x="4444839" y="2411759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07EDC78-04C1-4D0E-860A-32B3320D2F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93618E4D-F70E-49E6-9918-F9E1D02778C6}"/>
              </a:ext>
            </a:extLst>
          </p:cNvPr>
          <p:cNvSpPr/>
          <p:nvPr/>
        </p:nvSpPr>
        <p:spPr>
          <a:xfrm>
            <a:off x="4231889" y="6117785"/>
            <a:ext cx="4572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br>
              <a:rPr lang="it-IT" sz="1050" b="1" dirty="0"/>
            </a:br>
            <a:r>
              <a:rPr lang="it-IT" sz="1050" b="1" dirty="0"/>
              <a:t>Forbes-Hernandez et al., Food </a:t>
            </a:r>
            <a:r>
              <a:rPr lang="it-IT" sz="1050" b="1" dirty="0" err="1"/>
              <a:t>Funct</a:t>
            </a:r>
            <a:r>
              <a:rPr lang="it-IT" sz="1050" b="1" dirty="0"/>
              <a:t>., 2020,11, 297-304</a:t>
            </a:r>
          </a:p>
        </p:txBody>
      </p:sp>
    </p:spTree>
    <p:extLst>
      <p:ext uri="{BB962C8B-B14F-4D97-AF65-F5344CB8AC3E}">
        <p14:creationId xmlns:p14="http://schemas.microsoft.com/office/powerpoint/2010/main" val="197544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16"/>
    </mc:Choice>
    <mc:Fallback xmlns="">
      <p:transition spd="slow" advTm="17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95" y="1589556"/>
            <a:ext cx="5496955" cy="237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141" y="4104174"/>
            <a:ext cx="6561348" cy="1701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1120338" y="567296"/>
            <a:ext cx="69289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DA104A"/>
                </a:solidFill>
                <a:cs typeface="Arial" panose="020B0604020202020204" pitchFamily="34" charset="0"/>
              </a:rPr>
              <a:t>EFFECTS OF AMPK INHIBITION ON THE EXPRESSION OF LIPOGENESIS AND LIPID PROFILE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37900360-B953-4C26-8B1C-61DF10982FBB}"/>
              </a:ext>
            </a:extLst>
          </p:cNvPr>
          <p:cNvGrpSpPr/>
          <p:nvPr/>
        </p:nvGrpSpPr>
        <p:grpSpPr>
          <a:xfrm>
            <a:off x="0" y="0"/>
            <a:ext cx="9142601" cy="6858001"/>
            <a:chOff x="0" y="0"/>
            <a:chExt cx="9142601" cy="6858001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96D285CD-B5A4-47E0-B212-69100367A5AF}"/>
                </a:ext>
              </a:extLst>
            </p:cNvPr>
            <p:cNvSpPr/>
            <p:nvPr/>
          </p:nvSpPr>
          <p:spPr>
            <a:xfrm>
              <a:off x="0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CC30ED76-04C7-4B01-B853-588B98A15742}"/>
                </a:ext>
              </a:extLst>
            </p:cNvPr>
            <p:cNvSpPr/>
            <p:nvPr/>
          </p:nvSpPr>
          <p:spPr>
            <a:xfrm>
              <a:off x="8891081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ADC43861-582C-4015-A01C-B01CD9B2F8CA}"/>
                </a:ext>
              </a:extLst>
            </p:cNvPr>
            <p:cNvSpPr/>
            <p:nvPr/>
          </p:nvSpPr>
          <p:spPr>
            <a:xfrm rot="5400000">
              <a:off x="4444840" y="-4193320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F446034A-3FE2-4D33-8A54-A945E9CD61A8}"/>
                </a:ext>
              </a:extLst>
            </p:cNvPr>
            <p:cNvSpPr/>
            <p:nvPr/>
          </p:nvSpPr>
          <p:spPr>
            <a:xfrm rot="5400000">
              <a:off x="4444839" y="2411759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B866D5E0-628B-4E5C-AD09-615D3629DCB7}"/>
              </a:ext>
            </a:extLst>
          </p:cNvPr>
          <p:cNvGrpSpPr/>
          <p:nvPr/>
        </p:nvGrpSpPr>
        <p:grpSpPr>
          <a:xfrm>
            <a:off x="2763646" y="1920070"/>
            <a:ext cx="4648450" cy="3754649"/>
            <a:chOff x="2763646" y="1920070"/>
            <a:chExt cx="4648450" cy="3754649"/>
          </a:xfrm>
        </p:grpSpPr>
        <p:sp>
          <p:nvSpPr>
            <p:cNvPr id="10" name="Rettangolo arrotondato 11">
              <a:extLst>
                <a:ext uri="{FF2B5EF4-FFF2-40B4-BE49-F238E27FC236}">
                  <a16:creationId xmlns:a16="http://schemas.microsoft.com/office/drawing/2014/main" id="{E6004EB6-CF03-4322-982B-60412EDA16C8}"/>
                </a:ext>
              </a:extLst>
            </p:cNvPr>
            <p:cNvSpPr/>
            <p:nvPr/>
          </p:nvSpPr>
          <p:spPr>
            <a:xfrm rot="5400000">
              <a:off x="5299554" y="2658070"/>
              <a:ext cx="1980000" cy="504000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sp>
          <p:nvSpPr>
            <p:cNvPr id="12" name="Rettangolo arrotondato 11">
              <a:extLst>
                <a:ext uri="{FF2B5EF4-FFF2-40B4-BE49-F238E27FC236}">
                  <a16:creationId xmlns:a16="http://schemas.microsoft.com/office/drawing/2014/main" id="{7A6C7547-3D6A-4DA3-8337-822664D59C73}"/>
                </a:ext>
              </a:extLst>
            </p:cNvPr>
            <p:cNvSpPr/>
            <p:nvPr/>
          </p:nvSpPr>
          <p:spPr>
            <a:xfrm rot="5400000">
              <a:off x="2223646" y="4774719"/>
              <a:ext cx="1440000" cy="360000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sp>
          <p:nvSpPr>
            <p:cNvPr id="13" name="Rettangolo arrotondato 11">
              <a:extLst>
                <a:ext uri="{FF2B5EF4-FFF2-40B4-BE49-F238E27FC236}">
                  <a16:creationId xmlns:a16="http://schemas.microsoft.com/office/drawing/2014/main" id="{4D6A5024-4B15-49FB-94F3-9D69266B8A01}"/>
                </a:ext>
              </a:extLst>
            </p:cNvPr>
            <p:cNvSpPr/>
            <p:nvPr/>
          </p:nvSpPr>
          <p:spPr>
            <a:xfrm rot="5400000">
              <a:off x="4367871" y="4774719"/>
              <a:ext cx="1440000" cy="360000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sp>
          <p:nvSpPr>
            <p:cNvPr id="14" name="Rettangolo arrotondato 11">
              <a:extLst>
                <a:ext uri="{FF2B5EF4-FFF2-40B4-BE49-F238E27FC236}">
                  <a16:creationId xmlns:a16="http://schemas.microsoft.com/office/drawing/2014/main" id="{C0A1ED59-9CAC-445C-B52C-8A661BD5304C}"/>
                </a:ext>
              </a:extLst>
            </p:cNvPr>
            <p:cNvSpPr/>
            <p:nvPr/>
          </p:nvSpPr>
          <p:spPr>
            <a:xfrm rot="5400000">
              <a:off x="6512096" y="4697668"/>
              <a:ext cx="1440000" cy="360000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</p:grp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38968E20-65CF-4DFB-97BC-B259034B00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CC021310-61A4-4C13-8843-334B386EBD2A}"/>
              </a:ext>
            </a:extLst>
          </p:cNvPr>
          <p:cNvSpPr/>
          <p:nvPr/>
        </p:nvSpPr>
        <p:spPr>
          <a:xfrm>
            <a:off x="4231889" y="6117785"/>
            <a:ext cx="4572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br>
              <a:rPr lang="it-IT" sz="1050" b="1" dirty="0"/>
            </a:br>
            <a:r>
              <a:rPr lang="it-IT" sz="1050" b="1" dirty="0"/>
              <a:t>Forbes-Hernandez et al., Food </a:t>
            </a:r>
            <a:r>
              <a:rPr lang="it-IT" sz="1050" b="1" dirty="0" err="1"/>
              <a:t>Funct</a:t>
            </a:r>
            <a:r>
              <a:rPr lang="it-IT" sz="1050" b="1" dirty="0"/>
              <a:t>., 2020,11, 297-304</a:t>
            </a:r>
          </a:p>
        </p:txBody>
      </p:sp>
    </p:spTree>
    <p:extLst>
      <p:ext uri="{BB962C8B-B14F-4D97-AF65-F5344CB8AC3E}">
        <p14:creationId xmlns:p14="http://schemas.microsoft.com/office/powerpoint/2010/main" val="14381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47"/>
    </mc:Choice>
    <mc:Fallback xmlns="">
      <p:transition spd="slow" advTm="20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725" y="1085997"/>
            <a:ext cx="6860735" cy="2309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05"/>
          <a:stretch/>
        </p:blipFill>
        <p:spPr bwMode="auto">
          <a:xfrm>
            <a:off x="3357516" y="3880365"/>
            <a:ext cx="2761152" cy="190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ttangolo 17"/>
          <p:cNvSpPr/>
          <p:nvPr/>
        </p:nvSpPr>
        <p:spPr>
          <a:xfrm>
            <a:off x="1139266" y="422618"/>
            <a:ext cx="68607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DA10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EFFECTS OF STWE ON CELLULAR METABOLISM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EEFFE459-475B-4F4F-8DB5-EAD7753F2B54}"/>
              </a:ext>
            </a:extLst>
          </p:cNvPr>
          <p:cNvGrpSpPr/>
          <p:nvPr/>
        </p:nvGrpSpPr>
        <p:grpSpPr>
          <a:xfrm>
            <a:off x="0" y="0"/>
            <a:ext cx="9142601" cy="6858001"/>
            <a:chOff x="0" y="0"/>
            <a:chExt cx="9142601" cy="6858001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4C3815D1-52E3-4FC1-8215-EE49E6FC0CE6}"/>
                </a:ext>
              </a:extLst>
            </p:cNvPr>
            <p:cNvSpPr/>
            <p:nvPr/>
          </p:nvSpPr>
          <p:spPr>
            <a:xfrm>
              <a:off x="0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F439FFC8-0920-4A3B-911C-AB182741F82B}"/>
                </a:ext>
              </a:extLst>
            </p:cNvPr>
            <p:cNvSpPr/>
            <p:nvPr/>
          </p:nvSpPr>
          <p:spPr>
            <a:xfrm>
              <a:off x="8891081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A9512DF0-2AFE-419A-B8AD-3C953746CB76}"/>
                </a:ext>
              </a:extLst>
            </p:cNvPr>
            <p:cNvSpPr/>
            <p:nvPr/>
          </p:nvSpPr>
          <p:spPr>
            <a:xfrm rot="5400000">
              <a:off x="4444840" y="-4193320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2508E686-D9DA-4D3E-BFB5-73EB04525994}"/>
                </a:ext>
              </a:extLst>
            </p:cNvPr>
            <p:cNvSpPr/>
            <p:nvPr/>
          </p:nvSpPr>
          <p:spPr>
            <a:xfrm rot="5400000">
              <a:off x="4444839" y="2411759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0" name="Rettangolo 11">
            <a:extLst>
              <a:ext uri="{FF2B5EF4-FFF2-40B4-BE49-F238E27FC236}">
                <a16:creationId xmlns:a16="http://schemas.microsoft.com/office/drawing/2014/main" id="{06702220-1815-47D2-8F1C-79D8B1C6CD1C}"/>
              </a:ext>
            </a:extLst>
          </p:cNvPr>
          <p:cNvSpPr/>
          <p:nvPr/>
        </p:nvSpPr>
        <p:spPr>
          <a:xfrm>
            <a:off x="2710250" y="5887446"/>
            <a:ext cx="39576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Mitochondrial Respiration</a:t>
            </a:r>
            <a:endParaRPr lang="es-E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759EE8A3-7CDC-4082-A11F-E87B57E042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2142" y="797612"/>
            <a:ext cx="1365170" cy="94057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1A08B63B-21B4-4C86-A64E-C96411C2F9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23AA5D05-647E-49BD-B24B-F99873DBDE9B}"/>
              </a:ext>
            </a:extLst>
          </p:cNvPr>
          <p:cNvSpPr/>
          <p:nvPr/>
        </p:nvSpPr>
        <p:spPr>
          <a:xfrm>
            <a:off x="4337591" y="6366388"/>
            <a:ext cx="4572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br>
              <a:rPr lang="it-IT" sz="1050" b="1" dirty="0"/>
            </a:br>
            <a:r>
              <a:rPr lang="it-IT" sz="1050" b="1" dirty="0"/>
              <a:t>Forbes-Hernandez et al., Food </a:t>
            </a:r>
            <a:r>
              <a:rPr lang="it-IT" sz="1050" b="1" dirty="0" err="1"/>
              <a:t>Funct</a:t>
            </a:r>
            <a:r>
              <a:rPr lang="it-IT" sz="1050" b="1" dirty="0"/>
              <a:t>., 2020,11, 297-304</a:t>
            </a:r>
          </a:p>
        </p:txBody>
      </p:sp>
    </p:spTree>
    <p:extLst>
      <p:ext uri="{BB962C8B-B14F-4D97-AF65-F5344CB8AC3E}">
        <p14:creationId xmlns:p14="http://schemas.microsoft.com/office/powerpoint/2010/main" val="35293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21"/>
    </mc:Choice>
    <mc:Fallback xmlns="">
      <p:transition spd="slow" advTm="40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E4B7FE9-D9E0-445D-ACC3-22ACC36604A6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27" b="27719"/>
          <a:stretch/>
        </p:blipFill>
        <p:spPr bwMode="auto">
          <a:xfrm>
            <a:off x="5413920" y="1256427"/>
            <a:ext cx="3140242" cy="1924070"/>
          </a:xfrm>
          <a:prstGeom prst="rect">
            <a:avLst/>
          </a:prstGeom>
          <a:noFill/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F7111E0-1B69-4397-870D-90A2FA66E6A5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84" b="52290"/>
          <a:stretch/>
        </p:blipFill>
        <p:spPr bwMode="auto">
          <a:xfrm>
            <a:off x="1139266" y="1181441"/>
            <a:ext cx="3470089" cy="1975422"/>
          </a:xfrm>
          <a:prstGeom prst="rect">
            <a:avLst/>
          </a:prstGeom>
          <a:noFill/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20F13D2-C571-4312-AA79-822A3B7AFA8B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89"/>
          <a:stretch/>
        </p:blipFill>
        <p:spPr bwMode="auto">
          <a:xfrm>
            <a:off x="2834588" y="3762782"/>
            <a:ext cx="3470089" cy="2116244"/>
          </a:xfrm>
          <a:prstGeom prst="rect">
            <a:avLst/>
          </a:prstGeom>
          <a:noFill/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8B9F1329-1D19-462C-A05B-85A34665A26B}"/>
              </a:ext>
            </a:extLst>
          </p:cNvPr>
          <p:cNvGrpSpPr/>
          <p:nvPr/>
        </p:nvGrpSpPr>
        <p:grpSpPr>
          <a:xfrm>
            <a:off x="0" y="0"/>
            <a:ext cx="9142601" cy="6858001"/>
            <a:chOff x="0" y="0"/>
            <a:chExt cx="9142601" cy="6858001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53B442E1-867A-4067-A128-23E1EA2F8976}"/>
                </a:ext>
              </a:extLst>
            </p:cNvPr>
            <p:cNvSpPr/>
            <p:nvPr/>
          </p:nvSpPr>
          <p:spPr>
            <a:xfrm>
              <a:off x="0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BD7DEE83-C795-452B-9184-456861EA7997}"/>
                </a:ext>
              </a:extLst>
            </p:cNvPr>
            <p:cNvSpPr/>
            <p:nvPr/>
          </p:nvSpPr>
          <p:spPr>
            <a:xfrm>
              <a:off x="8891081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26D9FA88-499F-48C6-9CB6-418470D09F7C}"/>
                </a:ext>
              </a:extLst>
            </p:cNvPr>
            <p:cNvSpPr/>
            <p:nvPr/>
          </p:nvSpPr>
          <p:spPr>
            <a:xfrm rot="5400000">
              <a:off x="4444840" y="-4193320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27DBDA81-D42B-4242-9149-A7E9A9857160}"/>
                </a:ext>
              </a:extLst>
            </p:cNvPr>
            <p:cNvSpPr/>
            <p:nvPr/>
          </p:nvSpPr>
          <p:spPr>
            <a:xfrm rot="5400000">
              <a:off x="4444839" y="2411759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2" name="Rettangolo 11">
            <a:extLst>
              <a:ext uri="{FF2B5EF4-FFF2-40B4-BE49-F238E27FC236}">
                <a16:creationId xmlns:a16="http://schemas.microsoft.com/office/drawing/2014/main" id="{E1CA91F4-950A-4EEA-8EE6-C675D0499624}"/>
              </a:ext>
            </a:extLst>
          </p:cNvPr>
          <p:cNvSpPr/>
          <p:nvPr/>
        </p:nvSpPr>
        <p:spPr>
          <a:xfrm>
            <a:off x="3132485" y="5857010"/>
            <a:ext cx="381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Glycolytic function</a:t>
            </a:r>
            <a:endParaRPr lang="es-E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0058A285-836B-4A40-BFA7-C90E997DBC4F}"/>
              </a:ext>
            </a:extLst>
          </p:cNvPr>
          <p:cNvSpPr/>
          <p:nvPr/>
        </p:nvSpPr>
        <p:spPr>
          <a:xfrm>
            <a:off x="1139266" y="422618"/>
            <a:ext cx="68607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DA10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EFFECTS OF STWE ON CELLULAR METABOLISM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6C28703C-EA50-40E6-A905-0482E31189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4007" y="738353"/>
            <a:ext cx="1365170" cy="94057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046FA46-04DF-40EA-8EF9-B1AF7C725E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3161C491-6231-4688-BC5E-DCACB5030E5A}"/>
              </a:ext>
            </a:extLst>
          </p:cNvPr>
          <p:cNvSpPr/>
          <p:nvPr/>
        </p:nvSpPr>
        <p:spPr>
          <a:xfrm>
            <a:off x="4104580" y="6269547"/>
            <a:ext cx="4572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br>
              <a:rPr lang="it-IT" sz="1050" b="1" dirty="0"/>
            </a:br>
            <a:r>
              <a:rPr lang="it-IT" sz="1050" b="1" dirty="0"/>
              <a:t>Forbes-Hernandez et al., Food </a:t>
            </a:r>
            <a:r>
              <a:rPr lang="it-IT" sz="1050" b="1" dirty="0" err="1"/>
              <a:t>Funct</a:t>
            </a:r>
            <a:r>
              <a:rPr lang="it-IT" sz="1050" b="1" dirty="0"/>
              <a:t>., 2020,11, 297-304</a:t>
            </a:r>
          </a:p>
        </p:txBody>
      </p:sp>
    </p:spTree>
    <p:extLst>
      <p:ext uri="{BB962C8B-B14F-4D97-AF65-F5344CB8AC3E}">
        <p14:creationId xmlns:p14="http://schemas.microsoft.com/office/powerpoint/2010/main" val="389762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02"/>
    </mc:Choice>
    <mc:Fallback xmlns="">
      <p:transition spd="slow" advTm="32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670" y="1258788"/>
            <a:ext cx="5917806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11"/>
          <p:cNvSpPr/>
          <p:nvPr/>
        </p:nvSpPr>
        <p:spPr>
          <a:xfrm>
            <a:off x="1438492" y="745680"/>
            <a:ext cx="64423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DA104A"/>
                </a:solidFill>
                <a:cs typeface="Arial" panose="020B0604020202020204" pitchFamily="34" charset="0"/>
              </a:rPr>
              <a:t>EFFECTS OF STWE ON INTRACELLULAR ROS PRODUCTION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099" y="4293096"/>
            <a:ext cx="4590510" cy="1774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B17D17D8-AAAA-4120-B501-7AFA4B43904B}"/>
              </a:ext>
            </a:extLst>
          </p:cNvPr>
          <p:cNvGrpSpPr/>
          <p:nvPr/>
        </p:nvGrpSpPr>
        <p:grpSpPr>
          <a:xfrm>
            <a:off x="0" y="0"/>
            <a:ext cx="9142601" cy="6858001"/>
            <a:chOff x="0" y="0"/>
            <a:chExt cx="9142601" cy="6858001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EA9F91EA-BAC3-4670-9102-7A8FFA0A9AA4}"/>
                </a:ext>
              </a:extLst>
            </p:cNvPr>
            <p:cNvSpPr/>
            <p:nvPr/>
          </p:nvSpPr>
          <p:spPr>
            <a:xfrm>
              <a:off x="0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2D0497EF-B994-4B7A-B83F-E24A4C9FB542}"/>
                </a:ext>
              </a:extLst>
            </p:cNvPr>
            <p:cNvSpPr/>
            <p:nvPr/>
          </p:nvSpPr>
          <p:spPr>
            <a:xfrm>
              <a:off x="8891081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8D8FE354-5635-4A91-BFA9-8B5013100DA5}"/>
                </a:ext>
              </a:extLst>
            </p:cNvPr>
            <p:cNvSpPr/>
            <p:nvPr/>
          </p:nvSpPr>
          <p:spPr>
            <a:xfrm rot="5400000">
              <a:off x="4444840" y="-4193320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4A2622E2-EF89-4142-947D-EE26D6DBEB1B}"/>
                </a:ext>
              </a:extLst>
            </p:cNvPr>
            <p:cNvSpPr/>
            <p:nvPr/>
          </p:nvSpPr>
          <p:spPr>
            <a:xfrm rot="5400000">
              <a:off x="4444839" y="2411759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273BF8E-7128-4504-AF6B-04848CC951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40C891CE-C591-4137-B495-CE3A07D83FA2}"/>
              </a:ext>
            </a:extLst>
          </p:cNvPr>
          <p:cNvSpPr/>
          <p:nvPr/>
        </p:nvSpPr>
        <p:spPr>
          <a:xfrm>
            <a:off x="4231889" y="6117785"/>
            <a:ext cx="4572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br>
              <a:rPr lang="it-IT" sz="1050" b="1" dirty="0"/>
            </a:br>
            <a:r>
              <a:rPr lang="it-IT" sz="1050" b="1" dirty="0"/>
              <a:t>Forbes-Hernandez et al., Food </a:t>
            </a:r>
            <a:r>
              <a:rPr lang="it-IT" sz="1050" b="1" dirty="0" err="1"/>
              <a:t>Funct</a:t>
            </a:r>
            <a:r>
              <a:rPr lang="it-IT" sz="1050" b="1" dirty="0"/>
              <a:t>., 2020,11, 297-304</a:t>
            </a:r>
          </a:p>
        </p:txBody>
      </p:sp>
    </p:spTree>
    <p:extLst>
      <p:ext uri="{BB962C8B-B14F-4D97-AF65-F5344CB8AC3E}">
        <p14:creationId xmlns:p14="http://schemas.microsoft.com/office/powerpoint/2010/main" val="175466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71"/>
    </mc:Choice>
    <mc:Fallback xmlns="">
      <p:transition spd="slow" advTm="22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814" y="1297393"/>
            <a:ext cx="4212448" cy="2455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1519961" y="575102"/>
            <a:ext cx="6102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DA104A"/>
                </a:solidFill>
                <a:cs typeface="Arial" panose="020B0604020202020204" pitchFamily="34" charset="0"/>
              </a:rPr>
              <a:t>EFFECTS OF STWE ON LIPID PEROXIDATION 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82D50742-562F-4CDB-B97B-44669EBA1CDC}"/>
              </a:ext>
            </a:extLst>
          </p:cNvPr>
          <p:cNvGrpSpPr/>
          <p:nvPr/>
        </p:nvGrpSpPr>
        <p:grpSpPr>
          <a:xfrm>
            <a:off x="2038903" y="3941514"/>
            <a:ext cx="5873771" cy="2585328"/>
            <a:chOff x="2038903" y="3381954"/>
            <a:chExt cx="5873771" cy="2585328"/>
          </a:xfrm>
        </p:grpSpPr>
        <p:pic>
          <p:nvPicPr>
            <p:cNvPr id="18435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92"/>
            <a:stretch/>
          </p:blipFill>
          <p:spPr bwMode="auto">
            <a:xfrm>
              <a:off x="4193959" y="3381954"/>
              <a:ext cx="3718715" cy="2585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" name="Gruppo 1"/>
            <p:cNvGrpSpPr/>
            <p:nvPr/>
          </p:nvGrpSpPr>
          <p:grpSpPr>
            <a:xfrm>
              <a:off x="2951820" y="4693644"/>
              <a:ext cx="918102" cy="199806"/>
              <a:chOff x="2411760" y="5115192"/>
              <a:chExt cx="1224136" cy="266408"/>
            </a:xfrm>
          </p:grpSpPr>
          <p:cxnSp>
            <p:nvCxnSpPr>
              <p:cNvPr id="16" name="Connettore 1 15"/>
              <p:cNvCxnSpPr/>
              <p:nvPr/>
            </p:nvCxnSpPr>
            <p:spPr>
              <a:xfrm>
                <a:off x="2411760" y="5229200"/>
                <a:ext cx="1224136" cy="0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ttore 1 24"/>
              <p:cNvCxnSpPr/>
              <p:nvPr/>
            </p:nvCxnSpPr>
            <p:spPr>
              <a:xfrm rot="5400000">
                <a:off x="3502692" y="5248396"/>
                <a:ext cx="266408" cy="0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6" name="Picture 8" descr="http://tipsdemedicina.com/wp-content/uploads/2013/05/fresas-para-el-acne5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19" r="12979"/>
            <a:stretch/>
          </p:blipFill>
          <p:spPr bwMode="auto">
            <a:xfrm>
              <a:off x="2038903" y="4429039"/>
              <a:ext cx="844256" cy="700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61D15061-25E0-4F8F-A45B-B3425372F992}"/>
              </a:ext>
            </a:extLst>
          </p:cNvPr>
          <p:cNvGrpSpPr/>
          <p:nvPr/>
        </p:nvGrpSpPr>
        <p:grpSpPr>
          <a:xfrm>
            <a:off x="0" y="0"/>
            <a:ext cx="9142601" cy="6858001"/>
            <a:chOff x="0" y="0"/>
            <a:chExt cx="9142601" cy="6858001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C9C7C194-60D7-491B-8531-798DEA73DD12}"/>
                </a:ext>
              </a:extLst>
            </p:cNvPr>
            <p:cNvSpPr/>
            <p:nvPr/>
          </p:nvSpPr>
          <p:spPr>
            <a:xfrm>
              <a:off x="0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8141FC2B-7545-4A51-9433-76193AB4C8BC}"/>
                </a:ext>
              </a:extLst>
            </p:cNvPr>
            <p:cNvSpPr/>
            <p:nvPr/>
          </p:nvSpPr>
          <p:spPr>
            <a:xfrm>
              <a:off x="8891081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78653047-411E-4A48-B756-A8A55D243F50}"/>
                </a:ext>
              </a:extLst>
            </p:cNvPr>
            <p:cNvSpPr/>
            <p:nvPr/>
          </p:nvSpPr>
          <p:spPr>
            <a:xfrm rot="5400000">
              <a:off x="4444840" y="-4193320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C0174F52-4B88-4385-A460-44CB74060767}"/>
                </a:ext>
              </a:extLst>
            </p:cNvPr>
            <p:cNvSpPr/>
            <p:nvPr/>
          </p:nvSpPr>
          <p:spPr>
            <a:xfrm rot="5400000">
              <a:off x="4444839" y="2411759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C317BDD-CBDE-47DD-B284-DE050F68B7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D4726882-D7F2-4B5B-9A0F-8D37996CC6CB}"/>
              </a:ext>
            </a:extLst>
          </p:cNvPr>
          <p:cNvSpPr/>
          <p:nvPr/>
        </p:nvSpPr>
        <p:spPr>
          <a:xfrm>
            <a:off x="-1012262" y="6234754"/>
            <a:ext cx="4572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br>
              <a:rPr lang="it-IT" sz="1050" b="1" dirty="0"/>
            </a:br>
            <a:r>
              <a:rPr lang="it-IT" sz="1050" b="1" dirty="0"/>
              <a:t>Forbes-Hernandez et al., Food </a:t>
            </a:r>
            <a:r>
              <a:rPr lang="it-IT" sz="1050" b="1" dirty="0" err="1"/>
              <a:t>Funct</a:t>
            </a:r>
            <a:r>
              <a:rPr lang="it-IT" sz="1050" b="1" dirty="0"/>
              <a:t>., 2020,11, 297-304</a:t>
            </a:r>
          </a:p>
        </p:txBody>
      </p:sp>
    </p:spTree>
    <p:extLst>
      <p:ext uri="{BB962C8B-B14F-4D97-AF65-F5344CB8AC3E}">
        <p14:creationId xmlns:p14="http://schemas.microsoft.com/office/powerpoint/2010/main" val="409900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8"/>
    </mc:Choice>
    <mc:Fallback xmlns="">
      <p:transition spd="slow" advTm="5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1662284"/>
            <a:ext cx="3093244" cy="376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1519961" y="610053"/>
            <a:ext cx="61026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DA104A"/>
                </a:solidFill>
                <a:cs typeface="Arial" panose="020B0604020202020204" pitchFamily="34" charset="0"/>
              </a:rPr>
              <a:t>EFFECTS OF STWE ON ANTIOXIDANT ENZYMES ACTIVITY AND PROTEIN EXPRESSION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686" y="1646803"/>
            <a:ext cx="3164681" cy="373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C1292AF5-393D-476B-A0C3-08385551D976}"/>
              </a:ext>
            </a:extLst>
          </p:cNvPr>
          <p:cNvGrpSpPr/>
          <p:nvPr/>
        </p:nvGrpSpPr>
        <p:grpSpPr>
          <a:xfrm>
            <a:off x="0" y="0"/>
            <a:ext cx="9142601" cy="6858001"/>
            <a:chOff x="0" y="0"/>
            <a:chExt cx="9142601" cy="6858001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FF04D9E7-12D2-4D1D-8083-9CBD5FB0FC1A}"/>
                </a:ext>
              </a:extLst>
            </p:cNvPr>
            <p:cNvSpPr/>
            <p:nvPr/>
          </p:nvSpPr>
          <p:spPr>
            <a:xfrm>
              <a:off x="0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27668BDE-FDF6-4393-A432-7FAE7BBE4C71}"/>
                </a:ext>
              </a:extLst>
            </p:cNvPr>
            <p:cNvSpPr/>
            <p:nvPr/>
          </p:nvSpPr>
          <p:spPr>
            <a:xfrm>
              <a:off x="8891081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909B0A0D-C6FF-48F1-82D1-E50EF1182528}"/>
                </a:ext>
              </a:extLst>
            </p:cNvPr>
            <p:cNvSpPr/>
            <p:nvPr/>
          </p:nvSpPr>
          <p:spPr>
            <a:xfrm rot="5400000">
              <a:off x="4444840" y="-4193320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6F358F3B-2D67-4135-8FC2-583D6343A8FC}"/>
                </a:ext>
              </a:extLst>
            </p:cNvPr>
            <p:cNvSpPr/>
            <p:nvPr/>
          </p:nvSpPr>
          <p:spPr>
            <a:xfrm rot="5400000">
              <a:off x="4444839" y="2411759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231AF82-AF10-4185-8210-407D5BDBD9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4B34946C-7574-4E55-A9D1-55488B989671}"/>
              </a:ext>
            </a:extLst>
          </p:cNvPr>
          <p:cNvSpPr/>
          <p:nvPr/>
        </p:nvSpPr>
        <p:spPr>
          <a:xfrm>
            <a:off x="4231889" y="6117785"/>
            <a:ext cx="4572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br>
              <a:rPr lang="it-IT" sz="1050" b="1" dirty="0"/>
            </a:br>
            <a:r>
              <a:rPr lang="it-IT" sz="1050" b="1" dirty="0"/>
              <a:t>Forbes-Hernandez et al., Food </a:t>
            </a:r>
            <a:r>
              <a:rPr lang="it-IT" sz="1050" b="1" dirty="0" err="1"/>
              <a:t>Funct</a:t>
            </a:r>
            <a:r>
              <a:rPr lang="it-IT" sz="1050" b="1" dirty="0"/>
              <a:t>., 2020,11, 297-304</a:t>
            </a:r>
          </a:p>
        </p:txBody>
      </p:sp>
    </p:spTree>
    <p:extLst>
      <p:ext uri="{BB962C8B-B14F-4D97-AF65-F5344CB8AC3E}">
        <p14:creationId xmlns:p14="http://schemas.microsoft.com/office/powerpoint/2010/main" val="37433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46"/>
    </mc:Choice>
    <mc:Fallback xmlns="">
      <p:transition spd="slow" advTm="10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1272752" y="610427"/>
            <a:ext cx="65970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DA104A"/>
                </a:solidFill>
                <a:cs typeface="Arial" panose="020B0604020202020204" pitchFamily="34" charset="0"/>
              </a:rPr>
              <a:t>EFFECTS OF STWE ON LIPID PRO-INFLAMMATORY CYTOKINES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848" y="1214754"/>
            <a:ext cx="2519086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102" y="3699031"/>
            <a:ext cx="2503832" cy="230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AD63ECF2-66A4-4209-907C-FBC0FA7FC8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1300" y="1882422"/>
            <a:ext cx="4223428" cy="2967469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1F78782A-DC71-438A-989E-886CCE45D91B}"/>
              </a:ext>
            </a:extLst>
          </p:cNvPr>
          <p:cNvGrpSpPr/>
          <p:nvPr/>
        </p:nvGrpSpPr>
        <p:grpSpPr>
          <a:xfrm>
            <a:off x="0" y="0"/>
            <a:ext cx="9142601" cy="6858001"/>
            <a:chOff x="0" y="0"/>
            <a:chExt cx="9142601" cy="6858001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73DF5E46-9BF6-4B66-A9A5-1009D6EA7EC4}"/>
                </a:ext>
              </a:extLst>
            </p:cNvPr>
            <p:cNvSpPr/>
            <p:nvPr/>
          </p:nvSpPr>
          <p:spPr>
            <a:xfrm>
              <a:off x="0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F8EDFAB0-711D-4B9D-92A2-C161A31659E0}"/>
                </a:ext>
              </a:extLst>
            </p:cNvPr>
            <p:cNvSpPr/>
            <p:nvPr/>
          </p:nvSpPr>
          <p:spPr>
            <a:xfrm>
              <a:off x="8891081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4A937E80-389C-4B25-AB4E-60AB655BC272}"/>
                </a:ext>
              </a:extLst>
            </p:cNvPr>
            <p:cNvSpPr/>
            <p:nvPr/>
          </p:nvSpPr>
          <p:spPr>
            <a:xfrm rot="5400000">
              <a:off x="4444840" y="-4193320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F7F9E9DD-24DD-4BF9-A68A-F614935A559E}"/>
                </a:ext>
              </a:extLst>
            </p:cNvPr>
            <p:cNvSpPr/>
            <p:nvPr/>
          </p:nvSpPr>
          <p:spPr>
            <a:xfrm rot="5400000">
              <a:off x="4444839" y="2411759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0744BF1-32F5-46AB-A5D6-0EF7E2C22C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2EFFAED4-B0DE-47E5-ADCE-C83E9702B445}"/>
              </a:ext>
            </a:extLst>
          </p:cNvPr>
          <p:cNvSpPr/>
          <p:nvPr/>
        </p:nvSpPr>
        <p:spPr>
          <a:xfrm>
            <a:off x="6853895" y="4849891"/>
            <a:ext cx="260287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https://doi.org/10.3389/fendo.2013.00052</a:t>
            </a:r>
            <a:endParaRPr lang="es-ES" sz="80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1639B77F-2090-45E6-96F7-5733E470AF46}"/>
              </a:ext>
            </a:extLst>
          </p:cNvPr>
          <p:cNvSpPr/>
          <p:nvPr/>
        </p:nvSpPr>
        <p:spPr>
          <a:xfrm>
            <a:off x="4231889" y="6117785"/>
            <a:ext cx="4572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br>
              <a:rPr lang="it-IT" sz="1050" b="1" dirty="0"/>
            </a:br>
            <a:r>
              <a:rPr lang="it-IT" sz="1050" b="1" dirty="0"/>
              <a:t>Forbes-Hernandez et al., Food </a:t>
            </a:r>
            <a:r>
              <a:rPr lang="it-IT" sz="1050" b="1" dirty="0" err="1"/>
              <a:t>Funct</a:t>
            </a:r>
            <a:r>
              <a:rPr lang="it-IT" sz="1050" b="1" dirty="0"/>
              <a:t>., 2020,11, 297-304</a:t>
            </a:r>
          </a:p>
        </p:txBody>
      </p:sp>
    </p:spTree>
    <p:extLst>
      <p:ext uri="{BB962C8B-B14F-4D97-AF65-F5344CB8AC3E}">
        <p14:creationId xmlns:p14="http://schemas.microsoft.com/office/powerpoint/2010/main" val="174111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58"/>
    </mc:Choice>
    <mc:Fallback xmlns="">
      <p:transition spd="slow" advTm="28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/>
          <p:cNvGrpSpPr/>
          <p:nvPr/>
        </p:nvGrpSpPr>
        <p:grpSpPr>
          <a:xfrm>
            <a:off x="1982999" y="309746"/>
            <a:ext cx="5164137" cy="1800391"/>
            <a:chOff x="539552" y="692696"/>
            <a:chExt cx="8009842" cy="324036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872"/>
            <a:stretch/>
          </p:blipFill>
          <p:spPr bwMode="auto">
            <a:xfrm>
              <a:off x="539552" y="692696"/>
              <a:ext cx="7992888" cy="1301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80"/>
            <a:stretch/>
          </p:blipFill>
          <p:spPr bwMode="auto">
            <a:xfrm>
              <a:off x="556506" y="2133494"/>
              <a:ext cx="7992888" cy="1799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uppo 2"/>
          <p:cNvGrpSpPr/>
          <p:nvPr/>
        </p:nvGrpSpPr>
        <p:grpSpPr>
          <a:xfrm>
            <a:off x="1169623" y="2603316"/>
            <a:ext cx="2555863" cy="1041709"/>
            <a:chOff x="539552" y="2026184"/>
            <a:chExt cx="3407817" cy="1388945"/>
          </a:xfrm>
        </p:grpSpPr>
        <p:sp>
          <p:nvSpPr>
            <p:cNvPr id="17" name="Rettangolo 16"/>
            <p:cNvSpPr/>
            <p:nvPr/>
          </p:nvSpPr>
          <p:spPr>
            <a:xfrm>
              <a:off x="539552" y="2348063"/>
              <a:ext cx="1503848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900" dirty="0">
                  <a:latin typeface="Arial" panose="020B0604020202020204" pitchFamily="34" charset="0"/>
                  <a:cs typeface="Arial" panose="020B0604020202020204" pitchFamily="34" charset="0"/>
                </a:rPr>
                <a:t>23 healthy volunteers</a:t>
              </a:r>
            </a:p>
          </p:txBody>
        </p:sp>
        <p:sp>
          <p:nvSpPr>
            <p:cNvPr id="18" name="Rettangolo 17"/>
            <p:cNvSpPr/>
            <p:nvPr/>
          </p:nvSpPr>
          <p:spPr>
            <a:xfrm>
              <a:off x="2435201" y="2345175"/>
              <a:ext cx="1512168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Ingestion of 500 g of strawberries</a:t>
              </a:r>
              <a:endParaRPr lang="es-E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6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1725157" y="2026184"/>
              <a:ext cx="715080" cy="1388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uppo 23"/>
          <p:cNvGrpSpPr/>
          <p:nvPr/>
        </p:nvGrpSpPr>
        <p:grpSpPr>
          <a:xfrm>
            <a:off x="4716679" y="4094008"/>
            <a:ext cx="2933663" cy="1467728"/>
            <a:chOff x="4476874" y="4501710"/>
            <a:chExt cx="3911550" cy="1872673"/>
          </a:xfrm>
        </p:grpSpPr>
        <p:sp>
          <p:nvSpPr>
            <p:cNvPr id="25" name="Rettangolo 24"/>
            <p:cNvSpPr/>
            <p:nvPr/>
          </p:nvSpPr>
          <p:spPr>
            <a:xfrm>
              <a:off x="4625529" y="5733256"/>
              <a:ext cx="946041" cy="2503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75" dirty="0">
                  <a:latin typeface="Arial" panose="020B0604020202020204" pitchFamily="34" charset="0"/>
                  <a:cs typeface="Arial" panose="020B0604020202020204" pitchFamily="34" charset="0"/>
                </a:rPr>
                <a:t>Resting state</a:t>
              </a:r>
              <a:endParaRPr lang="es-ES" sz="67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ttangolo 25"/>
            <p:cNvSpPr/>
            <p:nvPr/>
          </p:nvSpPr>
          <p:spPr>
            <a:xfrm>
              <a:off x="5868144" y="5726442"/>
              <a:ext cx="1106389" cy="6479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75" dirty="0">
                  <a:latin typeface="Arial" panose="020B0604020202020204" pitchFamily="34" charset="0"/>
                  <a:cs typeface="Arial" panose="020B0604020202020204" pitchFamily="34" charset="0"/>
                </a:rPr>
                <a:t>Central clustered platelet, activation phase</a:t>
              </a:r>
              <a:endParaRPr lang="es-ES" sz="67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ttangolo 26"/>
            <p:cNvSpPr/>
            <p:nvPr/>
          </p:nvSpPr>
          <p:spPr>
            <a:xfrm>
              <a:off x="7046542" y="5726443"/>
              <a:ext cx="1341882" cy="5154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75" dirty="0">
                  <a:latin typeface="Arial" panose="020B0604020202020204" pitchFamily="34" charset="0"/>
                  <a:cs typeface="Arial" panose="020B0604020202020204" pitchFamily="34" charset="0"/>
                </a:rPr>
                <a:t>Degranulated platelet, end of activation process</a:t>
              </a:r>
              <a:endParaRPr lang="es-ES" sz="67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8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6874" y="4501710"/>
              <a:ext cx="3839542" cy="1136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ttangolo 5"/>
          <p:cNvSpPr/>
          <p:nvPr/>
        </p:nvSpPr>
        <p:spPr>
          <a:xfrm>
            <a:off x="4404730" y="2502019"/>
            <a:ext cx="3429000" cy="11661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Strawberries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consumption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improves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plasma lipids profile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biomarkers of antioxidant status, antihemolytic defenses and platelet function in healthy subjects.</a:t>
            </a: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068" y="4094008"/>
            <a:ext cx="3120644" cy="1029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Freccia a destra 39"/>
          <p:cNvSpPr/>
          <p:nvPr/>
        </p:nvSpPr>
        <p:spPr>
          <a:xfrm>
            <a:off x="3923928" y="2905684"/>
            <a:ext cx="270030" cy="253286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5" name="Rettangolo arrotondato 4"/>
          <p:cNvSpPr/>
          <p:nvPr/>
        </p:nvSpPr>
        <p:spPr>
          <a:xfrm>
            <a:off x="4381082" y="2537492"/>
            <a:ext cx="3492217" cy="114177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301B9990-BA60-40FA-B990-F126E5B7279B}"/>
              </a:ext>
            </a:extLst>
          </p:cNvPr>
          <p:cNvGrpSpPr/>
          <p:nvPr/>
        </p:nvGrpSpPr>
        <p:grpSpPr>
          <a:xfrm>
            <a:off x="0" y="0"/>
            <a:ext cx="9142601" cy="6858001"/>
            <a:chOff x="0" y="0"/>
            <a:chExt cx="9142601" cy="6858001"/>
          </a:xfrm>
        </p:grpSpPr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2F9EE9DB-E9E0-4CEF-AFAE-E1FF367CDE4E}"/>
                </a:ext>
              </a:extLst>
            </p:cNvPr>
            <p:cNvSpPr/>
            <p:nvPr/>
          </p:nvSpPr>
          <p:spPr>
            <a:xfrm>
              <a:off x="0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76A695D7-3B16-4836-AC3F-7D04A5C0F11B}"/>
                </a:ext>
              </a:extLst>
            </p:cNvPr>
            <p:cNvSpPr/>
            <p:nvPr/>
          </p:nvSpPr>
          <p:spPr>
            <a:xfrm>
              <a:off x="8891081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Rettangolo 30">
              <a:extLst>
                <a:ext uri="{FF2B5EF4-FFF2-40B4-BE49-F238E27FC236}">
                  <a16:creationId xmlns:a16="http://schemas.microsoft.com/office/drawing/2014/main" id="{3DFBC2AA-4406-4113-B60C-08203BEDD239}"/>
                </a:ext>
              </a:extLst>
            </p:cNvPr>
            <p:cNvSpPr/>
            <p:nvPr/>
          </p:nvSpPr>
          <p:spPr>
            <a:xfrm rot="5400000">
              <a:off x="4444840" y="-4193320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277B3E4B-283D-4114-8859-39F85185C25C}"/>
                </a:ext>
              </a:extLst>
            </p:cNvPr>
            <p:cNvSpPr/>
            <p:nvPr/>
          </p:nvSpPr>
          <p:spPr>
            <a:xfrm rot="5400000">
              <a:off x="4444839" y="2411759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7C5C11F4-519B-4483-8C5D-8D5A3024A5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38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74"/>
    </mc:Choice>
    <mc:Fallback xmlns="">
      <p:transition spd="slow" advTm="66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8"/>
          <p:cNvGrpSpPr/>
          <p:nvPr/>
        </p:nvGrpSpPr>
        <p:grpSpPr>
          <a:xfrm>
            <a:off x="1143000" y="5534146"/>
            <a:ext cx="6863262" cy="466604"/>
            <a:chOff x="0" y="6235862"/>
            <a:chExt cx="9151016" cy="622138"/>
          </a:xfrm>
        </p:grpSpPr>
        <p:sp>
          <p:nvSpPr>
            <p:cNvPr id="2" name="Rettangolo 1"/>
            <p:cNvSpPr/>
            <p:nvPr/>
          </p:nvSpPr>
          <p:spPr>
            <a:xfrm>
              <a:off x="0" y="6381328"/>
              <a:ext cx="9144000" cy="47667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cxnSp>
          <p:nvCxnSpPr>
            <p:cNvPr id="4" name="Connettore 1 3"/>
            <p:cNvCxnSpPr/>
            <p:nvPr/>
          </p:nvCxnSpPr>
          <p:spPr>
            <a:xfrm>
              <a:off x="0" y="6481100"/>
              <a:ext cx="9144000" cy="0"/>
            </a:xfrm>
            <a:prstGeom prst="line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ttangolo 6"/>
            <p:cNvSpPr/>
            <p:nvPr/>
          </p:nvSpPr>
          <p:spPr>
            <a:xfrm flipV="1">
              <a:off x="7016" y="6235862"/>
              <a:ext cx="9144000" cy="8357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cxnSp>
          <p:nvCxnSpPr>
            <p:cNvPr id="8" name="Connettore 1 7"/>
            <p:cNvCxnSpPr/>
            <p:nvPr/>
          </p:nvCxnSpPr>
          <p:spPr>
            <a:xfrm>
              <a:off x="4920" y="6618752"/>
              <a:ext cx="9144000" cy="0"/>
            </a:xfrm>
            <a:prstGeom prst="line">
              <a:avLst/>
            </a:prstGeom>
            <a:ln w="222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ttangolo 12"/>
          <p:cNvSpPr/>
          <p:nvPr/>
        </p:nvSpPr>
        <p:spPr>
          <a:xfrm>
            <a:off x="1143000" y="911541"/>
            <a:ext cx="3434262" cy="2850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4" name="CasellaDiTesto 13"/>
          <p:cNvSpPr txBox="1"/>
          <p:nvPr/>
        </p:nvSpPr>
        <p:spPr>
          <a:xfrm>
            <a:off x="1148262" y="919597"/>
            <a:ext cx="3429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350" b="1" dirty="0">
                <a:latin typeface="Arial" panose="020B0604020202020204" pitchFamily="34" charset="0"/>
                <a:cs typeface="Arial" panose="020B0604020202020204" pitchFamily="34" charset="0"/>
              </a:rPr>
              <a:t>Home messages...</a:t>
            </a:r>
          </a:p>
        </p:txBody>
      </p:sp>
      <p:sp>
        <p:nvSpPr>
          <p:cNvPr id="3" name="Rettangolo 2"/>
          <p:cNvSpPr/>
          <p:nvPr/>
        </p:nvSpPr>
        <p:spPr>
          <a:xfrm>
            <a:off x="1385646" y="1646803"/>
            <a:ext cx="6372708" cy="4104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STWE significantly reduced 3T3-L1 pre-adipocytes differentiation and lipid </a:t>
            </a:r>
            <a:r>
              <a:rPr lang="fr-FR" sz="1350" dirty="0">
                <a:latin typeface="Arial" panose="020B0604020202020204" pitchFamily="34" charset="0"/>
                <a:cs typeface="Arial" panose="020B0604020202020204" pitchFamily="34" charset="0"/>
              </a:rPr>
              <a:t>accumulation  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via the AMPK signaling pathway providing new insights into the molecular mechanism by which this STWE suppresses adipogenesis. </a:t>
            </a:r>
          </a:p>
          <a:p>
            <a:pPr algn="just">
              <a:lnSpc>
                <a:spcPct val="150000"/>
              </a:lnSpc>
            </a:pP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STWE supplementation significantly decreased ROS production and lipid peroxidation while increased antioxidant enzymes activities and expression in both pre-adipocytes and matures adipocytes.</a:t>
            </a:r>
          </a:p>
          <a:p>
            <a:pPr algn="just">
              <a:lnSpc>
                <a:spcPct val="150000"/>
              </a:lnSpc>
            </a:pP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It would be interesting to investigate whether strawberry extracts are equally efficient at all stages of differentiation or otherwise in one or more of them. </a:t>
            </a:r>
          </a:p>
          <a:p>
            <a:pPr algn="just">
              <a:lnSpc>
                <a:spcPct val="150000"/>
              </a:lnSpc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STWE could be a promising naturally occurring therapeutic agent for the prevention and treatment of obesity. </a:t>
            </a:r>
            <a:endParaRPr lang="es-ES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s-E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BB2D2AD0-EE90-4A30-8FB5-B9AE0A33BFCA}"/>
              </a:ext>
            </a:extLst>
          </p:cNvPr>
          <p:cNvGrpSpPr/>
          <p:nvPr/>
        </p:nvGrpSpPr>
        <p:grpSpPr>
          <a:xfrm>
            <a:off x="0" y="0"/>
            <a:ext cx="9142601" cy="6858001"/>
            <a:chOff x="0" y="0"/>
            <a:chExt cx="9142601" cy="6858001"/>
          </a:xfrm>
        </p:grpSpPr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558E5DF6-CBBB-4FF1-94F4-877EC36EA3C5}"/>
                </a:ext>
              </a:extLst>
            </p:cNvPr>
            <p:cNvSpPr/>
            <p:nvPr/>
          </p:nvSpPr>
          <p:spPr>
            <a:xfrm>
              <a:off x="0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05D3F0D8-ED26-4441-B49F-720D089A1E68}"/>
                </a:ext>
              </a:extLst>
            </p:cNvPr>
            <p:cNvSpPr/>
            <p:nvPr/>
          </p:nvSpPr>
          <p:spPr>
            <a:xfrm>
              <a:off x="8891081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46C10EED-5D07-43D9-A66C-80B776F557D0}"/>
                </a:ext>
              </a:extLst>
            </p:cNvPr>
            <p:cNvSpPr/>
            <p:nvPr/>
          </p:nvSpPr>
          <p:spPr>
            <a:xfrm rot="5400000">
              <a:off x="4444840" y="-4193320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D8CEC2C0-D3E9-46E6-B48D-B274594ECE3C}"/>
                </a:ext>
              </a:extLst>
            </p:cNvPr>
            <p:cNvSpPr/>
            <p:nvPr/>
          </p:nvSpPr>
          <p:spPr>
            <a:xfrm rot="5400000">
              <a:off x="4444839" y="2411759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2FFE139-56A6-4436-8AFA-353343F494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5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88"/>
    </mc:Choice>
    <mc:Fallback xmlns="">
      <p:transition spd="slow" advTm="7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1898122" y="1324358"/>
            <a:ext cx="53799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Rising overweight (including obesity) rates in adults aged 15 -74 years </a:t>
            </a:r>
            <a:endParaRPr lang="es-ES" sz="1200" b="1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0"/>
          <a:stretch/>
        </p:blipFill>
        <p:spPr bwMode="auto">
          <a:xfrm>
            <a:off x="1413133" y="1777670"/>
            <a:ext cx="6035057" cy="3340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3"/>
          <p:cNvGrpSpPr>
            <a:grpSpLocks noChangeAspect="1"/>
          </p:cNvGrpSpPr>
          <p:nvPr/>
        </p:nvGrpSpPr>
        <p:grpSpPr>
          <a:xfrm>
            <a:off x="7272297" y="5319210"/>
            <a:ext cx="670452" cy="684000"/>
            <a:chOff x="555112" y="503420"/>
            <a:chExt cx="1963712" cy="1869252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88" t="46107" r="10137" b="32061"/>
            <a:stretch/>
          </p:blipFill>
          <p:spPr bwMode="auto">
            <a:xfrm>
              <a:off x="749508" y="503420"/>
              <a:ext cx="1519004" cy="15970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71" t="67796" r="10137" b="28483"/>
            <a:stretch/>
          </p:blipFill>
          <p:spPr bwMode="auto">
            <a:xfrm>
              <a:off x="555112" y="2100498"/>
              <a:ext cx="1963712" cy="272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1" name="Rettangolo 20"/>
          <p:cNvSpPr/>
          <p:nvPr/>
        </p:nvSpPr>
        <p:spPr>
          <a:xfrm>
            <a:off x="2309176" y="5497343"/>
            <a:ext cx="4500367" cy="276999"/>
          </a:xfrm>
          <a:prstGeom prst="rect">
            <a:avLst/>
          </a:prstGeom>
          <a:solidFill>
            <a:schemeClr val="bg1"/>
          </a:solidFill>
          <a:ln w="25400">
            <a:solidFill>
              <a:srgbClr val="F24CBB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OBESITY RATES ARE EXPECTED TO INCREASE FURTHER </a:t>
            </a:r>
            <a:endParaRPr lang="es-E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1748E9C-E1DF-4DBB-AA9B-1CEAF5C2411F}"/>
              </a:ext>
            </a:extLst>
          </p:cNvPr>
          <p:cNvSpPr/>
          <p:nvPr/>
        </p:nvSpPr>
        <p:spPr>
          <a:xfrm>
            <a:off x="1449020" y="593650"/>
            <a:ext cx="6220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DA10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OVERWEIGHT AND OBESITY TRENDS IN THE WORLD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41C6BBA7-BDD4-4C68-B964-F873E9B24F16}"/>
              </a:ext>
            </a:extLst>
          </p:cNvPr>
          <p:cNvGrpSpPr/>
          <p:nvPr/>
        </p:nvGrpSpPr>
        <p:grpSpPr>
          <a:xfrm>
            <a:off x="0" y="0"/>
            <a:ext cx="9142601" cy="6858001"/>
            <a:chOff x="0" y="0"/>
            <a:chExt cx="9142601" cy="6858001"/>
          </a:xfrm>
        </p:grpSpPr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A51DCF22-7F21-4A02-92FC-885CF57CF0F3}"/>
                </a:ext>
              </a:extLst>
            </p:cNvPr>
            <p:cNvSpPr/>
            <p:nvPr/>
          </p:nvSpPr>
          <p:spPr>
            <a:xfrm>
              <a:off x="0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B655B3CB-F97C-4579-9EF7-53644AABB280}"/>
                </a:ext>
              </a:extLst>
            </p:cNvPr>
            <p:cNvSpPr/>
            <p:nvPr/>
          </p:nvSpPr>
          <p:spPr>
            <a:xfrm>
              <a:off x="8891081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85157D7F-7190-49CA-8110-FC97D77C323C}"/>
                </a:ext>
              </a:extLst>
            </p:cNvPr>
            <p:cNvSpPr/>
            <p:nvPr/>
          </p:nvSpPr>
          <p:spPr>
            <a:xfrm rot="5400000">
              <a:off x="4444840" y="-4193320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CF4EDCFA-6F77-4CD3-B553-F33444751C45}"/>
                </a:ext>
              </a:extLst>
            </p:cNvPr>
            <p:cNvSpPr/>
            <p:nvPr/>
          </p:nvSpPr>
          <p:spPr>
            <a:xfrm rot="5400000">
              <a:off x="4444839" y="2411759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A1BE64E-7355-4FC2-BCDC-A0180F6778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9"/>
    </mc:Choice>
    <mc:Fallback xmlns="">
      <p:transition spd="slow" advTm="6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frutta, torta, tavolo, cibo&#10;&#10;Descrizione generata automaticamente">
            <a:extLst>
              <a:ext uri="{FF2B5EF4-FFF2-40B4-BE49-F238E27FC236}">
                <a16:creationId xmlns:a16="http://schemas.microsoft.com/office/drawing/2014/main" id="{A8C64F04-EC2D-455C-B8E2-8DDFC5D0B9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695" b="13306"/>
          <a:stretch/>
        </p:blipFill>
        <p:spPr>
          <a:xfrm>
            <a:off x="20" y="10"/>
            <a:ext cx="4571980" cy="3428990"/>
          </a:xfrm>
          <a:prstGeom prst="rect">
            <a:avLst/>
          </a:prstGeom>
        </p:spPr>
      </p:pic>
      <p:pic>
        <p:nvPicPr>
          <p:cNvPr id="5" name="Immagine 4" descr="Immagine che contiene cibo&#10;&#10;Descrizione generata automaticamente">
            <a:extLst>
              <a:ext uri="{FF2B5EF4-FFF2-40B4-BE49-F238E27FC236}">
                <a16:creationId xmlns:a16="http://schemas.microsoft.com/office/drawing/2014/main" id="{D84C17E6-B1EF-4FB1-8CB0-A6978822CD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786"/>
          <a:stretch/>
        </p:blipFill>
        <p:spPr>
          <a:xfrm>
            <a:off x="4572000" y="10"/>
            <a:ext cx="4572000" cy="3428990"/>
          </a:xfrm>
          <a:prstGeom prst="rect">
            <a:avLst/>
          </a:prstGeom>
        </p:spPr>
      </p:pic>
      <p:pic>
        <p:nvPicPr>
          <p:cNvPr id="6" name="Immagine 5" descr="Immagine che contiene insalata, piccolo, frutta, cibo&#10;&#10;Descrizione generata automaticamente">
            <a:extLst>
              <a:ext uri="{FF2B5EF4-FFF2-40B4-BE49-F238E27FC236}">
                <a16:creationId xmlns:a16="http://schemas.microsoft.com/office/drawing/2014/main" id="{E8AADF22-077D-4413-844C-2FBA3D031C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720" r="12281"/>
          <a:stretch/>
        </p:blipFill>
        <p:spPr>
          <a:xfrm>
            <a:off x="20" y="3429000"/>
            <a:ext cx="4571980" cy="3429000"/>
          </a:xfrm>
          <a:prstGeom prst="rect">
            <a:avLst/>
          </a:prstGeom>
        </p:spPr>
      </p:pic>
      <p:pic>
        <p:nvPicPr>
          <p:cNvPr id="8" name="Immagine 7" descr="Immagine che contiene tavolo, plastica, frutta, cibo&#10;&#10;Descrizione generata automaticamente">
            <a:extLst>
              <a:ext uri="{FF2B5EF4-FFF2-40B4-BE49-F238E27FC236}">
                <a16:creationId xmlns:a16="http://schemas.microsoft.com/office/drawing/2014/main" id="{ADE87C14-D4B0-460F-9461-6777C1A601A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333"/>
          <a:stretch/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885915" y="2164437"/>
            <a:ext cx="3372170" cy="25291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F3444FBD-297D-4EB6-B37B-3DE37B29CB46}"/>
              </a:ext>
            </a:extLst>
          </p:cNvPr>
          <p:cNvSpPr txBox="1">
            <a:spLocks/>
          </p:cNvSpPr>
          <p:nvPr/>
        </p:nvSpPr>
        <p:spPr>
          <a:xfrm>
            <a:off x="3215143" y="2761554"/>
            <a:ext cx="2713713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b="1" i="1" kern="1200" dirty="0">
                <a:solidFill>
                  <a:srgbClr val="DA104A"/>
                </a:solidFill>
                <a:latin typeface="+mj-lt"/>
                <a:ea typeface="+mj-ea"/>
                <a:cs typeface="+mj-cs"/>
              </a:rPr>
              <a:t>Thank you</a:t>
            </a:r>
          </a:p>
          <a:p>
            <a:pPr algn="ctr">
              <a:lnSpc>
                <a:spcPct val="100000"/>
              </a:lnSpc>
            </a:pPr>
            <a:r>
              <a:rPr lang="en-US" sz="2800" b="1" i="1" kern="1200" dirty="0">
                <a:solidFill>
                  <a:srgbClr val="DA104A"/>
                </a:solidFill>
                <a:latin typeface="+mj-lt"/>
                <a:ea typeface="+mj-ea"/>
                <a:cs typeface="+mj-cs"/>
              </a:rPr>
              <a:t> for your kind attention</a:t>
            </a: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447277" y="1835459"/>
            <a:ext cx="4249446" cy="3187083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A092200-C933-4110-81C0-197EB727EB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40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9"/>
    </mc:Choice>
    <mc:Fallback xmlns="">
      <p:transition spd="slow" advTm="8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3"/>
          <p:cNvGrpSpPr>
            <a:grpSpLocks noChangeAspect="1"/>
          </p:cNvGrpSpPr>
          <p:nvPr/>
        </p:nvGrpSpPr>
        <p:grpSpPr>
          <a:xfrm>
            <a:off x="7217860" y="489603"/>
            <a:ext cx="756000" cy="756000"/>
            <a:chOff x="555112" y="503420"/>
            <a:chExt cx="1963712" cy="1869252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88" t="46107" r="10137" b="32061"/>
            <a:stretch/>
          </p:blipFill>
          <p:spPr bwMode="auto">
            <a:xfrm>
              <a:off x="749508" y="503420"/>
              <a:ext cx="1519004" cy="15970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71" t="67796" r="10137" b="28483"/>
            <a:stretch/>
          </p:blipFill>
          <p:spPr bwMode="auto">
            <a:xfrm>
              <a:off x="555112" y="2100498"/>
              <a:ext cx="1963712" cy="272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Rettangolo 5"/>
          <p:cNvSpPr/>
          <p:nvPr/>
        </p:nvSpPr>
        <p:spPr>
          <a:xfrm>
            <a:off x="4842031" y="2096375"/>
            <a:ext cx="28582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algn="just">
              <a:buFont typeface="Wingdings" panose="05000000000000000000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 2016, more than 1.9 billion adults were overweight and 650 million were obese.</a:t>
            </a:r>
          </a:p>
          <a:p>
            <a:pPr marL="214313" indent="-214313" algn="just">
              <a:buFont typeface="Wingdings" panose="05000000000000000000" pitchFamily="2" charset="2"/>
              <a:buChar char="§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algn="just">
              <a:buFont typeface="Wingdings" panose="05000000000000000000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At least 2.8 million people each year die as a result of being overweight or obese.</a:t>
            </a:r>
          </a:p>
          <a:p>
            <a:pPr algn="just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algn="just">
              <a:buFont typeface="Wingdings" panose="05000000000000000000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prevalence of obesity nearly tripled between 1975 and 2016. </a:t>
            </a:r>
          </a:p>
          <a:p>
            <a:pPr marL="214313" indent="-214313" algn="just">
              <a:buFont typeface="Wingdings" panose="05000000000000000000" pitchFamily="2" charset="2"/>
              <a:buChar char="§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algn="just">
              <a:buFont typeface="Wingdings" panose="05000000000000000000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Once associated with high-income countries, obesity is now also prevalent in low- and middle-income countries.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252" y="2078851"/>
            <a:ext cx="3485766" cy="2787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1437853" y="5501912"/>
            <a:ext cx="6266894" cy="507831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 fontAlgn="base"/>
            <a:r>
              <a:rPr lang="en-US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2025 it is estimated that 2.7 billion adults and 268 million school-age children will be overweight  or obese</a:t>
            </a:r>
            <a:endParaRPr lang="es-ES" sz="13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439652" y="1430778"/>
            <a:ext cx="6437842" cy="300082"/>
          </a:xfrm>
          <a:prstGeom prst="rect">
            <a:avLst/>
          </a:prstGeom>
          <a:solidFill>
            <a:schemeClr val="bg1"/>
          </a:solidFill>
          <a:ln w="25400">
            <a:solidFill>
              <a:srgbClr val="F24CBB"/>
            </a:solidFill>
          </a:ln>
        </p:spPr>
        <p:txBody>
          <a:bodyPr wrap="square">
            <a:spAutoFit/>
          </a:bodyPr>
          <a:lstStyle/>
          <a:p>
            <a:pPr lvl="0" algn="ctr" fontAlgn="base"/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More than 1.9 billion adults were overweight in 2016 and 650 million obese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272969D9-EBD0-45F8-B84E-5B5984740EA1}"/>
              </a:ext>
            </a:extLst>
          </p:cNvPr>
          <p:cNvSpPr/>
          <p:nvPr/>
        </p:nvSpPr>
        <p:spPr>
          <a:xfrm>
            <a:off x="2027399" y="637681"/>
            <a:ext cx="5087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DA10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FACTS ABOUT OVERWEIGHT AND OBESITY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84045502-7D35-473E-B8B4-4198E3172C02}"/>
              </a:ext>
            </a:extLst>
          </p:cNvPr>
          <p:cNvGrpSpPr/>
          <p:nvPr/>
        </p:nvGrpSpPr>
        <p:grpSpPr>
          <a:xfrm>
            <a:off x="0" y="0"/>
            <a:ext cx="9142601" cy="6858001"/>
            <a:chOff x="0" y="0"/>
            <a:chExt cx="9142601" cy="6858001"/>
          </a:xfrm>
        </p:grpSpPr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74500DFB-DABE-40DC-83C2-183769E1A9F7}"/>
                </a:ext>
              </a:extLst>
            </p:cNvPr>
            <p:cNvSpPr/>
            <p:nvPr/>
          </p:nvSpPr>
          <p:spPr>
            <a:xfrm>
              <a:off x="0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4F723F36-10E4-40A0-848D-762CBBBDD50B}"/>
                </a:ext>
              </a:extLst>
            </p:cNvPr>
            <p:cNvSpPr/>
            <p:nvPr/>
          </p:nvSpPr>
          <p:spPr>
            <a:xfrm>
              <a:off x="8891081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787A7C59-5A97-43B8-B1C2-DC4A6FE106EE}"/>
                </a:ext>
              </a:extLst>
            </p:cNvPr>
            <p:cNvSpPr/>
            <p:nvPr/>
          </p:nvSpPr>
          <p:spPr>
            <a:xfrm rot="5400000">
              <a:off x="4444840" y="-4193320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093BFBF4-5031-4D4A-AF95-291E0A63D82D}"/>
                </a:ext>
              </a:extLst>
            </p:cNvPr>
            <p:cNvSpPr/>
            <p:nvPr/>
          </p:nvSpPr>
          <p:spPr>
            <a:xfrm rot="5400000">
              <a:off x="4444839" y="2411759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D17DE52B-A46D-425E-BDB0-9174C2E26F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5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58"/>
    </mc:Choice>
    <mc:Fallback xmlns="">
      <p:transition spd="slow" advTm="18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4569502" y="2458894"/>
            <a:ext cx="31272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algn="just">
              <a:buFont typeface="Wingdings" panose="05000000000000000000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Overweight children are likely to become obese adults. </a:t>
            </a:r>
          </a:p>
          <a:p>
            <a:pPr marL="214313" indent="-214313" algn="just">
              <a:buFont typeface="Wingdings" panose="05000000000000000000" pitchFamily="2" charset="2"/>
              <a:buChar char="§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algn="just">
              <a:buFont typeface="Wingdings" panose="05000000000000000000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They are more likely than non-overweight children to develop diabetes and CVDs at a younger age, which in turn are associated with a higher chance of premature death and disability.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445896" y="5015503"/>
            <a:ext cx="6266894" cy="507831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 fontAlgn="base"/>
            <a:r>
              <a:rPr lang="en-US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Childhood obesity is one of the most serious public health challenges of the 21</a:t>
            </a:r>
            <a:r>
              <a:rPr lang="en-US" sz="135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century.</a:t>
            </a:r>
            <a:endParaRPr lang="es-ES" sz="13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429811" y="1588581"/>
            <a:ext cx="6266894" cy="300082"/>
          </a:xfrm>
          <a:prstGeom prst="rect">
            <a:avLst/>
          </a:prstGeom>
          <a:solidFill>
            <a:schemeClr val="bg1"/>
          </a:solidFill>
          <a:ln w="25400">
            <a:solidFill>
              <a:srgbClr val="F24CBB"/>
            </a:solidFill>
          </a:ln>
        </p:spPr>
        <p:txBody>
          <a:bodyPr wrap="square">
            <a:spAutoFit/>
          </a:bodyPr>
          <a:lstStyle/>
          <a:p>
            <a:pPr lvl="0" algn="ctr" fontAlgn="base"/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Globally, 41 million preschool children were overweight in 2016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6"/>
          <a:stretch/>
        </p:blipFill>
        <p:spPr bwMode="auto">
          <a:xfrm>
            <a:off x="1437454" y="2298619"/>
            <a:ext cx="2922488" cy="189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CDF43B70-C8A4-431C-ADD6-FB28B1C2E679}"/>
              </a:ext>
            </a:extLst>
          </p:cNvPr>
          <p:cNvSpPr/>
          <p:nvPr/>
        </p:nvSpPr>
        <p:spPr>
          <a:xfrm>
            <a:off x="2027398" y="686431"/>
            <a:ext cx="5087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DA10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FACTS ABOUT OVERWEIGHT AND OBESITY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9D4D1452-FDB4-4725-84C3-FDD814322968}"/>
              </a:ext>
            </a:extLst>
          </p:cNvPr>
          <p:cNvGrpSpPr/>
          <p:nvPr/>
        </p:nvGrpSpPr>
        <p:grpSpPr>
          <a:xfrm>
            <a:off x="0" y="0"/>
            <a:ext cx="9142601" cy="6858001"/>
            <a:chOff x="0" y="0"/>
            <a:chExt cx="9142601" cy="6858001"/>
          </a:xfrm>
        </p:grpSpPr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43F3FBC2-5293-48A1-995B-24B80DE32623}"/>
                </a:ext>
              </a:extLst>
            </p:cNvPr>
            <p:cNvSpPr/>
            <p:nvPr/>
          </p:nvSpPr>
          <p:spPr>
            <a:xfrm>
              <a:off x="0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8CE6A3C9-0E32-429B-97A0-BF83789FFCE3}"/>
                </a:ext>
              </a:extLst>
            </p:cNvPr>
            <p:cNvSpPr/>
            <p:nvPr/>
          </p:nvSpPr>
          <p:spPr>
            <a:xfrm>
              <a:off x="8891081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5CBA96FE-79DE-4FD4-B23F-73706D189171}"/>
                </a:ext>
              </a:extLst>
            </p:cNvPr>
            <p:cNvSpPr/>
            <p:nvPr/>
          </p:nvSpPr>
          <p:spPr>
            <a:xfrm rot="5400000">
              <a:off x="4444840" y="-4193320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4CDD293B-9E71-4652-9266-9157238379B7}"/>
                </a:ext>
              </a:extLst>
            </p:cNvPr>
            <p:cNvSpPr/>
            <p:nvPr/>
          </p:nvSpPr>
          <p:spPr>
            <a:xfrm rot="5400000">
              <a:off x="4444839" y="2411759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1" name="Group 3">
            <a:extLst>
              <a:ext uri="{FF2B5EF4-FFF2-40B4-BE49-F238E27FC236}">
                <a16:creationId xmlns:a16="http://schemas.microsoft.com/office/drawing/2014/main" id="{F1E37C7B-9B53-49EA-A5C3-CD31A45F170D}"/>
              </a:ext>
            </a:extLst>
          </p:cNvPr>
          <p:cNvGrpSpPr>
            <a:grpSpLocks noChangeAspect="1"/>
          </p:cNvGrpSpPr>
          <p:nvPr/>
        </p:nvGrpSpPr>
        <p:grpSpPr>
          <a:xfrm>
            <a:off x="7115201" y="552451"/>
            <a:ext cx="670452" cy="684000"/>
            <a:chOff x="555112" y="503420"/>
            <a:chExt cx="1963712" cy="1869252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ABFFC0EA-37AC-4EB1-9191-8EB8DD5D98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88" t="46107" r="10137" b="32061"/>
            <a:stretch/>
          </p:blipFill>
          <p:spPr bwMode="auto">
            <a:xfrm>
              <a:off x="749508" y="503420"/>
              <a:ext cx="1519004" cy="15970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5D55DB7B-7A1A-4C19-8F38-BE5C460CAB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71" t="67796" r="10137" b="28483"/>
            <a:stretch/>
          </p:blipFill>
          <p:spPr bwMode="auto">
            <a:xfrm>
              <a:off x="555112" y="2100498"/>
              <a:ext cx="1963712" cy="272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3BA3C81-9C5E-48A4-8B6B-96C8AC8A10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1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87"/>
    </mc:Choice>
    <mc:Fallback xmlns="">
      <p:transition spd="slow" advTm="22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D9C9E9-1125-4F44-A3AF-034891514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095" y="4747067"/>
            <a:ext cx="6509289" cy="835787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sz="3900" b="1" dirty="0">
                <a:solidFill>
                  <a:schemeClr val="accent2">
                    <a:lumMod val="75000"/>
                  </a:schemeClr>
                </a:solidFill>
              </a:rPr>
              <a:t>Obesity is a pandemic!!!!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500B292-9358-42AF-9DF2-2611D05647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61975" y="1095375"/>
            <a:ext cx="1428750" cy="127635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50CC85E-988B-42FA-804B-AEAF165799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975" y="2428875"/>
            <a:ext cx="1428750" cy="193357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3B757B0-79ED-4818-A14D-6E8CA00BD7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7400" y="1095375"/>
            <a:ext cx="3181350" cy="164782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8C1EDC5-6B01-4342-9B47-56621EA433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7400" y="2800350"/>
            <a:ext cx="3181350" cy="15621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84A928B-D432-4991-A126-3BB8D27E57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95900" y="1095375"/>
            <a:ext cx="3267075" cy="3267075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80F5631C-143F-41BC-A88F-7F8FABC7BB76}"/>
              </a:ext>
            </a:extLst>
          </p:cNvPr>
          <p:cNvGrpSpPr/>
          <p:nvPr/>
        </p:nvGrpSpPr>
        <p:grpSpPr>
          <a:xfrm>
            <a:off x="0" y="0"/>
            <a:ext cx="9142601" cy="6858001"/>
            <a:chOff x="0" y="0"/>
            <a:chExt cx="9142601" cy="6858001"/>
          </a:xfrm>
        </p:grpSpPr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634638C6-F590-4E82-B23B-E0C79F2642B8}"/>
                </a:ext>
              </a:extLst>
            </p:cNvPr>
            <p:cNvSpPr/>
            <p:nvPr/>
          </p:nvSpPr>
          <p:spPr>
            <a:xfrm>
              <a:off x="0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DA87AC9B-A453-4571-94D1-CB753F92905C}"/>
                </a:ext>
              </a:extLst>
            </p:cNvPr>
            <p:cNvSpPr/>
            <p:nvPr/>
          </p:nvSpPr>
          <p:spPr>
            <a:xfrm>
              <a:off x="8891081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E2D225F3-BDEE-40F6-8948-1B0A760D2E50}"/>
                </a:ext>
              </a:extLst>
            </p:cNvPr>
            <p:cNvSpPr/>
            <p:nvPr/>
          </p:nvSpPr>
          <p:spPr>
            <a:xfrm rot="5400000">
              <a:off x="4444840" y="-4193320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71E0F139-A782-48AC-9A57-069181467B59}"/>
                </a:ext>
              </a:extLst>
            </p:cNvPr>
            <p:cNvSpPr/>
            <p:nvPr/>
          </p:nvSpPr>
          <p:spPr>
            <a:xfrm rot="5400000">
              <a:off x="4444839" y="2411759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53C84F-C43D-4EA5-A215-0025EA0985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02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3"/>
    </mc:Choice>
    <mc:Fallback xmlns="">
      <p:transition spd="slow" advTm="8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tangolo 20"/>
          <p:cNvSpPr/>
          <p:nvPr/>
        </p:nvSpPr>
        <p:spPr>
          <a:xfrm>
            <a:off x="1062779" y="1336625"/>
            <a:ext cx="63094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Global Disability-Adjusted Life-Years and Deaths Associated with a High Body-Mass Index (2015)</a:t>
            </a:r>
            <a:endParaRPr lang="es-E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877666" y="5735598"/>
            <a:ext cx="7481481" cy="276999"/>
          </a:xfrm>
          <a:prstGeom prst="rect">
            <a:avLst/>
          </a:prstGeom>
          <a:solidFill>
            <a:schemeClr val="bg1"/>
          </a:solidFill>
          <a:ln w="25400">
            <a:solidFill>
              <a:srgbClr val="F24CBB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OVERWEIGHT AND OBESITY ARE LINKED TO MORE DEATHS WORLDWIDE THAN UNDERWEIGHT</a:t>
            </a:r>
            <a:endParaRPr lang="es-E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764751" y="1538791"/>
            <a:ext cx="3429000" cy="3695428"/>
            <a:chOff x="72008" y="836712"/>
            <a:chExt cx="4572000" cy="4927238"/>
          </a:xfrm>
        </p:grpSpPr>
        <p:sp>
          <p:nvSpPr>
            <p:cNvPr id="12" name="Rettangolo 11"/>
            <p:cNvSpPr/>
            <p:nvPr/>
          </p:nvSpPr>
          <p:spPr>
            <a:xfrm>
              <a:off x="179512" y="1537236"/>
              <a:ext cx="4464496" cy="42267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14313" indent="-214313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1350" dirty="0">
                  <a:latin typeface="Arial" panose="020B0604020202020204" pitchFamily="34" charset="0"/>
                  <a:cs typeface="Arial" panose="020B0604020202020204" pitchFamily="34" charset="0"/>
                </a:rPr>
                <a:t>Coronary heart disease</a:t>
              </a:r>
            </a:p>
            <a:p>
              <a:pPr marL="214313" indent="-214313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1350" dirty="0">
                  <a:latin typeface="Arial" panose="020B0604020202020204" pitchFamily="34" charset="0"/>
                  <a:cs typeface="Arial" panose="020B0604020202020204" pitchFamily="34" charset="0"/>
                </a:rPr>
                <a:t>Type 2 diabetes</a:t>
              </a:r>
            </a:p>
            <a:p>
              <a:pPr marL="214313" indent="-214313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1350" dirty="0">
                  <a:latin typeface="Arial" panose="020B0604020202020204" pitchFamily="34" charset="0"/>
                  <a:cs typeface="Arial" panose="020B0604020202020204" pitchFamily="34" charset="0"/>
                </a:rPr>
                <a:t>Cancer (endometrial, breast, colon)</a:t>
              </a:r>
            </a:p>
            <a:p>
              <a:pPr marL="214313" indent="-214313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1350" dirty="0">
                  <a:latin typeface="Arial" panose="020B0604020202020204" pitchFamily="34" charset="0"/>
                  <a:cs typeface="Arial" panose="020B0604020202020204" pitchFamily="34" charset="0"/>
                </a:rPr>
                <a:t>Hypertension</a:t>
              </a:r>
            </a:p>
            <a:p>
              <a:pPr marL="214313" indent="-214313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1350" dirty="0">
                  <a:latin typeface="Arial" panose="020B0604020202020204" pitchFamily="34" charset="0"/>
                  <a:cs typeface="Arial" panose="020B0604020202020204" pitchFamily="34" charset="0"/>
                </a:rPr>
                <a:t>Stroke</a:t>
              </a:r>
            </a:p>
            <a:p>
              <a:pPr marL="214313" indent="-214313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1350" dirty="0">
                  <a:latin typeface="Arial" panose="020B0604020202020204" pitchFamily="34" charset="0"/>
                  <a:cs typeface="Arial" panose="020B0604020202020204" pitchFamily="34" charset="0"/>
                </a:rPr>
                <a:t>Liver disease</a:t>
              </a:r>
            </a:p>
            <a:p>
              <a:pPr marL="214313" indent="-214313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1350" dirty="0">
                  <a:latin typeface="Arial" panose="020B0604020202020204" pitchFamily="34" charset="0"/>
                  <a:cs typeface="Arial" panose="020B0604020202020204" pitchFamily="34" charset="0"/>
                </a:rPr>
                <a:t>Sleep apnea and respiratory problems</a:t>
              </a:r>
            </a:p>
            <a:p>
              <a:pPr marL="214313" indent="-214313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1350" dirty="0">
                  <a:latin typeface="Arial" panose="020B0604020202020204" pitchFamily="34" charset="0"/>
                  <a:cs typeface="Arial" panose="020B0604020202020204" pitchFamily="34" charset="0"/>
                </a:rPr>
                <a:t>Osteoarthritis</a:t>
              </a:r>
            </a:p>
            <a:p>
              <a:pPr marL="214313" indent="-214313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1350" dirty="0">
                  <a:latin typeface="Arial" panose="020B0604020202020204" pitchFamily="34" charset="0"/>
                  <a:cs typeface="Arial" panose="020B0604020202020204" pitchFamily="34" charset="0"/>
                </a:rPr>
                <a:t>Gynecological problems (abnormal menses, infertility)</a:t>
              </a:r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964" b="87029"/>
            <a:stretch/>
          </p:blipFill>
          <p:spPr bwMode="auto">
            <a:xfrm>
              <a:off x="72008" y="836712"/>
              <a:ext cx="4436250" cy="647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2EB8F785-6613-424A-BB39-6E26BA1F8E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6947" y="2115003"/>
            <a:ext cx="3949171" cy="2627994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DB110803-8924-4B6D-9C88-1EDF58163D7F}"/>
              </a:ext>
            </a:extLst>
          </p:cNvPr>
          <p:cNvSpPr/>
          <p:nvPr/>
        </p:nvSpPr>
        <p:spPr>
          <a:xfrm>
            <a:off x="1635462" y="829001"/>
            <a:ext cx="5087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DA10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FACTS ABOUT OVERWEIGHT AND OBESITY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14F97671-586B-4119-A480-767E7527B880}"/>
              </a:ext>
            </a:extLst>
          </p:cNvPr>
          <p:cNvGrpSpPr/>
          <p:nvPr/>
        </p:nvGrpSpPr>
        <p:grpSpPr>
          <a:xfrm>
            <a:off x="0" y="0"/>
            <a:ext cx="9142601" cy="6858001"/>
            <a:chOff x="0" y="0"/>
            <a:chExt cx="9142601" cy="6858001"/>
          </a:xfrm>
        </p:grpSpPr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63C09DDF-FE40-4B55-97DC-B875996D0D67}"/>
                </a:ext>
              </a:extLst>
            </p:cNvPr>
            <p:cNvSpPr/>
            <p:nvPr/>
          </p:nvSpPr>
          <p:spPr>
            <a:xfrm>
              <a:off x="0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D66DFF51-87AE-4756-85EC-A42383CCC957}"/>
                </a:ext>
              </a:extLst>
            </p:cNvPr>
            <p:cNvSpPr/>
            <p:nvPr/>
          </p:nvSpPr>
          <p:spPr>
            <a:xfrm>
              <a:off x="8891081" y="0"/>
              <a:ext cx="251520" cy="6858000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99E96F69-23F3-4F57-8C40-58D874799DBA}"/>
                </a:ext>
              </a:extLst>
            </p:cNvPr>
            <p:cNvSpPr/>
            <p:nvPr/>
          </p:nvSpPr>
          <p:spPr>
            <a:xfrm rot="5400000">
              <a:off x="4444840" y="-4193320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728ADC95-59BC-4B9E-971A-06729A4C30F2}"/>
                </a:ext>
              </a:extLst>
            </p:cNvPr>
            <p:cNvSpPr/>
            <p:nvPr/>
          </p:nvSpPr>
          <p:spPr>
            <a:xfrm rot="5400000">
              <a:off x="4444839" y="2411759"/>
              <a:ext cx="252922" cy="8639561"/>
            </a:xfrm>
            <a:prstGeom prst="rect">
              <a:avLst/>
            </a:prstGeom>
            <a:solidFill>
              <a:srgbClr val="FDE7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BCFA6C9-20C5-4EB0-B241-11AE320BA2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9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02"/>
    </mc:Choice>
    <mc:Fallback xmlns="">
      <p:transition spd="slow" advTm="14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5.8"/>
</p:tagLst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1524</Words>
  <Application>Microsoft Office PowerPoint</Application>
  <PresentationFormat>Presentazione su schermo (4:3)</PresentationFormat>
  <Paragraphs>270</Paragraphs>
  <Slides>50</Slides>
  <Notes>50</Notes>
  <HiddenSlides>0</HiddenSlides>
  <MMClips>50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50</vt:i4>
      </vt:variant>
    </vt:vector>
  </HeadingPairs>
  <TitlesOfParts>
    <vt:vector size="57" baseType="lpstr">
      <vt:lpstr>Arial</vt:lpstr>
      <vt:lpstr>Calibri</vt:lpstr>
      <vt:lpstr>Calibri Light</vt:lpstr>
      <vt:lpstr>Times New Roman</vt:lpstr>
      <vt:lpstr>Trebuchet MS</vt:lpstr>
      <vt:lpstr>Wingdings</vt:lpstr>
      <vt:lpstr>Tema di Office</vt:lpstr>
      <vt:lpstr>The effects of strawberry bioactive compounds on lipid metabolism and adipogenesis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Obesity is a pandemic!!!!</vt:lpstr>
      <vt:lpstr>Presentazione standard di PowerPoint</vt:lpstr>
      <vt:lpstr>Presentazione standard di PowerPoint</vt:lpstr>
      <vt:lpstr>Health and nutrition</vt:lpstr>
      <vt:lpstr>Health and nutrition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effects of strawberry bioactive compounds on lipid metabolism and adipogenesis</dc:title>
  <dc:creator>FRANCESCA GIAMPIERI</dc:creator>
  <cp:lastModifiedBy>FRANCESCA GIAMPIERI</cp:lastModifiedBy>
  <cp:revision>34</cp:revision>
  <dcterms:created xsi:type="dcterms:W3CDTF">2020-11-21T10:00:07Z</dcterms:created>
  <dcterms:modified xsi:type="dcterms:W3CDTF">2020-11-29T12:29:54Z</dcterms:modified>
</cp:coreProperties>
</file>