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6"/>
  </p:notesMasterIdLst>
  <p:sldIdLst>
    <p:sldId id="407" r:id="rId2"/>
    <p:sldId id="266" r:id="rId3"/>
    <p:sldId id="375" r:id="rId4"/>
    <p:sldId id="383" r:id="rId5"/>
    <p:sldId id="324" r:id="rId6"/>
    <p:sldId id="371" r:id="rId7"/>
    <p:sldId id="384" r:id="rId8"/>
    <p:sldId id="322" r:id="rId9"/>
    <p:sldId id="385" r:id="rId10"/>
    <p:sldId id="389" r:id="rId11"/>
    <p:sldId id="390" r:id="rId12"/>
    <p:sldId id="345" r:id="rId13"/>
    <p:sldId id="387" r:id="rId14"/>
    <p:sldId id="335" r:id="rId15"/>
    <p:sldId id="401" r:id="rId16"/>
    <p:sldId id="402" r:id="rId17"/>
    <p:sldId id="406" r:id="rId18"/>
    <p:sldId id="306" r:id="rId19"/>
    <p:sldId id="391" r:id="rId20"/>
    <p:sldId id="392" r:id="rId21"/>
    <p:sldId id="396" r:id="rId22"/>
    <p:sldId id="397" r:id="rId23"/>
    <p:sldId id="403" r:id="rId24"/>
    <p:sldId id="341" r:id="rId25"/>
    <p:sldId id="400" r:id="rId26"/>
    <p:sldId id="409" r:id="rId27"/>
    <p:sldId id="410" r:id="rId28"/>
    <p:sldId id="411" r:id="rId29"/>
    <p:sldId id="412" r:id="rId30"/>
    <p:sldId id="355" r:id="rId31"/>
    <p:sldId id="404" r:id="rId32"/>
    <p:sldId id="258" r:id="rId33"/>
    <p:sldId id="353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04"/>
    <p:restoredTop sz="95934"/>
  </p:normalViewPr>
  <p:slideViewPr>
    <p:cSldViewPr snapToGrid="0" snapToObjects="1">
      <p:cViewPr varScale="1">
        <p:scale>
          <a:sx n="86" d="100"/>
          <a:sy n="86" d="100"/>
        </p:scale>
        <p:origin x="91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4A02-5B32-4E43-B80A-B6FE0CFF4459}" type="datetimeFigureOut">
              <a:rPr lang="el-GR" smtClean="0"/>
              <a:t>7/10/2020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8FB79-6830-9A4F-BDF3-C17B5EB76B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23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T1: BEFORE JUICE</a:t>
            </a:r>
          </a:p>
          <a:p>
            <a:r>
              <a:rPr lang="en-US" dirty="0"/>
              <a:t>T2: IMMEDIATELY AFTER STOPPING JUICE (2 WEEKS)</a:t>
            </a:r>
          </a:p>
          <a:p>
            <a:r>
              <a:rPr lang="en-US" dirty="0"/>
              <a:t>T3: A WEEK AFTER THE JUICE </a:t>
            </a:r>
            <a:r>
              <a:rPr lang="el-GR" dirty="0"/>
              <a:t>Α</a:t>
            </a:r>
            <a:r>
              <a:rPr lang="sw-KE" dirty="0"/>
              <a:t>DMINISTRATION</a:t>
            </a:r>
            <a:endParaRPr lang="en-US" dirty="0"/>
          </a:p>
          <a:p>
            <a:r>
              <a:rPr lang="en-US" dirty="0"/>
              <a:t>T4: 3 WEEKS AFTER STOPPING JUICE </a:t>
            </a:r>
            <a:r>
              <a:rPr lang="el-GR" dirty="0"/>
              <a:t>Α</a:t>
            </a:r>
            <a:r>
              <a:rPr lang="sw-KE" dirty="0"/>
              <a:t>DMINISTRATION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FBBA0-A57F-854A-A69D-6C7B91139A5F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277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87E1-EB2D-4F98-A145-86688A6AD0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AD319-4308-FD48-A2BB-76C949BC8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1259A-AF25-254C-8D62-CCAB5C9515B2}" type="datetime1">
              <a:rPr lang="en-US" altLang="el-GR"/>
              <a:pPr>
                <a:defRPr/>
              </a:pPr>
              <a:t>10/7/2020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2FFE1-7B2A-FF48-AF81-67A776295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C2BDD-E020-1D49-80E7-D47CFD13D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4CD1F-A460-794E-90F7-CDE62A22230E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8623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10/7/2020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author/Michael-Ristow/46481188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exger.2010.03.014" TargetMode="External"/><Relationship Id="rId4" Type="http://schemas.openxmlformats.org/officeDocument/2006/relationships/hyperlink" Target="https://www.semanticscholar.org/author/Kim-Zarse/6890532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1.emf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1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eg"/><Relationship Id="rId7" Type="http://schemas.openxmlformats.org/officeDocument/2006/relationships/image" Target="../media/image24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emf"/><Relationship Id="rId5" Type="http://schemas.openxmlformats.org/officeDocument/2006/relationships/image" Target="../media/image11.em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73AD37-D464-2546-A17C-226DC77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66685"/>
            <a:ext cx="10058400" cy="19761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Personalized Nutrition Plans based on Measurement of Specific Redox Biomarkers in Human Blood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7174D7-4971-D744-8075-E36140AA0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613" y="4103082"/>
            <a:ext cx="5478870" cy="14017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Demetrios Kouretas</a:t>
            </a:r>
          </a:p>
          <a:p>
            <a:pPr marL="0" indent="0" algn="ctr">
              <a:buNone/>
            </a:pPr>
            <a:r>
              <a:rPr lang="en-US" sz="2400" dirty="0"/>
              <a:t>Professor, Animal Physiology - Toxicology</a:t>
            </a:r>
            <a:endParaRPr lang="el-GR" sz="2400" dirty="0"/>
          </a:p>
          <a:p>
            <a:pPr marL="0" indent="0" algn="ctr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14010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100026-AC32-5748-8487-6F4ED38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thE</a:t>
            </a:r>
            <a:r>
              <a:rPr lang="en-US" dirty="0"/>
              <a:t> 3 PILLARS OF METABOLIC HEALTH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4F0D79-34C0-5443-997D-C23B03CE8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29" y="2602391"/>
            <a:ext cx="3528554" cy="233793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30A073-2E52-2945-BAC1-0445AD7CA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13148" r="11692"/>
          <a:stretch/>
        </p:blipFill>
        <p:spPr>
          <a:xfrm>
            <a:off x="235827" y="2535629"/>
            <a:ext cx="3485668" cy="247275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11D06E2-990D-A048-8C93-7F68273B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09" y="2604947"/>
            <a:ext cx="4155605" cy="23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706A53-F3D9-814E-AADC-D1280EAF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PILLAR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2A730DD-2CC1-8A48-B49D-E3076D433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13148" r="11692"/>
          <a:stretch/>
        </p:blipFill>
        <p:spPr>
          <a:xfrm>
            <a:off x="1069848" y="2729132"/>
            <a:ext cx="3961095" cy="2810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6E223-296E-1D43-B503-AC0A83451E67}"/>
              </a:ext>
            </a:extLst>
          </p:cNvPr>
          <p:cNvSpPr txBox="1"/>
          <p:nvPr/>
        </p:nvSpPr>
        <p:spPr>
          <a:xfrm>
            <a:off x="6344530" y="3376246"/>
            <a:ext cx="436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Consumption of plant – derived products rich in polyphenols promotes healthy lifespan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48956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DCB276-3276-0D48-97EC-88EBF0BA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959" y="346869"/>
            <a:ext cx="8230644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is the quantity of antioxidants for a personalized nutrition regime?</a:t>
            </a:r>
            <a:endParaRPr lang="el-GR" sz="4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DB767A-FB71-1A4E-A2B6-C4501B92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02" y="1990595"/>
            <a:ext cx="7684758" cy="4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7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097250DA-6439-7A48-B984-BE77ECB43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8" y="211016"/>
            <a:ext cx="11033322" cy="5446655"/>
          </a:xfr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53F5105-08A5-4642-8C72-E989F3B638FA}"/>
              </a:ext>
            </a:extLst>
          </p:cNvPr>
          <p:cNvSpPr/>
          <p:nvPr/>
        </p:nvSpPr>
        <p:spPr>
          <a:xfrm>
            <a:off x="196947" y="54466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T1: BEFORE JUICE</a:t>
            </a:r>
          </a:p>
          <a:p>
            <a:r>
              <a:rPr lang="en-US" dirty="0"/>
              <a:t>T2: IMMEDIATELY AFTER STOPPING JUICE (2 WEEKS)</a:t>
            </a:r>
          </a:p>
          <a:p>
            <a:r>
              <a:rPr lang="en-US" dirty="0"/>
              <a:t>T3: A WEEK AFTER THE JUICE </a:t>
            </a:r>
            <a:r>
              <a:rPr lang="el-GR" dirty="0"/>
              <a:t>Α</a:t>
            </a:r>
            <a:r>
              <a:rPr lang="sw-KE" dirty="0"/>
              <a:t>DMINISTRATION</a:t>
            </a:r>
            <a:endParaRPr lang="en-US" dirty="0"/>
          </a:p>
          <a:p>
            <a:r>
              <a:rPr lang="en-US" dirty="0"/>
              <a:t>T4: 3 WEEKS AFTER STOPPING JUICE </a:t>
            </a:r>
            <a:r>
              <a:rPr lang="el-GR" dirty="0"/>
              <a:t>Α</a:t>
            </a:r>
            <a:r>
              <a:rPr lang="sw-KE" dirty="0"/>
              <a:t>DMINISTRATION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261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CA8196D-3262-CC43-B481-D7F65FB26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18453"/>
            <a:ext cx="7162800" cy="26670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5C758F5-3337-7E41-8AC6-520D5FC49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408" y="3123565"/>
            <a:ext cx="6426200" cy="363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BA999-B4A3-6E4A-8D30-8A329CEE6DD6}"/>
              </a:ext>
            </a:extLst>
          </p:cNvPr>
          <p:cNvSpPr txBox="1"/>
          <p:nvPr/>
        </p:nvSpPr>
        <p:spPr>
          <a:xfrm>
            <a:off x="7419703" y="867123"/>
            <a:ext cx="3696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Statistically significant increase in GSH with pomegranate juice for 2 weeks</a:t>
            </a:r>
            <a:endParaRPr lang="el-GR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931B7-5874-4E41-9346-2A36309C13F2}"/>
              </a:ext>
            </a:extLst>
          </p:cNvPr>
          <p:cNvSpPr txBox="1"/>
          <p:nvPr/>
        </p:nvSpPr>
        <p:spPr>
          <a:xfrm>
            <a:off x="962297" y="4024207"/>
            <a:ext cx="3696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Statistically significant decrease in protein carbonyls with pomegranate juice for 2 weeks and maintained for 1 month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28816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A8E02D9-1F46-AE4F-948A-E1B1B0ED4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9" y="900332"/>
            <a:ext cx="10712033" cy="3938954"/>
          </a:xfrm>
        </p:spPr>
      </p:pic>
    </p:spTree>
    <p:extLst>
      <p:ext uri="{BB962C8B-B14F-4D97-AF65-F5344CB8AC3E}">
        <p14:creationId xmlns:p14="http://schemas.microsoft.com/office/powerpoint/2010/main" val="2049416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5A0EFF8F-8527-0145-B55C-130EAA396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87" y="597877"/>
            <a:ext cx="9900520" cy="626012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CF1CC1-D7B6-4343-9C7B-F6302ADFA4F4}"/>
              </a:ext>
            </a:extLst>
          </p:cNvPr>
          <p:cNvSpPr txBox="1"/>
          <p:nvPr/>
        </p:nvSpPr>
        <p:spPr>
          <a:xfrm>
            <a:off x="2709823" y="136212"/>
            <a:ext cx="670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Sheep/Goat Whey Protein inactivates of mTOR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5939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7856916-D876-2A43-A16D-649633FA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" y="411486"/>
            <a:ext cx="8229600" cy="61149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24866-81CA-5047-8258-08ED4416BB91}"/>
              </a:ext>
            </a:extLst>
          </p:cNvPr>
          <p:cNvSpPr txBox="1"/>
          <p:nvPr/>
        </p:nvSpPr>
        <p:spPr>
          <a:xfrm>
            <a:off x="6958990" y="2730286"/>
            <a:ext cx="5001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molecular pathway of amino-acid-related (over) activation of mammalian target of rapamycin complex 1 (mTORC1) and the beneficial action of sheep/goat whey protein administration that mimics fasting.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0363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/>
          </p:nvPr>
        </p:nvSpPr>
        <p:spPr>
          <a:xfrm>
            <a:off x="2108989" y="106066"/>
            <a:ext cx="82296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of antioxidants</a:t>
            </a:r>
          </a:p>
        </p:txBody>
      </p:sp>
      <p:pic>
        <p:nvPicPr>
          <p:cNvPr id="18435" name="Picture 4" descr="http://virilityprotocol.com/wp-content/uploads/2013/07/Pomegranate-Juice-Superfoo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7" y="1571627"/>
            <a:ext cx="20494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2" descr="http://weknowyourdreamz.com/images/beer/beer-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81" y="4112645"/>
            <a:ext cx="1714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http://vid.alarabiya.net/images/2013/11/06/b8a369a5-9cab-46b8-b44b-9eda8c765236/b8a369a5-9cab-46b8-b44b-9eda8c765236_4x3_690x5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8"/>
          <a:stretch>
            <a:fillRect/>
          </a:stretch>
        </p:blipFill>
        <p:spPr bwMode="auto">
          <a:xfrm>
            <a:off x="9445620" y="1571625"/>
            <a:ext cx="17859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http://www.healthline.com/hlcmsresource/images/topic_centers/Food-Nutrition/642x361-2-Dairy_Milk-Almond_Milk_vs_Cow_Milk_vs_Soy_Milk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79" y="4112645"/>
            <a:ext cx="22145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 descr="http://www.coffeechemistry.com/images/stories/news/coffee_cq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9" y="1571625"/>
            <a:ext cx="192881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http://theculinarycook.com/wp-content/uploads/2015/02/wine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12" y="4112645"/>
            <a:ext cx="22145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- Ίσο"/>
          <p:cNvSpPr/>
          <p:nvPr/>
        </p:nvSpPr>
        <p:spPr>
          <a:xfrm>
            <a:off x="3227388" y="2071688"/>
            <a:ext cx="500062" cy="5715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11 - Ίσο"/>
          <p:cNvSpPr/>
          <p:nvPr/>
        </p:nvSpPr>
        <p:spPr>
          <a:xfrm>
            <a:off x="5845970" y="2071688"/>
            <a:ext cx="500062" cy="5715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12 - Ίσο"/>
          <p:cNvSpPr/>
          <p:nvPr/>
        </p:nvSpPr>
        <p:spPr>
          <a:xfrm>
            <a:off x="8763946" y="2071688"/>
            <a:ext cx="500062" cy="5715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13 - Ίσο"/>
          <p:cNvSpPr/>
          <p:nvPr/>
        </p:nvSpPr>
        <p:spPr>
          <a:xfrm>
            <a:off x="3990574" y="4576989"/>
            <a:ext cx="500062" cy="5715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14 - Ίσο"/>
          <p:cNvSpPr/>
          <p:nvPr/>
        </p:nvSpPr>
        <p:spPr>
          <a:xfrm>
            <a:off x="7476196" y="4576989"/>
            <a:ext cx="500062" cy="5715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446" name="15 - TextBox"/>
          <p:cNvSpPr txBox="1">
            <a:spLocks noChangeArrowheads="1"/>
          </p:cNvSpPr>
          <p:nvPr/>
        </p:nvSpPr>
        <p:spPr bwMode="auto">
          <a:xfrm>
            <a:off x="1131095" y="3132714"/>
            <a:ext cx="2375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/>
              <a:t>1 glass of pomegranate juice</a:t>
            </a:r>
          </a:p>
        </p:txBody>
      </p:sp>
      <p:sp>
        <p:nvSpPr>
          <p:cNvPr id="18447" name="16 - TextBox"/>
          <p:cNvSpPr txBox="1">
            <a:spLocks noChangeArrowheads="1"/>
          </p:cNvSpPr>
          <p:nvPr/>
        </p:nvSpPr>
        <p:spPr bwMode="auto">
          <a:xfrm>
            <a:off x="3846120" y="3186114"/>
            <a:ext cx="2026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3 cups espresso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1 cup instant coffee</a:t>
            </a:r>
          </a:p>
        </p:txBody>
      </p:sp>
      <p:sp>
        <p:nvSpPr>
          <p:cNvPr id="18448" name="17 - TextBox"/>
          <p:cNvSpPr txBox="1">
            <a:spLocks noChangeArrowheads="1"/>
          </p:cNvSpPr>
          <p:nvPr/>
        </p:nvSpPr>
        <p:spPr bwMode="auto">
          <a:xfrm>
            <a:off x="1798123" y="5693119"/>
            <a:ext cx="1859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/>
              <a:t>23 glasses of beer</a:t>
            </a:r>
          </a:p>
        </p:txBody>
      </p:sp>
      <p:sp>
        <p:nvSpPr>
          <p:cNvPr id="18449" name="18 - TextBox"/>
          <p:cNvSpPr txBox="1">
            <a:spLocks noChangeArrowheads="1"/>
          </p:cNvSpPr>
          <p:nvPr/>
        </p:nvSpPr>
        <p:spPr bwMode="auto">
          <a:xfrm>
            <a:off x="9445620" y="3143249"/>
            <a:ext cx="1642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/>
              <a:t>17 cups of juice</a:t>
            </a:r>
          </a:p>
        </p:txBody>
      </p:sp>
      <p:sp>
        <p:nvSpPr>
          <p:cNvPr id="18450" name="19 - TextBox"/>
          <p:cNvSpPr txBox="1">
            <a:spLocks noChangeArrowheads="1"/>
          </p:cNvSpPr>
          <p:nvPr/>
        </p:nvSpPr>
        <p:spPr bwMode="auto">
          <a:xfrm>
            <a:off x="8553109" y="5895717"/>
            <a:ext cx="1938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/>
              <a:t>100 glasses of milk</a:t>
            </a:r>
          </a:p>
        </p:txBody>
      </p:sp>
      <p:sp>
        <p:nvSpPr>
          <p:cNvPr id="18451" name="20 - TextBox"/>
          <p:cNvSpPr txBox="1">
            <a:spLocks noChangeArrowheads="1"/>
          </p:cNvSpPr>
          <p:nvPr/>
        </p:nvSpPr>
        <p:spPr bwMode="auto">
          <a:xfrm>
            <a:off x="4700149" y="5851242"/>
            <a:ext cx="2464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/>
              <a:t>50 glasses of white wine</a:t>
            </a:r>
          </a:p>
        </p:txBody>
      </p:sp>
      <p:pic>
        <p:nvPicPr>
          <p:cNvPr id="20" name="Picture 8" descr="http://theculinarycook.com/wp-content/uploads/2015/02/wines1.jpg">
            <a:extLst>
              <a:ext uri="{FF2B5EF4-FFF2-40B4-BE49-F238E27FC236}">
                <a16:creationId xmlns:a16="http://schemas.microsoft.com/office/drawing/2014/main" id="{10DF4216-269C-7F4D-838B-285EB40D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72" y="1587286"/>
            <a:ext cx="22145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3FE6C1-3B3D-AE47-8C02-EA1F9C84177F}"/>
              </a:ext>
            </a:extLst>
          </p:cNvPr>
          <p:cNvSpPr txBox="1"/>
          <p:nvPr/>
        </p:nvSpPr>
        <p:spPr>
          <a:xfrm>
            <a:off x="6346032" y="3331256"/>
            <a:ext cx="276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 panose="020F0502020204030204" pitchFamily="34" charset="0"/>
              </a:rPr>
              <a:t>5 glasses of red wine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671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706A53-F3D9-814E-AADC-D1280EAF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PILLAR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6E223-296E-1D43-B503-AC0A83451E67}"/>
              </a:ext>
            </a:extLst>
          </p:cNvPr>
          <p:cNvSpPr txBox="1"/>
          <p:nvPr/>
        </p:nvSpPr>
        <p:spPr>
          <a:xfrm>
            <a:off x="6527410" y="3376246"/>
            <a:ext cx="4360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Exercise promotes healthy lifespan</a:t>
            </a:r>
            <a:endParaRPr lang="el-GR" sz="24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CC83B8-44AC-7D4C-A48E-A37A6C443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729132"/>
            <a:ext cx="4480768" cy="25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3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E349A7F-0277-5248-92D3-A661FC0AD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3538" y="1"/>
            <a:ext cx="8913812" cy="1058863"/>
          </a:xfrm>
        </p:spPr>
        <p:txBody>
          <a:bodyPr/>
          <a:lstStyle/>
          <a:p>
            <a:pPr eaLnBrk="1" hangingPunct="1"/>
            <a:r>
              <a:rPr lang="en-US" altLang="el-GR" sz="3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Is There a Way to Bridge the Gap Between Lifespan and </a:t>
            </a:r>
            <a:r>
              <a:rPr lang="en-US" altLang="el-GR" sz="32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Healthspan</a:t>
            </a:r>
            <a:r>
              <a:rPr lang="en-US" altLang="el-GR" sz="3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24578" name="Picture 8" descr="gap-706463">
            <a:extLst>
              <a:ext uri="{FF2B5EF4-FFF2-40B4-BE49-F238E27FC236}">
                <a16:creationId xmlns:a16="http://schemas.microsoft.com/office/drawing/2014/main" id="{72ED087D-05F3-4E4F-BA21-D2263A5C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1" y="1147763"/>
            <a:ext cx="4295775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D8D689EE-AEAB-3C4B-92C8-56AB2A0C7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371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Lifespan</a:t>
            </a:r>
          </a:p>
        </p:txBody>
      </p:sp>
      <p:sp>
        <p:nvSpPr>
          <p:cNvPr id="24580" name="TextBox 5">
            <a:extLst>
              <a:ext uri="{FF2B5EF4-FFF2-40B4-BE49-F238E27FC236}">
                <a16:creationId xmlns:a16="http://schemas.microsoft.com/office/drawing/2014/main" id="{CFFA17B6-99A9-0048-85E0-39302AFEE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5137150"/>
            <a:ext cx="146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rgbClr val="FFFF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Healthspan</a:t>
            </a:r>
          </a:p>
        </p:txBody>
      </p:sp>
    </p:spTree>
    <p:extLst>
      <p:ext uri="{BB962C8B-B14F-4D97-AF65-F5344CB8AC3E}">
        <p14:creationId xmlns:p14="http://schemas.microsoft.com/office/powerpoint/2010/main" val="184089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0276FB7-2ADF-C64B-8975-57F22BE74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4" y="1632604"/>
            <a:ext cx="7947577" cy="4492109"/>
          </a:xfr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6E6D8714-AAF8-6F48-9774-628270EDF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92" y="202165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Reactive species and physiological</a:t>
            </a:r>
            <a:r>
              <a:rPr lang="el-GR" sz="4000" dirty="0"/>
              <a:t> </a:t>
            </a:r>
            <a:r>
              <a:rPr lang="en-US" sz="4000" dirty="0"/>
              <a:t>adaptations to endurance training</a:t>
            </a:r>
            <a:endParaRPr lang="el-GR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E57A7-F6CB-3D4C-89EA-E0DB3EBAB82C}"/>
              </a:ext>
            </a:extLst>
          </p:cNvPr>
          <p:cNvSpPr txBox="1"/>
          <p:nvPr/>
        </p:nvSpPr>
        <p:spPr>
          <a:xfrm>
            <a:off x="0" y="6273225"/>
            <a:ext cx="1129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Takuji</a:t>
            </a:r>
            <a:r>
              <a:rPr lang="en-US" sz="1600" dirty="0"/>
              <a:t> Kawamura, Isao Muraoka</a:t>
            </a:r>
            <a:r>
              <a:rPr lang="el-GR" sz="1600" dirty="0"/>
              <a:t>. </a:t>
            </a:r>
            <a:r>
              <a:rPr lang="en-US" sz="1600" dirty="0"/>
              <a:t>Exercise-Induced Oxidative Stress and the Effects of Antioxidant Intake from a Physiological Viewpoint</a:t>
            </a:r>
            <a:r>
              <a:rPr lang="el-GR" sz="1600" dirty="0"/>
              <a:t>. </a:t>
            </a:r>
            <a:r>
              <a:rPr lang="en-US" sz="1600" dirty="0"/>
              <a:t>Chemistry, </a:t>
            </a:r>
            <a:r>
              <a:rPr lang="en-US" sz="1600" dirty="0" err="1"/>
              <a:t>MedicinePublished</a:t>
            </a:r>
            <a:r>
              <a:rPr lang="en-US" sz="1600" dirty="0"/>
              <a:t> in Antioxidants 2018</a:t>
            </a:r>
            <a:r>
              <a:rPr lang="el-GR" sz="1600" dirty="0"/>
              <a:t>. </a:t>
            </a:r>
            <a:r>
              <a:rPr lang="en-US" sz="1600" dirty="0"/>
              <a:t>DOI:10.3390/antiox7090119</a:t>
            </a:r>
            <a:endParaRPr lang="el-GR" sz="1600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27B96B3-6AE1-9048-83DB-1918DFBE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2" y="2951558"/>
            <a:ext cx="1092200" cy="92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3B400C-05D5-6F43-A2F8-F7896A25A61C}"/>
              </a:ext>
            </a:extLst>
          </p:cNvPr>
          <p:cNvSpPr txBox="1"/>
          <p:nvPr/>
        </p:nvSpPr>
        <p:spPr>
          <a:xfrm>
            <a:off x="5435392" y="2837329"/>
            <a:ext cx="844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VS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425132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3ECCFB8F-89F0-5445-8EFA-0CBD91CD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147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Effects of physical activity on oxidative stress status</a:t>
            </a:r>
            <a:endParaRPr lang="el-GR" sz="2800" dirty="0"/>
          </a:p>
        </p:txBody>
      </p:sp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751DC72B-0662-BD44-9B5D-CA9EDA9B7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3" y="1760816"/>
            <a:ext cx="8037569" cy="363965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86F943-661B-8745-85B3-9248E009C873}"/>
              </a:ext>
            </a:extLst>
          </p:cNvPr>
          <p:cNvSpPr txBox="1"/>
          <p:nvPr/>
        </p:nvSpPr>
        <p:spPr>
          <a:xfrm>
            <a:off x="659162" y="5923721"/>
            <a:ext cx="1087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Alessandro </a:t>
            </a:r>
            <a:r>
              <a:rPr lang="en-US" sz="1600" dirty="0" err="1"/>
              <a:t>PingitoreM.D.,Giuseppina</a:t>
            </a:r>
            <a:r>
              <a:rPr lang="en-US" sz="1600" dirty="0"/>
              <a:t> Pace </a:t>
            </a:r>
            <a:r>
              <a:rPr lang="en-US" sz="1600" dirty="0" err="1"/>
              <a:t>PereiraLimaPh.D</a:t>
            </a:r>
            <a:r>
              <a:rPr lang="en-US" sz="1600" dirty="0"/>
              <a:t>., </a:t>
            </a:r>
            <a:r>
              <a:rPr lang="en-US" sz="1600" dirty="0" err="1"/>
              <a:t>FrancescaMastorciPh.D</a:t>
            </a:r>
            <a:r>
              <a:rPr lang="en-US" sz="1600" dirty="0"/>
              <a:t>., </a:t>
            </a:r>
            <a:r>
              <a:rPr lang="en-US" sz="1600" dirty="0" err="1"/>
              <a:t>AlfredoQuinonesM.D</a:t>
            </a:r>
            <a:r>
              <a:rPr lang="en-US" sz="1600" dirty="0"/>
              <a:t>., </a:t>
            </a:r>
            <a:r>
              <a:rPr lang="en-US" sz="1600" dirty="0" err="1"/>
              <a:t>GiorgioIervasiM.D</a:t>
            </a:r>
            <a:r>
              <a:rPr lang="en-US" sz="1600" dirty="0"/>
              <a:t>., </a:t>
            </a:r>
            <a:r>
              <a:rPr lang="en-US" sz="1600" dirty="0" err="1"/>
              <a:t>CristinaVassallePh.D</a:t>
            </a:r>
            <a:r>
              <a:rPr lang="en-US" sz="1600" dirty="0"/>
              <a:t>. Exercise and oxidative stress: Potential effects of antioxidant dietary strategies in sports. Volume 31, Issues 7–8, July–August 2015, Pages 916-922</a:t>
            </a:r>
          </a:p>
        </p:txBody>
      </p:sp>
    </p:spTree>
    <p:extLst>
      <p:ext uri="{BB962C8B-B14F-4D97-AF65-F5344CB8AC3E}">
        <p14:creationId xmlns:p14="http://schemas.microsoft.com/office/powerpoint/2010/main" val="214179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706A53-F3D9-814E-AADC-D1280EAF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PILLAR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6E223-296E-1D43-B503-AC0A83451E67}"/>
              </a:ext>
            </a:extLst>
          </p:cNvPr>
          <p:cNvSpPr txBox="1"/>
          <p:nvPr/>
        </p:nvSpPr>
        <p:spPr>
          <a:xfrm>
            <a:off x="6344530" y="3376246"/>
            <a:ext cx="4360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Fasting induces metabolic shift and promotes healthy lifespan</a:t>
            </a:r>
            <a:endParaRPr lang="el-GR" sz="24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BBAC63D-1899-704B-8BAA-745BFB64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7" y="2729132"/>
            <a:ext cx="4161433" cy="27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2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4E231419-4651-434E-86B8-9FEDD9C7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384" y="278296"/>
            <a:ext cx="6967329" cy="141135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Fasting and health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8014A05F-9258-E24B-80C7-2ADE8E33E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0"/>
            <a:ext cx="4594189" cy="684098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B00EE2-2A6A-4B40-9195-A14CBE18A30B}"/>
              </a:ext>
            </a:extLst>
          </p:cNvPr>
          <p:cNvSpPr txBox="1"/>
          <p:nvPr/>
        </p:nvSpPr>
        <p:spPr>
          <a:xfrm>
            <a:off x="4840357" y="5625548"/>
            <a:ext cx="7126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Effects of Intermittent Fasting on Health,</a:t>
            </a:r>
          </a:p>
          <a:p>
            <a:r>
              <a:rPr lang="en-US" sz="1600" dirty="0"/>
              <a:t>Aging, and Disease. Rafael de Cabo, Ph.D., and Mark P. Mattson, Ph.D. N </a:t>
            </a:r>
            <a:r>
              <a:rPr lang="en-US" sz="1600" dirty="0" err="1"/>
              <a:t>Engl</a:t>
            </a:r>
            <a:r>
              <a:rPr lang="en-US" sz="1600" dirty="0"/>
              <a:t> J Med 2019;381:2541-51.</a:t>
            </a:r>
          </a:p>
          <a:p>
            <a:r>
              <a:rPr lang="en-US" sz="1600" dirty="0"/>
              <a:t>DOI: 10.1056/NEJMra1905136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F7055-6192-7141-81C2-D5CEB89BA258}"/>
              </a:ext>
            </a:extLst>
          </p:cNvPr>
          <p:cNvSpPr txBox="1"/>
          <p:nvPr/>
        </p:nvSpPr>
        <p:spPr>
          <a:xfrm>
            <a:off x="5715000" y="2673626"/>
            <a:ext cx="553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Cellular Responses to Energy Restriction That Integrate Cycles of Feeding and Fasting with Metabolism.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82006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F1E8AC7-A2E4-AB49-81D8-78317E209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685"/>
            <a:ext cx="12192000" cy="559731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B9BD3B-DF63-C54C-AFEE-95E66C99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081" y="1658136"/>
            <a:ext cx="5958080" cy="4468560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C4004CBB-DF40-AB48-9188-C560A93F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68" y="10717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Buchinger</a:t>
            </a:r>
            <a:r>
              <a:rPr lang="en-US" dirty="0"/>
              <a:t> </a:t>
            </a:r>
            <a:r>
              <a:rPr lang="en-US" dirty="0" err="1"/>
              <a:t>Wilhelmi</a:t>
            </a:r>
            <a:r>
              <a:rPr lang="en-US" dirty="0"/>
              <a:t> Clinic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9002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159CD3-6AC7-2946-94A7-FD7980E00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6" y="154419"/>
            <a:ext cx="9135763" cy="641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5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DAD8C84-F6D6-6440-8625-11DF4D01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901700"/>
            <a:ext cx="10769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63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788E7ED-1B87-0E43-A121-D016D1F28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00150"/>
            <a:ext cx="108204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2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2E5A71-1922-2343-9C81-F7ADD2377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308100"/>
            <a:ext cx="110871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7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2D668F-E6EC-7745-8EA5-43E0269FA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2"/>
          <a:stretch/>
        </p:blipFill>
        <p:spPr>
          <a:xfrm>
            <a:off x="1816521" y="745725"/>
            <a:ext cx="8558957" cy="47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NA-Human-Genome-and-Genes-Ownership1.png">
            <a:extLst>
              <a:ext uri="{FF2B5EF4-FFF2-40B4-BE49-F238E27FC236}">
                <a16:creationId xmlns:a16="http://schemas.microsoft.com/office/drawing/2014/main" id="{8E3EE155-EEAF-F442-91B1-6F9A09D6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1160464"/>
            <a:ext cx="7121525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0" name="Picture 2" descr="genetic-battle.jpg">
            <a:extLst>
              <a:ext uri="{FF2B5EF4-FFF2-40B4-BE49-F238E27FC236}">
                <a16:creationId xmlns:a16="http://schemas.microsoft.com/office/drawing/2014/main" id="{21EDCC94-43AF-F149-B261-A5D5159F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4592638"/>
            <a:ext cx="28590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1" name="Picture 3" descr="Gene-mutation.jpg">
            <a:extLst>
              <a:ext uri="{FF2B5EF4-FFF2-40B4-BE49-F238E27FC236}">
                <a16:creationId xmlns:a16="http://schemas.microsoft.com/office/drawing/2014/main" id="{9B965F98-FFCA-F148-A3A7-FD608AE7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7288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2" name="TextBox 4">
            <a:extLst>
              <a:ext uri="{FF2B5EF4-FFF2-40B4-BE49-F238E27FC236}">
                <a16:creationId xmlns:a16="http://schemas.microsoft.com/office/drawing/2014/main" id="{178319E6-DBA1-E344-8A98-06A97F0EA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dirty="0">
                <a:latin typeface="Century Gothic" panose="020B0502020202020204" pitchFamily="34" charset="0"/>
              </a:rPr>
              <a:t>Is Your Lifespan (and/or </a:t>
            </a:r>
            <a:r>
              <a:rPr lang="en-US" altLang="el-GR" dirty="0" err="1">
                <a:latin typeface="Century Gothic" panose="020B0502020202020204" pitchFamily="34" charset="0"/>
              </a:rPr>
              <a:t>Healthspan</a:t>
            </a:r>
            <a:r>
              <a:rPr lang="en-US" altLang="el-GR" dirty="0">
                <a:latin typeface="Century Gothic" panose="020B0502020202020204" pitchFamily="34" charset="0"/>
              </a:rPr>
              <a:t>) “Programmed” in Your Genes?</a:t>
            </a:r>
          </a:p>
        </p:txBody>
      </p:sp>
    </p:spTree>
    <p:extLst>
      <p:ext uri="{BB962C8B-B14F-4D97-AF65-F5344CB8AC3E}">
        <p14:creationId xmlns:p14="http://schemas.microsoft.com/office/powerpoint/2010/main" val="2700991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D44F8A-DCC4-4A44-94FF-97A7F656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91" y="15449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Human biomarker measurement services</a:t>
            </a:r>
            <a:endParaRPr lang="el-GR" dirty="0"/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28A53AE7-017B-3C4F-92D7-B88C6D14E7F0}"/>
              </a:ext>
            </a:extLst>
          </p:cNvPr>
          <p:cNvSpPr txBox="1">
            <a:spLocks/>
          </p:cNvSpPr>
          <p:nvPr/>
        </p:nvSpPr>
        <p:spPr>
          <a:xfrm>
            <a:off x="926691" y="3806415"/>
            <a:ext cx="10515600" cy="274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/>
          </a:p>
          <a:p>
            <a:pPr algn="ctr"/>
            <a:r>
              <a:rPr lang="en-US" dirty="0"/>
              <a:t>Holistic evaluation of blood redox status measuring a wide range of biomarkers, before and after a proposed nutritional scheme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88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3B461D-8C05-5E4D-97FE-097FF361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measure the following biomarkers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80DBC3-942F-D44D-9350-397AD2AA6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74" y="2093976"/>
            <a:ext cx="10058400" cy="4764024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Control of antioxidants</a:t>
            </a:r>
          </a:p>
          <a:p>
            <a:pPr lvl="1"/>
            <a:r>
              <a:rPr lang="en-US" sz="2000" dirty="0"/>
              <a:t>GSH (reduced glutathione), </a:t>
            </a:r>
          </a:p>
          <a:p>
            <a:pPr lvl="1"/>
            <a:r>
              <a:rPr lang="en-US" sz="2000" dirty="0"/>
              <a:t>TAC (total antioxidant capacity), </a:t>
            </a:r>
          </a:p>
          <a:p>
            <a:pPr lvl="1"/>
            <a:r>
              <a:rPr lang="en-US" sz="2000" dirty="0"/>
              <a:t>Reducing Power,</a:t>
            </a:r>
            <a:endParaRPr lang="el-GR" sz="2000" dirty="0"/>
          </a:p>
          <a:p>
            <a:pPr lvl="1"/>
            <a:r>
              <a:rPr lang="en-US" sz="2000" dirty="0"/>
              <a:t>ABTS Radical scavenging</a:t>
            </a:r>
          </a:p>
          <a:p>
            <a:pPr lvl="1"/>
            <a:r>
              <a:rPr lang="en-US" sz="2000" dirty="0"/>
              <a:t>Hydroxyl Radical scavenging</a:t>
            </a:r>
          </a:p>
          <a:p>
            <a:pPr lvl="1"/>
            <a:r>
              <a:rPr lang="en-US" sz="2000" dirty="0"/>
              <a:t>Superoxide Radical scavenging </a:t>
            </a:r>
          </a:p>
          <a:p>
            <a:r>
              <a:rPr lang="en-US" sz="2400" b="1" dirty="0"/>
              <a:t>Control of critical gene products </a:t>
            </a:r>
          </a:p>
          <a:p>
            <a:pPr lvl="1"/>
            <a:r>
              <a:rPr lang="en-US" sz="2000" dirty="0"/>
              <a:t>Catalase, </a:t>
            </a:r>
          </a:p>
          <a:p>
            <a:pPr lvl="1"/>
            <a:r>
              <a:rPr lang="en-US" sz="2000" dirty="0"/>
              <a:t>GPx (glutathione peroxidase), </a:t>
            </a:r>
          </a:p>
          <a:p>
            <a:pPr lvl="1"/>
            <a:r>
              <a:rPr lang="en-US" sz="2000" dirty="0"/>
              <a:t>SOD (peroxidase dismutase), </a:t>
            </a:r>
          </a:p>
          <a:p>
            <a:pPr lvl="1"/>
            <a:r>
              <a:rPr lang="en-US" sz="2000" dirty="0"/>
              <a:t>GR (glutathione reductase) – enzymatic antioxidants that are involved in protecting the cell against free radicals. </a:t>
            </a:r>
          </a:p>
          <a:p>
            <a:r>
              <a:rPr lang="en-US" sz="2400" b="1" dirty="0"/>
              <a:t>Control of oxidative damage products  </a:t>
            </a:r>
          </a:p>
          <a:p>
            <a:pPr lvl="1"/>
            <a:r>
              <a:rPr lang="en-US" sz="2000" dirty="0"/>
              <a:t>TBARS (lipid peroxidation), </a:t>
            </a:r>
          </a:p>
          <a:p>
            <a:pPr lvl="1"/>
            <a:r>
              <a:rPr lang="en-US" sz="2000" dirty="0"/>
              <a:t>Protein Carbonyls (oxidative protein damage)-the end products of free radical action. </a:t>
            </a:r>
          </a:p>
        </p:txBody>
      </p:sp>
      <p:sp>
        <p:nvSpPr>
          <p:cNvPr id="5" name="Έλλειψη 4">
            <a:extLst>
              <a:ext uri="{FF2B5EF4-FFF2-40B4-BE49-F238E27FC236}">
                <a16:creationId xmlns:a16="http://schemas.microsoft.com/office/drawing/2014/main" id="{3A907239-8164-BB4F-B3D7-AB229278D302}"/>
              </a:ext>
            </a:extLst>
          </p:cNvPr>
          <p:cNvSpPr/>
          <p:nvPr/>
        </p:nvSpPr>
        <p:spPr>
          <a:xfrm>
            <a:off x="7524521" y="1368079"/>
            <a:ext cx="3978301" cy="3205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effect of personalized nutrition on human redox status is evaluated and human health is improved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83234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100026-AC32-5748-8487-6F4ED38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Antioxidant consumption, exercise and fasting regulate baseline </a:t>
            </a:r>
            <a:r>
              <a:rPr lang="en-US" sz="4000" dirty="0" err="1"/>
              <a:t>gsh</a:t>
            </a:r>
            <a:r>
              <a:rPr lang="en-US" sz="4000" dirty="0"/>
              <a:t> levels in blood and improve human redox status </a:t>
            </a:r>
            <a:endParaRPr lang="el-GR" sz="4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4F0D79-34C0-5443-997D-C23B03CE8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29" y="2602391"/>
            <a:ext cx="3528554" cy="233793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30A073-2E52-2945-BAC1-0445AD7CA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13148" r="11692"/>
          <a:stretch/>
        </p:blipFill>
        <p:spPr>
          <a:xfrm>
            <a:off x="235827" y="2535629"/>
            <a:ext cx="3485668" cy="247275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11D06E2-990D-A048-8C93-7F68273B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09" y="2604947"/>
            <a:ext cx="4155605" cy="2335381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325547E7-E9D4-FC44-955D-43F962B0FC6F}"/>
              </a:ext>
            </a:extLst>
          </p:cNvPr>
          <p:cNvSpPr txBox="1">
            <a:spLocks/>
          </p:cNvSpPr>
          <p:nvPr/>
        </p:nvSpPr>
        <p:spPr>
          <a:xfrm>
            <a:off x="4637239" y="5248917"/>
            <a:ext cx="2953144" cy="1172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PILLAR</a:t>
            </a:r>
            <a:endParaRPr lang="el-GR" sz="3200" dirty="0"/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8395C372-1BB3-FC4B-B6CE-58DDD9B79DF5}"/>
              </a:ext>
            </a:extLst>
          </p:cNvPr>
          <p:cNvSpPr txBox="1">
            <a:spLocks/>
          </p:cNvSpPr>
          <p:nvPr/>
        </p:nvSpPr>
        <p:spPr>
          <a:xfrm>
            <a:off x="8772389" y="5248917"/>
            <a:ext cx="2953144" cy="1172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3</a:t>
            </a:r>
            <a:r>
              <a:rPr lang="en-US" sz="3200" baseline="30000" dirty="0"/>
              <a:t>nd</a:t>
            </a:r>
            <a:r>
              <a:rPr lang="en-US" sz="3200" dirty="0"/>
              <a:t> PILLAR</a:t>
            </a:r>
            <a:endParaRPr lang="el-GR" sz="3200" dirty="0"/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A3233038-4E24-C141-B6D8-42278626F346}"/>
              </a:ext>
            </a:extLst>
          </p:cNvPr>
          <p:cNvSpPr txBox="1">
            <a:spLocks/>
          </p:cNvSpPr>
          <p:nvPr/>
        </p:nvSpPr>
        <p:spPr>
          <a:xfrm>
            <a:off x="502089" y="5248918"/>
            <a:ext cx="2953144" cy="1172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PILLAR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39001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4C243CD-D949-C64A-AF46-9B92D8B99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0" y="299320"/>
            <a:ext cx="7329948" cy="64791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43C1C-4388-AA4F-8D29-F0EEFFDE0346}"/>
              </a:ext>
            </a:extLst>
          </p:cNvPr>
          <p:cNvSpPr txBox="1"/>
          <p:nvPr/>
        </p:nvSpPr>
        <p:spPr>
          <a:xfrm>
            <a:off x="7172631" y="4549676"/>
            <a:ext cx="5019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increased oxidative stress promotes longevity and metabolic health: The concept of mitochondrial hormesis (</a:t>
            </a:r>
            <a:r>
              <a:rPr lang="en-US" dirty="0" err="1"/>
              <a:t>mitohormesis</a:t>
            </a:r>
            <a:r>
              <a:rPr lang="en-US" dirty="0"/>
              <a:t>)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 Ristow</a:t>
            </a:r>
            <a:r>
              <a:rPr lang="en-US" dirty="0"/>
              <a:t>, 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Zarse</a:t>
            </a:r>
            <a:r>
              <a:rPr lang="en-US" dirty="0"/>
              <a:t>. Biology, Medicine</a:t>
            </a:r>
          </a:p>
          <a:p>
            <a:r>
              <a:rPr lang="en-US" dirty="0"/>
              <a:t>Published in Experimental Gerontology 2010</a:t>
            </a:r>
          </a:p>
          <a:p>
            <a:r>
              <a:rPr lang="en-US" dirty="0"/>
              <a:t>DOI: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10.1016/j.exger.2010.03.014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2" name="Έλλειψη 1">
            <a:extLst>
              <a:ext uri="{FF2B5EF4-FFF2-40B4-BE49-F238E27FC236}">
                <a16:creationId xmlns:a16="http://schemas.microsoft.com/office/drawing/2014/main" id="{393636D6-61C1-9742-8E4A-AF5F2A5B4EB7}"/>
              </a:ext>
            </a:extLst>
          </p:cNvPr>
          <p:cNvSpPr/>
          <p:nvPr/>
        </p:nvSpPr>
        <p:spPr>
          <a:xfrm>
            <a:off x="2039957" y="2482"/>
            <a:ext cx="1189821" cy="105761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>
            <a:extLst>
              <a:ext uri="{FF2B5EF4-FFF2-40B4-BE49-F238E27FC236}">
                <a16:creationId xmlns:a16="http://schemas.microsoft.com/office/drawing/2014/main" id="{38A4F43E-598B-DF40-94AE-BE3D3FBAFE71}"/>
              </a:ext>
            </a:extLst>
          </p:cNvPr>
          <p:cNvSpPr/>
          <p:nvPr/>
        </p:nvSpPr>
        <p:spPr>
          <a:xfrm>
            <a:off x="4505957" y="3010087"/>
            <a:ext cx="1189821" cy="105761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>
            <a:extLst>
              <a:ext uri="{FF2B5EF4-FFF2-40B4-BE49-F238E27FC236}">
                <a16:creationId xmlns:a16="http://schemas.microsoft.com/office/drawing/2014/main" id="{FF6D5C1F-F01B-A941-98D9-30B96F397EEB}"/>
              </a:ext>
            </a:extLst>
          </p:cNvPr>
          <p:cNvSpPr/>
          <p:nvPr/>
        </p:nvSpPr>
        <p:spPr>
          <a:xfrm>
            <a:off x="6970952" y="0"/>
            <a:ext cx="1189821" cy="105761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96FBF806-3AC2-5E4C-A149-17E3EAE6DE6E}"/>
              </a:ext>
            </a:extLst>
          </p:cNvPr>
          <p:cNvCxnSpPr>
            <a:stCxn id="2" idx="6"/>
          </p:cNvCxnSpPr>
          <p:nvPr/>
        </p:nvCxnSpPr>
        <p:spPr>
          <a:xfrm>
            <a:off x="3229778" y="531292"/>
            <a:ext cx="5418463" cy="1848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ECB3BC54-4CD0-0741-9DAC-EC66AA58DD26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7986528" y="902734"/>
            <a:ext cx="716797" cy="1410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6AD6482E-7DD5-5245-B1B9-101D2360D860}"/>
              </a:ext>
            </a:extLst>
          </p:cNvPr>
          <p:cNvCxnSpPr/>
          <p:nvPr/>
        </p:nvCxnSpPr>
        <p:spPr>
          <a:xfrm flipV="1">
            <a:off x="5695778" y="2453110"/>
            <a:ext cx="2952463" cy="1085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Έλλειψη 14">
            <a:extLst>
              <a:ext uri="{FF2B5EF4-FFF2-40B4-BE49-F238E27FC236}">
                <a16:creationId xmlns:a16="http://schemas.microsoft.com/office/drawing/2014/main" id="{6A4E5CD0-7E3E-9045-9FA1-5D118AFBF1AD}"/>
              </a:ext>
            </a:extLst>
          </p:cNvPr>
          <p:cNvSpPr/>
          <p:nvPr/>
        </p:nvSpPr>
        <p:spPr>
          <a:xfrm>
            <a:off x="8832043" y="1776668"/>
            <a:ext cx="1773716" cy="1597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3 Pillars</a:t>
            </a:r>
            <a:endParaRPr lang="el-GR" sz="2000" b="1" dirty="0"/>
          </a:p>
        </p:txBody>
      </p:sp>
      <p:sp>
        <p:nvSpPr>
          <p:cNvPr id="3" name="Στρογγυλεμένο ορθογώνιο 2">
            <a:extLst>
              <a:ext uri="{FF2B5EF4-FFF2-40B4-BE49-F238E27FC236}">
                <a16:creationId xmlns:a16="http://schemas.microsoft.com/office/drawing/2014/main" id="{59F29101-0F40-5547-B137-9F2844180ED3}"/>
              </a:ext>
            </a:extLst>
          </p:cNvPr>
          <p:cNvSpPr/>
          <p:nvPr/>
        </p:nvSpPr>
        <p:spPr>
          <a:xfrm>
            <a:off x="79513" y="2862470"/>
            <a:ext cx="2216426" cy="3916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measure the following biomarkers: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GSH</a:t>
            </a:r>
            <a:r>
              <a:rPr lang="el-GR" dirty="0"/>
              <a:t>,</a:t>
            </a:r>
            <a:r>
              <a:rPr lang="en-US" dirty="0"/>
              <a:t> TAC</a:t>
            </a:r>
            <a:r>
              <a:rPr lang="el-GR" dirty="0"/>
              <a:t>, </a:t>
            </a:r>
            <a:r>
              <a:rPr lang="en-US" dirty="0"/>
              <a:t>Reducing Power,</a:t>
            </a:r>
            <a:endParaRPr lang="el-GR" dirty="0"/>
          </a:p>
          <a:p>
            <a:pPr algn="ctr"/>
            <a:r>
              <a:rPr lang="en-US" dirty="0"/>
              <a:t>ABTS</a:t>
            </a:r>
            <a:r>
              <a:rPr lang="el-GR" dirty="0"/>
              <a:t>, </a:t>
            </a:r>
            <a:r>
              <a:rPr lang="en-US" dirty="0"/>
              <a:t>Hydroxyl Radical</a:t>
            </a:r>
            <a:r>
              <a:rPr lang="el-GR" dirty="0"/>
              <a:t>,</a:t>
            </a:r>
            <a:r>
              <a:rPr lang="en-US" dirty="0"/>
              <a:t> Superoxide Radical</a:t>
            </a:r>
            <a:r>
              <a:rPr lang="el-GR" dirty="0"/>
              <a:t>,</a:t>
            </a:r>
            <a:r>
              <a:rPr lang="en-US" dirty="0"/>
              <a:t> Catalase</a:t>
            </a:r>
            <a:endParaRPr lang="el-GR" dirty="0"/>
          </a:p>
          <a:p>
            <a:pPr algn="ctr"/>
            <a:r>
              <a:rPr lang="en-US" dirty="0"/>
              <a:t>GPx</a:t>
            </a:r>
            <a:r>
              <a:rPr lang="el-GR" dirty="0"/>
              <a:t>,</a:t>
            </a:r>
            <a:r>
              <a:rPr lang="en-US" dirty="0"/>
              <a:t> SOD</a:t>
            </a:r>
            <a:r>
              <a:rPr lang="el-GR" dirty="0"/>
              <a:t>,</a:t>
            </a:r>
            <a:r>
              <a:rPr lang="en-US" dirty="0"/>
              <a:t> GR</a:t>
            </a:r>
            <a:endParaRPr lang="el-GR" dirty="0"/>
          </a:p>
          <a:p>
            <a:pPr algn="ctr"/>
            <a:r>
              <a:rPr lang="en-US" dirty="0"/>
              <a:t>TBARS</a:t>
            </a:r>
            <a:r>
              <a:rPr lang="el-GR" dirty="0"/>
              <a:t>, </a:t>
            </a:r>
            <a:r>
              <a:rPr lang="en-US" dirty="0"/>
              <a:t>Protein Carbonyls</a:t>
            </a:r>
            <a:endParaRPr lang="el-GR" dirty="0"/>
          </a:p>
          <a:p>
            <a:pPr algn="ctr"/>
            <a:endParaRPr lang="en-US" dirty="0"/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AFF491EF-531B-1A46-8FD6-00E5899E813F}"/>
              </a:ext>
            </a:extLst>
          </p:cNvPr>
          <p:cNvCxnSpPr/>
          <p:nvPr/>
        </p:nvCxnSpPr>
        <p:spPr>
          <a:xfrm flipH="1" flipV="1">
            <a:off x="2376049" y="5198165"/>
            <a:ext cx="993913" cy="596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46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5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01DED6-198D-DD49-B1D4-D66C7BA4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 for your attention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3EC42B-16D5-A346-9F2F-9BC47B7A0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200" y="2231576"/>
            <a:ext cx="6047048" cy="126077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Demetrios Kouretas</a:t>
            </a:r>
          </a:p>
          <a:p>
            <a:pPr marL="0" indent="0" algn="r">
              <a:buNone/>
            </a:pPr>
            <a:r>
              <a:rPr lang="en-US" dirty="0"/>
              <a:t>Professor, Animal Physiology - Toxicology</a:t>
            </a:r>
            <a:endParaRPr lang="el-GR" dirty="0"/>
          </a:p>
          <a:p>
            <a:pPr marL="0" indent="0" algn="r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8F4952-E93D-3949-B12D-0F637B6E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81" y="3492346"/>
            <a:ext cx="3476789" cy="167456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FFE01DD-A673-D041-9471-9519C060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610068"/>
            <a:ext cx="4940300" cy="1643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339E4-77A1-3F4B-840C-086FC7A61901}"/>
              </a:ext>
            </a:extLst>
          </p:cNvPr>
          <p:cNvSpPr txBox="1"/>
          <p:nvPr/>
        </p:nvSpPr>
        <p:spPr>
          <a:xfrm>
            <a:off x="2093205" y="5927075"/>
            <a:ext cx="22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www.foodoxys.com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4D1F7-5966-634E-AF1F-54EEC804181E}"/>
              </a:ext>
            </a:extLst>
          </p:cNvPr>
          <p:cNvSpPr txBox="1"/>
          <p:nvPr/>
        </p:nvSpPr>
        <p:spPr>
          <a:xfrm>
            <a:off x="7698954" y="5927075"/>
            <a:ext cx="181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www.bio.uth.gr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626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imgres.jpg">
            <a:extLst>
              <a:ext uri="{FF2B5EF4-FFF2-40B4-BE49-F238E27FC236}">
                <a16:creationId xmlns:a16="http://schemas.microsoft.com/office/drawing/2014/main" id="{18F45E02-A6C2-0341-BD33-A2B978B8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3017839"/>
            <a:ext cx="22510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4" name="Picture 1" descr="92epigenetic.jpg">
            <a:extLst>
              <a:ext uri="{FF2B5EF4-FFF2-40B4-BE49-F238E27FC236}">
                <a16:creationId xmlns:a16="http://schemas.microsoft.com/office/drawing/2014/main" id="{A1DE5202-1E2C-F349-B0D0-B7F72521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0541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18">
            <a:extLst>
              <a:ext uri="{FF2B5EF4-FFF2-40B4-BE49-F238E27FC236}">
                <a16:creationId xmlns:a16="http://schemas.microsoft.com/office/drawing/2014/main" id="{E9122903-7870-6749-BE50-5EEE4833A95C}"/>
              </a:ext>
            </a:extLst>
          </p:cNvPr>
          <p:cNvGrpSpPr>
            <a:grpSpLocks/>
          </p:cNvGrpSpPr>
          <p:nvPr/>
        </p:nvGrpSpPr>
        <p:grpSpPr bwMode="auto">
          <a:xfrm>
            <a:off x="2435226" y="334963"/>
            <a:ext cx="1793875" cy="1720850"/>
            <a:chOff x="2" y="-26"/>
            <a:chExt cx="2116" cy="2096"/>
          </a:xfrm>
        </p:grpSpPr>
        <p:pic>
          <p:nvPicPr>
            <p:cNvPr id="25605" name="Picture 6">
              <a:extLst>
                <a:ext uri="{FF2B5EF4-FFF2-40B4-BE49-F238E27FC236}">
                  <a16:creationId xmlns:a16="http://schemas.microsoft.com/office/drawing/2014/main" id="{154D1F29-B870-104E-9F2B-43821B7CF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-26"/>
              <a:ext cx="2116" cy="2096"/>
            </a:xfrm>
            <a:prstGeom prst="rect">
              <a:avLst/>
            </a:prstGeom>
            <a:noFill/>
            <a:ln>
              <a:noFill/>
            </a:ln>
            <a:effectLst>
              <a:outerShdw blurRad="68580" dist="38099" dir="2700000" algn="ctr" rotWithShape="0">
                <a:srgbClr val="60B193">
                  <a:alpha val="2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4" name="Rectangle 9">
              <a:extLst>
                <a:ext uri="{FF2B5EF4-FFF2-40B4-BE49-F238E27FC236}">
                  <a16:creationId xmlns:a16="http://schemas.microsoft.com/office/drawing/2014/main" id="{807863F8-8F2B-BB46-96D4-1F5B524CB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" y="740"/>
              <a:ext cx="14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solidFill>
                    <a:srgbClr val="545D33"/>
                  </a:solidFill>
                  <a:latin typeface="Century Gothic" panose="020B0502020202020204" pitchFamily="34" charset="0"/>
                </a:rPr>
                <a:t>Genetics</a:t>
              </a:r>
            </a:p>
          </p:txBody>
        </p:sp>
      </p:grpSp>
      <p:sp>
        <p:nvSpPr>
          <p:cNvPr id="28676" name="TextBox 8">
            <a:extLst>
              <a:ext uri="{FF2B5EF4-FFF2-40B4-BE49-F238E27FC236}">
                <a16:creationId xmlns:a16="http://schemas.microsoft.com/office/drawing/2014/main" id="{004235ED-E63D-4E4C-BC02-4F9ACBDFB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1"/>
            <a:ext cx="68199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>
                <a:latin typeface="Century Gothic" panose="020B0502020202020204" pitchFamily="34" charset="0"/>
              </a:rPr>
              <a:t>Your Genetic Make-up Influences Life Expectancy</a:t>
            </a:r>
          </a:p>
        </p:txBody>
      </p:sp>
      <p:sp>
        <p:nvSpPr>
          <p:cNvPr id="28677" name="TextBox 9">
            <a:extLst>
              <a:ext uri="{FF2B5EF4-FFF2-40B4-BE49-F238E27FC236}">
                <a16:creationId xmlns:a16="http://schemas.microsoft.com/office/drawing/2014/main" id="{FEBC4E5C-B0E2-4648-917F-8071D2A4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5278439"/>
            <a:ext cx="167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Century Gothic" panose="020B0502020202020204" pitchFamily="34" charset="0"/>
              </a:rPr>
              <a:t>Family History</a:t>
            </a:r>
          </a:p>
        </p:txBody>
      </p:sp>
      <p:sp>
        <p:nvSpPr>
          <p:cNvPr id="25609" name="TextBox 10">
            <a:extLst>
              <a:ext uri="{FF2B5EF4-FFF2-40B4-BE49-F238E27FC236}">
                <a16:creationId xmlns:a16="http://schemas.microsoft.com/office/drawing/2014/main" id="{E89A9AE8-6C9F-DA47-927D-4600F5D6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6" y="1887538"/>
            <a:ext cx="5889625" cy="646112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4999">
                <a:srgbClr val="D9CBEE"/>
              </a:gs>
              <a:gs pos="100000">
                <a:srgbClr val="F0EAF9"/>
              </a:gs>
            </a:gsLst>
            <a:lin ang="16200000"/>
          </a:gradFill>
          <a:ln w="9525" cap="flat" algn="ctr">
            <a:solidFill>
              <a:srgbClr val="7D60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el-GR" dirty="0">
                <a:latin typeface="Century Gothic" panose="020B0502020202020204" pitchFamily="34" charset="0"/>
                <a:cs typeface="Calibri" panose="020F0502020204030204" pitchFamily="34" charset="0"/>
              </a:rPr>
              <a:t>A glance at your family tree may indicate whether you have a tendency to live a long, healthy life</a:t>
            </a:r>
          </a:p>
        </p:txBody>
      </p:sp>
      <p:sp>
        <p:nvSpPr>
          <p:cNvPr id="28679" name="Rounded Rectangle 11">
            <a:extLst>
              <a:ext uri="{FF2B5EF4-FFF2-40B4-BE49-F238E27FC236}">
                <a16:creationId xmlns:a16="http://schemas.microsoft.com/office/drawing/2014/main" id="{85D56720-6CA1-8842-AA84-6778D9075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788" y="2808289"/>
            <a:ext cx="4648200" cy="15700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F62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Century Gothic" panose="020B0502020202020204" pitchFamily="34" charset="0"/>
            </a:endParaRPr>
          </a:p>
        </p:txBody>
      </p:sp>
      <p:grpSp>
        <p:nvGrpSpPr>
          <p:cNvPr id="28680" name="Group 12">
            <a:extLst>
              <a:ext uri="{FF2B5EF4-FFF2-40B4-BE49-F238E27FC236}">
                <a16:creationId xmlns:a16="http://schemas.microsoft.com/office/drawing/2014/main" id="{7C93CD39-B314-D047-ADD8-56E2047FA819}"/>
              </a:ext>
            </a:extLst>
          </p:cNvPr>
          <p:cNvGrpSpPr>
            <a:grpSpLocks/>
          </p:cNvGrpSpPr>
          <p:nvPr/>
        </p:nvGrpSpPr>
        <p:grpSpPr bwMode="auto">
          <a:xfrm>
            <a:off x="4202113" y="4872038"/>
            <a:ext cx="990600" cy="990600"/>
            <a:chOff x="609600" y="1828800"/>
            <a:chExt cx="2895600" cy="2895600"/>
          </a:xfrm>
        </p:grpSpPr>
        <p:sp>
          <p:nvSpPr>
            <p:cNvPr id="28690" name="Ellipse 58">
              <a:extLst>
                <a:ext uri="{FF2B5EF4-FFF2-40B4-BE49-F238E27FC236}">
                  <a16:creationId xmlns:a16="http://schemas.microsoft.com/office/drawing/2014/main" id="{8DEF7010-DCA9-7D4F-82B3-B4035055F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828800"/>
              <a:ext cx="2895600" cy="2895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Calibri" panose="020F0502020204030204" pitchFamily="34" charset="0"/>
                <a:buAutoNum type="arabicPeriod"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691" name="Ellipse 6">
              <a:extLst>
                <a:ext uri="{FF2B5EF4-FFF2-40B4-BE49-F238E27FC236}">
                  <a16:creationId xmlns:a16="http://schemas.microsoft.com/office/drawing/2014/main" id="{99C3B250-108B-0F4D-933D-F54237E40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00" y="1892340"/>
              <a:ext cx="2728001" cy="2728000"/>
            </a:xfrm>
            <a:prstGeom prst="ellipse">
              <a:avLst/>
            </a:prstGeom>
            <a:solidFill>
              <a:srgbClr val="EBF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Calibri" panose="020F0502020204030204" pitchFamily="34" charset="0"/>
                <a:buAutoNum type="arabicPeriod"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692" name="Ellipse 5">
              <a:extLst>
                <a:ext uri="{FF2B5EF4-FFF2-40B4-BE49-F238E27FC236}">
                  <a16:creationId xmlns:a16="http://schemas.microsoft.com/office/drawing/2014/main" id="{F4B2E9E3-70E5-474B-8C45-4B0EBAD47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56" y="2158795"/>
              <a:ext cx="2195088" cy="2196242"/>
            </a:xfrm>
            <a:prstGeom prst="ellipse">
              <a:avLst/>
            </a:prstGeom>
            <a:solidFill>
              <a:srgbClr val="C3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8681" name="Rounded Rectangle 18">
            <a:extLst>
              <a:ext uri="{FF2B5EF4-FFF2-40B4-BE49-F238E27FC236}">
                <a16:creationId xmlns:a16="http://schemas.microsoft.com/office/drawing/2014/main" id="{28FF6B2B-B12F-0C45-9CA2-15D0105F7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4964114"/>
            <a:ext cx="4648200" cy="12588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F62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Century Gothic" panose="020B0502020202020204" pitchFamily="34" charset="0"/>
            </a:endParaRPr>
          </a:p>
        </p:txBody>
      </p:sp>
      <p:sp>
        <p:nvSpPr>
          <p:cNvPr id="28682" name="Rectangle 19">
            <a:extLst>
              <a:ext uri="{FF2B5EF4-FFF2-40B4-BE49-F238E27FC236}">
                <a16:creationId xmlns:a16="http://schemas.microsoft.com/office/drawing/2014/main" id="{7A0224EA-907E-6841-AF58-625BF24DA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808289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entury Gothic" panose="020B0502020202020204" pitchFamily="34" charset="0"/>
              </a:rPr>
              <a:t>Exceptional longevity (1 to 3 decades longer than average) tends to run in families</a:t>
            </a:r>
          </a:p>
        </p:txBody>
      </p:sp>
      <p:sp>
        <p:nvSpPr>
          <p:cNvPr id="28683" name="Rectangle 20">
            <a:extLst>
              <a:ext uri="{FF2B5EF4-FFF2-40B4-BE49-F238E27FC236}">
                <a16:creationId xmlns:a16="http://schemas.microsoft.com/office/drawing/2014/main" id="{8C24C224-E769-0B4D-96E1-8BD5978B4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496411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entury Gothic" panose="020B0502020202020204" pitchFamily="34" charset="0"/>
              </a:rPr>
              <a:t>Siblings of “super-centenarians” tend to live longer than average</a:t>
            </a:r>
          </a:p>
        </p:txBody>
      </p:sp>
      <p:sp>
        <p:nvSpPr>
          <p:cNvPr id="28684" name="TextBox 21">
            <a:extLst>
              <a:ext uri="{FF2B5EF4-FFF2-40B4-BE49-F238E27FC236}">
                <a16:creationId xmlns:a16="http://schemas.microsoft.com/office/drawing/2014/main" id="{32BA16EA-2610-CE40-93D5-BC939B3D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5076826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28685" name="Group 22">
            <a:extLst>
              <a:ext uri="{FF2B5EF4-FFF2-40B4-BE49-F238E27FC236}">
                <a16:creationId xmlns:a16="http://schemas.microsoft.com/office/drawing/2014/main" id="{4B03947D-58E9-5F42-BC7D-525B225EA563}"/>
              </a:ext>
            </a:extLst>
          </p:cNvPr>
          <p:cNvGrpSpPr>
            <a:grpSpLocks/>
          </p:cNvGrpSpPr>
          <p:nvPr/>
        </p:nvGrpSpPr>
        <p:grpSpPr bwMode="auto">
          <a:xfrm>
            <a:off x="4167188" y="2732088"/>
            <a:ext cx="990600" cy="990600"/>
            <a:chOff x="609600" y="1828800"/>
            <a:chExt cx="2895600" cy="2895600"/>
          </a:xfrm>
        </p:grpSpPr>
        <p:sp>
          <p:nvSpPr>
            <p:cNvPr id="28687" name="Ellipse 58">
              <a:extLst>
                <a:ext uri="{FF2B5EF4-FFF2-40B4-BE49-F238E27FC236}">
                  <a16:creationId xmlns:a16="http://schemas.microsoft.com/office/drawing/2014/main" id="{E51021D2-2280-A147-8BB3-1800F61B6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828800"/>
              <a:ext cx="2895600" cy="2895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Calibri" panose="020F0502020204030204" pitchFamily="34" charset="0"/>
                <a:buAutoNum type="arabicPeriod"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688" name="Ellipse 6">
              <a:extLst>
                <a:ext uri="{FF2B5EF4-FFF2-40B4-BE49-F238E27FC236}">
                  <a16:creationId xmlns:a16="http://schemas.microsoft.com/office/drawing/2014/main" id="{7B5536F7-E9CB-6247-B033-509E5D8A0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00" y="1892340"/>
              <a:ext cx="2728001" cy="2728000"/>
            </a:xfrm>
            <a:prstGeom prst="ellipse">
              <a:avLst/>
            </a:prstGeom>
            <a:solidFill>
              <a:srgbClr val="EBF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Calibri" panose="020F0502020204030204" pitchFamily="34" charset="0"/>
                <a:buAutoNum type="arabicPeriod"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689" name="Ellipse 5">
              <a:extLst>
                <a:ext uri="{FF2B5EF4-FFF2-40B4-BE49-F238E27FC236}">
                  <a16:creationId xmlns:a16="http://schemas.microsoft.com/office/drawing/2014/main" id="{CD614F0F-C9EC-154B-BA87-F2661F8D1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56" y="2158795"/>
              <a:ext cx="2195088" cy="2196242"/>
            </a:xfrm>
            <a:prstGeom prst="ellipse">
              <a:avLst/>
            </a:prstGeom>
            <a:solidFill>
              <a:srgbClr val="C3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8686" name="TextBox 26">
            <a:extLst>
              <a:ext uri="{FF2B5EF4-FFF2-40B4-BE49-F238E27FC236}">
                <a16:creationId xmlns:a16="http://schemas.microsoft.com/office/drawing/2014/main" id="{0C1E72FC-BA60-284D-B74F-D78A4979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1" y="2944814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448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2">
            <a:extLst>
              <a:ext uri="{FF2B5EF4-FFF2-40B4-BE49-F238E27FC236}">
                <a16:creationId xmlns:a16="http://schemas.microsoft.com/office/drawing/2014/main" id="{4CE80948-1E56-B246-A8EE-6CB1C753C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>
                <a:latin typeface="Century Gothic" panose="020B0502020202020204" pitchFamily="34" charset="0"/>
              </a:rPr>
              <a:t>What Does Genetic Analysis of Exceptionally Long-lived People Reveal About Longevity?</a:t>
            </a:r>
          </a:p>
        </p:txBody>
      </p:sp>
      <p:grpSp>
        <p:nvGrpSpPr>
          <p:cNvPr id="29698" name="Group 5">
            <a:extLst>
              <a:ext uri="{FF2B5EF4-FFF2-40B4-BE49-F238E27FC236}">
                <a16:creationId xmlns:a16="http://schemas.microsoft.com/office/drawing/2014/main" id="{518D11FE-B9EA-E049-90BE-ED69D262EE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331914"/>
            <a:ext cx="9144000" cy="5106987"/>
            <a:chOff x="0" y="1814927"/>
            <a:chExt cx="9144001" cy="5107654"/>
          </a:xfrm>
        </p:grpSpPr>
        <p:pic>
          <p:nvPicPr>
            <p:cNvPr id="29699" name="Picture 1" descr="Blue-zones-map.jpg">
              <a:extLst>
                <a:ext uri="{FF2B5EF4-FFF2-40B4-BE49-F238E27FC236}">
                  <a16:creationId xmlns:a16="http://schemas.microsoft.com/office/drawing/2014/main" id="{ABF50C41-D5A3-4E40-9301-CBAB57ED6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3189"/>
              <a:ext cx="9144000" cy="427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00" name="Picture 2" descr="images-1.jpg">
              <a:extLst>
                <a:ext uri="{FF2B5EF4-FFF2-40B4-BE49-F238E27FC236}">
                  <a16:creationId xmlns:a16="http://schemas.microsoft.com/office/drawing/2014/main" id="{285B8199-8F23-3F4B-98A0-3B84B4FA2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477" y="5087937"/>
              <a:ext cx="1020774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01" name="Picture 3" descr="imgres-1.jpg">
              <a:extLst>
                <a:ext uri="{FF2B5EF4-FFF2-40B4-BE49-F238E27FC236}">
                  <a16:creationId xmlns:a16="http://schemas.microsoft.com/office/drawing/2014/main" id="{CD1163A6-711B-024E-B5AC-F4F6CE471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5"/>
            <a:stretch>
              <a:fillRect/>
            </a:stretch>
          </p:blipFill>
          <p:spPr bwMode="auto">
            <a:xfrm>
              <a:off x="2547939" y="5505460"/>
              <a:ext cx="1234758" cy="97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02" name="Picture 4" descr="images.jpg">
              <a:extLst>
                <a:ext uri="{FF2B5EF4-FFF2-40B4-BE49-F238E27FC236}">
                  <a16:creationId xmlns:a16="http://schemas.microsoft.com/office/drawing/2014/main" id="{D7456684-7717-3C45-9492-AFD66BEC0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r="39891"/>
            <a:stretch>
              <a:fillRect/>
            </a:stretch>
          </p:blipFill>
          <p:spPr bwMode="auto">
            <a:xfrm>
              <a:off x="3595688" y="3952874"/>
              <a:ext cx="1174750" cy="120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03" name="Picture 13" descr="imgres-2.jpg">
              <a:extLst>
                <a:ext uri="{FF2B5EF4-FFF2-40B4-BE49-F238E27FC236}">
                  <a16:creationId xmlns:a16="http://schemas.microsoft.com/office/drawing/2014/main" id="{78795C94-F3F1-1944-B979-F7546D5BD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" r="10265"/>
            <a:stretch>
              <a:fillRect/>
            </a:stretch>
          </p:blipFill>
          <p:spPr bwMode="auto">
            <a:xfrm>
              <a:off x="420424" y="5026065"/>
              <a:ext cx="1389325" cy="86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9704" name="Picture 14" descr="imgres-3.jpg">
              <a:extLst>
                <a:ext uri="{FF2B5EF4-FFF2-40B4-BE49-F238E27FC236}">
                  <a16:creationId xmlns:a16="http://schemas.microsoft.com/office/drawing/2014/main" id="{9B826C13-1949-8B49-98D9-8595E4513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0" r="30437" b="4703"/>
            <a:stretch>
              <a:fillRect/>
            </a:stretch>
          </p:blipFill>
          <p:spPr bwMode="auto">
            <a:xfrm>
              <a:off x="5254626" y="4784327"/>
              <a:ext cx="1056268" cy="90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5" name="TextBox 15">
              <a:extLst>
                <a:ext uri="{FF2B5EF4-FFF2-40B4-BE49-F238E27FC236}">
                  <a16:creationId xmlns:a16="http://schemas.microsoft.com/office/drawing/2014/main" id="{9BB3C57F-409F-8B4C-AD2F-F36762204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3" y="1814927"/>
              <a:ext cx="90966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dirty="0">
                  <a:latin typeface="Century Gothic" panose="020B0502020202020204" pitchFamily="34" charset="0"/>
                </a:rPr>
                <a:t>There are “nodes” of exceptionally long-lived people throughout the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2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7" descr="skeleton-and-gene.jpg">
            <a:extLst>
              <a:ext uri="{FF2B5EF4-FFF2-40B4-BE49-F238E27FC236}">
                <a16:creationId xmlns:a16="http://schemas.microsoft.com/office/drawing/2014/main" id="{A1FE8BEE-C6D1-2049-B16F-9EBAD420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84576"/>
            <a:ext cx="1657350" cy="13827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6" descr="APOE-Gene_testing_title.jpg">
            <a:extLst>
              <a:ext uri="{FF2B5EF4-FFF2-40B4-BE49-F238E27FC236}">
                <a16:creationId xmlns:a16="http://schemas.microsoft.com/office/drawing/2014/main" id="{A01F7D91-0F58-B549-87AF-B6F0314B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1" y="3906838"/>
            <a:ext cx="1927225" cy="11414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5" descr="imgres-5.jpg">
            <a:extLst>
              <a:ext uri="{FF2B5EF4-FFF2-40B4-BE49-F238E27FC236}">
                <a16:creationId xmlns:a16="http://schemas.microsoft.com/office/drawing/2014/main" id="{5082B5A0-6798-2646-A266-4FE36AC1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1" y="3832225"/>
            <a:ext cx="1592263" cy="12271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snp.png">
            <a:extLst>
              <a:ext uri="{FF2B5EF4-FFF2-40B4-BE49-F238E27FC236}">
                <a16:creationId xmlns:a16="http://schemas.microsoft.com/office/drawing/2014/main" id="{6DB87AB2-E015-0049-A217-AD084C44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"/>
            <a:ext cx="400685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5" name="TextBox 4">
            <a:extLst>
              <a:ext uri="{FF2B5EF4-FFF2-40B4-BE49-F238E27FC236}">
                <a16:creationId xmlns:a16="http://schemas.microsoft.com/office/drawing/2014/main" id="{4818DF60-3A06-AA40-B731-59E80D860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44450"/>
            <a:ext cx="5362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3000" dirty="0">
                <a:latin typeface="Century Gothic" panose="020B0502020202020204" pitchFamily="34" charset="0"/>
              </a:rPr>
              <a:t>Genome Analysis [with “single nucleotide polymorphisms” (SNPs)] of Exceptionally Long-lived People Reveal…</a:t>
            </a:r>
          </a:p>
        </p:txBody>
      </p:sp>
      <p:grpSp>
        <p:nvGrpSpPr>
          <p:cNvPr id="30726" name="Group 26">
            <a:extLst>
              <a:ext uri="{FF2B5EF4-FFF2-40B4-BE49-F238E27FC236}">
                <a16:creationId xmlns:a16="http://schemas.microsoft.com/office/drawing/2014/main" id="{96173079-8602-0741-9F4B-DC49DADFC65A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2493963"/>
            <a:ext cx="2438400" cy="4038600"/>
            <a:chOff x="-43998" y="1295400"/>
            <a:chExt cx="2438400" cy="4038600"/>
          </a:xfrm>
        </p:grpSpPr>
        <p:sp>
          <p:nvSpPr>
            <p:cNvPr id="30737" name="TextBox 7">
              <a:extLst>
                <a:ext uri="{FF2B5EF4-FFF2-40B4-BE49-F238E27FC236}">
                  <a16:creationId xmlns:a16="http://schemas.microsoft.com/office/drawing/2014/main" id="{2050919A-5CAE-E546-A454-80BF29CFE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998" y="3958222"/>
              <a:ext cx="243840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19 different genetic groupings</a:t>
              </a:r>
            </a:p>
          </p:txBody>
        </p:sp>
        <p:sp>
          <p:nvSpPr>
            <p:cNvPr id="30738" name="Rectangle 8">
              <a:extLst>
                <a:ext uri="{FF2B5EF4-FFF2-40B4-BE49-F238E27FC236}">
                  <a16:creationId xmlns:a16="http://schemas.microsoft.com/office/drawing/2014/main" id="{29BCF1DE-988E-E34C-95C0-D9AA8D996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0" y="1295400"/>
              <a:ext cx="2209800" cy="4038600"/>
            </a:xfrm>
            <a:prstGeom prst="rect">
              <a:avLst/>
            </a:prstGeom>
            <a:noFill/>
            <a:ln w="25400" algn="ctr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>
                <a:latin typeface="Century Gothic" panose="020B0502020202020204" pitchFamily="34" charset="0"/>
              </a:endParaRPr>
            </a:p>
          </p:txBody>
        </p:sp>
        <p:sp>
          <p:nvSpPr>
            <p:cNvPr id="27658" name="Rounded Rectangle 9">
              <a:extLst>
                <a:ext uri="{FF2B5EF4-FFF2-40B4-BE49-F238E27FC236}">
                  <a16:creationId xmlns:a16="http://schemas.microsoft.com/office/drawing/2014/main" id="{B0BF647A-2163-1C40-8F2E-1F9FF7C8D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15" y="1317625"/>
              <a:ext cx="2119312" cy="11271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4450" dist="27940" dir="5400000" algn="ctr" rotWithShape="0">
                <a:srgbClr val="000000">
                  <a:alpha val="3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el-GR" sz="2400" dirty="0">
                  <a:solidFill>
                    <a:srgbClr val="FF000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Complex Genetic Signatures</a:t>
              </a:r>
            </a:p>
          </p:txBody>
        </p:sp>
      </p:grpSp>
      <p:grpSp>
        <p:nvGrpSpPr>
          <p:cNvPr id="30727" name="Group 27">
            <a:extLst>
              <a:ext uri="{FF2B5EF4-FFF2-40B4-BE49-F238E27FC236}">
                <a16:creationId xmlns:a16="http://schemas.microsoft.com/office/drawing/2014/main" id="{B9CA75AD-9DBE-C542-8C79-896DCE367032}"/>
              </a:ext>
            </a:extLst>
          </p:cNvPr>
          <p:cNvGrpSpPr>
            <a:grpSpLocks/>
          </p:cNvGrpSpPr>
          <p:nvPr/>
        </p:nvGrpSpPr>
        <p:grpSpPr bwMode="auto">
          <a:xfrm>
            <a:off x="3787775" y="2493963"/>
            <a:ext cx="2222500" cy="4038600"/>
            <a:chOff x="2324555" y="1295400"/>
            <a:chExt cx="2222047" cy="4038600"/>
          </a:xfrm>
        </p:grpSpPr>
        <p:sp>
          <p:nvSpPr>
            <p:cNvPr id="30734" name="TextBox 12">
              <a:extLst>
                <a:ext uri="{FF2B5EF4-FFF2-40B4-BE49-F238E27FC236}">
                  <a16:creationId xmlns:a16="http://schemas.microsoft.com/office/drawing/2014/main" id="{FDC9CCA4-A67F-5346-8134-80F922C29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4555" y="3958222"/>
              <a:ext cx="2219325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l-GR" sz="2400">
                  <a:latin typeface="Century Gothic" panose="020B0502020202020204" pitchFamily="34" charset="0"/>
                </a:rPr>
                <a:t>FOXO3A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l-GR" sz="2400">
                  <a:latin typeface="Century Gothic" panose="020B0502020202020204" pitchFamily="34" charset="0"/>
                </a:rPr>
                <a:t>APOE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l-GR" sz="2400">
                  <a:latin typeface="Century Gothic" panose="020B0502020202020204" pitchFamily="34" charset="0"/>
                </a:rPr>
                <a:t>Many SNPs</a:t>
              </a:r>
            </a:p>
          </p:txBody>
        </p:sp>
        <p:sp>
          <p:nvSpPr>
            <p:cNvPr id="30735" name="Rectangle 13">
              <a:extLst>
                <a:ext uri="{FF2B5EF4-FFF2-40B4-BE49-F238E27FC236}">
                  <a16:creationId xmlns:a16="http://schemas.microsoft.com/office/drawing/2014/main" id="{BFB5A388-1FEC-8040-9C03-C37584608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802" y="1295400"/>
              <a:ext cx="2209800" cy="4038600"/>
            </a:xfrm>
            <a:prstGeom prst="rect">
              <a:avLst/>
            </a:prstGeom>
            <a:noFill/>
            <a:ln w="25400" algn="ctr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>
                <a:latin typeface="Century Gothic" panose="020B0502020202020204" pitchFamily="34" charset="0"/>
              </a:endParaRPr>
            </a:p>
          </p:txBody>
        </p:sp>
        <p:sp>
          <p:nvSpPr>
            <p:cNvPr id="27662" name="Rounded Rectangle 14">
              <a:extLst>
                <a:ext uri="{FF2B5EF4-FFF2-40B4-BE49-F238E27FC236}">
                  <a16:creationId xmlns:a16="http://schemas.microsoft.com/office/drawing/2014/main" id="{65385241-9125-294E-A0C8-5B5EE8955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739" y="1325562"/>
              <a:ext cx="2087138" cy="140493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4450" dist="27940" dir="5400000" algn="ctr" rotWithShape="0">
                <a:srgbClr val="000000">
                  <a:alpha val="3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el-GR" sz="2400" dirty="0">
                  <a:solidFill>
                    <a:srgbClr val="FF000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Very Few Genes Consistently Involved</a:t>
              </a:r>
            </a:p>
          </p:txBody>
        </p:sp>
      </p:grpSp>
      <p:grpSp>
        <p:nvGrpSpPr>
          <p:cNvPr id="30728" name="Group 28">
            <a:extLst>
              <a:ext uri="{FF2B5EF4-FFF2-40B4-BE49-F238E27FC236}">
                <a16:creationId xmlns:a16="http://schemas.microsoft.com/office/drawing/2014/main" id="{67320614-69C4-024F-BC29-CB35FBC386F1}"/>
              </a:ext>
            </a:extLst>
          </p:cNvPr>
          <p:cNvGrpSpPr>
            <a:grpSpLocks/>
          </p:cNvGrpSpPr>
          <p:nvPr/>
        </p:nvGrpSpPr>
        <p:grpSpPr bwMode="auto">
          <a:xfrm>
            <a:off x="5886450" y="2493963"/>
            <a:ext cx="2438400" cy="4038600"/>
            <a:chOff x="4423230" y="1295400"/>
            <a:chExt cx="2438400" cy="4038600"/>
          </a:xfrm>
        </p:grpSpPr>
        <p:sp>
          <p:nvSpPr>
            <p:cNvPr id="30731" name="TextBox 17">
              <a:extLst>
                <a:ext uri="{FF2B5EF4-FFF2-40B4-BE49-F238E27FC236}">
                  <a16:creationId xmlns:a16="http://schemas.microsoft.com/office/drawing/2014/main" id="{81FB247D-5A83-C144-892A-40CCAA4D3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230" y="3958222"/>
              <a:ext cx="243840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Longevity genes confer resiliency</a:t>
              </a:r>
            </a:p>
          </p:txBody>
        </p:sp>
        <p:sp>
          <p:nvSpPr>
            <p:cNvPr id="30732" name="Rectangle 18">
              <a:extLst>
                <a:ext uri="{FF2B5EF4-FFF2-40B4-BE49-F238E27FC236}">
                  <a16:creationId xmlns:a16="http://schemas.microsoft.com/office/drawing/2014/main" id="{E7D3AAB9-B2BF-494C-B705-DC1956BE9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774" y="1295400"/>
              <a:ext cx="2209800" cy="4038600"/>
            </a:xfrm>
            <a:prstGeom prst="rect">
              <a:avLst/>
            </a:prstGeom>
            <a:noFill/>
            <a:ln w="25400" algn="ctr">
              <a:solidFill>
                <a:srgbClr val="404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>
                <a:latin typeface="Century Gothic" panose="020B0502020202020204" pitchFamily="34" charset="0"/>
              </a:endParaRPr>
            </a:p>
          </p:txBody>
        </p:sp>
        <p:sp>
          <p:nvSpPr>
            <p:cNvPr id="27666" name="Rounded Rectangle 19">
              <a:extLst>
                <a:ext uri="{FF2B5EF4-FFF2-40B4-BE49-F238E27FC236}">
                  <a16:creationId xmlns:a16="http://schemas.microsoft.com/office/drawing/2014/main" id="{3389A1EE-A0E7-DE48-BEE7-94A1C249C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193" y="1309687"/>
              <a:ext cx="2135187" cy="145256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4450" dist="27940" dir="5400000" algn="ctr" rotWithShape="0">
                <a:srgbClr val="000000">
                  <a:alpha val="3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el-GR" sz="2400">
                  <a:solidFill>
                    <a:srgbClr val="FF000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No Genes Associated With Diseases</a:t>
              </a:r>
            </a:p>
          </p:txBody>
        </p:sp>
      </p:grpSp>
      <p:sp>
        <p:nvSpPr>
          <p:cNvPr id="27667" name="Rounded Rectangle 24">
            <a:extLst>
              <a:ext uri="{FF2B5EF4-FFF2-40B4-BE49-F238E27FC236}">
                <a16:creationId xmlns:a16="http://schemas.microsoft.com/office/drawing/2014/main" id="{24A582CF-6ADA-1C43-B4A2-1DA1F9BF4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9950" y="2760663"/>
            <a:ext cx="2135188" cy="3302000"/>
          </a:xfrm>
          <a:prstGeom prst="roundRect">
            <a:avLst>
              <a:gd name="adj" fmla="val 16667"/>
            </a:avLst>
          </a:prstGeom>
          <a:solidFill>
            <a:srgbClr val="C4BD97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999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l-GR" sz="240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Genes do not solely govern whether you will live longer than an average lifespan</a:t>
            </a:r>
          </a:p>
        </p:txBody>
      </p:sp>
      <p:sp>
        <p:nvSpPr>
          <p:cNvPr id="27668" name="Right Brace 1">
            <a:extLst>
              <a:ext uri="{FF2B5EF4-FFF2-40B4-BE49-F238E27FC236}">
                <a16:creationId xmlns:a16="http://schemas.microsoft.com/office/drawing/2014/main" id="{AB82F612-F6FE-D940-8104-BC13A3D2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6" y="2370139"/>
            <a:ext cx="257175" cy="4243387"/>
          </a:xfrm>
          <a:prstGeom prst="rightBrace">
            <a:avLst>
              <a:gd name="adj1" fmla="val 45299"/>
              <a:gd name="adj2" fmla="val 50000"/>
            </a:avLst>
          </a:prstGeom>
          <a:noFill/>
          <a:ln w="25400" cap="flat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el-GR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7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7">
            <a:extLst>
              <a:ext uri="{FF2B5EF4-FFF2-40B4-BE49-F238E27FC236}">
                <a16:creationId xmlns:a16="http://schemas.microsoft.com/office/drawing/2014/main" id="{0996219B-FF94-0E4F-B037-CA6D0F3DB954}"/>
              </a:ext>
            </a:extLst>
          </p:cNvPr>
          <p:cNvGrpSpPr>
            <a:grpSpLocks/>
          </p:cNvGrpSpPr>
          <p:nvPr/>
        </p:nvGrpSpPr>
        <p:grpSpPr bwMode="auto">
          <a:xfrm>
            <a:off x="4675189" y="3641726"/>
            <a:ext cx="3957637" cy="3216275"/>
            <a:chOff x="3151299" y="3641555"/>
            <a:chExt cx="3957869" cy="3216445"/>
          </a:xfrm>
        </p:grpSpPr>
        <p:pic>
          <p:nvPicPr>
            <p:cNvPr id="31764" name="Picture 17" descr="Tips-healthy-lifestyle-healthy-eating.jpg">
              <a:extLst>
                <a:ext uri="{FF2B5EF4-FFF2-40B4-BE49-F238E27FC236}">
                  <a16:creationId xmlns:a16="http://schemas.microsoft.com/office/drawing/2014/main" id="{A2271C1F-7C48-A549-ABB7-C277060F6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997" y="5221708"/>
              <a:ext cx="2441171" cy="163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14" descr="mediterranean-diet-nutrition.jpg">
              <a:extLst>
                <a:ext uri="{FF2B5EF4-FFF2-40B4-BE49-F238E27FC236}">
                  <a16:creationId xmlns:a16="http://schemas.microsoft.com/office/drawing/2014/main" id="{A66BE743-83B2-2049-BAA0-284377BC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299" y="5362840"/>
              <a:ext cx="1611164" cy="149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66" name="Group 20">
              <a:extLst>
                <a:ext uri="{FF2B5EF4-FFF2-40B4-BE49-F238E27FC236}">
                  <a16:creationId xmlns:a16="http://schemas.microsoft.com/office/drawing/2014/main" id="{A6FAA7BB-8F46-F845-94DC-8E59AA163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6524" y="3641555"/>
              <a:ext cx="2094011" cy="1978702"/>
              <a:chOff x="1895" y="2195"/>
              <a:chExt cx="2125" cy="2125"/>
            </a:xfrm>
          </p:grpSpPr>
          <p:pic>
            <p:nvPicPr>
              <p:cNvPr id="28678" name="Picture 8">
                <a:extLst>
                  <a:ext uri="{FF2B5EF4-FFF2-40B4-BE49-F238E27FC236}">
                    <a16:creationId xmlns:a16="http://schemas.microsoft.com/office/drawing/2014/main" id="{A5D6C34D-DB1C-8040-A922-62309D1CB2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5" y="2195"/>
                <a:ext cx="2125" cy="212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8580" dist="38099" dir="2700000" algn="ctr" rotWithShape="0">
                  <a:schemeClr val="accent1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8" name="Rectangle 11">
                <a:extLst>
                  <a:ext uri="{FF2B5EF4-FFF2-40B4-BE49-F238E27FC236}">
                    <a16:creationId xmlns:a16="http://schemas.microsoft.com/office/drawing/2014/main" id="{15C5D1D1-8A22-4645-9B97-C0C24FEB7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3088"/>
                <a:ext cx="419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1800">
                    <a:solidFill>
                      <a:srgbClr val="545D33"/>
                    </a:solidFill>
                    <a:latin typeface="Century Gothic" panose="020B0502020202020204" pitchFamily="34" charset="0"/>
                  </a:rPr>
                  <a:t>Diet</a:t>
                </a:r>
              </a:p>
            </p:txBody>
          </p:sp>
        </p:grpSp>
      </p:grpSp>
      <p:grpSp>
        <p:nvGrpSpPr>
          <p:cNvPr id="28680" name="Group 23">
            <a:extLst>
              <a:ext uri="{FF2B5EF4-FFF2-40B4-BE49-F238E27FC236}">
                <a16:creationId xmlns:a16="http://schemas.microsoft.com/office/drawing/2014/main" id="{F7818FE7-D0C4-354E-9071-AA5707F01A9E}"/>
              </a:ext>
            </a:extLst>
          </p:cNvPr>
          <p:cNvGrpSpPr>
            <a:grpSpLocks/>
          </p:cNvGrpSpPr>
          <p:nvPr/>
        </p:nvGrpSpPr>
        <p:grpSpPr bwMode="auto">
          <a:xfrm>
            <a:off x="5538789" y="1373188"/>
            <a:ext cx="4111625" cy="3048000"/>
            <a:chOff x="4014270" y="1372887"/>
            <a:chExt cx="4112043" cy="3048218"/>
          </a:xfrm>
        </p:grpSpPr>
        <p:pic>
          <p:nvPicPr>
            <p:cNvPr id="31755" name="Picture 8" descr="potato2.jpg">
              <a:extLst>
                <a:ext uri="{FF2B5EF4-FFF2-40B4-BE49-F238E27FC236}">
                  <a16:creationId xmlns:a16="http://schemas.microsoft.com/office/drawing/2014/main" id="{63B1B548-5183-BC46-898C-513754E21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710" y="1482364"/>
              <a:ext cx="1444091" cy="85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2" descr="heart-health-exercise.jpg">
              <a:extLst>
                <a:ext uri="{FF2B5EF4-FFF2-40B4-BE49-F238E27FC236}">
                  <a16:creationId xmlns:a16="http://schemas.microsoft.com/office/drawing/2014/main" id="{A8534E4B-7A56-B44A-A878-9EB00FBCF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205" y="3335123"/>
              <a:ext cx="1307674" cy="912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15" descr="Socialmedia.jpg">
              <a:extLst>
                <a:ext uri="{FF2B5EF4-FFF2-40B4-BE49-F238E27FC236}">
                  <a16:creationId xmlns:a16="http://schemas.microsoft.com/office/drawing/2014/main" id="{238CE007-F8DD-934E-B56A-533B1D116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594" y="1372887"/>
              <a:ext cx="1367589" cy="124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6" descr="250px-Religious_syms.svg.png">
              <a:extLst>
                <a:ext uri="{FF2B5EF4-FFF2-40B4-BE49-F238E27FC236}">
                  <a16:creationId xmlns:a16="http://schemas.microsoft.com/office/drawing/2014/main" id="{F38AE1F6-3814-DA40-B9EA-B9ADDD5B7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379" y="2277552"/>
              <a:ext cx="995417" cy="995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59" name="Group 19">
              <a:extLst>
                <a:ext uri="{FF2B5EF4-FFF2-40B4-BE49-F238E27FC236}">
                  <a16:creationId xmlns:a16="http://schemas.microsoft.com/office/drawing/2014/main" id="{C08DFF92-082F-8144-85A1-D0BAC0B746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270" y="2438358"/>
              <a:ext cx="2097116" cy="1982747"/>
              <a:chOff x="2712" y="1005"/>
              <a:chExt cx="2129" cy="2129"/>
            </a:xfrm>
          </p:grpSpPr>
          <p:pic>
            <p:nvPicPr>
              <p:cNvPr id="28686" name="Picture 32">
                <a:extLst>
                  <a:ext uri="{FF2B5EF4-FFF2-40B4-BE49-F238E27FC236}">
                    <a16:creationId xmlns:a16="http://schemas.microsoft.com/office/drawing/2014/main" id="{7262055C-CAEC-C143-A26D-EA98C799E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2" y="1005"/>
                <a:ext cx="2129" cy="21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folHlink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3" name="Rectangle 10">
                <a:extLst>
                  <a:ext uri="{FF2B5EF4-FFF2-40B4-BE49-F238E27FC236}">
                    <a16:creationId xmlns:a16="http://schemas.microsoft.com/office/drawing/2014/main" id="{78C8C943-54E0-B04B-BB73-A8FEB98CA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1801"/>
                <a:ext cx="1039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1800">
                    <a:solidFill>
                      <a:srgbClr val="545D33"/>
                    </a:solidFill>
                    <a:latin typeface="Century Gothic" panose="020B0502020202020204" pitchFamily="34" charset="0"/>
                  </a:rPr>
                  <a:t>Environment</a:t>
                </a:r>
              </a:p>
            </p:txBody>
          </p:sp>
        </p:grpSp>
        <p:pic>
          <p:nvPicPr>
            <p:cNvPr id="31760" name="Picture 6" descr="KS_coal_miner.jpg">
              <a:extLst>
                <a:ext uri="{FF2B5EF4-FFF2-40B4-BE49-F238E27FC236}">
                  <a16:creationId xmlns:a16="http://schemas.microsoft.com/office/drawing/2014/main" id="{A67C12E1-0931-2F49-901B-35B785D50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188" y="2209885"/>
              <a:ext cx="1210125" cy="92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9" descr="Brain-Power.bmp">
              <a:extLst>
                <a:ext uri="{FF2B5EF4-FFF2-40B4-BE49-F238E27FC236}">
                  <a16:creationId xmlns:a16="http://schemas.microsoft.com/office/drawing/2014/main" id="{48AA4920-ED3E-2D4A-A143-43E75F2FB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699" y="3264312"/>
              <a:ext cx="1197796" cy="86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Group 37">
            <a:extLst>
              <a:ext uri="{FF2B5EF4-FFF2-40B4-BE49-F238E27FC236}">
                <a16:creationId xmlns:a16="http://schemas.microsoft.com/office/drawing/2014/main" id="{198188B5-4336-E04A-95E0-0BAA8FFD1BE9}"/>
              </a:ext>
            </a:extLst>
          </p:cNvPr>
          <p:cNvGrpSpPr>
            <a:grpSpLocks/>
          </p:cNvGrpSpPr>
          <p:nvPr/>
        </p:nvGrpSpPr>
        <p:grpSpPr bwMode="auto">
          <a:xfrm>
            <a:off x="2667001" y="2001838"/>
            <a:ext cx="3376613" cy="2844800"/>
            <a:chOff x="1142786" y="2001338"/>
            <a:chExt cx="3377027" cy="2844293"/>
          </a:xfrm>
        </p:grpSpPr>
        <p:grpSp>
          <p:nvGrpSpPr>
            <p:cNvPr id="31749" name="Group 12">
              <a:extLst>
                <a:ext uri="{FF2B5EF4-FFF2-40B4-BE49-F238E27FC236}">
                  <a16:creationId xmlns:a16="http://schemas.microsoft.com/office/drawing/2014/main" id="{F6BFABCA-A14F-3145-B582-A378D84AF8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2786" y="2001338"/>
              <a:ext cx="3377027" cy="2341434"/>
              <a:chOff x="1126902" y="2040908"/>
              <a:chExt cx="3377602" cy="2342201"/>
            </a:xfrm>
          </p:grpSpPr>
          <p:pic>
            <p:nvPicPr>
              <p:cNvPr id="31751" name="Picture 1" descr="92epigenetic.jpg">
                <a:extLst>
                  <a:ext uri="{FF2B5EF4-FFF2-40B4-BE49-F238E27FC236}">
                    <a16:creationId xmlns:a16="http://schemas.microsoft.com/office/drawing/2014/main" id="{F638DED3-8946-EA43-A3E5-F77F91385F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902" y="2040908"/>
                <a:ext cx="1396450" cy="1907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52" name="Group 18">
                <a:extLst>
                  <a:ext uri="{FF2B5EF4-FFF2-40B4-BE49-F238E27FC236}">
                    <a16:creationId xmlns:a16="http://schemas.microsoft.com/office/drawing/2014/main" id="{C9258E1D-D029-BC4F-A9F3-5D1C4B7FF8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9808" y="2431121"/>
                <a:ext cx="2084696" cy="1951988"/>
                <a:chOff x="1098" y="999"/>
                <a:chExt cx="2116" cy="2096"/>
              </a:xfrm>
            </p:grpSpPr>
            <p:pic>
              <p:nvPicPr>
                <p:cNvPr id="28694" name="Picture 6">
                  <a:extLst>
                    <a:ext uri="{FF2B5EF4-FFF2-40B4-BE49-F238E27FC236}">
                      <a16:creationId xmlns:a16="http://schemas.microsoft.com/office/drawing/2014/main" id="{E772A490-0448-8D42-855A-8249E1F063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8" y="999"/>
                  <a:ext cx="2116" cy="209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8580" dist="38099" dir="2700000" algn="ctr" rotWithShape="0">
                    <a:srgbClr val="60B193">
                      <a:alpha val="2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754" name="Rectangle 9">
                  <a:extLst>
                    <a:ext uri="{FF2B5EF4-FFF2-40B4-BE49-F238E27FC236}">
                      <a16:creationId xmlns:a16="http://schemas.microsoft.com/office/drawing/2014/main" id="{11D4FE15-60A8-5D4D-AEBB-40007AF06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6" y="1764"/>
                  <a:ext cx="1208" cy="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800">
                      <a:solidFill>
                        <a:srgbClr val="545D33"/>
                      </a:solidFill>
                      <a:latin typeface="Century Gothic" panose="020B0502020202020204" pitchFamily="34" charset="0"/>
                    </a:rPr>
                    <a:t>Genetics</a:t>
                  </a:r>
                </a:p>
              </p:txBody>
            </p:sp>
          </p:grpSp>
        </p:grpSp>
        <p:sp>
          <p:nvSpPr>
            <p:cNvPr id="28696" name="TextBox 35">
              <a:extLst>
                <a:ext uri="{FF2B5EF4-FFF2-40B4-BE49-F238E27FC236}">
                  <a16:creationId xmlns:a16="http://schemas.microsoft.com/office/drawing/2014/main" id="{270A5C9C-87D1-8A42-8B81-358C962ED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294" y="3921871"/>
              <a:ext cx="1273331" cy="923760"/>
            </a:xfrm>
            <a:prstGeom prst="rect">
              <a:avLst/>
            </a:prstGeom>
            <a:gradFill rotWithShape="1">
              <a:gsLst>
                <a:gs pos="0">
                  <a:srgbClr val="FFA2A1"/>
                </a:gs>
                <a:gs pos="34999">
                  <a:srgbClr val="FFBEBD"/>
                </a:gs>
                <a:gs pos="100000">
                  <a:srgbClr val="FFE5E5"/>
                </a:gs>
              </a:gsLst>
              <a:lin ang="16200000"/>
            </a:gradFill>
            <a:ln w="9525" cap="flat" algn="ctr">
              <a:solidFill>
                <a:srgbClr val="BE4B4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/>
            <a:lstStyle/>
            <a:p>
              <a:pPr eaLnBrk="1" hangingPunct="1">
                <a:defRPr/>
              </a:pPr>
              <a:r>
                <a:rPr lang="en-US" altLang="el-GR">
                  <a:solidFill>
                    <a:srgbClr val="8E1E29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15-25% of</a:t>
              </a:r>
            </a:p>
            <a:p>
              <a:pPr eaLnBrk="1" hangingPunct="1">
                <a:defRPr/>
              </a:pPr>
              <a:r>
                <a:rPr lang="en-US" altLang="el-GR">
                  <a:solidFill>
                    <a:srgbClr val="8E1E29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longevity</a:t>
              </a:r>
            </a:p>
            <a:p>
              <a:pPr eaLnBrk="1" hangingPunct="1">
                <a:defRPr/>
              </a:pPr>
              <a:r>
                <a:rPr lang="en-US" altLang="el-GR">
                  <a:solidFill>
                    <a:srgbClr val="8E1E29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quotient</a:t>
              </a:r>
            </a:p>
          </p:txBody>
        </p:sp>
      </p:grpSp>
      <p:sp>
        <p:nvSpPr>
          <p:cNvPr id="31748" name="TextBox 36">
            <a:extLst>
              <a:ext uri="{FF2B5EF4-FFF2-40B4-BE49-F238E27FC236}">
                <a16:creationId xmlns:a16="http://schemas.microsoft.com/office/drawing/2014/main" id="{D72883B2-3A1D-4644-A900-EC57E689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dirty="0">
                <a:latin typeface="Century Gothic" panose="020B0502020202020204" pitchFamily="34" charset="0"/>
              </a:rPr>
              <a:t>Genetic Analysis Suggests that Environment &amp; Diet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dirty="0">
                <a:latin typeface="Century Gothic" panose="020B0502020202020204" pitchFamily="34" charset="0"/>
              </a:rPr>
              <a:t>are the Major Determinants for Healthy Aging</a:t>
            </a:r>
          </a:p>
        </p:txBody>
      </p:sp>
    </p:spTree>
    <p:extLst>
      <p:ext uri="{BB962C8B-B14F-4D97-AF65-F5344CB8AC3E}">
        <p14:creationId xmlns:p14="http://schemas.microsoft.com/office/powerpoint/2010/main" val="7238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377FF15-570A-A641-8E4F-07BF7DA6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83" y="9261"/>
            <a:ext cx="11817626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dirty="0">
                <a:latin typeface="Century Gothic" panose="020B0502020202020204" pitchFamily="34" charset="0"/>
              </a:rPr>
              <a:t>Accentuating Positive Lifestyle Factors &amp; Eliminating the Adverse Ones Promotes Healthy Aging</a:t>
            </a:r>
          </a:p>
        </p:txBody>
      </p:sp>
      <p:grpSp>
        <p:nvGrpSpPr>
          <p:cNvPr id="38914" name="Group 34">
            <a:extLst>
              <a:ext uri="{FF2B5EF4-FFF2-40B4-BE49-F238E27FC236}">
                <a16:creationId xmlns:a16="http://schemas.microsoft.com/office/drawing/2014/main" id="{3B197885-4A55-4348-AE7D-E8F06646A649}"/>
              </a:ext>
            </a:extLst>
          </p:cNvPr>
          <p:cNvGrpSpPr>
            <a:grpSpLocks/>
          </p:cNvGrpSpPr>
          <p:nvPr/>
        </p:nvGrpSpPr>
        <p:grpSpPr bwMode="auto">
          <a:xfrm>
            <a:off x="1649414" y="844551"/>
            <a:ext cx="2281237" cy="2151063"/>
            <a:chOff x="1295400" y="3810000"/>
            <a:chExt cx="2057400" cy="2057400"/>
          </a:xfrm>
        </p:grpSpPr>
        <p:sp>
          <p:nvSpPr>
            <p:cNvPr id="38946" name="Rounded Rectangle 35">
              <a:extLst>
                <a:ext uri="{FF2B5EF4-FFF2-40B4-BE49-F238E27FC236}">
                  <a16:creationId xmlns:a16="http://schemas.microsoft.com/office/drawing/2014/main" id="{F5A61355-1163-B241-976F-06AC1790D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810000"/>
              <a:ext cx="2057400" cy="2057400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4F81BD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2000">
                <a:latin typeface="Franklin Gothic Medium Cond" panose="020B0606030402020204" pitchFamily="34" charset="0"/>
              </a:endParaRPr>
            </a:p>
          </p:txBody>
        </p:sp>
        <p:sp>
          <p:nvSpPr>
            <p:cNvPr id="38947" name="Rounded Rectangle 36">
              <a:extLst>
                <a:ext uri="{FF2B5EF4-FFF2-40B4-BE49-F238E27FC236}">
                  <a16:creationId xmlns:a16="http://schemas.microsoft.com/office/drawing/2014/main" id="{30ACC66E-5BD5-B947-9294-584890F57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560" y="3947160"/>
              <a:ext cx="1783080" cy="1783080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4F81BD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/>
            </a:p>
          </p:txBody>
        </p:sp>
      </p:grpSp>
      <p:grpSp>
        <p:nvGrpSpPr>
          <p:cNvPr id="38915" name="Group 37">
            <a:extLst>
              <a:ext uri="{FF2B5EF4-FFF2-40B4-BE49-F238E27FC236}">
                <a16:creationId xmlns:a16="http://schemas.microsoft.com/office/drawing/2014/main" id="{6AF8256E-7D16-1941-9B87-BAE99FC8E834}"/>
              </a:ext>
            </a:extLst>
          </p:cNvPr>
          <p:cNvGrpSpPr>
            <a:grpSpLocks/>
          </p:cNvGrpSpPr>
          <p:nvPr/>
        </p:nvGrpSpPr>
        <p:grpSpPr bwMode="auto">
          <a:xfrm>
            <a:off x="1652589" y="2813051"/>
            <a:ext cx="2344737" cy="2151063"/>
            <a:chOff x="1295400" y="3810000"/>
            <a:chExt cx="2057400" cy="2057400"/>
          </a:xfrm>
        </p:grpSpPr>
        <p:sp>
          <p:nvSpPr>
            <p:cNvPr id="38944" name="Rounded Rectangle 38">
              <a:extLst>
                <a:ext uri="{FF2B5EF4-FFF2-40B4-BE49-F238E27FC236}">
                  <a16:creationId xmlns:a16="http://schemas.microsoft.com/office/drawing/2014/main" id="{8F0A7184-31BD-244F-97C2-2C089177F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810000"/>
              <a:ext cx="2057400" cy="2057400"/>
            </a:xfrm>
            <a:prstGeom prst="roundRect">
              <a:avLst>
                <a:gd name="adj" fmla="val 16667"/>
              </a:avLst>
            </a:prstGeom>
            <a:solidFill>
              <a:srgbClr val="77933C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77933C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2000">
                <a:latin typeface="Franklin Gothic Medium Cond" panose="020B0606030402020204" pitchFamily="34" charset="0"/>
              </a:endParaRPr>
            </a:p>
          </p:txBody>
        </p:sp>
        <p:sp>
          <p:nvSpPr>
            <p:cNvPr id="38945" name="Rounded Rectangle 39">
              <a:extLst>
                <a:ext uri="{FF2B5EF4-FFF2-40B4-BE49-F238E27FC236}">
                  <a16:creationId xmlns:a16="http://schemas.microsoft.com/office/drawing/2014/main" id="{1369CF3C-C05B-A24E-BA35-1BD44E723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560" y="3947160"/>
              <a:ext cx="1783080" cy="1783080"/>
            </a:xfrm>
            <a:prstGeom prst="roundRect">
              <a:avLst>
                <a:gd name="adj" fmla="val 16667"/>
              </a:avLst>
            </a:prstGeom>
            <a:solidFill>
              <a:srgbClr val="77933C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77933C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/>
            </a:p>
          </p:txBody>
        </p:sp>
      </p:grpSp>
      <p:grpSp>
        <p:nvGrpSpPr>
          <p:cNvPr id="38916" name="Group 40">
            <a:extLst>
              <a:ext uri="{FF2B5EF4-FFF2-40B4-BE49-F238E27FC236}">
                <a16:creationId xmlns:a16="http://schemas.microsoft.com/office/drawing/2014/main" id="{886280A0-21B0-8E47-8CA8-C045E021D266}"/>
              </a:ext>
            </a:extLst>
          </p:cNvPr>
          <p:cNvGrpSpPr>
            <a:grpSpLocks/>
          </p:cNvGrpSpPr>
          <p:nvPr/>
        </p:nvGrpSpPr>
        <p:grpSpPr bwMode="auto">
          <a:xfrm>
            <a:off x="1644650" y="4730750"/>
            <a:ext cx="2370138" cy="2190750"/>
            <a:chOff x="1295400" y="3810000"/>
            <a:chExt cx="2057400" cy="2057400"/>
          </a:xfrm>
        </p:grpSpPr>
        <p:sp>
          <p:nvSpPr>
            <p:cNvPr id="38942" name="Rounded Rectangle 41">
              <a:extLst>
                <a:ext uri="{FF2B5EF4-FFF2-40B4-BE49-F238E27FC236}">
                  <a16:creationId xmlns:a16="http://schemas.microsoft.com/office/drawing/2014/main" id="{9B31754E-FDA4-E14E-B5C5-722007CF6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810000"/>
              <a:ext cx="2057400" cy="2057400"/>
            </a:xfrm>
            <a:prstGeom prst="roundRect">
              <a:avLst>
                <a:gd name="adj" fmla="val 16667"/>
              </a:avLst>
            </a:prstGeom>
            <a:solidFill>
              <a:srgbClr val="1E1C11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1E1C11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2000">
                <a:latin typeface="Franklin Gothic Medium Cond" panose="020B0606030402020204" pitchFamily="34" charset="0"/>
              </a:endParaRPr>
            </a:p>
          </p:txBody>
        </p:sp>
        <p:sp>
          <p:nvSpPr>
            <p:cNvPr id="38943" name="Rounded Rectangle 42">
              <a:extLst>
                <a:ext uri="{FF2B5EF4-FFF2-40B4-BE49-F238E27FC236}">
                  <a16:creationId xmlns:a16="http://schemas.microsoft.com/office/drawing/2014/main" id="{E24642A9-0818-2249-A312-5C3BD5F63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560" y="3947160"/>
              <a:ext cx="1783080" cy="1783080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4F81BD"/>
              </a:contourClr>
            </a:sp3d>
          </p:spPr>
          <p:txBody>
            <a:bodyPr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l-GR" sz="1800"/>
            </a:p>
          </p:txBody>
        </p:sp>
      </p:grpSp>
      <p:sp>
        <p:nvSpPr>
          <p:cNvPr id="38917" name="TextBox 43">
            <a:extLst>
              <a:ext uri="{FF2B5EF4-FFF2-40B4-BE49-F238E27FC236}">
                <a16:creationId xmlns:a16="http://schemas.microsoft.com/office/drawing/2014/main" id="{E04B1ADA-61D3-3445-8D4D-4F0679175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273176"/>
            <a:ext cx="2228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 u="sng">
                <a:latin typeface="Century Gothic" panose="020B0502020202020204" pitchFamily="34" charset="0"/>
              </a:rPr>
              <a:t>Activities of Daily Living</a:t>
            </a:r>
            <a:endParaRPr lang="en-US" altLang="el-GR" sz="240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Century Gothic" panose="020B0502020202020204" pitchFamily="34" charset="0"/>
            </a:endParaRPr>
          </a:p>
        </p:txBody>
      </p:sp>
      <p:sp>
        <p:nvSpPr>
          <p:cNvPr id="38918" name="TextBox 46">
            <a:extLst>
              <a:ext uri="{FF2B5EF4-FFF2-40B4-BE49-F238E27FC236}">
                <a16:creationId xmlns:a16="http://schemas.microsoft.com/office/drawing/2014/main" id="{32743019-D28B-B14F-B2A4-D9188E7A8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3105151"/>
            <a:ext cx="2438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 u="sng">
                <a:latin typeface="Century Gothic" panose="020B0502020202020204" pitchFamily="34" charset="0"/>
              </a:rPr>
              <a:t>Better Psycho-social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 u="sng">
                <a:latin typeface="Century Gothic" panose="020B0502020202020204" pitchFamily="34" charset="0"/>
              </a:rPr>
              <a:t>Indices</a:t>
            </a:r>
            <a:endParaRPr lang="en-US" altLang="el-GR" sz="240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Century Gothic" panose="020B0502020202020204" pitchFamily="34" charset="0"/>
            </a:endParaRPr>
          </a:p>
        </p:txBody>
      </p:sp>
      <p:sp>
        <p:nvSpPr>
          <p:cNvPr id="38919" name="TextBox 47">
            <a:extLst>
              <a:ext uri="{FF2B5EF4-FFF2-40B4-BE49-F238E27FC236}">
                <a16:creationId xmlns:a16="http://schemas.microsoft.com/office/drawing/2014/main" id="{14ACEC77-0CE0-ED49-BAF8-A9CADDF63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5121276"/>
            <a:ext cx="2316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 u="sng">
                <a:solidFill>
                  <a:schemeClr val="bg1"/>
                </a:solidFill>
                <a:latin typeface="Century Gothic" panose="020B0502020202020204" pitchFamily="34" charset="0"/>
              </a:rPr>
              <a:t>Physiological</a:t>
            </a:r>
            <a:endParaRPr lang="en-US" altLang="el-GR" sz="1800">
              <a:latin typeface="Century Gothic" panose="020B0502020202020204" pitchFamily="34" charset="0"/>
            </a:endParaRPr>
          </a:p>
        </p:txBody>
      </p:sp>
      <p:grpSp>
        <p:nvGrpSpPr>
          <p:cNvPr id="35855" name="Group 26">
            <a:extLst>
              <a:ext uri="{FF2B5EF4-FFF2-40B4-BE49-F238E27FC236}">
                <a16:creationId xmlns:a16="http://schemas.microsoft.com/office/drawing/2014/main" id="{A63984E5-FEB8-914D-8C33-178897BBC159}"/>
              </a:ext>
            </a:extLst>
          </p:cNvPr>
          <p:cNvGrpSpPr>
            <a:grpSpLocks/>
          </p:cNvGrpSpPr>
          <p:nvPr/>
        </p:nvGrpSpPr>
        <p:grpSpPr bwMode="auto">
          <a:xfrm>
            <a:off x="3549650" y="1362075"/>
            <a:ext cx="7031038" cy="914400"/>
            <a:chOff x="1197933" y="1740198"/>
            <a:chExt cx="7031667" cy="914400"/>
          </a:xfrm>
        </p:grpSpPr>
        <p:sp>
          <p:nvSpPr>
            <p:cNvPr id="35856" name="Rectangle 45">
              <a:extLst>
                <a:ext uri="{FF2B5EF4-FFF2-40B4-BE49-F238E27FC236}">
                  <a16:creationId xmlns:a16="http://schemas.microsoft.com/office/drawing/2014/main" id="{46866F18-7B8E-6C42-9F4A-246F73BD8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848" y="1740198"/>
              <a:ext cx="6096545" cy="914400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  <a:effectLst>
              <a:outerShdw blurRad="152400" sx="103999" sy="103999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l-GR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7" name="Ellipse 53">
              <a:extLst>
                <a:ext uri="{FF2B5EF4-FFF2-40B4-BE49-F238E27FC236}">
                  <a16:creationId xmlns:a16="http://schemas.microsoft.com/office/drawing/2014/main" id="{C47DE59F-AE41-C440-8123-113A7C5DA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933" y="2328532"/>
              <a:ext cx="1881965" cy="129365"/>
            </a:xfrm>
            <a:prstGeom prst="ellipse">
              <a:avLst/>
            </a:prstGeom>
            <a:gradFill rotWithShape="1">
              <a:gsLst>
                <a:gs pos="0">
                  <a:srgbClr val="A0A0A0">
                    <a:alpha val="0"/>
                  </a:srgbClr>
                </a:gs>
                <a:gs pos="23999">
                  <a:srgbClr val="A0A0A0">
                    <a:alpha val="10559"/>
                  </a:srgbClr>
                </a:gs>
                <a:gs pos="100000">
                  <a:srgbClr val="000000">
                    <a:alpha val="43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da-DK" altLang="el-GR">
                <a:solidFill>
                  <a:srgbClr val="FFFFFF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8" name="Rectangle 5">
              <a:extLst>
                <a:ext uri="{FF2B5EF4-FFF2-40B4-BE49-F238E27FC236}">
                  <a16:creationId xmlns:a16="http://schemas.microsoft.com/office/drawing/2014/main" id="{AA5AF278-8DBA-524D-867A-CCCB780D05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64614" y="1948161"/>
              <a:ext cx="1724179" cy="423862"/>
            </a:xfrm>
            <a:prstGeom prst="rect">
              <a:avLst/>
            </a:prstGeom>
            <a:gradFill rotWithShape="1">
              <a:gsLst>
                <a:gs pos="0">
                  <a:srgbClr val="9BBB59"/>
                </a:gs>
                <a:gs pos="50000">
                  <a:srgbClr val="C3D69B"/>
                </a:gs>
                <a:gs pos="100000">
                  <a:srgbClr val="9BBB59"/>
                </a:gs>
              </a:gsLst>
              <a:lin ang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l-GR" sz="2400" b="1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41" name="TextBox 53">
              <a:extLst>
                <a:ext uri="{FF2B5EF4-FFF2-40B4-BE49-F238E27FC236}">
                  <a16:creationId xmlns:a16="http://schemas.microsoft.com/office/drawing/2014/main" id="{4C777CC0-A079-154C-A84C-3521441AE3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69266" y="1795132"/>
              <a:ext cx="51603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Faster Walk Times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Greater Handgrip Strength</a:t>
              </a:r>
            </a:p>
          </p:txBody>
        </p:sp>
      </p:grpSp>
      <p:grpSp>
        <p:nvGrpSpPr>
          <p:cNvPr id="35860" name="Group 27">
            <a:extLst>
              <a:ext uri="{FF2B5EF4-FFF2-40B4-BE49-F238E27FC236}">
                <a16:creationId xmlns:a16="http://schemas.microsoft.com/office/drawing/2014/main" id="{E18A48CF-78BF-0746-A1CE-38369391320D}"/>
              </a:ext>
            </a:extLst>
          </p:cNvPr>
          <p:cNvGrpSpPr>
            <a:grpSpLocks/>
          </p:cNvGrpSpPr>
          <p:nvPr/>
        </p:nvGrpSpPr>
        <p:grpSpPr bwMode="auto">
          <a:xfrm>
            <a:off x="3494088" y="3340100"/>
            <a:ext cx="7264400" cy="914400"/>
            <a:chOff x="1143000" y="2883198"/>
            <a:chExt cx="7264862" cy="914400"/>
          </a:xfrm>
        </p:grpSpPr>
        <p:sp>
          <p:nvSpPr>
            <p:cNvPr id="35861" name="Rectangle 55">
              <a:extLst>
                <a:ext uri="{FF2B5EF4-FFF2-40B4-BE49-F238E27FC236}">
                  <a16:creationId xmlns:a16="http://schemas.microsoft.com/office/drawing/2014/main" id="{914AAAF0-E735-C043-B35A-06849FBE5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58" y="2883198"/>
              <a:ext cx="6096388" cy="914400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  <a:effectLst>
              <a:outerShdw blurRad="152400" sx="103999" sy="103999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l-GR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2" name="Ellipse 53">
              <a:extLst>
                <a:ext uri="{FF2B5EF4-FFF2-40B4-BE49-F238E27FC236}">
                  <a16:creationId xmlns:a16="http://schemas.microsoft.com/office/drawing/2014/main" id="{D365A4CC-26E0-FE42-9997-E2F586FB1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3460899"/>
              <a:ext cx="1881965" cy="129365"/>
            </a:xfrm>
            <a:prstGeom prst="ellipse">
              <a:avLst/>
            </a:prstGeom>
            <a:gradFill rotWithShape="1">
              <a:gsLst>
                <a:gs pos="0">
                  <a:srgbClr val="A0A0A0">
                    <a:alpha val="0"/>
                  </a:srgbClr>
                </a:gs>
                <a:gs pos="23999">
                  <a:srgbClr val="A0A0A0">
                    <a:alpha val="10559"/>
                  </a:srgbClr>
                </a:gs>
                <a:gs pos="100000">
                  <a:srgbClr val="000000">
                    <a:alpha val="43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da-DK" altLang="el-GR">
                <a:solidFill>
                  <a:srgbClr val="FFFFFF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3" name="Rectangle 8">
              <a:extLst>
                <a:ext uri="{FF2B5EF4-FFF2-40B4-BE49-F238E27FC236}">
                  <a16:creationId xmlns:a16="http://schemas.microsoft.com/office/drawing/2014/main" id="{DEC2DE6B-E21E-DC4E-AF80-14C284CABA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65245" y="3091161"/>
              <a:ext cx="1724135" cy="423862"/>
            </a:xfrm>
            <a:prstGeom prst="rect">
              <a:avLst/>
            </a:prstGeom>
            <a:gradFill rotWithShape="1">
              <a:gsLst>
                <a:gs pos="0">
                  <a:srgbClr val="9BBB59"/>
                </a:gs>
                <a:gs pos="50000">
                  <a:srgbClr val="C3D69B"/>
                </a:gs>
                <a:gs pos="100000">
                  <a:srgbClr val="9BBB59"/>
                </a:gs>
              </a:gsLst>
              <a:lin ang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l-GR" sz="2400" b="1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5" name="TextBox 58">
              <a:extLst>
                <a:ext uri="{FF2B5EF4-FFF2-40B4-BE49-F238E27FC236}">
                  <a16:creationId xmlns:a16="http://schemas.microsoft.com/office/drawing/2014/main" id="{6DE6B309-53BC-F645-92EB-9F1E1481CD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47999" y="2883198"/>
              <a:ext cx="53598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Lower Levels of Depression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High Self-reported Life Satisfaction</a:t>
              </a:r>
            </a:p>
          </p:txBody>
        </p:sp>
      </p:grpSp>
      <p:grpSp>
        <p:nvGrpSpPr>
          <p:cNvPr id="35865" name="Group 28">
            <a:extLst>
              <a:ext uri="{FF2B5EF4-FFF2-40B4-BE49-F238E27FC236}">
                <a16:creationId xmlns:a16="http://schemas.microsoft.com/office/drawing/2014/main" id="{58D77673-6CDD-A247-BE61-88EB2D64473D}"/>
              </a:ext>
            </a:extLst>
          </p:cNvPr>
          <p:cNvGrpSpPr>
            <a:grpSpLocks/>
          </p:cNvGrpSpPr>
          <p:nvPr/>
        </p:nvGrpSpPr>
        <p:grpSpPr bwMode="auto">
          <a:xfrm>
            <a:off x="3494088" y="5351464"/>
            <a:ext cx="7086600" cy="915987"/>
            <a:chOff x="1143000" y="4024541"/>
            <a:chExt cx="7086600" cy="916057"/>
          </a:xfrm>
        </p:grpSpPr>
        <p:sp>
          <p:nvSpPr>
            <p:cNvPr id="35866" name="Rectangle 60">
              <a:extLst>
                <a:ext uri="{FF2B5EF4-FFF2-40B4-BE49-F238E27FC236}">
                  <a16:creationId xmlns:a16="http://schemas.microsoft.com/office/drawing/2014/main" id="{9CC6D7D9-4CCF-354A-B12C-D3B3A5576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4026128"/>
              <a:ext cx="6096000" cy="914470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  <a:effectLst>
              <a:outerShdw blurRad="152400" sx="103999" sy="103999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l-GR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7" name="Ellipse 53">
              <a:extLst>
                <a:ext uri="{FF2B5EF4-FFF2-40B4-BE49-F238E27FC236}">
                  <a16:creationId xmlns:a16="http://schemas.microsoft.com/office/drawing/2014/main" id="{19B50C1A-25D7-8E4E-B5AA-F6EAD28F1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4602130"/>
              <a:ext cx="1881965" cy="129365"/>
            </a:xfrm>
            <a:prstGeom prst="ellipse">
              <a:avLst/>
            </a:prstGeom>
            <a:gradFill rotWithShape="1">
              <a:gsLst>
                <a:gs pos="0">
                  <a:srgbClr val="A0A0A0">
                    <a:alpha val="0"/>
                  </a:srgbClr>
                </a:gs>
                <a:gs pos="23999">
                  <a:srgbClr val="A0A0A0">
                    <a:alpha val="10559"/>
                  </a:srgbClr>
                </a:gs>
                <a:gs pos="100000">
                  <a:srgbClr val="000000">
                    <a:alpha val="43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da-DK" altLang="el-GR">
                <a:solidFill>
                  <a:srgbClr val="FFFFFF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8" name="Rectangle 11">
              <a:extLst>
                <a:ext uri="{FF2B5EF4-FFF2-40B4-BE49-F238E27FC236}">
                  <a16:creationId xmlns:a16="http://schemas.microsoft.com/office/drawing/2014/main" id="{AAE6826B-9CEE-3C46-BA6B-298787D67B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65237" y="4234107"/>
              <a:ext cx="1724025" cy="423894"/>
            </a:xfrm>
            <a:prstGeom prst="rect">
              <a:avLst/>
            </a:prstGeom>
            <a:gradFill rotWithShape="1">
              <a:gsLst>
                <a:gs pos="0">
                  <a:srgbClr val="9BBB59"/>
                </a:gs>
                <a:gs pos="50000">
                  <a:srgbClr val="C3D69B"/>
                </a:gs>
                <a:gs pos="100000">
                  <a:srgbClr val="9BBB59"/>
                </a:gs>
              </a:gsLst>
              <a:lin ang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l-GR" sz="2400" b="1"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9" name="TextBox 63">
              <a:extLst>
                <a:ext uri="{FF2B5EF4-FFF2-40B4-BE49-F238E27FC236}">
                  <a16:creationId xmlns:a16="http://schemas.microsoft.com/office/drawing/2014/main" id="{0417003D-77E4-EF4B-93F8-BB66B396958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48000" y="4024541"/>
              <a:ext cx="5181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Lower Blood Pressure &amp; glucose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>
                  <a:latin typeface="Century Gothic" panose="020B0502020202020204" pitchFamily="34" charset="0"/>
                </a:rPr>
                <a:t>Lower Indices of Inflammation</a:t>
              </a:r>
            </a:p>
          </p:txBody>
        </p:sp>
      </p:grpSp>
      <p:sp>
        <p:nvSpPr>
          <p:cNvPr id="35870" name="TextBox 29">
            <a:extLst>
              <a:ext uri="{FF2B5EF4-FFF2-40B4-BE49-F238E27FC236}">
                <a16:creationId xmlns:a16="http://schemas.microsoft.com/office/drawing/2014/main" id="{762DA4ED-CA39-3F4A-8D26-F990780C5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4" y="3057525"/>
            <a:ext cx="9082087" cy="1570038"/>
          </a:xfrm>
          <a:prstGeom prst="rect">
            <a:avLst/>
          </a:prstGeom>
          <a:gradFill rotWithShape="1">
            <a:gsLst>
              <a:gs pos="0">
                <a:srgbClr val="7F5BAB"/>
              </a:gs>
              <a:gs pos="100000">
                <a:srgbClr val="C8B0ED"/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altLang="el-GR" sz="3200" dirty="0">
                <a:latin typeface="Century Gothic" panose="020B0502020202020204" pitchFamily="34" charset="0"/>
                <a:cs typeface="Calibri" panose="020F0502020204030204" pitchFamily="34" charset="0"/>
              </a:rPr>
              <a:t>Life- and health-span can be increased by as much as </a:t>
            </a:r>
          </a:p>
          <a:p>
            <a:pPr algn="ctr" eaLnBrk="1" hangingPunct="1">
              <a:defRPr/>
            </a:pPr>
            <a:r>
              <a:rPr lang="en-US" altLang="el-GR" sz="3200" b="1" i="1" u="sng" dirty="0">
                <a:latin typeface="Century Gothic" panose="020B0502020202020204" pitchFamily="34" charset="0"/>
                <a:cs typeface="Calibri" panose="020F0502020204030204" pitchFamily="34" charset="0"/>
              </a:rPr>
              <a:t>10 years</a:t>
            </a:r>
            <a:r>
              <a:rPr lang="en-US" altLang="el-GR" sz="3200" dirty="0">
                <a:latin typeface="Century Gothic" panose="020B050202020202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285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0" presetClass="entr" presetSubtype="13884859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9481937-EB28-0446-9D56-14B03A50E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3" y="496889"/>
            <a:ext cx="8913812" cy="1298575"/>
          </a:xfrm>
        </p:spPr>
        <p:txBody>
          <a:bodyPr vert="horz" lIns="274320" tIns="45720" rIns="91440" bIns="45720" rtlCol="0" anchor="ctr">
            <a:normAutofit fontScale="90000"/>
          </a:bodyPr>
          <a:lstStyle/>
          <a:p>
            <a:pPr eaLnBrk="1" hangingPunct="1"/>
            <a:r>
              <a:rPr lang="en-US" altLang="el-GR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Diet is the Largest Factor Affecting Longevity and Healthy Aging</a:t>
            </a:r>
          </a:p>
        </p:txBody>
      </p:sp>
      <p:pic>
        <p:nvPicPr>
          <p:cNvPr id="39938" name="Picture 3" descr="caloric_restriction_sidebar.jpg">
            <a:extLst>
              <a:ext uri="{FF2B5EF4-FFF2-40B4-BE49-F238E27FC236}">
                <a16:creationId xmlns:a16="http://schemas.microsoft.com/office/drawing/2014/main" id="{2F839E33-9119-5F43-8D56-F722DBD0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586164"/>
            <a:ext cx="45783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20C02DC-81E6-3B48-98B9-6D01FE296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2625726"/>
            <a:ext cx="434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dirty="0">
                <a:latin typeface="Century Gothic" panose="020B0502020202020204" pitchFamily="34" charset="0"/>
              </a:rPr>
              <a:t>Nutrient influence on healthy aging is being extensively studied in humans and in many animal models of aging </a:t>
            </a:r>
          </a:p>
        </p:txBody>
      </p:sp>
      <p:pic>
        <p:nvPicPr>
          <p:cNvPr id="39940" name="Picture 17" descr="Tips-healthy-lifestyle-healthy-eating.jpg">
            <a:extLst>
              <a:ext uri="{FF2B5EF4-FFF2-40B4-BE49-F238E27FC236}">
                <a16:creationId xmlns:a16="http://schemas.microsoft.com/office/drawing/2014/main" id="{7CE97521-2B54-7B4B-B454-6CE96803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6" y="5221288"/>
            <a:ext cx="24415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4" descr="mediterranean-diet-nutrition.jpg">
            <a:extLst>
              <a:ext uri="{FF2B5EF4-FFF2-40B4-BE49-F238E27FC236}">
                <a16:creationId xmlns:a16="http://schemas.microsoft.com/office/drawing/2014/main" id="{376FC480-B737-8044-BEC3-418594B1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39" y="5223808"/>
            <a:ext cx="161131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2" name="Group 1">
            <a:extLst>
              <a:ext uri="{FF2B5EF4-FFF2-40B4-BE49-F238E27FC236}">
                <a16:creationId xmlns:a16="http://schemas.microsoft.com/office/drawing/2014/main" id="{41AAA177-79AA-D645-AA46-3F2CFC9CA1A9}"/>
              </a:ext>
            </a:extLst>
          </p:cNvPr>
          <p:cNvGrpSpPr>
            <a:grpSpLocks/>
          </p:cNvGrpSpPr>
          <p:nvPr/>
        </p:nvGrpSpPr>
        <p:grpSpPr bwMode="auto">
          <a:xfrm>
            <a:off x="72887" y="1795464"/>
            <a:ext cx="3105150" cy="4151312"/>
            <a:chOff x="1823718" y="1682750"/>
            <a:chExt cx="3105721" cy="4152096"/>
          </a:xfrm>
        </p:grpSpPr>
        <p:grpSp>
          <p:nvGrpSpPr>
            <p:cNvPr id="39944" name="Group 18">
              <a:extLst>
                <a:ext uri="{FF2B5EF4-FFF2-40B4-BE49-F238E27FC236}">
                  <a16:creationId xmlns:a16="http://schemas.microsoft.com/office/drawing/2014/main" id="{255B2C79-DBCA-924A-907F-0D1F55FEB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991" y="1682750"/>
              <a:ext cx="1558834" cy="1454671"/>
              <a:chOff x="1303" y="997"/>
              <a:chExt cx="1922" cy="2028"/>
            </a:xfrm>
          </p:grpSpPr>
          <p:pic>
            <p:nvPicPr>
              <p:cNvPr id="36873" name="Picture 6">
                <a:extLst>
                  <a:ext uri="{FF2B5EF4-FFF2-40B4-BE49-F238E27FC236}">
                    <a16:creationId xmlns:a16="http://schemas.microsoft.com/office/drawing/2014/main" id="{5ADBE4F2-1FDD-CB41-9E46-A05D9A866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3" y="997"/>
                <a:ext cx="1922" cy="20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8580" dist="38099" dir="2700000" algn="ctr" rotWithShape="0">
                  <a:srgbClr val="60B193">
                    <a:alpha val="2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2" name="Rectangle 9">
                <a:extLst>
                  <a:ext uri="{FF2B5EF4-FFF2-40B4-BE49-F238E27FC236}">
                    <a16:creationId xmlns:a16="http://schemas.microsoft.com/office/drawing/2014/main" id="{E4EE7225-A363-5F4F-9C1E-FC82429E3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1747"/>
                <a:ext cx="133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1600">
                    <a:solidFill>
                      <a:srgbClr val="545D33"/>
                    </a:solidFill>
                    <a:latin typeface="Century Gothic" panose="020B0502020202020204" pitchFamily="34" charset="0"/>
                  </a:rPr>
                  <a:t>Genetics</a:t>
                </a:r>
              </a:p>
            </p:txBody>
          </p:sp>
        </p:grpSp>
        <p:grpSp>
          <p:nvGrpSpPr>
            <p:cNvPr id="39945" name="Group 19">
              <a:extLst>
                <a:ext uri="{FF2B5EF4-FFF2-40B4-BE49-F238E27FC236}">
                  <a16:creationId xmlns:a16="http://schemas.microsoft.com/office/drawing/2014/main" id="{26697B3D-6615-4048-8BAC-028B2DDCB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2606" y="1714200"/>
              <a:ext cx="1454290" cy="1400538"/>
              <a:chOff x="2712" y="1005"/>
              <a:chExt cx="1944" cy="2129"/>
            </a:xfrm>
          </p:grpSpPr>
          <p:pic>
            <p:nvPicPr>
              <p:cNvPr id="36876" name="Picture 7">
                <a:extLst>
                  <a:ext uri="{FF2B5EF4-FFF2-40B4-BE49-F238E27FC236}">
                    <a16:creationId xmlns:a16="http://schemas.microsoft.com/office/drawing/2014/main" id="{121D3927-F548-274F-A2D6-6C7F8EA0BC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" y="1005"/>
                <a:ext cx="1844" cy="21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folHlink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0" name="Rectangle 10">
                <a:extLst>
                  <a:ext uri="{FF2B5EF4-FFF2-40B4-BE49-F238E27FC236}">
                    <a16:creationId xmlns:a16="http://schemas.microsoft.com/office/drawing/2014/main" id="{FAA10B25-358A-F340-AA5B-B447D084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1824"/>
                <a:ext cx="1910" cy="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1600">
                    <a:solidFill>
                      <a:srgbClr val="545D33"/>
                    </a:solidFill>
                    <a:latin typeface="Century Gothic" panose="020B0502020202020204" pitchFamily="34" charset="0"/>
                  </a:rPr>
                  <a:t>Environment</a:t>
                </a:r>
              </a:p>
            </p:txBody>
          </p:sp>
        </p:grpSp>
        <p:grpSp>
          <p:nvGrpSpPr>
            <p:cNvPr id="39946" name="Group 20">
              <a:extLst>
                <a:ext uri="{FF2B5EF4-FFF2-40B4-BE49-F238E27FC236}">
                  <a16:creationId xmlns:a16="http://schemas.microsoft.com/office/drawing/2014/main" id="{604E01BE-E4DD-DE43-9087-94085C4D4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3718" y="2728109"/>
              <a:ext cx="3105721" cy="3106737"/>
              <a:chOff x="1930" y="2195"/>
              <a:chExt cx="2055" cy="2125"/>
            </a:xfrm>
          </p:grpSpPr>
          <p:pic>
            <p:nvPicPr>
              <p:cNvPr id="36879" name="Picture 8">
                <a:extLst>
                  <a:ext uri="{FF2B5EF4-FFF2-40B4-BE49-F238E27FC236}">
                    <a16:creationId xmlns:a16="http://schemas.microsoft.com/office/drawing/2014/main" id="{8B103CEF-CFF9-6D47-80BF-2B74555221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" y="2195"/>
                <a:ext cx="2055" cy="2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8580" dist="38099" dir="2700000" algn="ctr" rotWithShape="0">
                  <a:schemeClr val="accent1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48" name="Rectangle 11">
                <a:extLst>
                  <a:ext uri="{FF2B5EF4-FFF2-40B4-BE49-F238E27FC236}">
                    <a16:creationId xmlns:a16="http://schemas.microsoft.com/office/drawing/2014/main" id="{8EC4FAA5-186D-0E4F-B9F9-2A24F0B86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088"/>
                <a:ext cx="647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>
                    <a:solidFill>
                      <a:srgbClr val="545D33"/>
                    </a:solidFill>
                    <a:latin typeface="Century Gothic" panose="020B0502020202020204" pitchFamily="34" charset="0"/>
                  </a:rPr>
                  <a:t>Diet</a:t>
                </a:r>
              </a:p>
            </p:txBody>
          </p:sp>
        </p:grpSp>
      </p:grpSp>
      <p:pic>
        <p:nvPicPr>
          <p:cNvPr id="39943" name="Picture 2">
            <a:extLst>
              <a:ext uri="{FF2B5EF4-FFF2-40B4-BE49-F238E27FC236}">
                <a16:creationId xmlns:a16="http://schemas.microsoft.com/office/drawing/2014/main" id="{4DD4331A-45B8-DD4F-8AEF-E221A323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4614864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88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Ξυλογραφί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Ξυλογραφία</Template>
  <TotalTime>952</TotalTime>
  <Words>943</Words>
  <Application>Microsoft Office PowerPoint</Application>
  <PresentationFormat>Ευρεία οθόνη</PresentationFormat>
  <Paragraphs>135</Paragraphs>
  <Slides>34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4" baseType="lpstr">
      <vt:lpstr>Arial</vt:lpstr>
      <vt:lpstr>Calibri</vt:lpstr>
      <vt:lpstr>Cambria</vt:lpstr>
      <vt:lpstr>Century Gothic</vt:lpstr>
      <vt:lpstr>Franklin Gothic Medium Cond</vt:lpstr>
      <vt:lpstr>Rockwell</vt:lpstr>
      <vt:lpstr>Rockwell Condensed</vt:lpstr>
      <vt:lpstr>Rockwell Extra Bold</vt:lpstr>
      <vt:lpstr>Wingdings</vt:lpstr>
      <vt:lpstr>Ξυλογραφία</vt:lpstr>
      <vt:lpstr>Personalized Nutrition Plans based on Measurement of Specific Redox Biomarkers in Human Blood</vt:lpstr>
      <vt:lpstr>Is There a Way to Bridge the Gap Between Lifespan and Healthspan?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Diet is the Largest Factor Affecting Longevity and Healthy Aging</vt:lpstr>
      <vt:lpstr>thE 3 PILLARS OF METABOLIC HEALTH</vt:lpstr>
      <vt:lpstr>1ST PILLAR</vt:lpstr>
      <vt:lpstr>What is the quantity of antioxidants for a personalized nutrition regime?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Comparison of antioxidants</vt:lpstr>
      <vt:lpstr>2nd PILLAR</vt:lpstr>
      <vt:lpstr>Reactive species and physiological adaptations to endurance training</vt:lpstr>
      <vt:lpstr>Effects of physical activity on oxidative stress status</vt:lpstr>
      <vt:lpstr>3RD PILLAR</vt:lpstr>
      <vt:lpstr>Fasting and health</vt:lpstr>
      <vt:lpstr>Buchinger Wilhelmi Clinic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Human biomarker measurement services</vt:lpstr>
      <vt:lpstr>We measure the following biomarkers</vt:lpstr>
      <vt:lpstr>Antioxidant consumption, exercise and fasting regulate baseline gsh levels in blood and improve human redox status </vt:lpstr>
      <vt:lpstr>Παρουσίαση του PowerPoint</vt:lpstr>
      <vt:lpstr>Thank you very much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Nutrition Plans based on Measurement of Specific Redox Biomarkers in Human Blood</dc:title>
  <dc:creator>Microsoft Office User</dc:creator>
  <cp:lastModifiedBy>ΖΩΗ</cp:lastModifiedBy>
  <cp:revision>43</cp:revision>
  <cp:lastPrinted>2020-07-14T19:44:00Z</cp:lastPrinted>
  <dcterms:created xsi:type="dcterms:W3CDTF">2020-01-08T07:19:47Z</dcterms:created>
  <dcterms:modified xsi:type="dcterms:W3CDTF">2020-10-07T16:50:37Z</dcterms:modified>
</cp:coreProperties>
</file>