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354" r:id="rId4"/>
    <p:sldId id="357" r:id="rId5"/>
    <p:sldId id="555" r:id="rId6"/>
    <p:sldId id="574" r:id="rId7"/>
    <p:sldId id="358" r:id="rId8"/>
    <p:sldId id="355" r:id="rId9"/>
    <p:sldId id="356" r:id="rId10"/>
    <p:sldId id="359" r:id="rId11"/>
    <p:sldId id="360" r:id="rId12"/>
    <p:sldId id="361" r:id="rId13"/>
    <p:sldId id="575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88824" autoAdjust="0"/>
  </p:normalViewPr>
  <p:slideViewPr>
    <p:cSldViewPr snapToGrid="0">
      <p:cViewPr>
        <p:scale>
          <a:sx n="79" d="100"/>
          <a:sy n="79" d="100"/>
        </p:scale>
        <p:origin x="5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90" d="100"/>
          <a:sy n="190" d="100"/>
        </p:scale>
        <p:origin x="-6" y="-14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7267F-EF00-465E-B46D-ED769BE99936}" type="datetimeFigureOut">
              <a:rPr lang="en-GB" smtClean="0"/>
              <a:t>29/11/2020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4109B-7FE5-4CF9-B979-3DD8DE15A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80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60187-0F8B-42BE-A8A4-A18BBFFE2EA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109B-7FE5-4CF9-B979-3DD8DE15A8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7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109B-7FE5-4CF9-B979-3DD8DE15A8B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59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109B-7FE5-4CF9-B979-3DD8DE15A8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72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109B-7FE5-4CF9-B979-3DD8DE15A8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5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109B-7FE5-4CF9-B979-3DD8DE15A8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6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109B-7FE5-4CF9-B979-3DD8DE15A8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2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109B-7FE5-4CF9-B979-3DD8DE15A8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23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4109B-7FE5-4CF9-B979-3DD8DE15A8B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52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645024"/>
            <a:ext cx="85344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98D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1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2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04720A3-241D-4A1E-8CFB-59943D3E1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86A7E33-32EE-4951-B21E-35C66101A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0C1071-E83A-4D95-BB83-6B0BA7866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18604-7F7E-48EB-88F6-D8A0324BDE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09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645024"/>
            <a:ext cx="85344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98D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ADB0-4338-41F3-9960-32DA656415E0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81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F011-6E4D-4AA5-998C-F8C72BC588D0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8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E6A7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8D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C5C4-7024-44FB-89D0-D4BDC6DDA999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4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3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E9C-15A9-4731-8FF5-26C9447EA22B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47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57190"/>
            <a:ext cx="51811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413" y="3068960"/>
            <a:ext cx="518110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61" y="2357190"/>
            <a:ext cx="51831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61" y="3068960"/>
            <a:ext cx="5183139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694C-2814-428C-945F-A9ABFAF0E31A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B34-66C7-426D-A17C-53CF1550B80F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86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2E31-E253-4AA6-98F5-A425E0B5EEDF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8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43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A599-250C-4635-9EC5-A9E135376236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94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4800600"/>
            <a:ext cx="68732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1637" y="612775"/>
            <a:ext cx="68732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1637" y="5367338"/>
            <a:ext cx="68732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03CE-5A52-494B-B618-FA87710EC381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5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FCE9-FFEE-4CE8-98B9-CB28F4DD1DDE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50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F3597-7BCB-4B31-A27C-C97B3E674D38}" type="datetime1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450D-59D5-4AA8-948F-209FF87F6F7D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20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E6A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8D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4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3413" y="2348881"/>
            <a:ext cx="5178987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57190"/>
            <a:ext cx="518110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413" y="3068960"/>
            <a:ext cx="518110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61" y="2357190"/>
            <a:ext cx="51831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61" y="3068960"/>
            <a:ext cx="5183139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4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59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420889"/>
            <a:ext cx="4011084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0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4800600"/>
            <a:ext cx="68732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1637" y="612775"/>
            <a:ext cx="68732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1637" y="5367338"/>
            <a:ext cx="68732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9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5413" y="1268760"/>
            <a:ext cx="10766987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48881"/>
            <a:ext cx="10766987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102FAE-FC2F-47FD-82A7-D1DD5A1AC3E3}" type="datetimeFigureOut">
              <a:rPr lang="en-GB" smtClean="0">
                <a:solidFill>
                  <a:srgbClr val="FFFFFF"/>
                </a:solidFill>
              </a:rPr>
              <a:pPr/>
              <a:t>29/11/2020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1E7B16-C11D-48A6-9FE1-93A9A96AC7E6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98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5413" y="1268760"/>
            <a:ext cx="10766987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413" y="2348881"/>
            <a:ext cx="10766987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A23A74-4C36-46E6-AAE1-BAEBDC637CAA}" type="datetime1">
              <a:rPr lang="en-GB" smtClean="0">
                <a:solidFill>
                  <a:srgbClr val="FFFFFF"/>
                </a:solidFill>
                <a:latin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29/11/2020</a:t>
            </a:fld>
            <a:endParaRPr lang="en-GB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644450D-59D5-4AA8-948F-209FF87F6F7D}" type="slidenum">
              <a:rPr lang="en-GB" smtClean="0">
                <a:solidFill>
                  <a:srgbClr val="FFFFFF"/>
                </a:solidFill>
                <a:latin typeface="Century Gothic" panose="020B0502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6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98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51481" y="1996735"/>
            <a:ext cx="9664859" cy="2480232"/>
          </a:xfrm>
        </p:spPr>
        <p:txBody>
          <a:bodyPr>
            <a:normAutofit fontScale="90000"/>
          </a:bodyPr>
          <a:lstStyle/>
          <a:p>
            <a:pPr algn="ctr"/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r>
              <a:rPr lang="en-US" b="0" dirty="0"/>
              <a:t>Modelling Polyphenol-Protein Interactions</a:t>
            </a:r>
            <a:br>
              <a:rPr lang="en-GB" b="0" dirty="0"/>
            </a:br>
            <a:endParaRPr lang="en-GB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53092" y="4200793"/>
            <a:ext cx="8534400" cy="1752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Steve Euston</a:t>
            </a:r>
          </a:p>
          <a:p>
            <a:r>
              <a:rPr lang="en-GB" dirty="0"/>
              <a:t>Institute of Biological Chemistry, Biophysics and Bioengineering, School of Engineering &amp; Physical Sciences, Heriot-Watt University</a:t>
            </a:r>
          </a:p>
        </p:txBody>
      </p:sp>
    </p:spTree>
    <p:extLst>
      <p:ext uri="{BB962C8B-B14F-4D97-AF65-F5344CB8AC3E}">
        <p14:creationId xmlns:p14="http://schemas.microsoft.com/office/powerpoint/2010/main" val="155610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2E26-ABF5-41DE-A76C-8A3E9DD3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08" y="232344"/>
            <a:ext cx="8292728" cy="998984"/>
          </a:xfrm>
        </p:spPr>
        <p:txBody>
          <a:bodyPr/>
          <a:lstStyle/>
          <a:p>
            <a:r>
              <a:rPr lang="en-GB" dirty="0"/>
              <a:t>Molecular docking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32FC-FE10-41DE-8E22-B36AB1502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9" y="1651264"/>
            <a:ext cx="4670986" cy="3777283"/>
          </a:xfrm>
        </p:spPr>
        <p:txBody>
          <a:bodyPr>
            <a:normAutofit fontScale="92500"/>
          </a:bodyPr>
          <a:lstStyle/>
          <a:p>
            <a:r>
              <a:rPr lang="en-GB" dirty="0"/>
              <a:t>Three parts to docking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defining the surface of the protein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Search algorithm (protein surface searching)</a:t>
            </a:r>
          </a:p>
          <a:p>
            <a:pPr lvl="1"/>
            <a:r>
              <a:rPr lang="en-GB" dirty="0"/>
              <a:t>Scoring function (ranking of the different docked poses)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66F1C8-77CD-4563-806B-77283C01B688}"/>
              </a:ext>
            </a:extLst>
          </p:cNvPr>
          <p:cNvSpPr txBox="1">
            <a:spLocks/>
          </p:cNvSpPr>
          <p:nvPr/>
        </p:nvSpPr>
        <p:spPr>
          <a:xfrm>
            <a:off x="5738666" y="1540358"/>
            <a:ext cx="6148533" cy="3777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E6A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5E6A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E6A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E6A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5E6A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Scoring = assigning binding energy</a:t>
            </a:r>
          </a:p>
          <a:p>
            <a:endParaRPr lang="en-GB" dirty="0"/>
          </a:p>
          <a:p>
            <a:pPr lvl="1"/>
            <a:r>
              <a:rPr lang="en-GB" dirty="0"/>
              <a:t>Forcefield based</a:t>
            </a:r>
          </a:p>
          <a:p>
            <a:pPr lvl="2"/>
            <a:r>
              <a:rPr lang="en-GB" dirty="0"/>
              <a:t>Similar to MD </a:t>
            </a:r>
          </a:p>
          <a:p>
            <a:pPr lvl="1"/>
            <a:r>
              <a:rPr lang="en-GB" dirty="0"/>
              <a:t>Empirical</a:t>
            </a:r>
          </a:p>
          <a:p>
            <a:pPr lvl="2"/>
            <a:r>
              <a:rPr lang="en-GB" dirty="0"/>
              <a:t>Sum of energy terms (H-Bond, electrostatic, hydrophobic)</a:t>
            </a:r>
          </a:p>
          <a:p>
            <a:pPr lvl="2"/>
            <a:r>
              <a:rPr lang="en-GB" dirty="0"/>
              <a:t>fast</a:t>
            </a:r>
          </a:p>
          <a:p>
            <a:pPr lvl="1"/>
            <a:r>
              <a:rPr lang="en-GB" dirty="0"/>
              <a:t>Knowledge based</a:t>
            </a:r>
          </a:p>
          <a:p>
            <a:pPr lvl="2"/>
            <a:r>
              <a:rPr lang="en-GB" dirty="0"/>
              <a:t>Database of potential based on pair interaction of atoms</a:t>
            </a:r>
          </a:p>
        </p:txBody>
      </p:sp>
    </p:spTree>
    <p:extLst>
      <p:ext uri="{BB962C8B-B14F-4D97-AF65-F5344CB8AC3E}">
        <p14:creationId xmlns:p14="http://schemas.microsoft.com/office/powerpoint/2010/main" val="372173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2E26-ABF5-41DE-A76C-8A3E9DD3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08" y="232344"/>
            <a:ext cx="8292728" cy="998984"/>
          </a:xfrm>
        </p:spPr>
        <p:txBody>
          <a:bodyPr/>
          <a:lstStyle/>
          <a:p>
            <a:r>
              <a:rPr lang="en-GB" dirty="0"/>
              <a:t>Molecular docking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32FC-FE10-41DE-8E22-B36AB1502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9" y="1651264"/>
            <a:ext cx="4670986" cy="3777283"/>
          </a:xfrm>
        </p:spPr>
        <p:txBody>
          <a:bodyPr>
            <a:normAutofit/>
          </a:bodyPr>
          <a:lstStyle/>
          <a:p>
            <a:r>
              <a:rPr lang="en-GB" dirty="0"/>
              <a:t>Net result of docking</a:t>
            </a:r>
          </a:p>
          <a:p>
            <a:pPr lvl="1"/>
            <a:r>
              <a:rPr lang="en-GB" dirty="0"/>
              <a:t>Clusters of docking poses ranked on binding energy</a:t>
            </a:r>
          </a:p>
          <a:p>
            <a:pPr lvl="1"/>
            <a:r>
              <a:rPr lang="en-GB" dirty="0"/>
              <a:t>Cluster on RMSD tolerance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809DC5-86E6-403C-AE57-2C5295917D59}"/>
              </a:ext>
            </a:extLst>
          </p:cNvPr>
          <p:cNvGrpSpPr/>
          <p:nvPr/>
        </p:nvGrpSpPr>
        <p:grpSpPr>
          <a:xfrm>
            <a:off x="6024282" y="1465729"/>
            <a:ext cx="5343340" cy="4791635"/>
            <a:chOff x="7500835" y="1703295"/>
            <a:chExt cx="3849233" cy="34390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E18261-5906-4322-9720-89A2B9993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570" t="43063" r="57331" b="33637"/>
            <a:stretch/>
          </p:blipFill>
          <p:spPr>
            <a:xfrm>
              <a:off x="7500836" y="1715655"/>
              <a:ext cx="3769887" cy="342669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510799-2590-4F11-ADE4-E47CD9C5EC5A}"/>
                </a:ext>
              </a:extLst>
            </p:cNvPr>
            <p:cNvSpPr/>
            <p:nvPr/>
          </p:nvSpPr>
          <p:spPr>
            <a:xfrm>
              <a:off x="11053681" y="3185057"/>
              <a:ext cx="296387" cy="729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EAB98D-4D49-4D7F-93E2-26335640E22E}"/>
                </a:ext>
              </a:extLst>
            </p:cNvPr>
            <p:cNvSpPr/>
            <p:nvPr/>
          </p:nvSpPr>
          <p:spPr>
            <a:xfrm>
              <a:off x="7500835" y="1703295"/>
              <a:ext cx="505831" cy="33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4808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782F8-A02E-4EE5-8A8D-0EA95FAB7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644" y="119691"/>
            <a:ext cx="4282569" cy="998984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C4B0D-3004-40D3-8BD4-510DB2192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81" y="1402113"/>
            <a:ext cx="10766987" cy="3777283"/>
          </a:xfrm>
        </p:spPr>
        <p:txBody>
          <a:bodyPr/>
          <a:lstStyle/>
          <a:p>
            <a:r>
              <a:rPr lang="en-GB" dirty="0"/>
              <a:t>Theoretical methods are useful in estimating binding site location and free energy of binding</a:t>
            </a:r>
          </a:p>
          <a:p>
            <a:pPr lvl="1"/>
            <a:r>
              <a:rPr lang="en-GB" dirty="0"/>
              <a:t>Can be used for automated screening</a:t>
            </a:r>
          </a:p>
          <a:p>
            <a:pPr lvl="1"/>
            <a:endParaRPr lang="en-GB" dirty="0"/>
          </a:p>
          <a:p>
            <a:r>
              <a:rPr lang="en-GB" dirty="0"/>
              <a:t>Methods are approximate</a:t>
            </a:r>
          </a:p>
          <a:p>
            <a:pPr lvl="1"/>
            <a:r>
              <a:rPr lang="en-GB" dirty="0"/>
              <a:t>Accuracy of force-fields</a:t>
            </a:r>
          </a:p>
          <a:p>
            <a:pPr lvl="1"/>
            <a:r>
              <a:rPr lang="en-GB" dirty="0"/>
              <a:t>Limitations of rigid body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76313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BC24-117A-41C2-A26E-733B30A3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484" y="232344"/>
            <a:ext cx="7485905" cy="998984"/>
          </a:xfrm>
        </p:spPr>
        <p:txBody>
          <a:bodyPr>
            <a:normAutofit fontScale="90000"/>
          </a:bodyPr>
          <a:lstStyle/>
          <a:p>
            <a:r>
              <a:rPr lang="en-GB" dirty="0"/>
              <a:t>Protein-Polyphenol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7C6E1-3387-4DA1-8D97-DF11A700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13" y="1703295"/>
            <a:ext cx="6419105" cy="4422870"/>
          </a:xfrm>
        </p:spPr>
        <p:txBody>
          <a:bodyPr>
            <a:normAutofit/>
          </a:bodyPr>
          <a:lstStyle/>
          <a:p>
            <a:r>
              <a:rPr lang="en-GB" dirty="0"/>
              <a:t>Evidence that protein-polyphenol interactions/complexes improve stability/bioavailability</a:t>
            </a:r>
          </a:p>
          <a:p>
            <a:r>
              <a:rPr lang="en-GB" dirty="0"/>
              <a:t>theoretical methods for determining binding site and binding free energy</a:t>
            </a:r>
          </a:p>
          <a:p>
            <a:pPr lvl="1"/>
            <a:r>
              <a:rPr lang="en-GB" dirty="0"/>
              <a:t>Molecular simulation</a:t>
            </a:r>
          </a:p>
          <a:p>
            <a:pPr lvl="1"/>
            <a:r>
              <a:rPr lang="en-GB" dirty="0"/>
              <a:t>Molecular docking</a:t>
            </a:r>
          </a:p>
          <a:p>
            <a:pPr lvl="1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5202F6-3DAA-428A-A19F-E2C0F8C864C6}"/>
              </a:ext>
            </a:extLst>
          </p:cNvPr>
          <p:cNvGrpSpPr/>
          <p:nvPr/>
        </p:nvGrpSpPr>
        <p:grpSpPr>
          <a:xfrm>
            <a:off x="7025705" y="1680883"/>
            <a:ext cx="4350882" cy="3922058"/>
            <a:chOff x="7500835" y="1703295"/>
            <a:chExt cx="3849233" cy="34390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24E453-E0FA-4C32-AE13-2E6721826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570" t="43063" r="57331" b="33637"/>
            <a:stretch/>
          </p:blipFill>
          <p:spPr>
            <a:xfrm>
              <a:off x="7500836" y="1715655"/>
              <a:ext cx="3769887" cy="342669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622D5A-008C-4E52-B967-86C141E2F9DC}"/>
                </a:ext>
              </a:extLst>
            </p:cNvPr>
            <p:cNvSpPr/>
            <p:nvPr/>
          </p:nvSpPr>
          <p:spPr>
            <a:xfrm>
              <a:off x="11053681" y="3185057"/>
              <a:ext cx="296387" cy="729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9388AC-B851-4D87-ABB3-349626C47443}"/>
                </a:ext>
              </a:extLst>
            </p:cNvPr>
            <p:cNvSpPr/>
            <p:nvPr/>
          </p:nvSpPr>
          <p:spPr>
            <a:xfrm>
              <a:off x="7500835" y="1703295"/>
              <a:ext cx="505831" cy="331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505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7171-CBAC-4A44-B28F-0A246EB4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849" y="94384"/>
            <a:ext cx="7109387" cy="998984"/>
          </a:xfrm>
        </p:spPr>
        <p:txBody>
          <a:bodyPr>
            <a:normAutofit fontScale="90000"/>
          </a:bodyPr>
          <a:lstStyle/>
          <a:p>
            <a:r>
              <a:rPr lang="en-GB" dirty="0"/>
              <a:t>Molecular Dynamics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C05A-3C4A-4557-8F91-FED77BA9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907" y="1380565"/>
            <a:ext cx="6643222" cy="4781458"/>
          </a:xfrm>
        </p:spPr>
        <p:txBody>
          <a:bodyPr>
            <a:normAutofit/>
          </a:bodyPr>
          <a:lstStyle/>
          <a:p>
            <a:r>
              <a:rPr lang="en-GB" dirty="0"/>
              <a:t>Identifies binding site</a:t>
            </a:r>
          </a:p>
          <a:p>
            <a:pPr lvl="1"/>
            <a:r>
              <a:rPr lang="en-GB" dirty="0"/>
              <a:t>Uses explicit solvent (water)</a:t>
            </a:r>
          </a:p>
          <a:p>
            <a:pPr lvl="1"/>
            <a:r>
              <a:rPr lang="en-GB" dirty="0"/>
              <a:t>Explicit flexibility of protein and ligand</a:t>
            </a:r>
          </a:p>
          <a:p>
            <a:pPr lvl="1"/>
            <a:r>
              <a:rPr lang="en-GB" dirty="0"/>
              <a:t>Can enter metastable binding states</a:t>
            </a:r>
          </a:p>
          <a:p>
            <a:pPr lvl="1"/>
            <a:r>
              <a:rPr lang="en-GB" dirty="0"/>
              <a:t>Time consuming (long simulations)</a:t>
            </a:r>
          </a:p>
          <a:p>
            <a:pPr lvl="2"/>
            <a:r>
              <a:rPr lang="en-GB" dirty="0"/>
              <a:t>Use accelerated MD to improve sampling</a:t>
            </a:r>
          </a:p>
          <a:p>
            <a:pPr lvl="3"/>
            <a:r>
              <a:rPr lang="en-GB" dirty="0"/>
              <a:t>Meta-dynamics</a:t>
            </a:r>
          </a:p>
          <a:p>
            <a:pPr lvl="3"/>
            <a:r>
              <a:rPr lang="en-GB" dirty="0"/>
              <a:t>Replica-exchange MD</a:t>
            </a:r>
          </a:p>
        </p:txBody>
      </p:sp>
      <p:pic>
        <p:nvPicPr>
          <p:cNvPr id="5" name="Picture 4" descr="A close up of a necklace&#10;&#10;Description automatically generated">
            <a:extLst>
              <a:ext uri="{FF2B5EF4-FFF2-40B4-BE49-F238E27FC236}">
                <a16:creationId xmlns:a16="http://schemas.microsoft.com/office/drawing/2014/main" id="{B8811DC3-0138-4D17-915A-F33EEC67C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r="25125"/>
          <a:stretch/>
        </p:blipFill>
        <p:spPr>
          <a:xfrm>
            <a:off x="7478973" y="1380565"/>
            <a:ext cx="2337191" cy="242381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2A515DD-217E-4B89-B7C2-500F1F843A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4" r="28469"/>
          <a:stretch/>
        </p:blipFill>
        <p:spPr>
          <a:xfrm>
            <a:off x="9816164" y="1484850"/>
            <a:ext cx="2101755" cy="2423810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11AB030-6F5F-4563-9EBE-2FCBF43311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7" r="26056"/>
          <a:stretch/>
        </p:blipFill>
        <p:spPr>
          <a:xfrm>
            <a:off x="7523769" y="3738213"/>
            <a:ext cx="2101755" cy="2423810"/>
          </a:xfrm>
          <a:prstGeom prst="rect">
            <a:avLst/>
          </a:prstGeom>
        </p:spPr>
      </p:pic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E99BDDFD-940A-4DC0-81AF-C7D1C15C55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r="28063"/>
          <a:stretch/>
        </p:blipFill>
        <p:spPr>
          <a:xfrm>
            <a:off x="9670320" y="3724087"/>
            <a:ext cx="2074460" cy="24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7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4A375BE-0BA1-4029-BD2A-AB133DD90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0915" y="281532"/>
            <a:ext cx="4072176" cy="998984"/>
          </a:xfrm>
        </p:spPr>
        <p:txBody>
          <a:bodyPr/>
          <a:lstStyle/>
          <a:p>
            <a:pPr eaLnBrk="1" hangingPunct="1"/>
            <a:r>
              <a:rPr lang="en-GB" altLang="en-US" dirty="0" err="1"/>
              <a:t>Metadynamics</a:t>
            </a:r>
            <a:endParaRPr lang="en-GB" alt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3355D20-857B-4E39-B9A7-5EAD8590F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5413" y="1280516"/>
            <a:ext cx="9024502" cy="126825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atoms in the system are exposed to a bias force in the form of Gaussian potentials designed to drive the system away from its current configuration to a new one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/>
              <a:t>Over the simulation, the Gaussians build up and exclude an increasing number of conformations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altLang="en-US" sz="2400" dirty="0"/>
          </a:p>
        </p:txBody>
      </p:sp>
      <p:pic>
        <p:nvPicPr>
          <p:cNvPr id="12290" name="Picture 2" descr="In metadynamics the bias is applied to a CV (q) in order to fill the... |  Download Scientific Diagram">
            <a:extLst>
              <a:ext uri="{FF2B5EF4-FFF2-40B4-BE49-F238E27FC236}">
                <a16:creationId xmlns:a16="http://schemas.microsoft.com/office/drawing/2014/main" id="{B7C0DA87-5CDB-4E39-82DF-57400832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93" y="3020758"/>
            <a:ext cx="6128513" cy="172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7DAF2-08B7-4B91-AB38-E0EC38D5D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96" y="3020758"/>
            <a:ext cx="3627434" cy="2127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1A36E4C-C356-40FB-AEB2-C2AD3F15C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4" y="188914"/>
            <a:ext cx="7793037" cy="1462087"/>
          </a:xfrm>
        </p:spPr>
        <p:txBody>
          <a:bodyPr/>
          <a:lstStyle/>
          <a:p>
            <a:pPr eaLnBrk="1" hangingPunct="1"/>
            <a:r>
              <a:rPr lang="en-GB" altLang="en-US"/>
              <a:t>Replica Exchange MD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A35DF8A-7120-4D82-99E1-BE3C76CCB3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77437" y="2205038"/>
            <a:ext cx="5396313" cy="27877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/>
              <a:t>Have a system where high T simulations overcome barriers to conformational change, coupled to low T exploration of minimum energy states of those conformations</a:t>
            </a:r>
          </a:p>
        </p:txBody>
      </p:sp>
      <p:grpSp>
        <p:nvGrpSpPr>
          <p:cNvPr id="47108" name="Group 4">
            <a:extLst>
              <a:ext uri="{FF2B5EF4-FFF2-40B4-BE49-F238E27FC236}">
                <a16:creationId xmlns:a16="http://schemas.microsoft.com/office/drawing/2014/main" id="{BC38E8ED-6D74-4477-9A5E-41C67CEE73EC}"/>
              </a:ext>
            </a:extLst>
          </p:cNvPr>
          <p:cNvGrpSpPr>
            <a:grpSpLocks/>
          </p:cNvGrpSpPr>
          <p:nvPr/>
        </p:nvGrpSpPr>
        <p:grpSpPr bwMode="auto">
          <a:xfrm>
            <a:off x="6456364" y="2349501"/>
            <a:ext cx="3925887" cy="2170113"/>
            <a:chOff x="3107" y="1298"/>
            <a:chExt cx="2473" cy="1367"/>
          </a:xfrm>
        </p:grpSpPr>
        <p:grpSp>
          <p:nvGrpSpPr>
            <p:cNvPr id="47109" name="Group 5">
              <a:extLst>
                <a:ext uri="{FF2B5EF4-FFF2-40B4-BE49-F238E27FC236}">
                  <a16:creationId xmlns:a16="http://schemas.microsoft.com/office/drawing/2014/main" id="{20243DB9-EED0-40EB-A3A8-4CA2527E0E6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29" y="1525"/>
              <a:ext cx="454" cy="317"/>
              <a:chOff x="793" y="1752"/>
              <a:chExt cx="908" cy="635"/>
            </a:xfrm>
          </p:grpSpPr>
          <p:sp>
            <p:nvSpPr>
              <p:cNvPr id="47143" name="Rectangle 6">
                <a:extLst>
                  <a:ext uri="{FF2B5EF4-FFF2-40B4-BE49-F238E27FC236}">
                    <a16:creationId xmlns:a16="http://schemas.microsoft.com/office/drawing/2014/main" id="{A682C54F-1146-481C-B43B-0F2E6D8935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3" y="1752"/>
                <a:ext cx="908" cy="63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44" name="Freeform 7">
                <a:extLst>
                  <a:ext uri="{FF2B5EF4-FFF2-40B4-BE49-F238E27FC236}">
                    <a16:creationId xmlns:a16="http://schemas.microsoft.com/office/drawing/2014/main" id="{2B2ED883-5D91-47E5-8C81-6501D62F77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003" y="1888"/>
                <a:ext cx="424" cy="353"/>
              </a:xfrm>
              <a:custGeom>
                <a:avLst/>
                <a:gdLst>
                  <a:gd name="T0" fmla="*/ 149 w 424"/>
                  <a:gd name="T1" fmla="*/ 456 h 529"/>
                  <a:gd name="T2" fmla="*/ 45 w 424"/>
                  <a:gd name="T3" fmla="*/ 400 h 529"/>
                  <a:gd name="T4" fmla="*/ 45 w 424"/>
                  <a:gd name="T5" fmla="*/ 216 h 529"/>
                  <a:gd name="T6" fmla="*/ 133 w 424"/>
                  <a:gd name="T7" fmla="*/ 168 h 529"/>
                  <a:gd name="T8" fmla="*/ 245 w 424"/>
                  <a:gd name="T9" fmla="*/ 208 h 529"/>
                  <a:gd name="T10" fmla="*/ 173 w 424"/>
                  <a:gd name="T11" fmla="*/ 360 h 529"/>
                  <a:gd name="T12" fmla="*/ 133 w 424"/>
                  <a:gd name="T13" fmla="*/ 352 h 529"/>
                  <a:gd name="T14" fmla="*/ 125 w 424"/>
                  <a:gd name="T15" fmla="*/ 272 h 529"/>
                  <a:gd name="T16" fmla="*/ 149 w 424"/>
                  <a:gd name="T17" fmla="*/ 264 h 529"/>
                  <a:gd name="T18" fmla="*/ 181 w 424"/>
                  <a:gd name="T19" fmla="*/ 272 h 529"/>
                  <a:gd name="T20" fmla="*/ 229 w 424"/>
                  <a:gd name="T21" fmla="*/ 432 h 529"/>
                  <a:gd name="T22" fmla="*/ 253 w 424"/>
                  <a:gd name="T23" fmla="*/ 448 h 529"/>
                  <a:gd name="T24" fmla="*/ 381 w 424"/>
                  <a:gd name="T25" fmla="*/ 376 h 529"/>
                  <a:gd name="T26" fmla="*/ 421 w 424"/>
                  <a:gd name="T27" fmla="*/ 256 h 529"/>
                  <a:gd name="T28" fmla="*/ 157 w 424"/>
                  <a:gd name="T29" fmla="*/ 0 h 529"/>
                  <a:gd name="T30" fmla="*/ 53 w 424"/>
                  <a:gd name="T31" fmla="*/ 80 h 529"/>
                  <a:gd name="T32" fmla="*/ 53 w 424"/>
                  <a:gd name="T33" fmla="*/ 224 h 529"/>
                  <a:gd name="T34" fmla="*/ 117 w 424"/>
                  <a:gd name="T35" fmla="*/ 256 h 529"/>
                  <a:gd name="T36" fmla="*/ 197 w 424"/>
                  <a:gd name="T37" fmla="*/ 288 h 529"/>
                  <a:gd name="T38" fmla="*/ 181 w 424"/>
                  <a:gd name="T39" fmla="*/ 424 h 529"/>
                  <a:gd name="T40" fmla="*/ 93 w 424"/>
                  <a:gd name="T41" fmla="*/ 528 h 529"/>
                  <a:gd name="T42" fmla="*/ 37 w 424"/>
                  <a:gd name="T43" fmla="*/ 512 h 529"/>
                  <a:gd name="T44" fmla="*/ 69 w 424"/>
                  <a:gd name="T45" fmla="*/ 416 h 529"/>
                  <a:gd name="T46" fmla="*/ 165 w 424"/>
                  <a:gd name="T47" fmla="*/ 304 h 529"/>
                  <a:gd name="T48" fmla="*/ 221 w 424"/>
                  <a:gd name="T49" fmla="*/ 264 h 529"/>
                  <a:gd name="T50" fmla="*/ 333 w 424"/>
                  <a:gd name="T51" fmla="*/ 344 h 529"/>
                  <a:gd name="T52" fmla="*/ 421 w 424"/>
                  <a:gd name="T53" fmla="*/ 464 h 5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24"/>
                  <a:gd name="T82" fmla="*/ 0 h 529"/>
                  <a:gd name="T83" fmla="*/ 424 w 424"/>
                  <a:gd name="T84" fmla="*/ 529 h 5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24" h="529">
                    <a:moveTo>
                      <a:pt x="149" y="456"/>
                    </a:moveTo>
                    <a:cubicBezTo>
                      <a:pt x="60" y="445"/>
                      <a:pt x="97" y="452"/>
                      <a:pt x="45" y="400"/>
                    </a:cubicBezTo>
                    <a:cubicBezTo>
                      <a:pt x="26" y="324"/>
                      <a:pt x="18" y="322"/>
                      <a:pt x="45" y="216"/>
                    </a:cubicBezTo>
                    <a:cubicBezTo>
                      <a:pt x="53" y="184"/>
                      <a:pt x="133" y="168"/>
                      <a:pt x="133" y="168"/>
                    </a:cubicBezTo>
                    <a:cubicBezTo>
                      <a:pt x="170" y="181"/>
                      <a:pt x="221" y="177"/>
                      <a:pt x="245" y="208"/>
                    </a:cubicBezTo>
                    <a:cubicBezTo>
                      <a:pt x="287" y="263"/>
                      <a:pt x="220" y="344"/>
                      <a:pt x="173" y="360"/>
                    </a:cubicBezTo>
                    <a:cubicBezTo>
                      <a:pt x="160" y="357"/>
                      <a:pt x="145" y="359"/>
                      <a:pt x="133" y="352"/>
                    </a:cubicBezTo>
                    <a:cubicBezTo>
                      <a:pt x="106" y="337"/>
                      <a:pt x="116" y="290"/>
                      <a:pt x="125" y="272"/>
                    </a:cubicBezTo>
                    <a:cubicBezTo>
                      <a:pt x="129" y="264"/>
                      <a:pt x="141" y="267"/>
                      <a:pt x="149" y="264"/>
                    </a:cubicBezTo>
                    <a:cubicBezTo>
                      <a:pt x="160" y="267"/>
                      <a:pt x="173" y="265"/>
                      <a:pt x="181" y="272"/>
                    </a:cubicBezTo>
                    <a:cubicBezTo>
                      <a:pt x="215" y="301"/>
                      <a:pt x="211" y="396"/>
                      <a:pt x="229" y="432"/>
                    </a:cubicBezTo>
                    <a:cubicBezTo>
                      <a:pt x="233" y="441"/>
                      <a:pt x="245" y="443"/>
                      <a:pt x="253" y="448"/>
                    </a:cubicBezTo>
                    <a:cubicBezTo>
                      <a:pt x="333" y="421"/>
                      <a:pt x="323" y="420"/>
                      <a:pt x="381" y="376"/>
                    </a:cubicBezTo>
                    <a:cubicBezTo>
                      <a:pt x="406" y="334"/>
                      <a:pt x="424" y="314"/>
                      <a:pt x="421" y="256"/>
                    </a:cubicBezTo>
                    <a:cubicBezTo>
                      <a:pt x="415" y="144"/>
                      <a:pt x="240" y="41"/>
                      <a:pt x="157" y="0"/>
                    </a:cubicBezTo>
                    <a:cubicBezTo>
                      <a:pt x="110" y="19"/>
                      <a:pt x="83" y="39"/>
                      <a:pt x="53" y="80"/>
                    </a:cubicBezTo>
                    <a:cubicBezTo>
                      <a:pt x="32" y="143"/>
                      <a:pt x="0" y="159"/>
                      <a:pt x="53" y="224"/>
                    </a:cubicBezTo>
                    <a:cubicBezTo>
                      <a:pt x="70" y="244"/>
                      <a:pt x="95" y="248"/>
                      <a:pt x="117" y="256"/>
                    </a:cubicBezTo>
                    <a:cubicBezTo>
                      <a:pt x="144" y="266"/>
                      <a:pt x="197" y="288"/>
                      <a:pt x="197" y="288"/>
                    </a:cubicBezTo>
                    <a:cubicBezTo>
                      <a:pt x="245" y="336"/>
                      <a:pt x="215" y="379"/>
                      <a:pt x="181" y="424"/>
                    </a:cubicBezTo>
                    <a:cubicBezTo>
                      <a:pt x="163" y="478"/>
                      <a:pt x="150" y="509"/>
                      <a:pt x="93" y="528"/>
                    </a:cubicBezTo>
                    <a:cubicBezTo>
                      <a:pt x="74" y="523"/>
                      <a:pt x="46" y="529"/>
                      <a:pt x="37" y="512"/>
                    </a:cubicBezTo>
                    <a:cubicBezTo>
                      <a:pt x="9" y="461"/>
                      <a:pt x="45" y="442"/>
                      <a:pt x="69" y="416"/>
                    </a:cubicBezTo>
                    <a:cubicBezTo>
                      <a:pt x="102" y="380"/>
                      <a:pt x="128" y="336"/>
                      <a:pt x="165" y="304"/>
                    </a:cubicBezTo>
                    <a:cubicBezTo>
                      <a:pt x="312" y="178"/>
                      <a:pt x="89" y="396"/>
                      <a:pt x="221" y="264"/>
                    </a:cubicBezTo>
                    <a:cubicBezTo>
                      <a:pt x="330" y="275"/>
                      <a:pt x="290" y="259"/>
                      <a:pt x="333" y="344"/>
                    </a:cubicBezTo>
                    <a:cubicBezTo>
                      <a:pt x="343" y="407"/>
                      <a:pt x="345" y="464"/>
                      <a:pt x="421" y="464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47110" name="Rectangle 8">
              <a:extLst>
                <a:ext uri="{FF2B5EF4-FFF2-40B4-BE49-F238E27FC236}">
                  <a16:creationId xmlns:a16="http://schemas.microsoft.com/office/drawing/2014/main" id="{246ED52F-39A6-42FC-B097-0A8538791E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21" y="1525"/>
              <a:ext cx="453" cy="31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11" name="Rectangle 9">
              <a:extLst>
                <a:ext uri="{FF2B5EF4-FFF2-40B4-BE49-F238E27FC236}">
                  <a16:creationId xmlns:a16="http://schemas.microsoft.com/office/drawing/2014/main" id="{17913903-7135-4F1E-BB6A-06790964F3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33" y="1525"/>
              <a:ext cx="453" cy="31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12" name="Rectangle 10">
              <a:extLst>
                <a:ext uri="{FF2B5EF4-FFF2-40B4-BE49-F238E27FC236}">
                  <a16:creationId xmlns:a16="http://schemas.microsoft.com/office/drawing/2014/main" id="{345712E7-4DD3-4033-99B7-08956BD4ED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41" y="2069"/>
              <a:ext cx="454" cy="31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7113" name="Group 11">
              <a:extLst>
                <a:ext uri="{FF2B5EF4-FFF2-40B4-BE49-F238E27FC236}">
                  <a16:creationId xmlns:a16="http://schemas.microsoft.com/office/drawing/2014/main" id="{18A08A5C-A759-443C-9B40-FBD7C25A4F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33" y="2069"/>
              <a:ext cx="453" cy="317"/>
              <a:chOff x="4150" y="2659"/>
              <a:chExt cx="908" cy="635"/>
            </a:xfrm>
          </p:grpSpPr>
          <p:sp>
            <p:nvSpPr>
              <p:cNvPr id="47141" name="Rectangle 12">
                <a:extLst>
                  <a:ext uri="{FF2B5EF4-FFF2-40B4-BE49-F238E27FC236}">
                    <a16:creationId xmlns:a16="http://schemas.microsoft.com/office/drawing/2014/main" id="{6331474C-728C-423F-BADB-17828E70737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50" y="2659"/>
                <a:ext cx="908" cy="63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42" name="Freeform 13">
                <a:extLst>
                  <a:ext uri="{FF2B5EF4-FFF2-40B4-BE49-F238E27FC236}">
                    <a16:creationId xmlns:a16="http://schemas.microsoft.com/office/drawing/2014/main" id="{3F5A9B9C-0038-4DDD-A146-659189655F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32" y="2750"/>
                <a:ext cx="607" cy="505"/>
              </a:xfrm>
              <a:custGeom>
                <a:avLst/>
                <a:gdLst>
                  <a:gd name="T0" fmla="*/ 217 w 607"/>
                  <a:gd name="T1" fmla="*/ 56 h 505"/>
                  <a:gd name="T2" fmla="*/ 81 w 607"/>
                  <a:gd name="T3" fmla="*/ 104 h 505"/>
                  <a:gd name="T4" fmla="*/ 9 w 607"/>
                  <a:gd name="T5" fmla="*/ 152 h 505"/>
                  <a:gd name="T6" fmla="*/ 41 w 607"/>
                  <a:gd name="T7" fmla="*/ 264 h 505"/>
                  <a:gd name="T8" fmla="*/ 89 w 607"/>
                  <a:gd name="T9" fmla="*/ 272 h 505"/>
                  <a:gd name="T10" fmla="*/ 233 w 607"/>
                  <a:gd name="T11" fmla="*/ 200 h 505"/>
                  <a:gd name="T12" fmla="*/ 137 w 607"/>
                  <a:gd name="T13" fmla="*/ 168 h 505"/>
                  <a:gd name="T14" fmla="*/ 153 w 607"/>
                  <a:gd name="T15" fmla="*/ 200 h 505"/>
                  <a:gd name="T16" fmla="*/ 305 w 607"/>
                  <a:gd name="T17" fmla="*/ 240 h 505"/>
                  <a:gd name="T18" fmla="*/ 321 w 607"/>
                  <a:gd name="T19" fmla="*/ 424 h 505"/>
                  <a:gd name="T20" fmla="*/ 265 w 607"/>
                  <a:gd name="T21" fmla="*/ 464 h 505"/>
                  <a:gd name="T22" fmla="*/ 209 w 607"/>
                  <a:gd name="T23" fmla="*/ 504 h 505"/>
                  <a:gd name="T24" fmla="*/ 65 w 607"/>
                  <a:gd name="T25" fmla="*/ 392 h 505"/>
                  <a:gd name="T26" fmla="*/ 81 w 607"/>
                  <a:gd name="T27" fmla="*/ 288 h 505"/>
                  <a:gd name="T28" fmla="*/ 273 w 607"/>
                  <a:gd name="T29" fmla="*/ 112 h 505"/>
                  <a:gd name="T30" fmla="*/ 425 w 607"/>
                  <a:gd name="T31" fmla="*/ 80 h 505"/>
                  <a:gd name="T32" fmla="*/ 553 w 607"/>
                  <a:gd name="T33" fmla="*/ 296 h 505"/>
                  <a:gd name="T34" fmla="*/ 529 w 607"/>
                  <a:gd name="T35" fmla="*/ 312 h 505"/>
                  <a:gd name="T36" fmla="*/ 441 w 607"/>
                  <a:gd name="T37" fmla="*/ 248 h 505"/>
                  <a:gd name="T38" fmla="*/ 401 w 607"/>
                  <a:gd name="T39" fmla="*/ 168 h 505"/>
                  <a:gd name="T40" fmla="*/ 377 w 607"/>
                  <a:gd name="T41" fmla="*/ 88 h 505"/>
                  <a:gd name="T42" fmla="*/ 345 w 607"/>
                  <a:gd name="T43" fmla="*/ 72 h 505"/>
                  <a:gd name="T44" fmla="*/ 265 w 607"/>
                  <a:gd name="T45" fmla="*/ 80 h 505"/>
                  <a:gd name="T46" fmla="*/ 217 w 607"/>
                  <a:gd name="T47" fmla="*/ 48 h 505"/>
                  <a:gd name="T48" fmla="*/ 209 w 607"/>
                  <a:gd name="T49" fmla="*/ 0 h 5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7"/>
                  <a:gd name="T76" fmla="*/ 0 h 505"/>
                  <a:gd name="T77" fmla="*/ 607 w 607"/>
                  <a:gd name="T78" fmla="*/ 505 h 50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7" h="505">
                    <a:moveTo>
                      <a:pt x="217" y="56"/>
                    </a:moveTo>
                    <a:cubicBezTo>
                      <a:pt x="154" y="40"/>
                      <a:pt x="130" y="68"/>
                      <a:pt x="81" y="104"/>
                    </a:cubicBezTo>
                    <a:cubicBezTo>
                      <a:pt x="58" y="121"/>
                      <a:pt x="9" y="152"/>
                      <a:pt x="9" y="152"/>
                    </a:cubicBezTo>
                    <a:cubicBezTo>
                      <a:pt x="0" y="178"/>
                      <a:pt x="0" y="257"/>
                      <a:pt x="41" y="264"/>
                    </a:cubicBezTo>
                    <a:cubicBezTo>
                      <a:pt x="57" y="267"/>
                      <a:pt x="73" y="269"/>
                      <a:pt x="89" y="272"/>
                    </a:cubicBezTo>
                    <a:cubicBezTo>
                      <a:pt x="164" y="264"/>
                      <a:pt x="191" y="263"/>
                      <a:pt x="233" y="200"/>
                    </a:cubicBezTo>
                    <a:cubicBezTo>
                      <a:pt x="216" y="156"/>
                      <a:pt x="215" y="119"/>
                      <a:pt x="137" y="168"/>
                    </a:cubicBezTo>
                    <a:cubicBezTo>
                      <a:pt x="127" y="174"/>
                      <a:pt x="143" y="194"/>
                      <a:pt x="153" y="200"/>
                    </a:cubicBezTo>
                    <a:cubicBezTo>
                      <a:pt x="180" y="216"/>
                      <a:pt x="266" y="232"/>
                      <a:pt x="305" y="240"/>
                    </a:cubicBezTo>
                    <a:cubicBezTo>
                      <a:pt x="362" y="297"/>
                      <a:pt x="353" y="339"/>
                      <a:pt x="321" y="424"/>
                    </a:cubicBezTo>
                    <a:cubicBezTo>
                      <a:pt x="313" y="445"/>
                      <a:pt x="282" y="449"/>
                      <a:pt x="265" y="464"/>
                    </a:cubicBezTo>
                    <a:cubicBezTo>
                      <a:pt x="218" y="505"/>
                      <a:pt x="252" y="490"/>
                      <a:pt x="209" y="504"/>
                    </a:cubicBezTo>
                    <a:cubicBezTo>
                      <a:pt x="123" y="475"/>
                      <a:pt x="113" y="463"/>
                      <a:pt x="65" y="392"/>
                    </a:cubicBezTo>
                    <a:cubicBezTo>
                      <a:pt x="70" y="357"/>
                      <a:pt x="66" y="320"/>
                      <a:pt x="81" y="288"/>
                    </a:cubicBezTo>
                    <a:cubicBezTo>
                      <a:pt x="94" y="260"/>
                      <a:pt x="229" y="124"/>
                      <a:pt x="273" y="112"/>
                    </a:cubicBezTo>
                    <a:cubicBezTo>
                      <a:pt x="323" y="98"/>
                      <a:pt x="375" y="93"/>
                      <a:pt x="425" y="80"/>
                    </a:cubicBezTo>
                    <a:cubicBezTo>
                      <a:pt x="594" y="103"/>
                      <a:pt x="607" y="98"/>
                      <a:pt x="553" y="296"/>
                    </a:cubicBezTo>
                    <a:cubicBezTo>
                      <a:pt x="550" y="305"/>
                      <a:pt x="537" y="307"/>
                      <a:pt x="529" y="312"/>
                    </a:cubicBezTo>
                    <a:cubicBezTo>
                      <a:pt x="498" y="294"/>
                      <a:pt x="462" y="280"/>
                      <a:pt x="441" y="248"/>
                    </a:cubicBezTo>
                    <a:cubicBezTo>
                      <a:pt x="425" y="223"/>
                      <a:pt x="414" y="195"/>
                      <a:pt x="401" y="168"/>
                    </a:cubicBezTo>
                    <a:cubicBezTo>
                      <a:pt x="394" y="154"/>
                      <a:pt x="389" y="94"/>
                      <a:pt x="377" y="88"/>
                    </a:cubicBezTo>
                    <a:cubicBezTo>
                      <a:pt x="366" y="83"/>
                      <a:pt x="356" y="77"/>
                      <a:pt x="345" y="72"/>
                    </a:cubicBezTo>
                    <a:cubicBezTo>
                      <a:pt x="318" y="75"/>
                      <a:pt x="291" y="85"/>
                      <a:pt x="265" y="80"/>
                    </a:cubicBezTo>
                    <a:cubicBezTo>
                      <a:pt x="246" y="76"/>
                      <a:pt x="217" y="48"/>
                      <a:pt x="217" y="48"/>
                    </a:cubicBezTo>
                    <a:cubicBezTo>
                      <a:pt x="208" y="11"/>
                      <a:pt x="209" y="27"/>
                      <a:pt x="209" y="0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grpSp>
          <p:nvGrpSpPr>
            <p:cNvPr id="47114" name="Group 14">
              <a:extLst>
                <a:ext uri="{FF2B5EF4-FFF2-40B4-BE49-F238E27FC236}">
                  <a16:creationId xmlns:a16="http://schemas.microsoft.com/office/drawing/2014/main" id="{50AF77D3-4588-41EE-9F03-8A9FF8D47B2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741" y="1525"/>
              <a:ext cx="454" cy="317"/>
              <a:chOff x="1383" y="2704"/>
              <a:chExt cx="908" cy="635"/>
            </a:xfrm>
          </p:grpSpPr>
          <p:sp>
            <p:nvSpPr>
              <p:cNvPr id="47139" name="Rectangle 15">
                <a:extLst>
                  <a:ext uri="{FF2B5EF4-FFF2-40B4-BE49-F238E27FC236}">
                    <a16:creationId xmlns:a16="http://schemas.microsoft.com/office/drawing/2014/main" id="{BA467A30-2A11-4B10-9DA6-3A14CA514AF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83" y="2704"/>
                <a:ext cx="908" cy="63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40" name="Freeform 16">
                <a:extLst>
                  <a:ext uri="{FF2B5EF4-FFF2-40B4-BE49-F238E27FC236}">
                    <a16:creationId xmlns:a16="http://schemas.microsoft.com/office/drawing/2014/main" id="{E4E1EEAE-483A-4435-89F8-5EDB56C4E0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639" y="2873"/>
                <a:ext cx="481" cy="367"/>
              </a:xfrm>
              <a:custGeom>
                <a:avLst/>
                <a:gdLst>
                  <a:gd name="T0" fmla="*/ 329 w 481"/>
                  <a:gd name="T1" fmla="*/ 15 h 367"/>
                  <a:gd name="T2" fmla="*/ 185 w 481"/>
                  <a:gd name="T3" fmla="*/ 7 h 367"/>
                  <a:gd name="T4" fmla="*/ 129 w 481"/>
                  <a:gd name="T5" fmla="*/ 103 h 367"/>
                  <a:gd name="T6" fmla="*/ 161 w 481"/>
                  <a:gd name="T7" fmla="*/ 183 h 367"/>
                  <a:gd name="T8" fmla="*/ 481 w 481"/>
                  <a:gd name="T9" fmla="*/ 247 h 367"/>
                  <a:gd name="T10" fmla="*/ 273 w 481"/>
                  <a:gd name="T11" fmla="*/ 367 h 367"/>
                  <a:gd name="T12" fmla="*/ 169 w 481"/>
                  <a:gd name="T13" fmla="*/ 287 h 367"/>
                  <a:gd name="T14" fmla="*/ 289 w 481"/>
                  <a:gd name="T15" fmla="*/ 63 h 367"/>
                  <a:gd name="T16" fmla="*/ 377 w 481"/>
                  <a:gd name="T17" fmla="*/ 71 h 367"/>
                  <a:gd name="T18" fmla="*/ 417 w 481"/>
                  <a:gd name="T19" fmla="*/ 183 h 367"/>
                  <a:gd name="T20" fmla="*/ 353 w 481"/>
                  <a:gd name="T21" fmla="*/ 311 h 367"/>
                  <a:gd name="T22" fmla="*/ 233 w 481"/>
                  <a:gd name="T23" fmla="*/ 239 h 367"/>
                  <a:gd name="T24" fmla="*/ 241 w 481"/>
                  <a:gd name="T25" fmla="*/ 143 h 367"/>
                  <a:gd name="T26" fmla="*/ 329 w 481"/>
                  <a:gd name="T27" fmla="*/ 119 h 367"/>
                  <a:gd name="T28" fmla="*/ 305 w 481"/>
                  <a:gd name="T29" fmla="*/ 55 h 367"/>
                  <a:gd name="T30" fmla="*/ 201 w 481"/>
                  <a:gd name="T31" fmla="*/ 63 h 367"/>
                  <a:gd name="T32" fmla="*/ 169 w 481"/>
                  <a:gd name="T33" fmla="*/ 79 h 367"/>
                  <a:gd name="T34" fmla="*/ 73 w 481"/>
                  <a:gd name="T35" fmla="*/ 111 h 367"/>
                  <a:gd name="T36" fmla="*/ 17 w 481"/>
                  <a:gd name="T37" fmla="*/ 143 h 367"/>
                  <a:gd name="T38" fmla="*/ 1 w 481"/>
                  <a:gd name="T39" fmla="*/ 167 h 367"/>
                  <a:gd name="T40" fmla="*/ 89 w 481"/>
                  <a:gd name="T41" fmla="*/ 279 h 367"/>
                  <a:gd name="T42" fmla="*/ 145 w 481"/>
                  <a:gd name="T43" fmla="*/ 263 h 367"/>
                  <a:gd name="T44" fmla="*/ 169 w 481"/>
                  <a:gd name="T45" fmla="*/ 247 h 367"/>
                  <a:gd name="T46" fmla="*/ 185 w 481"/>
                  <a:gd name="T47" fmla="*/ 271 h 367"/>
                  <a:gd name="T48" fmla="*/ 233 w 481"/>
                  <a:gd name="T49" fmla="*/ 279 h 3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1"/>
                  <a:gd name="T76" fmla="*/ 0 h 367"/>
                  <a:gd name="T77" fmla="*/ 481 w 481"/>
                  <a:gd name="T78" fmla="*/ 367 h 36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1" h="367">
                    <a:moveTo>
                      <a:pt x="329" y="15"/>
                    </a:moveTo>
                    <a:cubicBezTo>
                      <a:pt x="270" y="3"/>
                      <a:pt x="249" y="0"/>
                      <a:pt x="185" y="7"/>
                    </a:cubicBezTo>
                    <a:cubicBezTo>
                      <a:pt x="150" y="50"/>
                      <a:pt x="156" y="63"/>
                      <a:pt x="129" y="103"/>
                    </a:cubicBezTo>
                    <a:cubicBezTo>
                      <a:pt x="140" y="130"/>
                      <a:pt x="147" y="158"/>
                      <a:pt x="161" y="183"/>
                    </a:cubicBezTo>
                    <a:cubicBezTo>
                      <a:pt x="197" y="245"/>
                      <a:pt x="470" y="246"/>
                      <a:pt x="481" y="247"/>
                    </a:cubicBezTo>
                    <a:cubicBezTo>
                      <a:pt x="422" y="321"/>
                      <a:pt x="356" y="339"/>
                      <a:pt x="273" y="367"/>
                    </a:cubicBezTo>
                    <a:cubicBezTo>
                      <a:pt x="195" y="356"/>
                      <a:pt x="208" y="351"/>
                      <a:pt x="169" y="287"/>
                    </a:cubicBezTo>
                    <a:cubicBezTo>
                      <a:pt x="182" y="161"/>
                      <a:pt x="169" y="103"/>
                      <a:pt x="289" y="63"/>
                    </a:cubicBezTo>
                    <a:cubicBezTo>
                      <a:pt x="318" y="66"/>
                      <a:pt x="351" y="56"/>
                      <a:pt x="377" y="71"/>
                    </a:cubicBezTo>
                    <a:cubicBezTo>
                      <a:pt x="397" y="83"/>
                      <a:pt x="409" y="158"/>
                      <a:pt x="417" y="183"/>
                    </a:cubicBezTo>
                    <a:cubicBezTo>
                      <a:pt x="401" y="256"/>
                      <a:pt x="401" y="263"/>
                      <a:pt x="353" y="311"/>
                    </a:cubicBezTo>
                    <a:cubicBezTo>
                      <a:pt x="269" y="294"/>
                      <a:pt x="273" y="299"/>
                      <a:pt x="233" y="239"/>
                    </a:cubicBezTo>
                    <a:cubicBezTo>
                      <a:pt x="236" y="207"/>
                      <a:pt x="224" y="170"/>
                      <a:pt x="241" y="143"/>
                    </a:cubicBezTo>
                    <a:cubicBezTo>
                      <a:pt x="257" y="117"/>
                      <a:pt x="300" y="129"/>
                      <a:pt x="329" y="119"/>
                    </a:cubicBezTo>
                    <a:cubicBezTo>
                      <a:pt x="355" y="79"/>
                      <a:pt x="341" y="79"/>
                      <a:pt x="305" y="55"/>
                    </a:cubicBezTo>
                    <a:cubicBezTo>
                      <a:pt x="270" y="58"/>
                      <a:pt x="235" y="57"/>
                      <a:pt x="201" y="63"/>
                    </a:cubicBezTo>
                    <a:cubicBezTo>
                      <a:pt x="189" y="65"/>
                      <a:pt x="180" y="75"/>
                      <a:pt x="169" y="79"/>
                    </a:cubicBezTo>
                    <a:cubicBezTo>
                      <a:pt x="137" y="91"/>
                      <a:pt x="104" y="94"/>
                      <a:pt x="73" y="111"/>
                    </a:cubicBezTo>
                    <a:cubicBezTo>
                      <a:pt x="0" y="151"/>
                      <a:pt x="75" y="124"/>
                      <a:pt x="17" y="143"/>
                    </a:cubicBezTo>
                    <a:cubicBezTo>
                      <a:pt x="12" y="151"/>
                      <a:pt x="1" y="157"/>
                      <a:pt x="1" y="167"/>
                    </a:cubicBezTo>
                    <a:cubicBezTo>
                      <a:pt x="1" y="204"/>
                      <a:pt x="60" y="260"/>
                      <a:pt x="89" y="279"/>
                    </a:cubicBezTo>
                    <a:cubicBezTo>
                      <a:pt x="108" y="274"/>
                      <a:pt x="127" y="270"/>
                      <a:pt x="145" y="263"/>
                    </a:cubicBezTo>
                    <a:cubicBezTo>
                      <a:pt x="154" y="259"/>
                      <a:pt x="160" y="245"/>
                      <a:pt x="169" y="247"/>
                    </a:cubicBezTo>
                    <a:cubicBezTo>
                      <a:pt x="178" y="249"/>
                      <a:pt x="178" y="265"/>
                      <a:pt x="185" y="271"/>
                    </a:cubicBezTo>
                    <a:cubicBezTo>
                      <a:pt x="213" y="294"/>
                      <a:pt x="211" y="290"/>
                      <a:pt x="233" y="279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47115" name="Text Box 17">
              <a:extLst>
                <a:ext uri="{FF2B5EF4-FFF2-40B4-BE49-F238E27FC236}">
                  <a16:creationId xmlns:a16="http://schemas.microsoft.com/office/drawing/2014/main" id="{22348850-43AE-4ECE-B347-88347AB83F0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198" y="1298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20</a:t>
              </a:r>
              <a:r>
                <a:rPr lang="en-GB" altLang="en-US" baseline="30000"/>
                <a:t>o</a:t>
              </a:r>
              <a:r>
                <a:rPr lang="en-GB" altLang="en-US"/>
                <a:t>C</a:t>
              </a:r>
            </a:p>
          </p:txBody>
        </p:sp>
        <p:sp>
          <p:nvSpPr>
            <p:cNvPr id="47116" name="Text Box 18">
              <a:extLst>
                <a:ext uri="{FF2B5EF4-FFF2-40B4-BE49-F238E27FC236}">
                  <a16:creationId xmlns:a16="http://schemas.microsoft.com/office/drawing/2014/main" id="{02D3BD0D-98A5-4A85-9203-159FFB2286C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33" y="1298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30</a:t>
              </a:r>
              <a:r>
                <a:rPr lang="en-GB" altLang="en-US" baseline="30000"/>
                <a:t>o</a:t>
              </a:r>
              <a:r>
                <a:rPr lang="en-GB" altLang="en-US"/>
                <a:t>C</a:t>
              </a:r>
            </a:p>
          </p:txBody>
        </p:sp>
        <p:sp>
          <p:nvSpPr>
            <p:cNvPr id="47117" name="Text Box 19">
              <a:extLst>
                <a:ext uri="{FF2B5EF4-FFF2-40B4-BE49-F238E27FC236}">
                  <a16:creationId xmlns:a16="http://schemas.microsoft.com/office/drawing/2014/main" id="{2F3902A4-9AF3-4595-8377-C012F5BF1EE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468" y="1298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40</a:t>
              </a:r>
              <a:r>
                <a:rPr lang="en-GB" altLang="en-US" baseline="30000"/>
                <a:t>o</a:t>
              </a:r>
              <a:r>
                <a:rPr lang="en-GB" altLang="en-US"/>
                <a:t>C</a:t>
              </a:r>
            </a:p>
          </p:txBody>
        </p:sp>
        <p:sp>
          <p:nvSpPr>
            <p:cNvPr id="47118" name="Text Box 20">
              <a:extLst>
                <a:ext uri="{FF2B5EF4-FFF2-40B4-BE49-F238E27FC236}">
                  <a16:creationId xmlns:a16="http://schemas.microsoft.com/office/drawing/2014/main" id="{389807BF-4EE3-4FCC-B849-FA20DE834C9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03" y="1298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50</a:t>
              </a:r>
              <a:r>
                <a:rPr lang="en-GB" altLang="en-US" baseline="30000"/>
                <a:t>o</a:t>
              </a:r>
              <a:r>
                <a:rPr lang="en-GB" altLang="en-US"/>
                <a:t>C</a:t>
              </a:r>
            </a:p>
          </p:txBody>
        </p:sp>
        <p:sp>
          <p:nvSpPr>
            <p:cNvPr id="47119" name="Text Box 21">
              <a:extLst>
                <a:ext uri="{FF2B5EF4-FFF2-40B4-BE49-F238E27FC236}">
                  <a16:creationId xmlns:a16="http://schemas.microsoft.com/office/drawing/2014/main" id="{88673C59-4547-4C27-BDE9-16A5F86FAE0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877" y="2432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80</a:t>
              </a:r>
              <a:r>
                <a:rPr lang="en-GB" altLang="en-US" baseline="30000"/>
                <a:t>o</a:t>
              </a:r>
              <a:r>
                <a:rPr lang="en-GB" altLang="en-US"/>
                <a:t>C</a:t>
              </a:r>
            </a:p>
          </p:txBody>
        </p:sp>
        <p:sp>
          <p:nvSpPr>
            <p:cNvPr id="47120" name="Text Box 22">
              <a:extLst>
                <a:ext uri="{FF2B5EF4-FFF2-40B4-BE49-F238E27FC236}">
                  <a16:creationId xmlns:a16="http://schemas.microsoft.com/office/drawing/2014/main" id="{8B9DD3D0-5B89-4577-9344-5E6372A51B1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68" y="2432"/>
              <a:ext cx="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60</a:t>
              </a:r>
              <a:r>
                <a:rPr lang="en-GB" altLang="en-US" baseline="30000"/>
                <a:t>o</a:t>
              </a:r>
              <a:r>
                <a:rPr lang="en-GB" altLang="en-US"/>
                <a:t>C</a:t>
              </a:r>
            </a:p>
          </p:txBody>
        </p:sp>
        <p:sp>
          <p:nvSpPr>
            <p:cNvPr id="47121" name="Freeform 23">
              <a:extLst>
                <a:ext uri="{FF2B5EF4-FFF2-40B4-BE49-F238E27FC236}">
                  <a16:creationId xmlns:a16="http://schemas.microsoft.com/office/drawing/2014/main" id="{BE580269-8B14-47A0-99EB-AB2F749DCB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58" y="1618"/>
              <a:ext cx="180" cy="210"/>
            </a:xfrm>
            <a:custGeom>
              <a:avLst/>
              <a:gdLst>
                <a:gd name="T0" fmla="*/ 289 w 361"/>
                <a:gd name="T1" fmla="*/ 68 h 420"/>
                <a:gd name="T2" fmla="*/ 177 w 361"/>
                <a:gd name="T3" fmla="*/ 4 h 420"/>
                <a:gd name="T4" fmla="*/ 89 w 361"/>
                <a:gd name="T5" fmla="*/ 12 h 420"/>
                <a:gd name="T6" fmla="*/ 33 w 361"/>
                <a:gd name="T7" fmla="*/ 68 h 420"/>
                <a:gd name="T8" fmla="*/ 9 w 361"/>
                <a:gd name="T9" fmla="*/ 92 h 420"/>
                <a:gd name="T10" fmla="*/ 25 w 361"/>
                <a:gd name="T11" fmla="*/ 132 h 420"/>
                <a:gd name="T12" fmla="*/ 161 w 361"/>
                <a:gd name="T13" fmla="*/ 156 h 420"/>
                <a:gd name="T14" fmla="*/ 241 w 361"/>
                <a:gd name="T15" fmla="*/ 220 h 420"/>
                <a:gd name="T16" fmla="*/ 113 w 361"/>
                <a:gd name="T17" fmla="*/ 420 h 420"/>
                <a:gd name="T18" fmla="*/ 57 w 361"/>
                <a:gd name="T19" fmla="*/ 404 h 420"/>
                <a:gd name="T20" fmla="*/ 49 w 361"/>
                <a:gd name="T21" fmla="*/ 236 h 420"/>
                <a:gd name="T22" fmla="*/ 185 w 361"/>
                <a:gd name="T23" fmla="*/ 100 h 420"/>
                <a:gd name="T24" fmla="*/ 321 w 361"/>
                <a:gd name="T25" fmla="*/ 196 h 420"/>
                <a:gd name="T26" fmla="*/ 361 w 361"/>
                <a:gd name="T27" fmla="*/ 324 h 420"/>
                <a:gd name="T28" fmla="*/ 257 w 361"/>
                <a:gd name="T29" fmla="*/ 364 h 420"/>
                <a:gd name="T30" fmla="*/ 201 w 361"/>
                <a:gd name="T31" fmla="*/ 228 h 420"/>
                <a:gd name="T32" fmla="*/ 273 w 361"/>
                <a:gd name="T33" fmla="*/ 108 h 420"/>
                <a:gd name="T34" fmla="*/ 281 w 361"/>
                <a:gd name="T35" fmla="*/ 76 h 420"/>
                <a:gd name="T36" fmla="*/ 353 w 361"/>
                <a:gd name="T37" fmla="*/ 132 h 420"/>
                <a:gd name="T38" fmla="*/ 361 w 361"/>
                <a:gd name="T39" fmla="*/ 228 h 4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1"/>
                <a:gd name="T61" fmla="*/ 0 h 420"/>
                <a:gd name="T62" fmla="*/ 361 w 361"/>
                <a:gd name="T63" fmla="*/ 420 h 4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1" h="420">
                  <a:moveTo>
                    <a:pt x="289" y="68"/>
                  </a:moveTo>
                  <a:cubicBezTo>
                    <a:pt x="194" y="7"/>
                    <a:pt x="234" y="23"/>
                    <a:pt x="177" y="4"/>
                  </a:cubicBezTo>
                  <a:cubicBezTo>
                    <a:pt x="148" y="7"/>
                    <a:pt x="116" y="0"/>
                    <a:pt x="89" y="12"/>
                  </a:cubicBezTo>
                  <a:cubicBezTo>
                    <a:pt x="65" y="23"/>
                    <a:pt x="52" y="49"/>
                    <a:pt x="33" y="68"/>
                  </a:cubicBezTo>
                  <a:cubicBezTo>
                    <a:pt x="25" y="76"/>
                    <a:pt x="9" y="92"/>
                    <a:pt x="9" y="92"/>
                  </a:cubicBezTo>
                  <a:cubicBezTo>
                    <a:pt x="14" y="105"/>
                    <a:pt x="14" y="123"/>
                    <a:pt x="25" y="132"/>
                  </a:cubicBezTo>
                  <a:cubicBezTo>
                    <a:pt x="35" y="140"/>
                    <a:pt x="155" y="155"/>
                    <a:pt x="161" y="156"/>
                  </a:cubicBezTo>
                  <a:cubicBezTo>
                    <a:pt x="236" y="193"/>
                    <a:pt x="214" y="167"/>
                    <a:pt x="241" y="220"/>
                  </a:cubicBezTo>
                  <a:cubicBezTo>
                    <a:pt x="263" y="332"/>
                    <a:pt x="204" y="375"/>
                    <a:pt x="113" y="420"/>
                  </a:cubicBezTo>
                  <a:cubicBezTo>
                    <a:pt x="94" y="415"/>
                    <a:pt x="73" y="415"/>
                    <a:pt x="57" y="404"/>
                  </a:cubicBezTo>
                  <a:cubicBezTo>
                    <a:pt x="0" y="363"/>
                    <a:pt x="26" y="289"/>
                    <a:pt x="49" y="236"/>
                  </a:cubicBezTo>
                  <a:cubicBezTo>
                    <a:pt x="76" y="175"/>
                    <a:pt x="141" y="144"/>
                    <a:pt x="185" y="100"/>
                  </a:cubicBezTo>
                  <a:cubicBezTo>
                    <a:pt x="308" y="122"/>
                    <a:pt x="260" y="104"/>
                    <a:pt x="321" y="196"/>
                  </a:cubicBezTo>
                  <a:cubicBezTo>
                    <a:pt x="330" y="241"/>
                    <a:pt x="346" y="280"/>
                    <a:pt x="361" y="324"/>
                  </a:cubicBezTo>
                  <a:cubicBezTo>
                    <a:pt x="334" y="392"/>
                    <a:pt x="323" y="386"/>
                    <a:pt x="257" y="364"/>
                  </a:cubicBezTo>
                  <a:cubicBezTo>
                    <a:pt x="221" y="316"/>
                    <a:pt x="211" y="288"/>
                    <a:pt x="201" y="228"/>
                  </a:cubicBezTo>
                  <a:cubicBezTo>
                    <a:pt x="212" y="120"/>
                    <a:pt x="197" y="159"/>
                    <a:pt x="273" y="108"/>
                  </a:cubicBezTo>
                  <a:cubicBezTo>
                    <a:pt x="276" y="97"/>
                    <a:pt x="272" y="82"/>
                    <a:pt x="281" y="76"/>
                  </a:cubicBezTo>
                  <a:cubicBezTo>
                    <a:pt x="309" y="59"/>
                    <a:pt x="343" y="117"/>
                    <a:pt x="353" y="132"/>
                  </a:cubicBezTo>
                  <a:cubicBezTo>
                    <a:pt x="336" y="165"/>
                    <a:pt x="332" y="199"/>
                    <a:pt x="361" y="228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7122" name="Freeform 24">
              <a:extLst>
                <a:ext uri="{FF2B5EF4-FFF2-40B4-BE49-F238E27FC236}">
                  <a16:creationId xmlns:a16="http://schemas.microsoft.com/office/drawing/2014/main" id="{B02E6054-90ED-43ED-AA42-99005D5D87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57" y="1616"/>
              <a:ext cx="243" cy="172"/>
            </a:xfrm>
            <a:custGeom>
              <a:avLst/>
              <a:gdLst>
                <a:gd name="T0" fmla="*/ 112 w 486"/>
                <a:gd name="T1" fmla="*/ 0 h 344"/>
                <a:gd name="T2" fmla="*/ 0 w 486"/>
                <a:gd name="T3" fmla="*/ 88 h 344"/>
                <a:gd name="T4" fmla="*/ 104 w 486"/>
                <a:gd name="T5" fmla="*/ 216 h 344"/>
                <a:gd name="T6" fmla="*/ 168 w 486"/>
                <a:gd name="T7" fmla="*/ 208 h 344"/>
                <a:gd name="T8" fmla="*/ 208 w 486"/>
                <a:gd name="T9" fmla="*/ 168 h 344"/>
                <a:gd name="T10" fmla="*/ 256 w 486"/>
                <a:gd name="T11" fmla="*/ 144 h 344"/>
                <a:gd name="T12" fmla="*/ 288 w 486"/>
                <a:gd name="T13" fmla="*/ 248 h 344"/>
                <a:gd name="T14" fmla="*/ 256 w 486"/>
                <a:gd name="T15" fmla="*/ 296 h 344"/>
                <a:gd name="T16" fmla="*/ 208 w 486"/>
                <a:gd name="T17" fmla="*/ 328 h 344"/>
                <a:gd name="T18" fmla="*/ 168 w 486"/>
                <a:gd name="T19" fmla="*/ 312 h 344"/>
                <a:gd name="T20" fmla="*/ 160 w 486"/>
                <a:gd name="T21" fmla="*/ 280 h 344"/>
                <a:gd name="T22" fmla="*/ 120 w 486"/>
                <a:gd name="T23" fmla="*/ 224 h 344"/>
                <a:gd name="T24" fmla="*/ 144 w 486"/>
                <a:gd name="T25" fmla="*/ 120 h 344"/>
                <a:gd name="T26" fmla="*/ 224 w 486"/>
                <a:gd name="T27" fmla="*/ 16 h 344"/>
                <a:gd name="T28" fmla="*/ 264 w 486"/>
                <a:gd name="T29" fmla="*/ 24 h 344"/>
                <a:gd name="T30" fmla="*/ 272 w 486"/>
                <a:gd name="T31" fmla="*/ 56 h 344"/>
                <a:gd name="T32" fmla="*/ 320 w 486"/>
                <a:gd name="T33" fmla="*/ 152 h 344"/>
                <a:gd name="T34" fmla="*/ 368 w 486"/>
                <a:gd name="T35" fmla="*/ 168 h 344"/>
                <a:gd name="T36" fmla="*/ 416 w 486"/>
                <a:gd name="T37" fmla="*/ 200 h 344"/>
                <a:gd name="T38" fmla="*/ 440 w 486"/>
                <a:gd name="T39" fmla="*/ 240 h 344"/>
                <a:gd name="T40" fmla="*/ 304 w 486"/>
                <a:gd name="T41" fmla="*/ 344 h 344"/>
                <a:gd name="T42" fmla="*/ 272 w 486"/>
                <a:gd name="T43" fmla="*/ 264 h 344"/>
                <a:gd name="T44" fmla="*/ 352 w 486"/>
                <a:gd name="T45" fmla="*/ 192 h 344"/>
                <a:gd name="T46" fmla="*/ 456 w 486"/>
                <a:gd name="T47" fmla="*/ 112 h 344"/>
                <a:gd name="T48" fmla="*/ 464 w 486"/>
                <a:gd name="T49" fmla="*/ 56 h 3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6"/>
                <a:gd name="T76" fmla="*/ 0 h 344"/>
                <a:gd name="T77" fmla="*/ 486 w 486"/>
                <a:gd name="T78" fmla="*/ 344 h 3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6" h="344">
                  <a:moveTo>
                    <a:pt x="112" y="0"/>
                  </a:moveTo>
                  <a:cubicBezTo>
                    <a:pt x="51" y="12"/>
                    <a:pt x="34" y="43"/>
                    <a:pt x="0" y="88"/>
                  </a:cubicBezTo>
                  <a:cubicBezTo>
                    <a:pt x="34" y="155"/>
                    <a:pt x="38" y="190"/>
                    <a:pt x="104" y="216"/>
                  </a:cubicBezTo>
                  <a:cubicBezTo>
                    <a:pt x="125" y="213"/>
                    <a:pt x="148" y="217"/>
                    <a:pt x="168" y="208"/>
                  </a:cubicBezTo>
                  <a:cubicBezTo>
                    <a:pt x="185" y="200"/>
                    <a:pt x="193" y="179"/>
                    <a:pt x="208" y="168"/>
                  </a:cubicBezTo>
                  <a:cubicBezTo>
                    <a:pt x="222" y="157"/>
                    <a:pt x="241" y="154"/>
                    <a:pt x="256" y="144"/>
                  </a:cubicBezTo>
                  <a:cubicBezTo>
                    <a:pt x="319" y="157"/>
                    <a:pt x="317" y="142"/>
                    <a:pt x="288" y="248"/>
                  </a:cubicBezTo>
                  <a:cubicBezTo>
                    <a:pt x="283" y="267"/>
                    <a:pt x="270" y="282"/>
                    <a:pt x="256" y="296"/>
                  </a:cubicBezTo>
                  <a:cubicBezTo>
                    <a:pt x="242" y="310"/>
                    <a:pt x="208" y="328"/>
                    <a:pt x="208" y="328"/>
                  </a:cubicBezTo>
                  <a:cubicBezTo>
                    <a:pt x="195" y="323"/>
                    <a:pt x="178" y="322"/>
                    <a:pt x="168" y="312"/>
                  </a:cubicBezTo>
                  <a:cubicBezTo>
                    <a:pt x="160" y="304"/>
                    <a:pt x="165" y="290"/>
                    <a:pt x="160" y="280"/>
                  </a:cubicBezTo>
                  <a:cubicBezTo>
                    <a:pt x="150" y="259"/>
                    <a:pt x="133" y="243"/>
                    <a:pt x="120" y="224"/>
                  </a:cubicBezTo>
                  <a:cubicBezTo>
                    <a:pt x="109" y="179"/>
                    <a:pt x="111" y="153"/>
                    <a:pt x="144" y="120"/>
                  </a:cubicBezTo>
                  <a:cubicBezTo>
                    <a:pt x="158" y="77"/>
                    <a:pt x="180" y="31"/>
                    <a:pt x="224" y="16"/>
                  </a:cubicBezTo>
                  <a:cubicBezTo>
                    <a:pt x="237" y="19"/>
                    <a:pt x="254" y="15"/>
                    <a:pt x="264" y="24"/>
                  </a:cubicBezTo>
                  <a:cubicBezTo>
                    <a:pt x="272" y="31"/>
                    <a:pt x="268" y="46"/>
                    <a:pt x="272" y="56"/>
                  </a:cubicBezTo>
                  <a:cubicBezTo>
                    <a:pt x="280" y="78"/>
                    <a:pt x="303" y="138"/>
                    <a:pt x="320" y="152"/>
                  </a:cubicBezTo>
                  <a:cubicBezTo>
                    <a:pt x="333" y="162"/>
                    <a:pt x="354" y="159"/>
                    <a:pt x="368" y="168"/>
                  </a:cubicBezTo>
                  <a:cubicBezTo>
                    <a:pt x="384" y="179"/>
                    <a:pt x="402" y="187"/>
                    <a:pt x="416" y="200"/>
                  </a:cubicBezTo>
                  <a:cubicBezTo>
                    <a:pt x="421" y="205"/>
                    <a:pt x="486" y="309"/>
                    <a:pt x="440" y="240"/>
                  </a:cubicBezTo>
                  <a:cubicBezTo>
                    <a:pt x="363" y="262"/>
                    <a:pt x="331" y="262"/>
                    <a:pt x="304" y="344"/>
                  </a:cubicBezTo>
                  <a:cubicBezTo>
                    <a:pt x="264" y="331"/>
                    <a:pt x="253" y="309"/>
                    <a:pt x="272" y="264"/>
                  </a:cubicBezTo>
                  <a:cubicBezTo>
                    <a:pt x="299" y="200"/>
                    <a:pt x="309" y="227"/>
                    <a:pt x="352" y="192"/>
                  </a:cubicBezTo>
                  <a:cubicBezTo>
                    <a:pt x="385" y="164"/>
                    <a:pt x="414" y="126"/>
                    <a:pt x="456" y="112"/>
                  </a:cubicBezTo>
                  <a:cubicBezTo>
                    <a:pt x="467" y="78"/>
                    <a:pt x="464" y="96"/>
                    <a:pt x="464" y="56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47123" name="Group 25">
              <a:extLst>
                <a:ext uri="{FF2B5EF4-FFF2-40B4-BE49-F238E27FC236}">
                  <a16:creationId xmlns:a16="http://schemas.microsoft.com/office/drawing/2014/main" id="{596FF193-4F23-4BE2-8876-BDAEA32454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398" y="2069"/>
              <a:ext cx="526" cy="594"/>
              <a:chOff x="2880" y="2659"/>
              <a:chExt cx="1052" cy="1189"/>
            </a:xfrm>
          </p:grpSpPr>
          <p:sp>
            <p:nvSpPr>
              <p:cNvPr id="47136" name="Rectangle 26">
                <a:extLst>
                  <a:ext uri="{FF2B5EF4-FFF2-40B4-BE49-F238E27FC236}">
                    <a16:creationId xmlns:a16="http://schemas.microsoft.com/office/drawing/2014/main" id="{DB024AA8-922D-4F97-9555-8AD5D0AE36C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80" y="2659"/>
                <a:ext cx="908" cy="63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37" name="Text Box 27">
                <a:extLst>
                  <a:ext uri="{FF2B5EF4-FFF2-40B4-BE49-F238E27FC236}">
                    <a16:creationId xmlns:a16="http://schemas.microsoft.com/office/drawing/2014/main" id="{A7F706ED-59AD-4136-9D5F-C66A6F9DEACE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3108" y="3386"/>
                <a:ext cx="824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/>
                  <a:t>70</a:t>
                </a:r>
                <a:r>
                  <a:rPr lang="en-GB" altLang="en-US" baseline="30000"/>
                  <a:t>o</a:t>
                </a:r>
                <a:r>
                  <a:rPr lang="en-GB" altLang="en-US"/>
                  <a:t>C</a:t>
                </a:r>
              </a:p>
            </p:txBody>
          </p:sp>
          <p:sp>
            <p:nvSpPr>
              <p:cNvPr id="47138" name="Freeform 28">
                <a:extLst>
                  <a:ext uri="{FF2B5EF4-FFF2-40B4-BE49-F238E27FC236}">
                    <a16:creationId xmlns:a16="http://schemas.microsoft.com/office/drawing/2014/main" id="{8157232D-A5AA-4F30-9B4B-7C3753A0CC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61" y="2750"/>
                <a:ext cx="565" cy="435"/>
              </a:xfrm>
              <a:custGeom>
                <a:avLst/>
                <a:gdLst>
                  <a:gd name="T0" fmla="*/ 549 w 565"/>
                  <a:gd name="T1" fmla="*/ 184 h 435"/>
                  <a:gd name="T2" fmla="*/ 357 w 565"/>
                  <a:gd name="T3" fmla="*/ 40 h 435"/>
                  <a:gd name="T4" fmla="*/ 285 w 565"/>
                  <a:gd name="T5" fmla="*/ 48 h 435"/>
                  <a:gd name="T6" fmla="*/ 205 w 565"/>
                  <a:gd name="T7" fmla="*/ 184 h 435"/>
                  <a:gd name="T8" fmla="*/ 221 w 565"/>
                  <a:gd name="T9" fmla="*/ 288 h 435"/>
                  <a:gd name="T10" fmla="*/ 349 w 565"/>
                  <a:gd name="T11" fmla="*/ 392 h 435"/>
                  <a:gd name="T12" fmla="*/ 381 w 565"/>
                  <a:gd name="T13" fmla="*/ 256 h 435"/>
                  <a:gd name="T14" fmla="*/ 349 w 565"/>
                  <a:gd name="T15" fmla="*/ 208 h 435"/>
                  <a:gd name="T16" fmla="*/ 261 w 565"/>
                  <a:gd name="T17" fmla="*/ 384 h 435"/>
                  <a:gd name="T18" fmla="*/ 229 w 565"/>
                  <a:gd name="T19" fmla="*/ 432 h 435"/>
                  <a:gd name="T20" fmla="*/ 173 w 565"/>
                  <a:gd name="T21" fmla="*/ 424 h 435"/>
                  <a:gd name="T22" fmla="*/ 125 w 565"/>
                  <a:gd name="T23" fmla="*/ 360 h 435"/>
                  <a:gd name="T24" fmla="*/ 93 w 565"/>
                  <a:gd name="T25" fmla="*/ 344 h 435"/>
                  <a:gd name="T26" fmla="*/ 21 w 565"/>
                  <a:gd name="T27" fmla="*/ 288 h 435"/>
                  <a:gd name="T28" fmla="*/ 133 w 565"/>
                  <a:gd name="T29" fmla="*/ 0 h 435"/>
                  <a:gd name="T30" fmla="*/ 229 w 565"/>
                  <a:gd name="T31" fmla="*/ 64 h 435"/>
                  <a:gd name="T32" fmla="*/ 237 w 565"/>
                  <a:gd name="T33" fmla="*/ 96 h 435"/>
                  <a:gd name="T34" fmla="*/ 245 w 565"/>
                  <a:gd name="T35" fmla="*/ 208 h 435"/>
                  <a:gd name="T36" fmla="*/ 341 w 565"/>
                  <a:gd name="T37" fmla="*/ 304 h 435"/>
                  <a:gd name="T38" fmla="*/ 565 w 565"/>
                  <a:gd name="T39" fmla="*/ 408 h 4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65"/>
                  <a:gd name="T61" fmla="*/ 0 h 435"/>
                  <a:gd name="T62" fmla="*/ 565 w 565"/>
                  <a:gd name="T63" fmla="*/ 435 h 43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65" h="435">
                    <a:moveTo>
                      <a:pt x="549" y="184"/>
                    </a:moveTo>
                    <a:cubicBezTo>
                      <a:pt x="475" y="135"/>
                      <a:pt x="444" y="69"/>
                      <a:pt x="357" y="40"/>
                    </a:cubicBezTo>
                    <a:cubicBezTo>
                      <a:pt x="333" y="43"/>
                      <a:pt x="305" y="35"/>
                      <a:pt x="285" y="48"/>
                    </a:cubicBezTo>
                    <a:cubicBezTo>
                      <a:pt x="243" y="75"/>
                      <a:pt x="217" y="137"/>
                      <a:pt x="205" y="184"/>
                    </a:cubicBezTo>
                    <a:cubicBezTo>
                      <a:pt x="210" y="219"/>
                      <a:pt x="206" y="256"/>
                      <a:pt x="221" y="288"/>
                    </a:cubicBezTo>
                    <a:cubicBezTo>
                      <a:pt x="227" y="300"/>
                      <a:pt x="328" y="378"/>
                      <a:pt x="349" y="392"/>
                    </a:cubicBezTo>
                    <a:cubicBezTo>
                      <a:pt x="399" y="359"/>
                      <a:pt x="400" y="320"/>
                      <a:pt x="381" y="256"/>
                    </a:cubicBezTo>
                    <a:cubicBezTo>
                      <a:pt x="376" y="238"/>
                      <a:pt x="349" y="208"/>
                      <a:pt x="349" y="208"/>
                    </a:cubicBezTo>
                    <a:cubicBezTo>
                      <a:pt x="272" y="234"/>
                      <a:pt x="286" y="324"/>
                      <a:pt x="261" y="384"/>
                    </a:cubicBezTo>
                    <a:cubicBezTo>
                      <a:pt x="254" y="402"/>
                      <a:pt x="229" y="432"/>
                      <a:pt x="229" y="432"/>
                    </a:cubicBezTo>
                    <a:cubicBezTo>
                      <a:pt x="210" y="429"/>
                      <a:pt x="189" y="435"/>
                      <a:pt x="173" y="424"/>
                    </a:cubicBezTo>
                    <a:cubicBezTo>
                      <a:pt x="151" y="409"/>
                      <a:pt x="141" y="381"/>
                      <a:pt x="125" y="360"/>
                    </a:cubicBezTo>
                    <a:cubicBezTo>
                      <a:pt x="118" y="350"/>
                      <a:pt x="103" y="350"/>
                      <a:pt x="93" y="344"/>
                    </a:cubicBezTo>
                    <a:cubicBezTo>
                      <a:pt x="45" y="315"/>
                      <a:pt x="53" y="320"/>
                      <a:pt x="21" y="288"/>
                    </a:cubicBezTo>
                    <a:cubicBezTo>
                      <a:pt x="0" y="204"/>
                      <a:pt x="32" y="34"/>
                      <a:pt x="133" y="0"/>
                    </a:cubicBezTo>
                    <a:cubicBezTo>
                      <a:pt x="197" y="11"/>
                      <a:pt x="192" y="14"/>
                      <a:pt x="229" y="64"/>
                    </a:cubicBezTo>
                    <a:cubicBezTo>
                      <a:pt x="232" y="75"/>
                      <a:pt x="236" y="85"/>
                      <a:pt x="237" y="96"/>
                    </a:cubicBezTo>
                    <a:cubicBezTo>
                      <a:pt x="241" y="133"/>
                      <a:pt x="237" y="171"/>
                      <a:pt x="245" y="208"/>
                    </a:cubicBezTo>
                    <a:cubicBezTo>
                      <a:pt x="254" y="249"/>
                      <a:pt x="317" y="287"/>
                      <a:pt x="341" y="304"/>
                    </a:cubicBezTo>
                    <a:cubicBezTo>
                      <a:pt x="410" y="353"/>
                      <a:pt x="477" y="408"/>
                      <a:pt x="565" y="408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47124" name="Freeform 29">
              <a:extLst>
                <a:ext uri="{FF2B5EF4-FFF2-40B4-BE49-F238E27FC236}">
                  <a16:creationId xmlns:a16="http://schemas.microsoft.com/office/drawing/2014/main" id="{A2FB6C46-355F-4F4D-AB31-F24D010613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47" y="2124"/>
              <a:ext cx="267" cy="219"/>
            </a:xfrm>
            <a:custGeom>
              <a:avLst/>
              <a:gdLst>
                <a:gd name="T0" fmla="*/ 520 w 536"/>
                <a:gd name="T1" fmla="*/ 142 h 438"/>
                <a:gd name="T2" fmla="*/ 424 w 536"/>
                <a:gd name="T3" fmla="*/ 46 h 438"/>
                <a:gd name="T4" fmla="*/ 288 w 536"/>
                <a:gd name="T5" fmla="*/ 62 h 438"/>
                <a:gd name="T6" fmla="*/ 256 w 536"/>
                <a:gd name="T7" fmla="*/ 134 h 438"/>
                <a:gd name="T8" fmla="*/ 280 w 536"/>
                <a:gd name="T9" fmla="*/ 182 h 438"/>
                <a:gd name="T10" fmla="*/ 440 w 536"/>
                <a:gd name="T11" fmla="*/ 262 h 438"/>
                <a:gd name="T12" fmla="*/ 448 w 536"/>
                <a:gd name="T13" fmla="*/ 398 h 438"/>
                <a:gd name="T14" fmla="*/ 376 w 536"/>
                <a:gd name="T15" fmla="*/ 438 h 438"/>
                <a:gd name="T16" fmla="*/ 168 w 536"/>
                <a:gd name="T17" fmla="*/ 390 h 438"/>
                <a:gd name="T18" fmla="*/ 120 w 536"/>
                <a:gd name="T19" fmla="*/ 342 h 438"/>
                <a:gd name="T20" fmla="*/ 136 w 536"/>
                <a:gd name="T21" fmla="*/ 278 h 438"/>
                <a:gd name="T22" fmla="*/ 352 w 536"/>
                <a:gd name="T23" fmla="*/ 182 h 438"/>
                <a:gd name="T24" fmla="*/ 488 w 536"/>
                <a:gd name="T25" fmla="*/ 190 h 438"/>
                <a:gd name="T26" fmla="*/ 536 w 536"/>
                <a:gd name="T27" fmla="*/ 222 h 438"/>
                <a:gd name="T28" fmla="*/ 488 w 536"/>
                <a:gd name="T29" fmla="*/ 190 h 438"/>
                <a:gd name="T30" fmla="*/ 368 w 536"/>
                <a:gd name="T31" fmla="*/ 134 h 438"/>
                <a:gd name="T32" fmla="*/ 120 w 536"/>
                <a:gd name="T33" fmla="*/ 158 h 438"/>
                <a:gd name="T34" fmla="*/ 0 w 536"/>
                <a:gd name="T35" fmla="*/ 78 h 438"/>
                <a:gd name="T36" fmla="*/ 72 w 536"/>
                <a:gd name="T37" fmla="*/ 14 h 438"/>
                <a:gd name="T38" fmla="*/ 112 w 536"/>
                <a:gd name="T39" fmla="*/ 78 h 438"/>
                <a:gd name="T40" fmla="*/ 120 w 536"/>
                <a:gd name="T41" fmla="*/ 102 h 438"/>
                <a:gd name="T42" fmla="*/ 112 w 536"/>
                <a:gd name="T43" fmla="*/ 206 h 438"/>
                <a:gd name="T44" fmla="*/ 80 w 536"/>
                <a:gd name="T45" fmla="*/ 254 h 4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6"/>
                <a:gd name="T70" fmla="*/ 0 h 438"/>
                <a:gd name="T71" fmla="*/ 536 w 536"/>
                <a:gd name="T72" fmla="*/ 438 h 4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6" h="438">
                  <a:moveTo>
                    <a:pt x="520" y="142"/>
                  </a:moveTo>
                  <a:cubicBezTo>
                    <a:pt x="506" y="88"/>
                    <a:pt x="468" y="76"/>
                    <a:pt x="424" y="46"/>
                  </a:cubicBezTo>
                  <a:cubicBezTo>
                    <a:pt x="378" y="49"/>
                    <a:pt x="324" y="33"/>
                    <a:pt x="288" y="62"/>
                  </a:cubicBezTo>
                  <a:cubicBezTo>
                    <a:pt x="267" y="78"/>
                    <a:pt x="256" y="134"/>
                    <a:pt x="256" y="134"/>
                  </a:cubicBezTo>
                  <a:cubicBezTo>
                    <a:pt x="264" y="150"/>
                    <a:pt x="269" y="168"/>
                    <a:pt x="280" y="182"/>
                  </a:cubicBezTo>
                  <a:cubicBezTo>
                    <a:pt x="313" y="224"/>
                    <a:pt x="390" y="245"/>
                    <a:pt x="440" y="262"/>
                  </a:cubicBezTo>
                  <a:cubicBezTo>
                    <a:pt x="469" y="305"/>
                    <a:pt x="473" y="348"/>
                    <a:pt x="448" y="398"/>
                  </a:cubicBezTo>
                  <a:cubicBezTo>
                    <a:pt x="438" y="417"/>
                    <a:pt x="392" y="432"/>
                    <a:pt x="376" y="438"/>
                  </a:cubicBezTo>
                  <a:cubicBezTo>
                    <a:pt x="254" y="430"/>
                    <a:pt x="262" y="437"/>
                    <a:pt x="168" y="390"/>
                  </a:cubicBezTo>
                  <a:cubicBezTo>
                    <a:pt x="148" y="380"/>
                    <a:pt x="120" y="342"/>
                    <a:pt x="120" y="342"/>
                  </a:cubicBezTo>
                  <a:cubicBezTo>
                    <a:pt x="125" y="321"/>
                    <a:pt x="122" y="295"/>
                    <a:pt x="136" y="278"/>
                  </a:cubicBezTo>
                  <a:cubicBezTo>
                    <a:pt x="188" y="218"/>
                    <a:pt x="278" y="194"/>
                    <a:pt x="352" y="182"/>
                  </a:cubicBezTo>
                  <a:cubicBezTo>
                    <a:pt x="397" y="185"/>
                    <a:pt x="444" y="180"/>
                    <a:pt x="488" y="190"/>
                  </a:cubicBezTo>
                  <a:cubicBezTo>
                    <a:pt x="507" y="194"/>
                    <a:pt x="536" y="222"/>
                    <a:pt x="536" y="222"/>
                  </a:cubicBezTo>
                  <a:cubicBezTo>
                    <a:pt x="536" y="222"/>
                    <a:pt x="503" y="203"/>
                    <a:pt x="488" y="190"/>
                  </a:cubicBezTo>
                  <a:cubicBezTo>
                    <a:pt x="416" y="128"/>
                    <a:pt x="456" y="145"/>
                    <a:pt x="368" y="134"/>
                  </a:cubicBezTo>
                  <a:cubicBezTo>
                    <a:pt x="283" y="140"/>
                    <a:pt x="204" y="150"/>
                    <a:pt x="120" y="158"/>
                  </a:cubicBezTo>
                  <a:cubicBezTo>
                    <a:pt x="53" y="180"/>
                    <a:pt x="19" y="136"/>
                    <a:pt x="0" y="78"/>
                  </a:cubicBezTo>
                  <a:cubicBezTo>
                    <a:pt x="9" y="4"/>
                    <a:pt x="4" y="0"/>
                    <a:pt x="72" y="14"/>
                  </a:cubicBezTo>
                  <a:cubicBezTo>
                    <a:pt x="110" y="39"/>
                    <a:pt x="93" y="21"/>
                    <a:pt x="112" y="78"/>
                  </a:cubicBezTo>
                  <a:cubicBezTo>
                    <a:pt x="115" y="86"/>
                    <a:pt x="120" y="102"/>
                    <a:pt x="120" y="102"/>
                  </a:cubicBezTo>
                  <a:cubicBezTo>
                    <a:pt x="117" y="137"/>
                    <a:pt x="116" y="171"/>
                    <a:pt x="112" y="206"/>
                  </a:cubicBezTo>
                  <a:cubicBezTo>
                    <a:pt x="110" y="222"/>
                    <a:pt x="99" y="254"/>
                    <a:pt x="80" y="254"/>
                  </a:cubicBezTo>
                </a:path>
              </a:pathLst>
            </a:custGeom>
            <a:noFill/>
            <a:ln w="28575" cap="flat" cmpd="sng">
              <a:solidFill>
                <a:schemeClr val="hlink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grpSp>
          <p:nvGrpSpPr>
            <p:cNvPr id="47125" name="Group 30">
              <a:extLst>
                <a:ext uri="{FF2B5EF4-FFF2-40B4-BE49-F238E27FC236}">
                  <a16:creationId xmlns:a16="http://schemas.microsoft.com/office/drawing/2014/main" id="{57CFB418-977A-486C-A014-B8D5842EA6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07" y="2069"/>
              <a:ext cx="506" cy="596"/>
              <a:chOff x="295" y="2659"/>
              <a:chExt cx="1014" cy="1193"/>
            </a:xfrm>
          </p:grpSpPr>
          <p:sp>
            <p:nvSpPr>
              <p:cNvPr id="47133" name="Rectangle 31">
                <a:extLst>
                  <a:ext uri="{FF2B5EF4-FFF2-40B4-BE49-F238E27FC236}">
                    <a16:creationId xmlns:a16="http://schemas.microsoft.com/office/drawing/2014/main" id="{04A5866F-62CA-4739-B321-36224F3F821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" y="2659"/>
                <a:ext cx="908" cy="635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134" name="Text Box 32">
                <a:extLst>
                  <a:ext uri="{FF2B5EF4-FFF2-40B4-BE49-F238E27FC236}">
                    <a16:creationId xmlns:a16="http://schemas.microsoft.com/office/drawing/2014/main" id="{62E84710-12D6-4387-9318-FAAE193CE274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477" y="3386"/>
                <a:ext cx="832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GB" altLang="en-US"/>
                  <a:t>90</a:t>
                </a:r>
                <a:r>
                  <a:rPr lang="en-GB" altLang="en-US" baseline="30000"/>
                  <a:t>o</a:t>
                </a:r>
                <a:r>
                  <a:rPr lang="en-GB" altLang="en-US"/>
                  <a:t>C</a:t>
                </a:r>
              </a:p>
            </p:txBody>
          </p:sp>
          <p:sp>
            <p:nvSpPr>
              <p:cNvPr id="47135" name="Freeform 33">
                <a:extLst>
                  <a:ext uri="{FF2B5EF4-FFF2-40B4-BE49-F238E27FC236}">
                    <a16:creationId xmlns:a16="http://schemas.microsoft.com/office/drawing/2014/main" id="{B8D2415A-1AD0-4331-AB9E-23B8B6F0A3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5" y="2716"/>
                <a:ext cx="529" cy="404"/>
              </a:xfrm>
              <a:custGeom>
                <a:avLst/>
                <a:gdLst>
                  <a:gd name="T0" fmla="*/ 199 w 529"/>
                  <a:gd name="T1" fmla="*/ 148 h 404"/>
                  <a:gd name="T2" fmla="*/ 95 w 529"/>
                  <a:gd name="T3" fmla="*/ 124 h 404"/>
                  <a:gd name="T4" fmla="*/ 23 w 529"/>
                  <a:gd name="T5" fmla="*/ 140 h 404"/>
                  <a:gd name="T6" fmla="*/ 7 w 529"/>
                  <a:gd name="T7" fmla="*/ 236 h 404"/>
                  <a:gd name="T8" fmla="*/ 119 w 529"/>
                  <a:gd name="T9" fmla="*/ 340 h 404"/>
                  <a:gd name="T10" fmla="*/ 215 w 529"/>
                  <a:gd name="T11" fmla="*/ 284 h 404"/>
                  <a:gd name="T12" fmla="*/ 247 w 529"/>
                  <a:gd name="T13" fmla="*/ 292 h 404"/>
                  <a:gd name="T14" fmla="*/ 279 w 529"/>
                  <a:gd name="T15" fmla="*/ 404 h 404"/>
                  <a:gd name="T16" fmla="*/ 503 w 529"/>
                  <a:gd name="T17" fmla="*/ 340 h 404"/>
                  <a:gd name="T18" fmla="*/ 511 w 529"/>
                  <a:gd name="T19" fmla="*/ 172 h 404"/>
                  <a:gd name="T20" fmla="*/ 487 w 529"/>
                  <a:gd name="T21" fmla="*/ 164 h 404"/>
                  <a:gd name="T22" fmla="*/ 431 w 529"/>
                  <a:gd name="T23" fmla="*/ 172 h 404"/>
                  <a:gd name="T24" fmla="*/ 423 w 529"/>
                  <a:gd name="T25" fmla="*/ 196 h 404"/>
                  <a:gd name="T26" fmla="*/ 383 w 529"/>
                  <a:gd name="T27" fmla="*/ 228 h 404"/>
                  <a:gd name="T28" fmla="*/ 183 w 529"/>
                  <a:gd name="T29" fmla="*/ 172 h 404"/>
                  <a:gd name="T30" fmla="*/ 167 w 529"/>
                  <a:gd name="T31" fmla="*/ 76 h 404"/>
                  <a:gd name="T32" fmla="*/ 311 w 529"/>
                  <a:gd name="T33" fmla="*/ 92 h 404"/>
                  <a:gd name="T34" fmla="*/ 391 w 529"/>
                  <a:gd name="T35" fmla="*/ 116 h 404"/>
                  <a:gd name="T36" fmla="*/ 463 w 529"/>
                  <a:gd name="T37" fmla="*/ 68 h 404"/>
                  <a:gd name="T38" fmla="*/ 303 w 529"/>
                  <a:gd name="T39" fmla="*/ 44 h 404"/>
                  <a:gd name="T40" fmla="*/ 247 w 529"/>
                  <a:gd name="T41" fmla="*/ 76 h 404"/>
                  <a:gd name="T42" fmla="*/ 231 w 529"/>
                  <a:gd name="T43" fmla="*/ 28 h 404"/>
                  <a:gd name="T44" fmla="*/ 215 w 529"/>
                  <a:gd name="T45" fmla="*/ 4 h 404"/>
                  <a:gd name="T46" fmla="*/ 159 w 529"/>
                  <a:gd name="T47" fmla="*/ 28 h 404"/>
                  <a:gd name="T48" fmla="*/ 135 w 529"/>
                  <a:gd name="T49" fmla="*/ 36 h 4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9"/>
                  <a:gd name="T76" fmla="*/ 0 h 404"/>
                  <a:gd name="T77" fmla="*/ 529 w 529"/>
                  <a:gd name="T78" fmla="*/ 404 h 4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9" h="404">
                    <a:moveTo>
                      <a:pt x="199" y="148"/>
                    </a:moveTo>
                    <a:cubicBezTo>
                      <a:pt x="163" y="139"/>
                      <a:pt x="132" y="130"/>
                      <a:pt x="95" y="124"/>
                    </a:cubicBezTo>
                    <a:cubicBezTo>
                      <a:pt x="88" y="125"/>
                      <a:pt x="28" y="133"/>
                      <a:pt x="23" y="140"/>
                    </a:cubicBezTo>
                    <a:cubicBezTo>
                      <a:pt x="5" y="167"/>
                      <a:pt x="12" y="204"/>
                      <a:pt x="7" y="236"/>
                    </a:cubicBezTo>
                    <a:cubicBezTo>
                      <a:pt x="18" y="357"/>
                      <a:pt x="0" y="352"/>
                      <a:pt x="119" y="340"/>
                    </a:cubicBezTo>
                    <a:cubicBezTo>
                      <a:pt x="153" y="323"/>
                      <a:pt x="181" y="301"/>
                      <a:pt x="215" y="284"/>
                    </a:cubicBezTo>
                    <a:cubicBezTo>
                      <a:pt x="226" y="287"/>
                      <a:pt x="240" y="284"/>
                      <a:pt x="247" y="292"/>
                    </a:cubicBezTo>
                    <a:cubicBezTo>
                      <a:pt x="255" y="301"/>
                      <a:pt x="278" y="401"/>
                      <a:pt x="279" y="404"/>
                    </a:cubicBezTo>
                    <a:cubicBezTo>
                      <a:pt x="361" y="394"/>
                      <a:pt x="425" y="366"/>
                      <a:pt x="503" y="340"/>
                    </a:cubicBezTo>
                    <a:cubicBezTo>
                      <a:pt x="505" y="321"/>
                      <a:pt x="529" y="203"/>
                      <a:pt x="511" y="172"/>
                    </a:cubicBezTo>
                    <a:cubicBezTo>
                      <a:pt x="507" y="165"/>
                      <a:pt x="495" y="167"/>
                      <a:pt x="487" y="164"/>
                    </a:cubicBezTo>
                    <a:cubicBezTo>
                      <a:pt x="468" y="167"/>
                      <a:pt x="448" y="164"/>
                      <a:pt x="431" y="172"/>
                    </a:cubicBezTo>
                    <a:cubicBezTo>
                      <a:pt x="423" y="176"/>
                      <a:pt x="427" y="188"/>
                      <a:pt x="423" y="196"/>
                    </a:cubicBezTo>
                    <a:cubicBezTo>
                      <a:pt x="409" y="225"/>
                      <a:pt x="411" y="219"/>
                      <a:pt x="383" y="228"/>
                    </a:cubicBezTo>
                    <a:cubicBezTo>
                      <a:pt x="315" y="217"/>
                      <a:pt x="242" y="211"/>
                      <a:pt x="183" y="172"/>
                    </a:cubicBezTo>
                    <a:cubicBezTo>
                      <a:pt x="159" y="135"/>
                      <a:pt x="158" y="119"/>
                      <a:pt x="167" y="76"/>
                    </a:cubicBezTo>
                    <a:cubicBezTo>
                      <a:pt x="360" y="89"/>
                      <a:pt x="235" y="70"/>
                      <a:pt x="311" y="92"/>
                    </a:cubicBezTo>
                    <a:cubicBezTo>
                      <a:pt x="338" y="100"/>
                      <a:pt x="391" y="116"/>
                      <a:pt x="391" y="116"/>
                    </a:cubicBezTo>
                    <a:cubicBezTo>
                      <a:pt x="428" y="107"/>
                      <a:pt x="442" y="100"/>
                      <a:pt x="463" y="68"/>
                    </a:cubicBezTo>
                    <a:cubicBezTo>
                      <a:pt x="410" y="29"/>
                      <a:pt x="366" y="36"/>
                      <a:pt x="303" y="44"/>
                    </a:cubicBezTo>
                    <a:cubicBezTo>
                      <a:pt x="297" y="50"/>
                      <a:pt x="265" y="91"/>
                      <a:pt x="247" y="76"/>
                    </a:cubicBezTo>
                    <a:cubicBezTo>
                      <a:pt x="234" y="65"/>
                      <a:pt x="236" y="44"/>
                      <a:pt x="231" y="28"/>
                    </a:cubicBezTo>
                    <a:cubicBezTo>
                      <a:pt x="228" y="19"/>
                      <a:pt x="220" y="12"/>
                      <a:pt x="215" y="4"/>
                    </a:cubicBezTo>
                    <a:cubicBezTo>
                      <a:pt x="148" y="21"/>
                      <a:pt x="214" y="0"/>
                      <a:pt x="159" y="28"/>
                    </a:cubicBezTo>
                    <a:cubicBezTo>
                      <a:pt x="151" y="32"/>
                      <a:pt x="135" y="36"/>
                      <a:pt x="135" y="36"/>
                    </a:cubicBezTo>
                  </a:path>
                </a:pathLst>
              </a:custGeom>
              <a:noFill/>
              <a:ln w="28575" cap="flat" cmpd="sng">
                <a:solidFill>
                  <a:schemeClr val="hlink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GB"/>
              </a:p>
            </p:txBody>
          </p:sp>
        </p:grpSp>
        <p:sp>
          <p:nvSpPr>
            <p:cNvPr id="47126" name="Line 34">
              <a:extLst>
                <a:ext uri="{FF2B5EF4-FFF2-40B4-BE49-F238E27FC236}">
                  <a16:creationId xmlns:a16="http://schemas.microsoft.com/office/drawing/2014/main" id="{746DA754-D723-4410-B598-240EA36FB51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05" y="1661"/>
              <a:ext cx="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7127" name="Line 35">
              <a:extLst>
                <a:ext uri="{FF2B5EF4-FFF2-40B4-BE49-F238E27FC236}">
                  <a16:creationId xmlns:a16="http://schemas.microsoft.com/office/drawing/2014/main" id="{3E951D3A-2ACD-4F32-91A2-915113BA091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17" y="1661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7128" name="Line 36">
              <a:extLst>
                <a:ext uri="{FF2B5EF4-FFF2-40B4-BE49-F238E27FC236}">
                  <a16:creationId xmlns:a16="http://schemas.microsoft.com/office/drawing/2014/main" id="{77DC3FE4-9EF3-44EE-A0AC-B192D84362F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74" y="1684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7129" name="Line 37">
              <a:extLst>
                <a:ext uri="{FF2B5EF4-FFF2-40B4-BE49-F238E27FC236}">
                  <a16:creationId xmlns:a16="http://schemas.microsoft.com/office/drawing/2014/main" id="{5EF4F98B-3F59-40FF-A711-4B14748FFF1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851" y="2205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7130" name="Line 38">
              <a:extLst>
                <a:ext uri="{FF2B5EF4-FFF2-40B4-BE49-F238E27FC236}">
                  <a16:creationId xmlns:a16="http://schemas.microsoft.com/office/drawing/2014/main" id="{CB33E305-08D9-4521-9AC8-C7E6E7BFB56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217" y="2205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7131" name="Line 39">
              <a:extLst>
                <a:ext uri="{FF2B5EF4-FFF2-40B4-BE49-F238E27FC236}">
                  <a16:creationId xmlns:a16="http://schemas.microsoft.com/office/drawing/2014/main" id="{3DD45D33-1168-4B7F-A225-6FE3563B223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560" y="2205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47132" name="Line 40">
              <a:extLst>
                <a:ext uri="{FF2B5EF4-FFF2-40B4-BE49-F238E27FC236}">
                  <a16:creationId xmlns:a16="http://schemas.microsoft.com/office/drawing/2014/main" id="{94DDC9D0-0B7D-4D60-A9B7-A260B1DEF8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5400000">
              <a:off x="5134" y="1945"/>
              <a:ext cx="1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2103-C934-4AE1-A31E-20E89CD9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04" y="232344"/>
            <a:ext cx="6860005" cy="998984"/>
          </a:xfrm>
        </p:spPr>
        <p:txBody>
          <a:bodyPr>
            <a:normAutofit fontScale="90000"/>
          </a:bodyPr>
          <a:lstStyle/>
          <a:p>
            <a:r>
              <a:rPr lang="en-GB" dirty="0"/>
              <a:t>Binding Free Energy from 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C244-0AA0-4A86-A4BB-EC62EEB75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55" y="1690255"/>
            <a:ext cx="4809532" cy="462987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Can determine binding free energy using various methods</a:t>
            </a:r>
          </a:p>
          <a:p>
            <a:pPr lvl="1"/>
            <a:r>
              <a:rPr lang="en-GB" dirty="0"/>
              <a:t>umbrella sampling is popular </a:t>
            </a:r>
          </a:p>
          <a:p>
            <a:pPr lvl="2"/>
            <a:r>
              <a:rPr lang="en-GB" dirty="0"/>
              <a:t>Potential of mean force (PMF) along a reaction coordinate</a:t>
            </a:r>
          </a:p>
          <a:p>
            <a:pPr lvl="1"/>
            <a:r>
              <a:rPr lang="en-GB" dirty="0"/>
              <a:t>Analysed using weighted histograms method (WHAM)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93F555-26F4-4348-A27C-D2C7E879D4C9}"/>
              </a:ext>
            </a:extLst>
          </p:cNvPr>
          <p:cNvGrpSpPr/>
          <p:nvPr/>
        </p:nvGrpSpPr>
        <p:grpSpPr>
          <a:xfrm>
            <a:off x="5979037" y="1774264"/>
            <a:ext cx="5538708" cy="4755845"/>
            <a:chOff x="5979037" y="1774264"/>
            <a:chExt cx="5538708" cy="475584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07FA466-E2F4-4B7E-92B3-A83DC9A66CBC}"/>
                </a:ext>
              </a:extLst>
            </p:cNvPr>
            <p:cNvSpPr/>
            <p:nvPr/>
          </p:nvSpPr>
          <p:spPr>
            <a:xfrm>
              <a:off x="7583054" y="3177309"/>
              <a:ext cx="868218" cy="1173025"/>
            </a:xfrm>
            <a:custGeom>
              <a:avLst/>
              <a:gdLst>
                <a:gd name="connsiteX0" fmla="*/ 0 w 868218"/>
                <a:gd name="connsiteY0" fmla="*/ 0 h 1173025"/>
                <a:gd name="connsiteX1" fmla="*/ 471055 w 868218"/>
                <a:gd name="connsiteY1" fmla="*/ 1173019 h 1173025"/>
                <a:gd name="connsiteX2" fmla="*/ 868218 w 868218"/>
                <a:gd name="connsiteY2" fmla="*/ 18473 h 1173025"/>
                <a:gd name="connsiteX3" fmla="*/ 868218 w 868218"/>
                <a:gd name="connsiteY3" fmla="*/ 18473 h 11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218" h="1173025">
                  <a:moveTo>
                    <a:pt x="0" y="0"/>
                  </a:moveTo>
                  <a:cubicBezTo>
                    <a:pt x="163176" y="584970"/>
                    <a:pt x="326352" y="1169940"/>
                    <a:pt x="471055" y="1173019"/>
                  </a:cubicBezTo>
                  <a:cubicBezTo>
                    <a:pt x="615758" y="1176098"/>
                    <a:pt x="868218" y="18473"/>
                    <a:pt x="868218" y="18473"/>
                  </a:cubicBezTo>
                  <a:lnTo>
                    <a:pt x="868218" y="1847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278F65C-F054-488C-84C9-F4B8F26CF507}"/>
                </a:ext>
              </a:extLst>
            </p:cNvPr>
            <p:cNvSpPr/>
            <p:nvPr/>
          </p:nvSpPr>
          <p:spPr>
            <a:xfrm>
              <a:off x="8123381" y="3181930"/>
              <a:ext cx="868218" cy="1173025"/>
            </a:xfrm>
            <a:custGeom>
              <a:avLst/>
              <a:gdLst>
                <a:gd name="connsiteX0" fmla="*/ 0 w 868218"/>
                <a:gd name="connsiteY0" fmla="*/ 0 h 1173025"/>
                <a:gd name="connsiteX1" fmla="*/ 471055 w 868218"/>
                <a:gd name="connsiteY1" fmla="*/ 1173019 h 1173025"/>
                <a:gd name="connsiteX2" fmla="*/ 868218 w 868218"/>
                <a:gd name="connsiteY2" fmla="*/ 18473 h 1173025"/>
                <a:gd name="connsiteX3" fmla="*/ 868218 w 868218"/>
                <a:gd name="connsiteY3" fmla="*/ 18473 h 11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218" h="1173025">
                  <a:moveTo>
                    <a:pt x="0" y="0"/>
                  </a:moveTo>
                  <a:cubicBezTo>
                    <a:pt x="163176" y="584970"/>
                    <a:pt x="326352" y="1169940"/>
                    <a:pt x="471055" y="1173019"/>
                  </a:cubicBezTo>
                  <a:cubicBezTo>
                    <a:pt x="615758" y="1176098"/>
                    <a:pt x="868218" y="18473"/>
                    <a:pt x="868218" y="18473"/>
                  </a:cubicBezTo>
                  <a:lnTo>
                    <a:pt x="868218" y="1847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E1A4B7-3514-4488-B739-64DA17EDB313}"/>
                </a:ext>
              </a:extLst>
            </p:cNvPr>
            <p:cNvSpPr/>
            <p:nvPr/>
          </p:nvSpPr>
          <p:spPr>
            <a:xfrm>
              <a:off x="8756072" y="3224714"/>
              <a:ext cx="868218" cy="1173025"/>
            </a:xfrm>
            <a:custGeom>
              <a:avLst/>
              <a:gdLst>
                <a:gd name="connsiteX0" fmla="*/ 0 w 868218"/>
                <a:gd name="connsiteY0" fmla="*/ 0 h 1173025"/>
                <a:gd name="connsiteX1" fmla="*/ 471055 w 868218"/>
                <a:gd name="connsiteY1" fmla="*/ 1173019 h 1173025"/>
                <a:gd name="connsiteX2" fmla="*/ 868218 w 868218"/>
                <a:gd name="connsiteY2" fmla="*/ 18473 h 1173025"/>
                <a:gd name="connsiteX3" fmla="*/ 868218 w 868218"/>
                <a:gd name="connsiteY3" fmla="*/ 18473 h 11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218" h="1173025">
                  <a:moveTo>
                    <a:pt x="0" y="0"/>
                  </a:moveTo>
                  <a:cubicBezTo>
                    <a:pt x="163176" y="584970"/>
                    <a:pt x="326352" y="1169940"/>
                    <a:pt x="471055" y="1173019"/>
                  </a:cubicBezTo>
                  <a:cubicBezTo>
                    <a:pt x="615758" y="1176098"/>
                    <a:pt x="868218" y="18473"/>
                    <a:pt x="868218" y="18473"/>
                  </a:cubicBezTo>
                  <a:lnTo>
                    <a:pt x="868218" y="1847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F0EE0C-904C-4D69-83E2-7641B65329BB}"/>
                </a:ext>
              </a:extLst>
            </p:cNvPr>
            <p:cNvSpPr/>
            <p:nvPr/>
          </p:nvSpPr>
          <p:spPr>
            <a:xfrm>
              <a:off x="9388763" y="3230558"/>
              <a:ext cx="868218" cy="1173025"/>
            </a:xfrm>
            <a:custGeom>
              <a:avLst/>
              <a:gdLst>
                <a:gd name="connsiteX0" fmla="*/ 0 w 868218"/>
                <a:gd name="connsiteY0" fmla="*/ 0 h 1173025"/>
                <a:gd name="connsiteX1" fmla="*/ 471055 w 868218"/>
                <a:gd name="connsiteY1" fmla="*/ 1173019 h 1173025"/>
                <a:gd name="connsiteX2" fmla="*/ 868218 w 868218"/>
                <a:gd name="connsiteY2" fmla="*/ 18473 h 1173025"/>
                <a:gd name="connsiteX3" fmla="*/ 868218 w 868218"/>
                <a:gd name="connsiteY3" fmla="*/ 18473 h 11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218" h="1173025">
                  <a:moveTo>
                    <a:pt x="0" y="0"/>
                  </a:moveTo>
                  <a:cubicBezTo>
                    <a:pt x="163176" y="584970"/>
                    <a:pt x="326352" y="1169940"/>
                    <a:pt x="471055" y="1173019"/>
                  </a:cubicBezTo>
                  <a:cubicBezTo>
                    <a:pt x="615758" y="1176098"/>
                    <a:pt x="868218" y="18473"/>
                    <a:pt x="868218" y="18473"/>
                  </a:cubicBezTo>
                  <a:lnTo>
                    <a:pt x="868218" y="1847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2A2579C-6495-46EA-AAC8-75E740B418D7}"/>
                </a:ext>
              </a:extLst>
            </p:cNvPr>
            <p:cNvSpPr/>
            <p:nvPr/>
          </p:nvSpPr>
          <p:spPr>
            <a:xfrm>
              <a:off x="10021454" y="3227166"/>
              <a:ext cx="868218" cy="1173025"/>
            </a:xfrm>
            <a:custGeom>
              <a:avLst/>
              <a:gdLst>
                <a:gd name="connsiteX0" fmla="*/ 0 w 868218"/>
                <a:gd name="connsiteY0" fmla="*/ 0 h 1173025"/>
                <a:gd name="connsiteX1" fmla="*/ 471055 w 868218"/>
                <a:gd name="connsiteY1" fmla="*/ 1173019 h 1173025"/>
                <a:gd name="connsiteX2" fmla="*/ 868218 w 868218"/>
                <a:gd name="connsiteY2" fmla="*/ 18473 h 1173025"/>
                <a:gd name="connsiteX3" fmla="*/ 868218 w 868218"/>
                <a:gd name="connsiteY3" fmla="*/ 18473 h 11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218" h="1173025">
                  <a:moveTo>
                    <a:pt x="0" y="0"/>
                  </a:moveTo>
                  <a:cubicBezTo>
                    <a:pt x="163176" y="584970"/>
                    <a:pt x="326352" y="1169940"/>
                    <a:pt x="471055" y="1173019"/>
                  </a:cubicBezTo>
                  <a:cubicBezTo>
                    <a:pt x="615758" y="1176098"/>
                    <a:pt x="868218" y="18473"/>
                    <a:pt x="868218" y="18473"/>
                  </a:cubicBezTo>
                  <a:lnTo>
                    <a:pt x="868218" y="1847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165035D-E10A-4141-AC3F-5EAA6B59F98A}"/>
                </a:ext>
              </a:extLst>
            </p:cNvPr>
            <p:cNvSpPr/>
            <p:nvPr/>
          </p:nvSpPr>
          <p:spPr>
            <a:xfrm>
              <a:off x="10649527" y="3230558"/>
              <a:ext cx="868218" cy="1173025"/>
            </a:xfrm>
            <a:custGeom>
              <a:avLst/>
              <a:gdLst>
                <a:gd name="connsiteX0" fmla="*/ 0 w 868218"/>
                <a:gd name="connsiteY0" fmla="*/ 0 h 1173025"/>
                <a:gd name="connsiteX1" fmla="*/ 471055 w 868218"/>
                <a:gd name="connsiteY1" fmla="*/ 1173019 h 1173025"/>
                <a:gd name="connsiteX2" fmla="*/ 868218 w 868218"/>
                <a:gd name="connsiteY2" fmla="*/ 18473 h 1173025"/>
                <a:gd name="connsiteX3" fmla="*/ 868218 w 868218"/>
                <a:gd name="connsiteY3" fmla="*/ 18473 h 11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218" h="1173025">
                  <a:moveTo>
                    <a:pt x="0" y="0"/>
                  </a:moveTo>
                  <a:cubicBezTo>
                    <a:pt x="163176" y="584970"/>
                    <a:pt x="326352" y="1169940"/>
                    <a:pt x="471055" y="1173019"/>
                  </a:cubicBezTo>
                  <a:cubicBezTo>
                    <a:pt x="615758" y="1176098"/>
                    <a:pt x="868218" y="18473"/>
                    <a:pt x="868218" y="18473"/>
                  </a:cubicBezTo>
                  <a:lnTo>
                    <a:pt x="868218" y="1847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BDB2B7-BA56-4428-97C8-048B7A9C9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9" t="63435" r="82937" b="6807"/>
            <a:stretch/>
          </p:blipFill>
          <p:spPr>
            <a:xfrm>
              <a:off x="7542796" y="1780108"/>
              <a:ext cx="791294" cy="8798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BC54C8-AA5E-422F-B181-4294E47C1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9" t="63435" r="82937" b="6807"/>
            <a:stretch/>
          </p:blipFill>
          <p:spPr>
            <a:xfrm>
              <a:off x="8161843" y="1774264"/>
              <a:ext cx="791294" cy="87981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8833F1-9883-4F53-8CCC-4A9F34C4C3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9" t="63435" r="82937" b="6807"/>
            <a:stretch/>
          </p:blipFill>
          <p:spPr>
            <a:xfrm>
              <a:off x="8794534" y="1795656"/>
              <a:ext cx="791294" cy="87981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7A7E2C-DD99-4199-A063-D414B15C4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9" t="63435" r="82937" b="6807"/>
            <a:stretch/>
          </p:blipFill>
          <p:spPr>
            <a:xfrm>
              <a:off x="9427225" y="1817048"/>
              <a:ext cx="791294" cy="87981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DE8347-B48D-4817-A8C1-5FDD23263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9" t="63435" r="82937" b="6807"/>
            <a:stretch/>
          </p:blipFill>
          <p:spPr>
            <a:xfrm>
              <a:off x="10085897" y="1787075"/>
              <a:ext cx="791294" cy="87981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279BC6D-AAAD-4930-B2BD-ABFB89197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29" t="63435" r="82937" b="6807"/>
            <a:stretch/>
          </p:blipFill>
          <p:spPr>
            <a:xfrm>
              <a:off x="10723351" y="1817047"/>
              <a:ext cx="791294" cy="879813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FB5F2B-C0C1-40E6-809C-75473111C8B5}"/>
                </a:ext>
              </a:extLst>
            </p:cNvPr>
            <p:cNvCxnSpPr>
              <a:cxnSpLocks/>
            </p:cNvCxnSpPr>
            <p:nvPr/>
          </p:nvCxnSpPr>
          <p:spPr>
            <a:xfrm>
              <a:off x="8035635" y="2522107"/>
              <a:ext cx="0" cy="1708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BB4B5E-083F-4020-B43A-92B2FC50E8B8}"/>
                </a:ext>
              </a:extLst>
            </p:cNvPr>
            <p:cNvCxnSpPr>
              <a:cxnSpLocks/>
            </p:cNvCxnSpPr>
            <p:nvPr/>
          </p:nvCxnSpPr>
          <p:spPr>
            <a:xfrm>
              <a:off x="9845962" y="2621398"/>
              <a:ext cx="0" cy="1708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8BB923-5112-4D99-A0C8-141D0BDD07A6}"/>
                </a:ext>
              </a:extLst>
            </p:cNvPr>
            <p:cNvCxnSpPr>
              <a:cxnSpLocks/>
            </p:cNvCxnSpPr>
            <p:nvPr/>
          </p:nvCxnSpPr>
          <p:spPr>
            <a:xfrm>
              <a:off x="10481544" y="2621398"/>
              <a:ext cx="0" cy="1708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4F142A1-D667-4A36-8828-E873B76194AC}"/>
                </a:ext>
              </a:extLst>
            </p:cNvPr>
            <p:cNvCxnSpPr>
              <a:cxnSpLocks/>
            </p:cNvCxnSpPr>
            <p:nvPr/>
          </p:nvCxnSpPr>
          <p:spPr>
            <a:xfrm>
              <a:off x="11106726" y="2621398"/>
              <a:ext cx="0" cy="1708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9E2ABD3-DC91-4BC9-88B4-0548D91F11C1}"/>
                </a:ext>
              </a:extLst>
            </p:cNvPr>
            <p:cNvCxnSpPr>
              <a:cxnSpLocks/>
            </p:cNvCxnSpPr>
            <p:nvPr/>
          </p:nvCxnSpPr>
          <p:spPr>
            <a:xfrm>
              <a:off x="8575964" y="2574926"/>
              <a:ext cx="0" cy="1708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7AC4BB4-61B6-495D-9878-4D28B9E31DB8}"/>
                </a:ext>
              </a:extLst>
            </p:cNvPr>
            <p:cNvCxnSpPr>
              <a:cxnSpLocks/>
            </p:cNvCxnSpPr>
            <p:nvPr/>
          </p:nvCxnSpPr>
          <p:spPr>
            <a:xfrm>
              <a:off x="9208653" y="2574926"/>
              <a:ext cx="0" cy="1708148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431E1D9-C08F-4716-B5C8-1AB4B39C0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5979037" y="1841928"/>
              <a:ext cx="1576299" cy="1455449"/>
            </a:xfrm>
            <a:prstGeom prst="rect">
              <a:avLst/>
            </a:prstGeom>
          </p:spPr>
        </p:pic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81BCF2-D5F5-4BEB-AA00-16AD7E5E3859}"/>
                </a:ext>
              </a:extLst>
            </p:cNvPr>
            <p:cNvSpPr/>
            <p:nvPr/>
          </p:nvSpPr>
          <p:spPr>
            <a:xfrm>
              <a:off x="7278255" y="4424218"/>
              <a:ext cx="3888509" cy="1554879"/>
            </a:xfrm>
            <a:custGeom>
              <a:avLst/>
              <a:gdLst>
                <a:gd name="connsiteX0" fmla="*/ 3888509 w 3888509"/>
                <a:gd name="connsiteY0" fmla="*/ 508000 h 1554879"/>
                <a:gd name="connsiteX1" fmla="*/ 1459345 w 3888509"/>
                <a:gd name="connsiteY1" fmla="*/ 498764 h 1554879"/>
                <a:gd name="connsiteX2" fmla="*/ 434109 w 3888509"/>
                <a:gd name="connsiteY2" fmla="*/ 1551709 h 1554879"/>
                <a:gd name="connsiteX3" fmla="*/ 9236 w 3888509"/>
                <a:gd name="connsiteY3" fmla="*/ 110837 h 1554879"/>
                <a:gd name="connsiteX4" fmla="*/ 9236 w 3888509"/>
                <a:gd name="connsiteY4" fmla="*/ 110837 h 1554879"/>
                <a:gd name="connsiteX5" fmla="*/ 0 w 3888509"/>
                <a:gd name="connsiteY5" fmla="*/ 0 h 155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8509" h="1554879">
                  <a:moveTo>
                    <a:pt x="3888509" y="508000"/>
                  </a:moveTo>
                  <a:cubicBezTo>
                    <a:pt x="2961793" y="416406"/>
                    <a:pt x="2035078" y="324812"/>
                    <a:pt x="1459345" y="498764"/>
                  </a:cubicBezTo>
                  <a:cubicBezTo>
                    <a:pt x="883612" y="672716"/>
                    <a:pt x="675794" y="1616364"/>
                    <a:pt x="434109" y="1551709"/>
                  </a:cubicBezTo>
                  <a:cubicBezTo>
                    <a:pt x="192424" y="1487054"/>
                    <a:pt x="9236" y="110837"/>
                    <a:pt x="9236" y="110837"/>
                  </a:cubicBezTo>
                  <a:lnTo>
                    <a:pt x="9236" y="110837"/>
                  </a:ln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41C46DA-71E1-419D-8AE7-8BD6B049DBBD}"/>
                </a:ext>
              </a:extLst>
            </p:cNvPr>
            <p:cNvCxnSpPr/>
            <p:nvPr/>
          </p:nvCxnSpPr>
          <p:spPr>
            <a:xfrm>
              <a:off x="7259782" y="3763821"/>
              <a:ext cx="0" cy="2766288"/>
            </a:xfrm>
            <a:prstGeom prst="line">
              <a:avLst/>
            </a:prstGeom>
            <a:ln w="349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B8AF5A1-9867-4E8A-8FCE-EA64AF428930}"/>
                </a:ext>
              </a:extLst>
            </p:cNvPr>
            <p:cNvCxnSpPr/>
            <p:nvPr/>
          </p:nvCxnSpPr>
          <p:spPr>
            <a:xfrm>
              <a:off x="7241309" y="4821383"/>
              <a:ext cx="4236390" cy="0"/>
            </a:xfrm>
            <a:prstGeom prst="line">
              <a:avLst/>
            </a:prstGeom>
            <a:ln w="349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0E5F43-574C-4192-AE20-75D00B8E4139}"/>
                </a:ext>
              </a:extLst>
            </p:cNvPr>
            <p:cNvSpPr txBox="1"/>
            <p:nvPr/>
          </p:nvSpPr>
          <p:spPr>
            <a:xfrm rot="16200000">
              <a:off x="5908977" y="4636717"/>
              <a:ext cx="1426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PMF (kJ/mol)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311F37-85C1-497E-ADFF-6A8C7004EA8C}"/>
                </a:ext>
              </a:extLst>
            </p:cNvPr>
            <p:cNvSpPr txBox="1"/>
            <p:nvPr/>
          </p:nvSpPr>
          <p:spPr>
            <a:xfrm>
              <a:off x="6918038" y="4636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2293929-6A57-4E11-8AFA-B61C92AF674D}"/>
                </a:ext>
              </a:extLst>
            </p:cNvPr>
            <p:cNvCxnSpPr>
              <a:endCxn id="28" idx="2"/>
            </p:cNvCxnSpPr>
            <p:nvPr/>
          </p:nvCxnSpPr>
          <p:spPr>
            <a:xfrm flipH="1">
              <a:off x="7712364" y="4821382"/>
              <a:ext cx="61" cy="1154545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837381B-ACD8-40EE-8FB9-DBF21C18D948}"/>
                </a:ext>
              </a:extLst>
            </p:cNvPr>
            <p:cNvSpPr txBox="1"/>
            <p:nvPr/>
          </p:nvSpPr>
          <p:spPr>
            <a:xfrm flipH="1">
              <a:off x="7664889" y="4825727"/>
              <a:ext cx="755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∆</a:t>
              </a:r>
              <a:r>
                <a:rPr lang="en-GB" dirty="0" err="1">
                  <a:solidFill>
                    <a:srgbClr val="FF0000"/>
                  </a:solidFill>
                </a:rPr>
                <a:t>G</a:t>
              </a:r>
              <a:r>
                <a:rPr lang="en-GB" baseline="-25000" dirty="0" err="1">
                  <a:solidFill>
                    <a:srgbClr val="FF0000"/>
                  </a:solidFill>
                </a:rPr>
                <a:t>bind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1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063D-D8B2-4ABB-80A5-319844F6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766" y="232344"/>
            <a:ext cx="7772775" cy="998984"/>
          </a:xfrm>
        </p:spPr>
        <p:txBody>
          <a:bodyPr/>
          <a:lstStyle/>
          <a:p>
            <a:r>
              <a:rPr lang="en-GB" dirty="0"/>
              <a:t>Molecular docking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AABF-F802-4142-9BD0-BDE7083A1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42" y="1470340"/>
            <a:ext cx="4366187" cy="377728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Number of freeware programs</a:t>
            </a:r>
          </a:p>
          <a:p>
            <a:pPr lvl="1"/>
            <a:r>
              <a:rPr lang="en-GB" dirty="0" err="1"/>
              <a:t>Autodock</a:t>
            </a:r>
            <a:r>
              <a:rPr lang="en-GB" dirty="0"/>
              <a:t>/</a:t>
            </a:r>
            <a:r>
              <a:rPr lang="en-GB" dirty="0" err="1"/>
              <a:t>Autodock</a:t>
            </a:r>
            <a:r>
              <a:rPr lang="en-GB" dirty="0"/>
              <a:t> Vina</a:t>
            </a:r>
          </a:p>
          <a:p>
            <a:pPr lvl="1"/>
            <a:r>
              <a:rPr lang="en-GB" dirty="0" err="1"/>
              <a:t>FlexX</a:t>
            </a:r>
            <a:endParaRPr lang="en-GB" dirty="0"/>
          </a:p>
          <a:p>
            <a:pPr lvl="1"/>
            <a:r>
              <a:rPr lang="en-GB" dirty="0" err="1"/>
              <a:t>Ligandfit</a:t>
            </a:r>
            <a:r>
              <a:rPr lang="en-GB" dirty="0"/>
              <a:t> etc</a:t>
            </a:r>
          </a:p>
          <a:p>
            <a:pPr lvl="1"/>
            <a:endParaRPr lang="en-GB" dirty="0"/>
          </a:p>
          <a:p>
            <a:r>
              <a:rPr lang="en-GB" dirty="0"/>
              <a:t>Rigid-body or flexible docking</a:t>
            </a:r>
          </a:p>
          <a:p>
            <a:pPr lvl="1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737109-7611-4677-AD7E-CB8BEC2E4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329" y="1470340"/>
            <a:ext cx="7233128" cy="3908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2D8361-9EBC-47EC-B208-C4392E68C031}"/>
              </a:ext>
            </a:extLst>
          </p:cNvPr>
          <p:cNvSpPr txBox="1"/>
          <p:nvPr/>
        </p:nvSpPr>
        <p:spPr>
          <a:xfrm>
            <a:off x="5557837" y="572070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Docking @ home</a:t>
            </a:r>
          </a:p>
          <a:p>
            <a:r>
              <a:rPr lang="en-GB" dirty="0"/>
              <a:t>http://docking.cis.udel.edu/about/science/index.html</a:t>
            </a:r>
          </a:p>
        </p:txBody>
      </p:sp>
    </p:spTree>
    <p:extLst>
      <p:ext uri="{BB962C8B-B14F-4D97-AF65-F5344CB8AC3E}">
        <p14:creationId xmlns:p14="http://schemas.microsoft.com/office/powerpoint/2010/main" val="3353842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2E26-ABF5-41DE-A76C-8A3E9DD3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08" y="232344"/>
            <a:ext cx="8292728" cy="998984"/>
          </a:xfrm>
        </p:spPr>
        <p:txBody>
          <a:bodyPr/>
          <a:lstStyle/>
          <a:p>
            <a:r>
              <a:rPr lang="en-GB" dirty="0"/>
              <a:t>Molecular docking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32FC-FE10-41DE-8E22-B36AB1502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32" y="1794699"/>
            <a:ext cx="4670986" cy="3777283"/>
          </a:xfrm>
        </p:spPr>
        <p:txBody>
          <a:bodyPr>
            <a:normAutofit fontScale="92500"/>
          </a:bodyPr>
          <a:lstStyle/>
          <a:p>
            <a:r>
              <a:rPr lang="en-GB" dirty="0"/>
              <a:t>Three parts to docking</a:t>
            </a:r>
          </a:p>
          <a:p>
            <a:pPr lvl="1"/>
            <a:r>
              <a:rPr lang="en-GB" dirty="0"/>
              <a:t>defining the surface of the protein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Search algorithm (protein surface searching)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Scoring function (ranking of the different docked poses)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BAB98-F9D5-4749-ACAF-39C4E1E8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86" y="1903803"/>
            <a:ext cx="4947961" cy="242685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B3AE47E-B83A-453E-8916-C6885656FB4B}"/>
              </a:ext>
            </a:extLst>
          </p:cNvPr>
          <p:cNvCxnSpPr>
            <a:cxnSpLocks/>
          </p:cNvCxnSpPr>
          <p:nvPr/>
        </p:nvCxnSpPr>
        <p:spPr>
          <a:xfrm flipV="1">
            <a:off x="4776716" y="2339788"/>
            <a:ext cx="1991637" cy="1031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41B470-A3FF-40EB-908E-853C4EBE803C}"/>
              </a:ext>
            </a:extLst>
          </p:cNvPr>
          <p:cNvSpPr txBox="1"/>
          <p:nvPr/>
        </p:nvSpPr>
        <p:spPr>
          <a:xfrm>
            <a:off x="6530578" y="4415051"/>
            <a:ext cx="5593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Cosconati</a:t>
            </a:r>
            <a:r>
              <a:rPr lang="en-GB" dirty="0"/>
              <a:t>, S., Forli, S., Perryman, A.L., Harris, R., </a:t>
            </a:r>
            <a:r>
              <a:rPr lang="en-GB" dirty="0" err="1"/>
              <a:t>Goodsell</a:t>
            </a:r>
            <a:r>
              <a:rPr lang="en-GB" dirty="0"/>
              <a:t>, D.S. and Olson, A.J., 2010. Virtual screening with </a:t>
            </a:r>
            <a:r>
              <a:rPr lang="en-GB" dirty="0" err="1"/>
              <a:t>AutoDock</a:t>
            </a:r>
            <a:r>
              <a:rPr lang="en-GB" dirty="0"/>
              <a:t>: theory and practice. Expert opinion on drug discovery, 5(6), pp.597-607.</a:t>
            </a:r>
          </a:p>
        </p:txBody>
      </p:sp>
    </p:spTree>
    <p:extLst>
      <p:ext uri="{BB962C8B-B14F-4D97-AF65-F5344CB8AC3E}">
        <p14:creationId xmlns:p14="http://schemas.microsoft.com/office/powerpoint/2010/main" val="158801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2E26-ABF5-41DE-A76C-8A3E9DD3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908" y="232344"/>
            <a:ext cx="8292728" cy="998984"/>
          </a:xfrm>
        </p:spPr>
        <p:txBody>
          <a:bodyPr/>
          <a:lstStyle/>
          <a:p>
            <a:r>
              <a:rPr lang="en-GB" dirty="0"/>
              <a:t>Molecular docking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632FC-FE10-41DE-8E22-B36AB1502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32" y="1794699"/>
            <a:ext cx="4670986" cy="3777283"/>
          </a:xfrm>
        </p:spPr>
        <p:txBody>
          <a:bodyPr>
            <a:normAutofit fontScale="92500"/>
          </a:bodyPr>
          <a:lstStyle/>
          <a:p>
            <a:r>
              <a:rPr lang="en-GB" dirty="0"/>
              <a:t>Three parts to docking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defining the surface of the protein</a:t>
            </a:r>
          </a:p>
          <a:p>
            <a:pPr lvl="1"/>
            <a:r>
              <a:rPr lang="en-GB" dirty="0"/>
              <a:t>Search algorithm (protein surface searching)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Scoring function (ranking of the different docked poses)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6EAA5-93EC-4027-A73E-1C27C46F02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02" t="20549" r="45518"/>
          <a:stretch/>
        </p:blipFill>
        <p:spPr>
          <a:xfrm>
            <a:off x="9216092" y="649744"/>
            <a:ext cx="2330881" cy="3261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7486E6-C253-4A9E-A8DC-E4E56CA6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65" r="30220"/>
          <a:stretch/>
        </p:blipFill>
        <p:spPr>
          <a:xfrm>
            <a:off x="5357413" y="3363946"/>
            <a:ext cx="3738283" cy="32617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8E512B-429C-483F-A2BD-58C0D68ECE19}"/>
              </a:ext>
            </a:extLst>
          </p:cNvPr>
          <p:cNvSpPr txBox="1"/>
          <p:nvPr/>
        </p:nvSpPr>
        <p:spPr>
          <a:xfrm>
            <a:off x="6302189" y="1832727"/>
            <a:ext cx="25908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Docking @ home</a:t>
            </a:r>
          </a:p>
          <a:p>
            <a:r>
              <a:rPr lang="en-GB" sz="1400" dirty="0"/>
              <a:t>http://docking.cis.udel.edu/about/science/index.html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493021-EB4B-4BFF-AF0F-13F3FCBE24B1}"/>
              </a:ext>
            </a:extLst>
          </p:cNvPr>
          <p:cNvSpPr txBox="1"/>
          <p:nvPr/>
        </p:nvSpPr>
        <p:spPr>
          <a:xfrm>
            <a:off x="9216091" y="5240661"/>
            <a:ext cx="23308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Huang, S.Y., 2014. Search strategies and evaluation in protein–protein docking: principles, advances and challenges. Drug discovery today, 19(8), pp.1081-1096.</a:t>
            </a:r>
          </a:p>
        </p:txBody>
      </p:sp>
    </p:spTree>
    <p:extLst>
      <p:ext uri="{BB962C8B-B14F-4D97-AF65-F5344CB8AC3E}">
        <p14:creationId xmlns:p14="http://schemas.microsoft.com/office/powerpoint/2010/main" val="1578920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w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w THEME" id="{406B998E-6D78-41CD-B45F-197F7484C2EE}" vid="{F4CE1F97-F682-4F96-9B5A-3CAE4A24AD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546</Words>
  <Application>Microsoft Office PowerPoint</Application>
  <PresentationFormat>Widescreen</PresentationFormat>
  <Paragraphs>95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Tahoma</vt:lpstr>
      <vt:lpstr>Times New Roman</vt:lpstr>
      <vt:lpstr>1_Office Theme</vt:lpstr>
      <vt:lpstr>hw THEME</vt:lpstr>
      <vt:lpstr>      Modelling Polyphenol-Protein Interactions </vt:lpstr>
      <vt:lpstr>Protein-Polyphenol Interactions</vt:lpstr>
      <vt:lpstr>Molecular Dynamics Simulation</vt:lpstr>
      <vt:lpstr>Metadynamics</vt:lpstr>
      <vt:lpstr>Replica Exchange MD</vt:lpstr>
      <vt:lpstr>Binding Free Energy from MD</vt:lpstr>
      <vt:lpstr>Molecular docking</vt:lpstr>
      <vt:lpstr>Molecular docking</vt:lpstr>
      <vt:lpstr>Molecular docking</vt:lpstr>
      <vt:lpstr>Molecular docking</vt:lpstr>
      <vt:lpstr>Molecular docking</vt:lpstr>
      <vt:lpstr>Conclusions</vt:lpstr>
    </vt:vector>
  </TitlesOfParts>
  <Company>Heriot-Watt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Biopolymers from Marine Bacteria</dc:title>
  <dc:creator>Euston, Stephen R</dc:creator>
  <cp:lastModifiedBy>Euston, Stephen R</cp:lastModifiedBy>
  <cp:revision>196</cp:revision>
  <cp:lastPrinted>2020-06-14T21:45:58Z</cp:lastPrinted>
  <dcterms:created xsi:type="dcterms:W3CDTF">2019-07-20T20:41:03Z</dcterms:created>
  <dcterms:modified xsi:type="dcterms:W3CDTF">2020-11-29T19:00:14Z</dcterms:modified>
</cp:coreProperties>
</file>