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8"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BCA2D-82F8-439E-A37D-D94E60D5DF59}" type="datetimeFigureOut">
              <a:rPr lang="en-GB" smtClean="0"/>
              <a:t>02/12/2020</a:t>
            </a:fld>
            <a:endParaRPr lang="en-GB"/>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93B34E-8458-4040-B9C1-B7B20AEFD405}" type="slidenum">
              <a:rPr lang="en-GB" smtClean="0"/>
              <a:t>‹Nr.›</a:t>
            </a:fld>
            <a:endParaRPr lang="en-GB"/>
          </a:p>
        </p:txBody>
      </p:sp>
    </p:spTree>
    <p:extLst>
      <p:ext uri="{BB962C8B-B14F-4D97-AF65-F5344CB8AC3E}">
        <p14:creationId xmlns:p14="http://schemas.microsoft.com/office/powerpoint/2010/main" val="3587814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 It is a widely used herbal medicine, which shows high stress-resistance (Pan et al, 2006).</a:t>
            </a:r>
          </a:p>
          <a:p>
            <a:r>
              <a:rPr lang="en-US" sz="1600" kern="1200" dirty="0" smtClean="0">
                <a:solidFill>
                  <a:schemeClr val="tx1"/>
                </a:solidFill>
                <a:effectLst/>
                <a:latin typeface="+mn-lt"/>
                <a:ea typeface="+mn-ea"/>
                <a:cs typeface="+mn-cs"/>
              </a:rPr>
              <a:t>Licorice (</a:t>
            </a:r>
            <a:r>
              <a:rPr lang="en-US" sz="1600" i="1" kern="1200" dirty="0" err="1" smtClean="0">
                <a:solidFill>
                  <a:schemeClr val="tx1"/>
                </a:solidFill>
                <a:effectLst/>
                <a:latin typeface="+mn-lt"/>
                <a:ea typeface="+mn-ea"/>
                <a:cs typeface="+mn-cs"/>
              </a:rPr>
              <a:t>Glycyrrhiza</a:t>
            </a:r>
            <a:r>
              <a:rPr lang="en-US" sz="1600" i="1" kern="1200" dirty="0" smtClean="0">
                <a:solidFill>
                  <a:schemeClr val="tx1"/>
                </a:solidFill>
                <a:effectLst/>
                <a:latin typeface="+mn-lt"/>
                <a:ea typeface="+mn-ea"/>
                <a:cs typeface="+mn-cs"/>
              </a:rPr>
              <a:t> </a:t>
            </a:r>
            <a:r>
              <a:rPr lang="en-US" sz="1600" i="1" kern="1200" dirty="0" err="1" smtClean="0">
                <a:solidFill>
                  <a:schemeClr val="tx1"/>
                </a:solidFill>
                <a:effectLst/>
                <a:latin typeface="+mn-lt"/>
                <a:ea typeface="+mn-ea"/>
                <a:cs typeface="+mn-cs"/>
              </a:rPr>
              <a:t>glabra</a:t>
            </a:r>
            <a:r>
              <a:rPr lang="en-US" sz="1600" kern="1200" dirty="0" smtClean="0">
                <a:solidFill>
                  <a:schemeClr val="tx1"/>
                </a:solidFill>
                <a:effectLst/>
                <a:latin typeface="+mn-lt"/>
                <a:ea typeface="+mn-ea"/>
                <a:cs typeface="+mn-cs"/>
              </a:rPr>
              <a:t> L.) has been also considered as salt tolerant plant which could be used for remediation of abandoned salt affected soils. In addition licorice was considered to be an alternative income source for farmers in salt affected arid regions (Abe et al. 2005)</a:t>
            </a:r>
            <a:r>
              <a:rPr lang="en-US" sz="1600" b="1" kern="1200" dirty="0" smtClean="0">
                <a:solidFill>
                  <a:schemeClr val="tx1"/>
                </a:solidFill>
                <a:effectLst/>
                <a:latin typeface="+mn-lt"/>
                <a:ea typeface="+mn-ea"/>
                <a:cs typeface="+mn-cs"/>
              </a:rPr>
              <a:t>.</a:t>
            </a:r>
          </a:p>
          <a:p>
            <a:pPr marL="0" marR="0" indent="0" algn="l" defTabSz="609585"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rPr>
              <a:t>It can be successfully cultivated as salt tolerant plant which could be used for remediation of abandoned salt affected soils</a:t>
            </a:r>
            <a:endParaRPr lang="en-GB" sz="1600"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8ADED08D-112A-2946-AA43-9F60F132A87B}" type="slidenum">
              <a:rPr lang="de-DE" smtClean="0"/>
              <a:t>8</a:t>
            </a:fld>
            <a:endParaRPr lang="de-DE"/>
          </a:p>
        </p:txBody>
      </p:sp>
    </p:spTree>
    <p:extLst>
      <p:ext uri="{BB962C8B-B14F-4D97-AF65-F5344CB8AC3E}">
        <p14:creationId xmlns:p14="http://schemas.microsoft.com/office/powerpoint/2010/main" val="3103878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ED08D-112A-2946-AA43-9F60F132A87B}" type="slidenum">
              <a:rPr lang="de-DE" smtClean="0"/>
              <a:t>14</a:t>
            </a:fld>
            <a:endParaRPr lang="de-DE"/>
          </a:p>
        </p:txBody>
      </p:sp>
    </p:spTree>
    <p:extLst>
      <p:ext uri="{BB962C8B-B14F-4D97-AF65-F5344CB8AC3E}">
        <p14:creationId xmlns:p14="http://schemas.microsoft.com/office/powerpoint/2010/main" val="30763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evidence shows that they are correlated to P stress and plant growth. For example, when there is a signal indicating P deﬁciency in the soil, acid phosphatase secretion from plant roots is increased to enhance the </a:t>
            </a:r>
            <a:r>
              <a:rPr lang="en-GB" dirty="0" err="1" smtClean="0"/>
              <a:t>solubilization</a:t>
            </a:r>
            <a:r>
              <a:rPr lang="en-GB" dirty="0" smtClean="0"/>
              <a:t> and </a:t>
            </a:r>
            <a:r>
              <a:rPr lang="en-GB" dirty="0" err="1" smtClean="0"/>
              <a:t>remobiliza</a:t>
            </a:r>
            <a:r>
              <a:rPr lang="en-GB" dirty="0" smtClean="0"/>
              <a:t>- </a:t>
            </a:r>
            <a:r>
              <a:rPr lang="en-GB" dirty="0" err="1" smtClean="0"/>
              <a:t>tion</a:t>
            </a:r>
            <a:r>
              <a:rPr lang="en-GB" dirty="0" smtClean="0"/>
              <a:t> of phosphate, thus inﬂuencing the ability of the plant to cope with P-stressed conditions</a:t>
            </a:r>
            <a:endParaRPr lang="en-GB" dirty="0"/>
          </a:p>
        </p:txBody>
      </p:sp>
      <p:sp>
        <p:nvSpPr>
          <p:cNvPr id="4" name="Slide Number Placeholder 3"/>
          <p:cNvSpPr>
            <a:spLocks noGrp="1"/>
          </p:cNvSpPr>
          <p:nvPr>
            <p:ph type="sldNum" sz="quarter" idx="10"/>
          </p:nvPr>
        </p:nvSpPr>
        <p:spPr/>
        <p:txBody>
          <a:bodyPr/>
          <a:lstStyle/>
          <a:p>
            <a:fld id="{8ADED08D-112A-2946-AA43-9F60F132A87B}" type="slidenum">
              <a:rPr lang="de-DE" smtClean="0"/>
              <a:t>15</a:t>
            </a:fld>
            <a:endParaRPr lang="de-DE"/>
          </a:p>
        </p:txBody>
      </p:sp>
    </p:spTree>
    <p:extLst>
      <p:ext uri="{BB962C8B-B14F-4D97-AF65-F5344CB8AC3E}">
        <p14:creationId xmlns:p14="http://schemas.microsoft.com/office/powerpoint/2010/main" val="114732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ADED08D-112A-2946-AA43-9F60F132A87B}" type="slidenum">
              <a:rPr lang="de-DE" smtClean="0"/>
              <a:t>16</a:t>
            </a:fld>
            <a:endParaRPr lang="de-DE"/>
          </a:p>
        </p:txBody>
      </p:sp>
    </p:spTree>
    <p:extLst>
      <p:ext uri="{BB962C8B-B14F-4D97-AF65-F5344CB8AC3E}">
        <p14:creationId xmlns:p14="http://schemas.microsoft.com/office/powerpoint/2010/main" val="323462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These studies showed </a:t>
            </a:r>
            <a:endParaRPr lang="en-US" dirty="0"/>
          </a:p>
        </p:txBody>
      </p:sp>
      <p:sp>
        <p:nvSpPr>
          <p:cNvPr id="4" name="Slide Number Placeholder 3"/>
          <p:cNvSpPr>
            <a:spLocks noGrp="1"/>
          </p:cNvSpPr>
          <p:nvPr>
            <p:ph type="sldNum" sz="quarter" idx="10"/>
          </p:nvPr>
        </p:nvSpPr>
        <p:spPr/>
        <p:txBody>
          <a:bodyPr/>
          <a:lstStyle/>
          <a:p>
            <a:fld id="{8ADED08D-112A-2946-AA43-9F60F132A87B}" type="slidenum">
              <a:rPr lang="de-DE" smtClean="0"/>
              <a:t>17</a:t>
            </a:fld>
            <a:endParaRPr lang="de-DE"/>
          </a:p>
        </p:txBody>
      </p:sp>
    </p:spTree>
    <p:extLst>
      <p:ext uri="{BB962C8B-B14F-4D97-AF65-F5344CB8AC3E}">
        <p14:creationId xmlns:p14="http://schemas.microsoft.com/office/powerpoint/2010/main" val="384394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‹Nr.›</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12/2/2020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‹Nr.›</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069" y="2987886"/>
            <a:ext cx="8876731" cy="4001095"/>
          </a:xfrm>
          <a:prstGeom prst="rect">
            <a:avLst/>
          </a:prstGeom>
          <a:noFill/>
        </p:spPr>
        <p:txBody>
          <a:bodyPr wrap="square" rtlCol="0">
            <a:spAutoFit/>
          </a:bodyPr>
          <a:lstStyle/>
          <a:p>
            <a:pPr algn="ctr"/>
            <a:r>
              <a:rPr lang="en-US" sz="2400" b="1" dirty="0" err="1">
                <a:latin typeface="Palatino Linotype" panose="02040502050505030304" pitchFamily="18" charset="0"/>
              </a:rPr>
              <a:t>Biochar</a:t>
            </a:r>
            <a:r>
              <a:rPr lang="en-US" sz="2400" b="1" dirty="0">
                <a:latin typeface="Palatino Linotype" panose="02040502050505030304" pitchFamily="18" charset="0"/>
              </a:rPr>
              <a:t> amendments improve licorice </a:t>
            </a:r>
            <a:r>
              <a:rPr lang="en-US" sz="2400" b="1" dirty="0" smtClean="0">
                <a:latin typeface="Palatino Linotype" panose="02040502050505030304" pitchFamily="18" charset="0"/>
              </a:rPr>
              <a:t>growth </a:t>
            </a:r>
            <a:r>
              <a:rPr lang="en-US" sz="2400" b="1" dirty="0">
                <a:latin typeface="Palatino Linotype" panose="02040502050505030304" pitchFamily="18" charset="0"/>
              </a:rPr>
              <a:t>and nutrient uptake through altering the root system and soil enzyme activities in loamy sand under salt stress</a:t>
            </a:r>
          </a:p>
          <a:p>
            <a:pPr algn="ctr"/>
            <a:endParaRPr lang="fr-FR" dirty="0">
              <a:latin typeface="Palatino Linotype" panose="02040502050505030304" pitchFamily="18" charset="0"/>
            </a:endParaRPr>
          </a:p>
          <a:p>
            <a:pPr algn="ctr"/>
            <a:r>
              <a:rPr lang="it-IT" b="1" dirty="0">
                <a:latin typeface="Palatino Linotype" panose="02040502050505030304" pitchFamily="18" charset="0"/>
              </a:rPr>
              <a:t>Dilfuza Egamberdieva </a:t>
            </a:r>
            <a:r>
              <a:rPr lang="it-IT" sz="2000" b="1" baseline="30000" dirty="0">
                <a:latin typeface="Palatino Linotype" panose="02040502050505030304" pitchFamily="18" charset="0"/>
              </a:rPr>
              <a:t>1</a:t>
            </a:r>
            <a:r>
              <a:rPr lang="it-IT" sz="2000" b="1" baseline="30000" dirty="0" smtClean="0">
                <a:latin typeface="Palatino Linotype" panose="02040502050505030304" pitchFamily="18" charset="0"/>
              </a:rPr>
              <a:t>,2</a:t>
            </a:r>
            <a:r>
              <a:rPr lang="it-IT" b="1" dirty="0" smtClean="0">
                <a:latin typeface="Palatino Linotype" panose="02040502050505030304" pitchFamily="18" charset="0"/>
              </a:rPr>
              <a:t>, </a:t>
            </a:r>
            <a:r>
              <a:rPr lang="it-IT" b="1" dirty="0" err="1">
                <a:latin typeface="Palatino Linotype" panose="02040502050505030304" pitchFamily="18" charset="0"/>
              </a:rPr>
              <a:t>Zohreh</a:t>
            </a:r>
            <a:r>
              <a:rPr lang="it-IT" b="1" dirty="0">
                <a:latin typeface="Palatino Linotype" panose="02040502050505030304" pitchFamily="18" charset="0"/>
              </a:rPr>
              <a:t> </a:t>
            </a:r>
            <a:r>
              <a:rPr lang="it-IT" b="1" dirty="0" err="1">
                <a:latin typeface="Palatino Linotype" panose="02040502050505030304" pitchFamily="18" charset="0"/>
              </a:rPr>
              <a:t>Zoghi</a:t>
            </a:r>
            <a:r>
              <a:rPr lang="it-IT" b="1" dirty="0">
                <a:latin typeface="Palatino Linotype" panose="02040502050505030304" pitchFamily="18" charset="0"/>
              </a:rPr>
              <a:t> </a:t>
            </a:r>
            <a:r>
              <a:rPr lang="it-IT" b="1" baseline="30000" dirty="0" smtClean="0">
                <a:latin typeface="Palatino Linotype" panose="02040502050505030304" pitchFamily="18" charset="0"/>
              </a:rPr>
              <a:t>3</a:t>
            </a:r>
            <a:r>
              <a:rPr lang="it-IT" b="1" dirty="0" smtClean="0">
                <a:latin typeface="Palatino Linotype" panose="02040502050505030304" pitchFamily="18" charset="0"/>
              </a:rPr>
              <a:t>, </a:t>
            </a:r>
            <a:r>
              <a:rPr lang="it-IT" b="1" dirty="0">
                <a:latin typeface="Palatino Linotype" panose="02040502050505030304" pitchFamily="18" charset="0"/>
              </a:rPr>
              <a:t>Aida </a:t>
            </a:r>
            <a:r>
              <a:rPr lang="it-IT" b="1" dirty="0" err="1">
                <a:latin typeface="Palatino Linotype" panose="02040502050505030304" pitchFamily="18" charset="0"/>
              </a:rPr>
              <a:t>Kistaubayeva</a:t>
            </a:r>
            <a:r>
              <a:rPr lang="it-IT" b="1" dirty="0">
                <a:latin typeface="Palatino Linotype" panose="02040502050505030304" pitchFamily="18" charset="0"/>
              </a:rPr>
              <a:t> </a:t>
            </a:r>
            <a:r>
              <a:rPr lang="it-IT" b="1" baseline="30000" dirty="0">
                <a:latin typeface="Palatino Linotype" panose="02040502050505030304" pitchFamily="18" charset="0"/>
              </a:rPr>
              <a:t>2</a:t>
            </a:r>
            <a:r>
              <a:rPr lang="it-IT" b="1" dirty="0" smtClean="0">
                <a:latin typeface="Palatino Linotype" panose="02040502050505030304" pitchFamily="18" charset="0"/>
              </a:rPr>
              <a:t>, </a:t>
            </a:r>
            <a:r>
              <a:rPr lang="it-IT" b="1" dirty="0">
                <a:latin typeface="Palatino Linotype" panose="02040502050505030304" pitchFamily="18" charset="0"/>
              </a:rPr>
              <a:t>Ma Hua </a:t>
            </a:r>
            <a:r>
              <a:rPr lang="it-IT" b="1" baseline="30000" dirty="0">
                <a:latin typeface="Palatino Linotype" panose="02040502050505030304" pitchFamily="18" charset="0"/>
              </a:rPr>
              <a:t>1</a:t>
            </a:r>
            <a:r>
              <a:rPr lang="it-IT" b="1" baseline="30000" dirty="0" smtClean="0">
                <a:latin typeface="Palatino Linotype" panose="02040502050505030304" pitchFamily="18" charset="0"/>
              </a:rPr>
              <a:t>,4</a:t>
            </a:r>
            <a:r>
              <a:rPr lang="it-IT" b="1" dirty="0" smtClean="0">
                <a:latin typeface="Palatino Linotype" panose="02040502050505030304" pitchFamily="18" charset="0"/>
              </a:rPr>
              <a:t>, </a:t>
            </a:r>
            <a:r>
              <a:rPr lang="it-IT" b="1" dirty="0">
                <a:latin typeface="Palatino Linotype" panose="02040502050505030304" pitchFamily="18" charset="0"/>
              </a:rPr>
              <a:t>Stephan Wirth </a:t>
            </a:r>
            <a:r>
              <a:rPr lang="it-IT" b="1" baseline="30000" dirty="0" smtClean="0">
                <a:latin typeface="Palatino Linotype" panose="02040502050505030304" pitchFamily="18" charset="0"/>
              </a:rPr>
              <a:t>1</a:t>
            </a:r>
            <a:r>
              <a:rPr lang="it-IT" b="1" dirty="0" smtClean="0">
                <a:latin typeface="Palatino Linotype" panose="02040502050505030304" pitchFamily="18" charset="0"/>
              </a:rPr>
              <a:t>, </a:t>
            </a:r>
            <a:r>
              <a:rPr lang="it-IT" b="1" dirty="0">
                <a:latin typeface="Palatino Linotype" panose="02040502050505030304" pitchFamily="18" charset="0"/>
              </a:rPr>
              <a:t>Sonoko Dorothea </a:t>
            </a:r>
            <a:r>
              <a:rPr lang="it-IT" b="1" dirty="0" err="1">
                <a:latin typeface="Palatino Linotype" panose="02040502050505030304" pitchFamily="18" charset="0"/>
              </a:rPr>
              <a:t>Kimura</a:t>
            </a:r>
            <a:r>
              <a:rPr lang="it-IT" b="1" dirty="0">
                <a:latin typeface="Palatino Linotype" panose="02040502050505030304" pitchFamily="18" charset="0"/>
              </a:rPr>
              <a:t> </a:t>
            </a:r>
            <a:r>
              <a:rPr lang="it-IT" b="1" baseline="30000" dirty="0" smtClean="0">
                <a:latin typeface="Palatino Linotype" panose="02040502050505030304" pitchFamily="18" charset="0"/>
              </a:rPr>
              <a:t>1,5</a:t>
            </a:r>
            <a:endParaRPr lang="it-IT" b="1" baseline="30000" dirty="0">
              <a:latin typeface="Palatino Linotype" panose="02040502050505030304" pitchFamily="18" charset="0"/>
            </a:endParaRPr>
          </a:p>
          <a:p>
            <a:endParaRPr lang="it-IT" b="1" baseline="30000" dirty="0">
              <a:latin typeface="Palatino Linotype" panose="02040502050505030304" pitchFamily="18" charset="0"/>
            </a:endParaRPr>
          </a:p>
          <a:p>
            <a:r>
              <a:rPr lang="en-US" sz="1400" baseline="30000" dirty="0" smtClean="0">
                <a:latin typeface="Palatino Linotype" panose="02040502050505030304" pitchFamily="18" charset="0"/>
              </a:rPr>
              <a:t>1</a:t>
            </a:r>
            <a:r>
              <a:rPr lang="en-US" sz="1400" dirty="0" smtClean="0">
                <a:latin typeface="Palatino Linotype" panose="02040502050505030304" pitchFamily="18" charset="0"/>
              </a:rPr>
              <a:t> </a:t>
            </a:r>
            <a:r>
              <a:rPr lang="en-US" sz="1400" dirty="0">
                <a:latin typeface="Palatino Linotype" panose="02040502050505030304" pitchFamily="18" charset="0"/>
              </a:rPr>
              <a:t>Leibniz Centre for Agricultural Landscape Research (ZALF), </a:t>
            </a:r>
            <a:r>
              <a:rPr lang="en-US" sz="1400" dirty="0" err="1">
                <a:latin typeface="Palatino Linotype" panose="02040502050505030304" pitchFamily="18" charset="0"/>
              </a:rPr>
              <a:t>Müncheberg</a:t>
            </a:r>
            <a:r>
              <a:rPr lang="en-US" sz="1400" dirty="0">
                <a:latin typeface="Palatino Linotype" panose="02040502050505030304" pitchFamily="18" charset="0"/>
              </a:rPr>
              <a:t>, </a:t>
            </a:r>
            <a:r>
              <a:rPr lang="en-US" sz="1400" dirty="0" smtClean="0">
                <a:latin typeface="Palatino Linotype" panose="02040502050505030304" pitchFamily="18" charset="0"/>
              </a:rPr>
              <a:t>Germany. </a:t>
            </a:r>
          </a:p>
          <a:p>
            <a:r>
              <a:rPr lang="en-US" sz="1400" baseline="30000" dirty="0" smtClean="0">
                <a:latin typeface="Palatino Linotype" panose="02040502050505030304" pitchFamily="18" charset="0"/>
              </a:rPr>
              <a:t>2</a:t>
            </a:r>
            <a:r>
              <a:rPr lang="en-US" sz="1400" dirty="0" smtClean="0">
                <a:latin typeface="Palatino Linotype" panose="02040502050505030304" pitchFamily="18" charset="0"/>
              </a:rPr>
              <a:t> </a:t>
            </a:r>
            <a:r>
              <a:rPr lang="en-US" sz="1400" dirty="0" smtClean="0">
                <a:latin typeface="Palatino Linotype" panose="02040502050505030304" pitchFamily="18" charset="0"/>
              </a:rPr>
              <a:t>Department </a:t>
            </a:r>
            <a:r>
              <a:rPr lang="en-US" sz="1400" dirty="0">
                <a:latin typeface="Palatino Linotype" panose="02040502050505030304" pitchFamily="18" charset="0"/>
              </a:rPr>
              <a:t>of Biotechnology, Al-</a:t>
            </a:r>
            <a:r>
              <a:rPr lang="en-US" sz="1400" dirty="0" err="1">
                <a:latin typeface="Palatino Linotype" panose="02040502050505030304" pitchFamily="18" charset="0"/>
              </a:rPr>
              <a:t>Farabi</a:t>
            </a:r>
            <a:r>
              <a:rPr lang="en-US" sz="1400" dirty="0">
                <a:latin typeface="Palatino Linotype" panose="02040502050505030304" pitchFamily="18" charset="0"/>
              </a:rPr>
              <a:t> Kazakh National University, 050040, Almaty, </a:t>
            </a:r>
            <a:r>
              <a:rPr lang="en-US" sz="1400" dirty="0" smtClean="0">
                <a:latin typeface="Palatino Linotype" panose="02040502050505030304" pitchFamily="18" charset="0"/>
              </a:rPr>
              <a:t>Kazakhstan.</a:t>
            </a:r>
            <a:endParaRPr lang="en-US" sz="1400" dirty="0">
              <a:latin typeface="Palatino Linotype" panose="02040502050505030304" pitchFamily="18" charset="0"/>
            </a:endParaRPr>
          </a:p>
          <a:p>
            <a:r>
              <a:rPr lang="en-US" sz="1400" baseline="30000" dirty="0" smtClean="0">
                <a:latin typeface="Palatino Linotype" panose="02040502050505030304" pitchFamily="18" charset="0"/>
              </a:rPr>
              <a:t>3</a:t>
            </a:r>
            <a:r>
              <a:rPr lang="en-US" sz="1400" dirty="0" smtClean="0">
                <a:latin typeface="Palatino Linotype" panose="02040502050505030304" pitchFamily="18" charset="0"/>
              </a:rPr>
              <a:t> Department </a:t>
            </a:r>
            <a:r>
              <a:rPr lang="en-US" sz="1400" dirty="0">
                <a:latin typeface="Palatino Linotype" panose="02040502050505030304" pitchFamily="18" charset="0"/>
              </a:rPr>
              <a:t>of Forestry, Faculty of Natural Resources and Marine Sciences, </a:t>
            </a:r>
            <a:r>
              <a:rPr lang="en-US" sz="1400" dirty="0" err="1">
                <a:latin typeface="Palatino Linotype" panose="02040502050505030304" pitchFamily="18" charset="0"/>
              </a:rPr>
              <a:t>Tarbiat</a:t>
            </a:r>
            <a:r>
              <a:rPr lang="en-US" sz="1400" dirty="0">
                <a:latin typeface="Palatino Linotype" panose="02040502050505030304" pitchFamily="18" charset="0"/>
              </a:rPr>
              <a:t> </a:t>
            </a:r>
            <a:r>
              <a:rPr lang="en-US" sz="1400" dirty="0" err="1">
                <a:latin typeface="Palatino Linotype" panose="02040502050505030304" pitchFamily="18" charset="0"/>
              </a:rPr>
              <a:t>Modares</a:t>
            </a:r>
            <a:r>
              <a:rPr lang="en-US" sz="1400" dirty="0">
                <a:latin typeface="Palatino Linotype" panose="02040502050505030304" pitchFamily="18" charset="0"/>
              </a:rPr>
              <a:t> University, </a:t>
            </a:r>
            <a:r>
              <a:rPr lang="en-US" sz="1400" dirty="0" smtClean="0">
                <a:latin typeface="Palatino Linotype" panose="02040502050505030304" pitchFamily="18" charset="0"/>
              </a:rPr>
              <a:t>Noor</a:t>
            </a:r>
            <a:r>
              <a:rPr lang="en-US" sz="1400" dirty="0">
                <a:latin typeface="Palatino Linotype" panose="02040502050505030304" pitchFamily="18" charset="0"/>
              </a:rPr>
              <a:t>, </a:t>
            </a:r>
            <a:r>
              <a:rPr lang="en-US" sz="1400" dirty="0" err="1">
                <a:latin typeface="Palatino Linotype" panose="02040502050505030304" pitchFamily="18" charset="0"/>
              </a:rPr>
              <a:t>Mazandaran</a:t>
            </a:r>
            <a:r>
              <a:rPr lang="en-US" sz="1400" dirty="0">
                <a:latin typeface="Palatino Linotype" panose="02040502050505030304" pitchFamily="18" charset="0"/>
              </a:rPr>
              <a:t>, Iran</a:t>
            </a:r>
          </a:p>
          <a:p>
            <a:r>
              <a:rPr lang="en-US" sz="1400" baseline="30000" dirty="0" smtClean="0">
                <a:latin typeface="Palatino Linotype" panose="02040502050505030304" pitchFamily="18" charset="0"/>
              </a:rPr>
              <a:t>4</a:t>
            </a:r>
            <a:r>
              <a:rPr lang="en-US" sz="1400" dirty="0" smtClean="0">
                <a:latin typeface="Palatino Linotype" panose="02040502050505030304" pitchFamily="18" charset="0"/>
              </a:rPr>
              <a:t> </a:t>
            </a:r>
            <a:r>
              <a:rPr lang="en-US" sz="1400" dirty="0">
                <a:latin typeface="Palatino Linotype" panose="02040502050505030304" pitchFamily="18" charset="0"/>
              </a:rPr>
              <a:t>School of Life Sciences, Chongqing University, Chongqing 401331, China; </a:t>
            </a:r>
          </a:p>
          <a:p>
            <a:r>
              <a:rPr lang="en-US" sz="1400" baseline="30000" dirty="0" smtClean="0">
                <a:latin typeface="Palatino Linotype" panose="02040502050505030304" pitchFamily="18" charset="0"/>
              </a:rPr>
              <a:t>5</a:t>
            </a:r>
            <a:r>
              <a:rPr lang="en-US" sz="1400" dirty="0" smtClean="0">
                <a:latin typeface="Palatino Linotype" panose="02040502050505030304" pitchFamily="18" charset="0"/>
              </a:rPr>
              <a:t> </a:t>
            </a:r>
            <a:r>
              <a:rPr lang="en-US" sz="1400" dirty="0">
                <a:latin typeface="Palatino Linotype" panose="02040502050505030304" pitchFamily="18" charset="0"/>
              </a:rPr>
              <a:t>Faculty of Life Sciences, Humboldt University of Berlin, Berlin, </a:t>
            </a:r>
            <a:r>
              <a:rPr lang="en-US" sz="1400" dirty="0" smtClean="0">
                <a:latin typeface="Palatino Linotype" panose="02040502050505030304" pitchFamily="18" charset="0"/>
              </a:rPr>
              <a:t>Germany</a:t>
            </a:r>
            <a:endParaRPr lang="en-US" sz="1400" dirty="0">
              <a:latin typeface="Palatino Linotype" panose="02040502050505030304" pitchFamily="18" charset="0"/>
            </a:endParaRPr>
          </a:p>
          <a:p>
            <a:endParaRPr lang="fr-FR" sz="1400"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en-GB" sz="1400" dirty="0"/>
              <a:t>Dilfuza.Egamberdieva@zalf.de </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xmlns="" id="{095D5563-C0F5-42A4-9029-F268D91A3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5194"/>
            <a:ext cx="9144000" cy="3283080"/>
          </a:xfrm>
          <a:prstGeom prst="rect">
            <a:avLst/>
          </a:prstGeom>
        </p:spPr>
      </p:pic>
      <p:pic>
        <p:nvPicPr>
          <p:cNvPr id="2" name="Grafik 1"/>
          <p:cNvPicPr>
            <a:picLocks noChangeAspect="1"/>
          </p:cNvPicPr>
          <p:nvPr/>
        </p:nvPicPr>
        <p:blipFill>
          <a:blip r:embed="rId3"/>
          <a:stretch>
            <a:fillRect/>
          </a:stretch>
        </p:blipFill>
        <p:spPr>
          <a:xfrm>
            <a:off x="5943323" y="-184615"/>
            <a:ext cx="3200677" cy="1194920"/>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930EB7-600F-4B90-8203-3F59C0334967}" type="slidenum">
              <a:rPr lang="en-US" smtClean="0">
                <a:solidFill>
                  <a:srgbClr val="FFFFFF">
                    <a:lumMod val="65000"/>
                  </a:srgbClr>
                </a:solidFill>
              </a:rPr>
              <a:pPr/>
              <a:t>10</a:t>
            </a:fld>
            <a:endParaRPr lang="en-US">
              <a:solidFill>
                <a:srgbClr val="FFFFFF">
                  <a:lumMod val="65000"/>
                </a:srgbClr>
              </a:solidFill>
            </a:endParaRPr>
          </a:p>
        </p:txBody>
      </p:sp>
      <p:pic>
        <p:nvPicPr>
          <p:cNvPr id="1026" name="Picture 2" descr="C:\Users\nutzer\Documents\PHOTOS IPHONE SORT\IMG_53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8502" y="1556792"/>
            <a:ext cx="2374615" cy="31661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818104" y="4930086"/>
            <a:ext cx="937371" cy="369332"/>
          </a:xfrm>
          <a:prstGeom prst="rect">
            <a:avLst/>
          </a:prstGeom>
          <a:noFill/>
        </p:spPr>
        <p:txBody>
          <a:bodyPr wrap="square" rtlCol="0">
            <a:spAutoFit/>
          </a:bodyPr>
          <a:lstStyle/>
          <a:p>
            <a:r>
              <a:rPr lang="de-DE" sz="1800" b="1" dirty="0" smtClean="0">
                <a:solidFill>
                  <a:srgbClr val="414143"/>
                </a:solidFill>
                <a:latin typeface="Arial" panose="020B0604020202020204" pitchFamily="34" charset="0"/>
                <a:cs typeface="Arial" panose="020B0604020202020204" pitchFamily="34" charset="0"/>
              </a:rPr>
              <a:t>2%BC</a:t>
            </a:r>
            <a:endParaRPr lang="de-DE" sz="1800" b="1" dirty="0">
              <a:solidFill>
                <a:srgbClr val="414143"/>
              </a:solidFill>
              <a:latin typeface="Arial" panose="020B0604020202020204" pitchFamily="34" charset="0"/>
              <a:cs typeface="Arial" panose="020B0604020202020204" pitchFamily="34" charset="0"/>
            </a:endParaRPr>
          </a:p>
        </p:txBody>
      </p:sp>
      <p:sp>
        <p:nvSpPr>
          <p:cNvPr id="3" name="TextBox 2"/>
          <p:cNvSpPr txBox="1"/>
          <p:nvPr/>
        </p:nvSpPr>
        <p:spPr>
          <a:xfrm>
            <a:off x="6361355" y="4956532"/>
            <a:ext cx="1305110" cy="369332"/>
          </a:xfrm>
          <a:prstGeom prst="rect">
            <a:avLst/>
          </a:prstGeom>
          <a:noFill/>
        </p:spPr>
        <p:txBody>
          <a:bodyPr wrap="square" rtlCol="0">
            <a:spAutoFit/>
          </a:bodyPr>
          <a:lstStyle/>
          <a:p>
            <a:r>
              <a:rPr lang="en-US" sz="1800" b="1" dirty="0" smtClean="0">
                <a:latin typeface="Arial" panose="020B0604020202020204" pitchFamily="34" charset="0"/>
                <a:cs typeface="Arial" panose="020B0604020202020204" pitchFamily="34" charset="0"/>
              </a:rPr>
              <a:t>Control</a:t>
            </a:r>
            <a:endParaRPr lang="en-US" sz="1600" b="1" dirty="0">
              <a:latin typeface="Arial" panose="020B0604020202020204" pitchFamily="34" charset="0"/>
              <a:cs typeface="Arial" panose="020B0604020202020204" pitchFamily="34"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98" y="1556792"/>
            <a:ext cx="5934946" cy="358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txBox="1">
            <a:spLocks/>
          </p:cNvSpPr>
          <p:nvPr/>
        </p:nvSpPr>
        <p:spPr>
          <a:xfrm>
            <a:off x="712093" y="452102"/>
            <a:ext cx="7532315" cy="798039"/>
          </a:xfrm>
          <a:prstGeom prst="rect">
            <a:avLst/>
          </a:prstGeom>
        </p:spPr>
        <p:txBody>
          <a:bodyPr vert="horz" lIns="0" tIns="0" rIns="0" bIns="0" rtlCol="0" anchor="t" anchorCtr="0">
            <a:noAutofit/>
          </a:bodyPr>
          <a:lstStyle>
            <a:lvl1pPr algn="l" defTabSz="457178" rtl="0" eaLnBrk="1" latinLnBrk="0" hangingPunct="1">
              <a:spcBef>
                <a:spcPct val="0"/>
              </a:spcBef>
              <a:buNone/>
              <a:defRPr sz="2400" kern="1200">
                <a:solidFill>
                  <a:schemeClr val="bg2"/>
                </a:solidFill>
                <a:latin typeface="+mn-lt"/>
                <a:ea typeface="+mj-ea"/>
                <a:cs typeface="Open Sans bold"/>
              </a:defRPr>
            </a:lvl1pPr>
          </a:lstStyle>
          <a:p>
            <a:pPr algn="ctr"/>
            <a:r>
              <a:rPr lang="en-GB" b="1" dirty="0" smtClean="0">
                <a:solidFill>
                  <a:srgbClr val="C00000"/>
                </a:solidFill>
                <a:latin typeface="Palatino Linotype" panose="02040502050505030304" pitchFamily="18" charset="0"/>
              </a:rPr>
              <a:t>The root length of </a:t>
            </a:r>
            <a:r>
              <a:rPr lang="en-GB" b="1" dirty="0" err="1">
                <a:solidFill>
                  <a:srgbClr val="C00000"/>
                </a:solidFill>
                <a:latin typeface="Palatino Linotype" panose="02040502050505030304" pitchFamily="18" charset="0"/>
              </a:rPr>
              <a:t>licorice</a:t>
            </a:r>
            <a:r>
              <a:rPr lang="en-GB" b="1" dirty="0">
                <a:solidFill>
                  <a:srgbClr val="C00000"/>
                </a:solidFill>
                <a:latin typeface="Palatino Linotype" panose="02040502050505030304" pitchFamily="18" charset="0"/>
              </a:rPr>
              <a:t> grown in soil amended with </a:t>
            </a:r>
            <a:r>
              <a:rPr lang="en-GB" b="1" dirty="0" err="1">
                <a:solidFill>
                  <a:srgbClr val="C00000"/>
                </a:solidFill>
                <a:latin typeface="Palatino Linotype" panose="02040502050505030304" pitchFamily="18" charset="0"/>
              </a:rPr>
              <a:t>biochar</a:t>
            </a:r>
            <a:r>
              <a:rPr lang="en-GB" b="1" dirty="0">
                <a:solidFill>
                  <a:srgbClr val="C00000"/>
                </a:solidFill>
                <a:latin typeface="Palatino Linotype" panose="02040502050505030304" pitchFamily="18" charset="0"/>
              </a:rPr>
              <a:t> under non-saline and saline soil conditions.</a:t>
            </a:r>
          </a:p>
        </p:txBody>
      </p:sp>
    </p:spTree>
    <p:extLst>
      <p:ext uri="{BB962C8B-B14F-4D97-AF65-F5344CB8AC3E}">
        <p14:creationId xmlns:p14="http://schemas.microsoft.com/office/powerpoint/2010/main" val="2186745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28" y="3575328"/>
            <a:ext cx="5840040" cy="321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15"/>
          <p:cNvSpPr>
            <a:spLocks noChangeArrowheads="1"/>
          </p:cNvSpPr>
          <p:nvPr/>
        </p:nvSpPr>
        <p:spPr bwMode="auto">
          <a:xfrm>
            <a:off x="5825088" y="2997684"/>
            <a:ext cx="1911286" cy="464521"/>
          </a:xfrm>
          <a:prstGeom prst="roundRect">
            <a:avLst>
              <a:gd name="adj" fmla="val 11806"/>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l" rtl="0" eaLnBrk="0" hangingPunct="0">
              <a:spcBef>
                <a:spcPct val="20000"/>
              </a:spcBef>
              <a:buFontTx/>
              <a:buChar char="•"/>
              <a:defRPr/>
            </a:pPr>
            <a:endParaRPr lang="en-US" dirty="0">
              <a:cs typeface="Arial" charset="0"/>
            </a:endParaRPr>
          </a:p>
        </p:txBody>
      </p:sp>
      <p:sp>
        <p:nvSpPr>
          <p:cNvPr id="8" name="TextBox 7"/>
          <p:cNvSpPr txBox="1"/>
          <p:nvPr/>
        </p:nvSpPr>
        <p:spPr>
          <a:xfrm>
            <a:off x="6076051" y="3121059"/>
            <a:ext cx="1409360" cy="307777"/>
          </a:xfrm>
          <a:prstGeom prst="rect">
            <a:avLst/>
          </a:prstGeom>
          <a:noFill/>
        </p:spPr>
        <p:txBody>
          <a:bodyPr wrap="none" rtlCol="0">
            <a:spAutoFit/>
          </a:bodyPr>
          <a:lstStyle/>
          <a:p>
            <a:r>
              <a:rPr lang="de-DE" sz="1400" b="1" kern="0" dirty="0" smtClean="0">
                <a:solidFill>
                  <a:schemeClr val="tx1">
                    <a:lumMod val="50000"/>
                  </a:schemeClr>
                </a:solidFill>
                <a:latin typeface="Arial" panose="020B0604020202020204" pitchFamily="34" charset="0"/>
                <a:cs typeface="Arial" panose="020B0604020202020204" pitchFamily="34" charset="0"/>
              </a:rPr>
              <a:t>Root </a:t>
            </a:r>
            <a:r>
              <a:rPr lang="de-DE" sz="1400" b="1" kern="0" dirty="0" smtClean="0">
                <a:solidFill>
                  <a:schemeClr val="tx1">
                    <a:lumMod val="50000"/>
                  </a:schemeClr>
                </a:solidFill>
                <a:latin typeface="Arial" panose="020B0604020202020204" pitchFamily="34" charset="0"/>
                <a:cs typeface="Arial" panose="020B0604020202020204" pitchFamily="34" charset="0"/>
              </a:rPr>
              <a:t>Diameter</a:t>
            </a:r>
            <a:endParaRPr lang="en-US" dirty="0">
              <a:solidFill>
                <a:schemeClr val="tx1">
                  <a:lumMod val="50000"/>
                </a:schemeClr>
              </a:solidFill>
              <a:latin typeface="Arial" panose="020B0604020202020204" pitchFamily="34" charset="0"/>
              <a:cs typeface="Arial" panose="020B0604020202020204" pitchFamily="34" charset="0"/>
            </a:endParaRPr>
          </a:p>
        </p:txBody>
      </p:sp>
      <p:sp>
        <p:nvSpPr>
          <p:cNvPr id="9" name="AutoShape 15"/>
          <p:cNvSpPr>
            <a:spLocks noChangeArrowheads="1"/>
          </p:cNvSpPr>
          <p:nvPr/>
        </p:nvSpPr>
        <p:spPr bwMode="auto">
          <a:xfrm>
            <a:off x="5825730" y="5972197"/>
            <a:ext cx="1911286" cy="435902"/>
          </a:xfrm>
          <a:prstGeom prst="roundRect">
            <a:avLst>
              <a:gd name="adj" fmla="val 11806"/>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l" rtl="0" eaLnBrk="0" hangingPunct="0">
              <a:spcBef>
                <a:spcPct val="20000"/>
              </a:spcBef>
              <a:buFontTx/>
              <a:buChar char="•"/>
              <a:defRPr/>
            </a:pPr>
            <a:endParaRPr lang="en-US" dirty="0">
              <a:cs typeface="Arial" charset="0"/>
            </a:endParaRPr>
          </a:p>
        </p:txBody>
      </p:sp>
      <p:sp>
        <p:nvSpPr>
          <p:cNvPr id="10" name="TextBox 9"/>
          <p:cNvSpPr txBox="1"/>
          <p:nvPr/>
        </p:nvSpPr>
        <p:spPr>
          <a:xfrm>
            <a:off x="6076051" y="6107010"/>
            <a:ext cx="1289135" cy="307777"/>
          </a:xfrm>
          <a:prstGeom prst="rect">
            <a:avLst/>
          </a:prstGeom>
          <a:noFill/>
        </p:spPr>
        <p:txBody>
          <a:bodyPr wrap="none" rtlCol="0">
            <a:spAutoFit/>
          </a:bodyPr>
          <a:lstStyle/>
          <a:p>
            <a:r>
              <a:rPr lang="de-DE" sz="1400" b="1" kern="0" dirty="0" smtClean="0">
                <a:solidFill>
                  <a:schemeClr val="tx1">
                    <a:lumMod val="50000"/>
                  </a:schemeClr>
                </a:solidFill>
                <a:latin typeface="Arial" panose="020B0604020202020204" pitchFamily="34" charset="0"/>
                <a:cs typeface="Arial" panose="020B0604020202020204" pitchFamily="34" charset="0"/>
              </a:rPr>
              <a:t>Root Volume</a:t>
            </a:r>
            <a:endParaRPr lang="en-US" dirty="0">
              <a:solidFill>
                <a:schemeClr val="tx1">
                  <a:lumMod val="50000"/>
                </a:schemeClr>
              </a:solidFill>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5329159" y="717911"/>
            <a:ext cx="3822628" cy="2113581"/>
          </a:xfrm>
        </p:spPr>
        <p:txBody>
          <a:bodyPr/>
          <a:lstStyle/>
          <a:p>
            <a:pPr algn="l"/>
            <a:r>
              <a:rPr lang="en-GB" sz="2400" b="1" dirty="0" smtClean="0">
                <a:solidFill>
                  <a:srgbClr val="C00000"/>
                </a:solidFill>
                <a:latin typeface="Palatino Linotype" panose="02040502050505030304" pitchFamily="18" charset="0"/>
              </a:rPr>
              <a:t>The root diameter and root volume of </a:t>
            </a:r>
            <a:r>
              <a:rPr lang="en-GB" sz="2400" b="1" dirty="0" err="1" smtClean="0">
                <a:solidFill>
                  <a:srgbClr val="C00000"/>
                </a:solidFill>
                <a:latin typeface="Palatino Linotype" panose="02040502050505030304" pitchFamily="18" charset="0"/>
              </a:rPr>
              <a:t>licorice</a:t>
            </a:r>
            <a:r>
              <a:rPr lang="en-GB" sz="2400" b="1" dirty="0" smtClean="0">
                <a:solidFill>
                  <a:srgbClr val="C00000"/>
                </a:solidFill>
                <a:latin typeface="Palatino Linotype" panose="02040502050505030304" pitchFamily="18" charset="0"/>
              </a:rPr>
              <a:t> grown in soil amended with </a:t>
            </a:r>
            <a:r>
              <a:rPr lang="en-GB" sz="2400" b="1" dirty="0" err="1" smtClean="0">
                <a:solidFill>
                  <a:srgbClr val="C00000"/>
                </a:solidFill>
                <a:latin typeface="Palatino Linotype" panose="02040502050505030304" pitchFamily="18" charset="0"/>
              </a:rPr>
              <a:t>biochar</a:t>
            </a:r>
            <a:r>
              <a:rPr lang="en-GB" sz="2400" b="1" dirty="0" smtClean="0">
                <a:solidFill>
                  <a:srgbClr val="C00000"/>
                </a:solidFill>
                <a:latin typeface="Palatino Linotype" panose="02040502050505030304" pitchFamily="18" charset="0"/>
              </a:rPr>
              <a:t> under non-saline and saline soil conditions</a:t>
            </a:r>
            <a:endParaRPr lang="de-DE" sz="2400" b="1" dirty="0">
              <a:solidFill>
                <a:srgbClr val="C00000"/>
              </a:solidFill>
              <a:latin typeface="Palatino Linotype" panose="02040502050505030304" pitchFamily="18" charset="0"/>
            </a:endParaRPr>
          </a:p>
        </p:txBody>
      </p:sp>
      <p:pic>
        <p:nvPicPr>
          <p:cNvPr id="3" name="Grafik 2"/>
          <p:cNvPicPr>
            <a:picLocks noChangeAspect="1"/>
          </p:cNvPicPr>
          <p:nvPr/>
        </p:nvPicPr>
        <p:blipFill>
          <a:blip r:embed="rId3"/>
          <a:stretch>
            <a:fillRect/>
          </a:stretch>
        </p:blipFill>
        <p:spPr>
          <a:xfrm>
            <a:off x="94645" y="423606"/>
            <a:ext cx="5555797" cy="3151722"/>
          </a:xfrm>
          <a:prstGeom prst="rect">
            <a:avLst/>
          </a:prstGeom>
        </p:spPr>
      </p:pic>
    </p:spTree>
    <p:extLst>
      <p:ext uri="{BB962C8B-B14F-4D97-AF65-F5344CB8AC3E}">
        <p14:creationId xmlns:p14="http://schemas.microsoft.com/office/powerpoint/2010/main" val="1442650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3524140"/>
            <a:ext cx="5832649" cy="319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6" y="188640"/>
            <a:ext cx="5942273" cy="333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15"/>
          <p:cNvSpPr>
            <a:spLocks noChangeArrowheads="1"/>
          </p:cNvSpPr>
          <p:nvPr/>
        </p:nvSpPr>
        <p:spPr bwMode="auto">
          <a:xfrm>
            <a:off x="5851608" y="5718112"/>
            <a:ext cx="2468570" cy="598842"/>
          </a:xfrm>
          <a:prstGeom prst="roundRect">
            <a:avLst>
              <a:gd name="adj" fmla="val 11806"/>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l" rtl="0" eaLnBrk="0" hangingPunct="0">
              <a:spcBef>
                <a:spcPct val="20000"/>
              </a:spcBef>
              <a:buFontTx/>
              <a:buChar char="•"/>
              <a:defRPr/>
            </a:pPr>
            <a:endParaRPr lang="en-US" dirty="0">
              <a:cs typeface="Arial" charset="0"/>
            </a:endParaRPr>
          </a:p>
        </p:txBody>
      </p:sp>
      <p:sp>
        <p:nvSpPr>
          <p:cNvPr id="10" name="TextBox 9"/>
          <p:cNvSpPr txBox="1"/>
          <p:nvPr/>
        </p:nvSpPr>
        <p:spPr>
          <a:xfrm>
            <a:off x="5940152" y="5880518"/>
            <a:ext cx="1999397" cy="338554"/>
          </a:xfrm>
          <a:prstGeom prst="rect">
            <a:avLst/>
          </a:prstGeom>
          <a:noFill/>
        </p:spPr>
        <p:txBody>
          <a:bodyPr wrap="square" rtlCol="0">
            <a:spAutoFit/>
          </a:bodyPr>
          <a:lstStyle/>
          <a:p>
            <a:pPr lvl="0" algn="ctr" defTabSz="914400"/>
            <a:r>
              <a:rPr lang="de-DE" sz="1600" b="1" kern="0" dirty="0" smtClean="0">
                <a:solidFill>
                  <a:schemeClr val="tx1">
                    <a:lumMod val="50000"/>
                  </a:schemeClr>
                </a:solidFill>
                <a:latin typeface="Arial" panose="020B0604020202020204" pitchFamily="34" charset="0"/>
                <a:cs typeface="Arial" panose="020B0604020202020204" pitchFamily="34" charset="0"/>
              </a:rPr>
              <a:t>Root Tipps</a:t>
            </a:r>
            <a:endParaRPr lang="de-DE" sz="1600" b="1" kern="0" dirty="0">
              <a:solidFill>
                <a:schemeClr val="tx1">
                  <a:lumMod val="50000"/>
                </a:schemeClr>
              </a:solidFill>
              <a:latin typeface="Arial" panose="020B0604020202020204" pitchFamily="34" charset="0"/>
              <a:cs typeface="Arial" panose="020B0604020202020204" pitchFamily="34" charset="0"/>
            </a:endParaRPr>
          </a:p>
        </p:txBody>
      </p:sp>
      <p:sp>
        <p:nvSpPr>
          <p:cNvPr id="11" name="AutoShape 15"/>
          <p:cNvSpPr>
            <a:spLocks noChangeArrowheads="1"/>
          </p:cNvSpPr>
          <p:nvPr/>
        </p:nvSpPr>
        <p:spPr bwMode="auto">
          <a:xfrm>
            <a:off x="5860707" y="3002903"/>
            <a:ext cx="2499353" cy="609181"/>
          </a:xfrm>
          <a:prstGeom prst="roundRect">
            <a:avLst>
              <a:gd name="adj" fmla="val 11806"/>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l" rtl="0" eaLnBrk="0" hangingPunct="0">
              <a:spcBef>
                <a:spcPct val="20000"/>
              </a:spcBef>
              <a:buFontTx/>
              <a:buChar char="•"/>
              <a:defRPr/>
            </a:pPr>
            <a:endParaRPr lang="en-US" dirty="0">
              <a:cs typeface="Arial" charset="0"/>
            </a:endParaRPr>
          </a:p>
        </p:txBody>
      </p:sp>
      <p:sp>
        <p:nvSpPr>
          <p:cNvPr id="12" name="TextBox 11"/>
          <p:cNvSpPr txBox="1"/>
          <p:nvPr/>
        </p:nvSpPr>
        <p:spPr>
          <a:xfrm>
            <a:off x="6156666" y="3169714"/>
            <a:ext cx="1999397" cy="338554"/>
          </a:xfrm>
          <a:prstGeom prst="rect">
            <a:avLst/>
          </a:prstGeom>
          <a:noFill/>
        </p:spPr>
        <p:txBody>
          <a:bodyPr wrap="square" rtlCol="0">
            <a:spAutoFit/>
          </a:bodyPr>
          <a:lstStyle/>
          <a:p>
            <a:pPr lvl="0" defTabSz="914400"/>
            <a:r>
              <a:rPr lang="de-DE" sz="1600" b="1" kern="0" dirty="0" smtClean="0">
                <a:solidFill>
                  <a:schemeClr val="tx1">
                    <a:lumMod val="50000"/>
                  </a:schemeClr>
                </a:solidFill>
                <a:latin typeface="Arial" panose="020B0604020202020204" pitchFamily="34" charset="0"/>
                <a:cs typeface="Arial" panose="020B0604020202020204" pitchFamily="34" charset="0"/>
              </a:rPr>
              <a:t>Root Surface Area</a:t>
            </a:r>
            <a:endParaRPr lang="de-DE" sz="1600" b="1" kern="0" dirty="0">
              <a:solidFill>
                <a:schemeClr val="tx1">
                  <a:lumMod val="50000"/>
                </a:schemeClr>
              </a:solidFill>
              <a:latin typeface="Arial" panose="020B0604020202020204" pitchFamily="34" charset="0"/>
              <a:cs typeface="Arial" panose="020B0604020202020204" pitchFamily="34" charset="0"/>
            </a:endParaRPr>
          </a:p>
        </p:txBody>
      </p:sp>
      <p:sp>
        <p:nvSpPr>
          <p:cNvPr id="13" name="Title 1"/>
          <p:cNvSpPr>
            <a:spLocks noGrp="1"/>
          </p:cNvSpPr>
          <p:nvPr>
            <p:ph type="title"/>
          </p:nvPr>
        </p:nvSpPr>
        <p:spPr>
          <a:xfrm>
            <a:off x="5508104" y="669479"/>
            <a:ext cx="3774963" cy="2216514"/>
          </a:xfrm>
        </p:spPr>
        <p:txBody>
          <a:bodyPr/>
          <a:lstStyle/>
          <a:p>
            <a:pPr algn="l"/>
            <a:r>
              <a:rPr lang="en-GB" sz="2400" b="1" dirty="0" smtClean="0">
                <a:solidFill>
                  <a:srgbClr val="C00000"/>
                </a:solidFill>
                <a:latin typeface="Palatino Linotype" panose="02040502050505030304" pitchFamily="18" charset="0"/>
              </a:rPr>
              <a:t>The root tips, and root surface area of </a:t>
            </a:r>
            <a:r>
              <a:rPr lang="en-GB" sz="2400" b="1" dirty="0" err="1" smtClean="0">
                <a:solidFill>
                  <a:srgbClr val="C00000"/>
                </a:solidFill>
                <a:latin typeface="Palatino Linotype" panose="02040502050505030304" pitchFamily="18" charset="0"/>
              </a:rPr>
              <a:t>licorice</a:t>
            </a:r>
            <a:r>
              <a:rPr lang="en-GB" sz="2400" b="1" dirty="0" smtClean="0">
                <a:solidFill>
                  <a:srgbClr val="C00000"/>
                </a:solidFill>
                <a:latin typeface="Palatino Linotype" panose="02040502050505030304" pitchFamily="18" charset="0"/>
              </a:rPr>
              <a:t> grown in soil amended with </a:t>
            </a:r>
            <a:r>
              <a:rPr lang="en-GB" sz="2400" b="1" dirty="0" err="1" smtClean="0">
                <a:solidFill>
                  <a:srgbClr val="C00000"/>
                </a:solidFill>
                <a:latin typeface="Palatino Linotype" panose="02040502050505030304" pitchFamily="18" charset="0"/>
              </a:rPr>
              <a:t>biochar</a:t>
            </a:r>
            <a:r>
              <a:rPr lang="en-GB" sz="2400" b="1" dirty="0" smtClean="0">
                <a:solidFill>
                  <a:srgbClr val="C00000"/>
                </a:solidFill>
                <a:latin typeface="Palatino Linotype" panose="02040502050505030304" pitchFamily="18" charset="0"/>
              </a:rPr>
              <a:t> under non-saline and saline soil conditions</a:t>
            </a:r>
            <a:endParaRPr lang="de-DE" sz="2400" b="1" dirty="0">
              <a:solidFill>
                <a:srgbClr val="C00000"/>
              </a:solidFill>
              <a:latin typeface="Palatino Linotype" panose="02040502050505030304" pitchFamily="18" charset="0"/>
            </a:endParaRPr>
          </a:p>
        </p:txBody>
      </p:sp>
    </p:spTree>
    <p:extLst>
      <p:ext uri="{BB962C8B-B14F-4D97-AF65-F5344CB8AC3E}">
        <p14:creationId xmlns:p14="http://schemas.microsoft.com/office/powerpoint/2010/main" val="1871378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170" y="4007307"/>
            <a:ext cx="1911449" cy="229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5088" y="4149080"/>
            <a:ext cx="1772991" cy="2152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3444666" y="987913"/>
            <a:ext cx="1849509" cy="2261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3094" y="4007307"/>
            <a:ext cx="1861082" cy="219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5084" y="1070902"/>
            <a:ext cx="1707852" cy="2178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232065" y="1275023"/>
            <a:ext cx="2261416" cy="1687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AutoShape 15"/>
          <p:cNvSpPr>
            <a:spLocks noChangeArrowheads="1"/>
          </p:cNvSpPr>
          <p:nvPr/>
        </p:nvSpPr>
        <p:spPr bwMode="auto">
          <a:xfrm>
            <a:off x="364472" y="6214312"/>
            <a:ext cx="2137652" cy="538998"/>
          </a:xfrm>
          <a:prstGeom prst="roundRect">
            <a:avLst>
              <a:gd name="adj" fmla="val 11806"/>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l" rtl="0" eaLnBrk="0" hangingPunct="0">
              <a:spcBef>
                <a:spcPct val="20000"/>
              </a:spcBef>
              <a:buFontTx/>
              <a:buChar char="•"/>
              <a:defRPr/>
            </a:pPr>
            <a:endParaRPr lang="en-US" dirty="0">
              <a:cs typeface="Arial" charset="0"/>
            </a:endParaRPr>
          </a:p>
        </p:txBody>
      </p:sp>
      <p:sp>
        <p:nvSpPr>
          <p:cNvPr id="7" name="Subtitle 2"/>
          <p:cNvSpPr txBox="1">
            <a:spLocks/>
          </p:cNvSpPr>
          <p:nvPr/>
        </p:nvSpPr>
        <p:spPr>
          <a:xfrm>
            <a:off x="447170" y="6259991"/>
            <a:ext cx="2054954" cy="4320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de-DE" sz="1800" b="1" dirty="0" smtClean="0">
                <a:solidFill>
                  <a:schemeClr val="tx1">
                    <a:lumMod val="50000"/>
                  </a:schemeClr>
                </a:solidFill>
                <a:latin typeface="Arial" panose="020B0604020202020204" pitchFamily="34" charset="0"/>
                <a:cs typeface="Arial" panose="020B0604020202020204" pitchFamily="34" charset="0"/>
              </a:rPr>
              <a:t>Control </a:t>
            </a:r>
            <a:r>
              <a:rPr lang="de-DE" sz="1800" b="1" dirty="0" err="1" smtClean="0">
                <a:solidFill>
                  <a:schemeClr val="tx1">
                    <a:lumMod val="50000"/>
                  </a:schemeClr>
                </a:solidFill>
                <a:latin typeface="Arial" panose="020B0604020202020204" pitchFamily="34" charset="0"/>
                <a:cs typeface="Arial" panose="020B0604020202020204" pitchFamily="34" charset="0"/>
              </a:rPr>
              <a:t>saline</a:t>
            </a:r>
            <a:endParaRPr lang="de-DE" sz="1800" b="1" dirty="0">
              <a:solidFill>
                <a:schemeClr val="tx1">
                  <a:lumMod val="50000"/>
                </a:schemeClr>
              </a:solidFill>
              <a:latin typeface="Arial" panose="020B0604020202020204" pitchFamily="34" charset="0"/>
              <a:cs typeface="Arial" panose="020B0604020202020204" pitchFamily="34" charset="0"/>
            </a:endParaRPr>
          </a:p>
        </p:txBody>
      </p:sp>
      <p:sp>
        <p:nvSpPr>
          <p:cNvPr id="20" name="AutoShape 15"/>
          <p:cNvSpPr>
            <a:spLocks noChangeArrowheads="1"/>
          </p:cNvSpPr>
          <p:nvPr/>
        </p:nvSpPr>
        <p:spPr bwMode="auto">
          <a:xfrm>
            <a:off x="334068" y="3207590"/>
            <a:ext cx="2137652" cy="538998"/>
          </a:xfrm>
          <a:prstGeom prst="roundRect">
            <a:avLst>
              <a:gd name="adj" fmla="val 11806"/>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l" rtl="0" eaLnBrk="0" hangingPunct="0">
              <a:spcBef>
                <a:spcPct val="20000"/>
              </a:spcBef>
              <a:buFontTx/>
              <a:buChar char="•"/>
              <a:defRPr/>
            </a:pPr>
            <a:endParaRPr lang="en-US" dirty="0">
              <a:cs typeface="Arial" charset="0"/>
            </a:endParaRPr>
          </a:p>
        </p:txBody>
      </p:sp>
      <p:sp>
        <p:nvSpPr>
          <p:cNvPr id="3" name="Subtitle 2"/>
          <p:cNvSpPr>
            <a:spLocks noGrp="1"/>
          </p:cNvSpPr>
          <p:nvPr>
            <p:ph type="subTitle" idx="1"/>
          </p:nvPr>
        </p:nvSpPr>
        <p:spPr>
          <a:xfrm>
            <a:off x="222720" y="3314540"/>
            <a:ext cx="2304256" cy="432048"/>
          </a:xfrm>
        </p:spPr>
        <p:txBody>
          <a:bodyPr>
            <a:normAutofit/>
          </a:bodyPr>
          <a:lstStyle/>
          <a:p>
            <a:r>
              <a:rPr lang="de-DE" sz="1800" b="1" dirty="0" smtClean="0">
                <a:solidFill>
                  <a:schemeClr val="tx1">
                    <a:lumMod val="50000"/>
                  </a:schemeClr>
                </a:solidFill>
                <a:latin typeface="Arial" panose="020B0604020202020204" pitchFamily="34" charset="0"/>
                <a:cs typeface="Arial" panose="020B0604020202020204" pitchFamily="34" charset="0"/>
              </a:rPr>
              <a:t>Control non </a:t>
            </a:r>
            <a:r>
              <a:rPr lang="de-DE" sz="1800" b="1" dirty="0" err="1" smtClean="0">
                <a:solidFill>
                  <a:schemeClr val="tx1">
                    <a:lumMod val="50000"/>
                  </a:schemeClr>
                </a:solidFill>
                <a:latin typeface="Arial" panose="020B0604020202020204" pitchFamily="34" charset="0"/>
                <a:cs typeface="Arial" panose="020B0604020202020204" pitchFamily="34" charset="0"/>
              </a:rPr>
              <a:t>saline</a:t>
            </a:r>
            <a:endParaRPr lang="de-DE" sz="1800" b="1" dirty="0">
              <a:solidFill>
                <a:schemeClr val="tx1">
                  <a:lumMod val="50000"/>
                </a:schemeClr>
              </a:solidFill>
              <a:latin typeface="Arial" panose="020B0604020202020204" pitchFamily="34" charset="0"/>
              <a:cs typeface="Arial" panose="020B0604020202020204" pitchFamily="34" charset="0"/>
            </a:endParaRPr>
          </a:p>
        </p:txBody>
      </p:sp>
      <p:sp>
        <p:nvSpPr>
          <p:cNvPr id="21" name="AutoShape 15"/>
          <p:cNvSpPr>
            <a:spLocks noChangeArrowheads="1"/>
          </p:cNvSpPr>
          <p:nvPr/>
        </p:nvSpPr>
        <p:spPr bwMode="auto">
          <a:xfrm>
            <a:off x="3344576" y="3182467"/>
            <a:ext cx="2137652" cy="538998"/>
          </a:xfrm>
          <a:prstGeom prst="roundRect">
            <a:avLst>
              <a:gd name="adj" fmla="val 11806"/>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l" rtl="0" eaLnBrk="0" hangingPunct="0">
              <a:spcBef>
                <a:spcPct val="20000"/>
              </a:spcBef>
              <a:buFontTx/>
              <a:buChar char="•"/>
              <a:defRPr/>
            </a:pPr>
            <a:endParaRPr lang="en-US" dirty="0">
              <a:cs typeface="Arial" charset="0"/>
            </a:endParaRPr>
          </a:p>
        </p:txBody>
      </p:sp>
      <p:sp>
        <p:nvSpPr>
          <p:cNvPr id="12" name="Subtitle 2"/>
          <p:cNvSpPr txBox="1">
            <a:spLocks/>
          </p:cNvSpPr>
          <p:nvPr/>
        </p:nvSpPr>
        <p:spPr>
          <a:xfrm>
            <a:off x="3261274" y="3280127"/>
            <a:ext cx="2304256" cy="4320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de-DE" sz="1800" b="1" dirty="0" smtClean="0">
                <a:solidFill>
                  <a:schemeClr val="tx1">
                    <a:lumMod val="50000"/>
                  </a:schemeClr>
                </a:solidFill>
                <a:latin typeface="Arial" panose="020B0604020202020204" pitchFamily="34" charset="0"/>
                <a:cs typeface="Arial" panose="020B0604020202020204" pitchFamily="34" charset="0"/>
              </a:rPr>
              <a:t>2% BC non </a:t>
            </a:r>
            <a:r>
              <a:rPr lang="de-DE" sz="1800" b="1" dirty="0" err="1" smtClean="0">
                <a:solidFill>
                  <a:schemeClr val="tx1">
                    <a:lumMod val="50000"/>
                  </a:schemeClr>
                </a:solidFill>
                <a:latin typeface="Arial" panose="020B0604020202020204" pitchFamily="34" charset="0"/>
                <a:cs typeface="Arial" panose="020B0604020202020204" pitchFamily="34" charset="0"/>
              </a:rPr>
              <a:t>saline</a:t>
            </a:r>
            <a:endParaRPr lang="de-DE" sz="1800" b="1" dirty="0">
              <a:solidFill>
                <a:schemeClr val="tx1">
                  <a:lumMod val="50000"/>
                </a:schemeClr>
              </a:solidFill>
              <a:latin typeface="Arial" panose="020B0604020202020204" pitchFamily="34" charset="0"/>
              <a:cs typeface="Arial" panose="020B0604020202020204" pitchFamily="34" charset="0"/>
            </a:endParaRPr>
          </a:p>
        </p:txBody>
      </p:sp>
      <p:sp>
        <p:nvSpPr>
          <p:cNvPr id="23" name="AutoShape 15"/>
          <p:cNvSpPr>
            <a:spLocks noChangeArrowheads="1"/>
          </p:cNvSpPr>
          <p:nvPr/>
        </p:nvSpPr>
        <p:spPr bwMode="auto">
          <a:xfrm>
            <a:off x="6105594" y="3172927"/>
            <a:ext cx="2137652" cy="538998"/>
          </a:xfrm>
          <a:prstGeom prst="roundRect">
            <a:avLst>
              <a:gd name="adj" fmla="val 11806"/>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l" rtl="0" eaLnBrk="0" hangingPunct="0">
              <a:spcBef>
                <a:spcPct val="20000"/>
              </a:spcBef>
              <a:buFontTx/>
              <a:buChar char="•"/>
              <a:defRPr/>
            </a:pPr>
            <a:endParaRPr lang="en-US" dirty="0">
              <a:cs typeface="Arial" charset="0"/>
            </a:endParaRPr>
          </a:p>
        </p:txBody>
      </p:sp>
      <p:sp>
        <p:nvSpPr>
          <p:cNvPr id="24" name="AutoShape 15"/>
          <p:cNvSpPr>
            <a:spLocks noChangeArrowheads="1"/>
          </p:cNvSpPr>
          <p:nvPr/>
        </p:nvSpPr>
        <p:spPr bwMode="auto">
          <a:xfrm>
            <a:off x="3344576" y="6206516"/>
            <a:ext cx="2137652" cy="538998"/>
          </a:xfrm>
          <a:prstGeom prst="roundRect">
            <a:avLst>
              <a:gd name="adj" fmla="val 11806"/>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l" rtl="0" eaLnBrk="0" hangingPunct="0">
              <a:spcBef>
                <a:spcPct val="20000"/>
              </a:spcBef>
              <a:buFontTx/>
              <a:buChar char="•"/>
              <a:defRPr/>
            </a:pPr>
            <a:endParaRPr lang="en-US" dirty="0">
              <a:cs typeface="Arial" charset="0"/>
            </a:endParaRPr>
          </a:p>
        </p:txBody>
      </p:sp>
      <p:sp>
        <p:nvSpPr>
          <p:cNvPr id="25" name="AutoShape 15"/>
          <p:cNvSpPr>
            <a:spLocks noChangeArrowheads="1"/>
          </p:cNvSpPr>
          <p:nvPr/>
        </p:nvSpPr>
        <p:spPr bwMode="auto">
          <a:xfrm>
            <a:off x="6186811" y="6210074"/>
            <a:ext cx="2137652" cy="538998"/>
          </a:xfrm>
          <a:prstGeom prst="roundRect">
            <a:avLst>
              <a:gd name="adj" fmla="val 11806"/>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l" rtl="0" eaLnBrk="0" hangingPunct="0">
              <a:spcBef>
                <a:spcPct val="20000"/>
              </a:spcBef>
              <a:buFontTx/>
              <a:buChar char="•"/>
              <a:defRPr/>
            </a:pPr>
            <a:endParaRPr lang="en-US" dirty="0">
              <a:cs typeface="Arial" charset="0"/>
            </a:endParaRPr>
          </a:p>
        </p:txBody>
      </p:sp>
      <p:sp>
        <p:nvSpPr>
          <p:cNvPr id="10" name="Subtitle 2"/>
          <p:cNvSpPr txBox="1">
            <a:spLocks/>
          </p:cNvSpPr>
          <p:nvPr/>
        </p:nvSpPr>
        <p:spPr>
          <a:xfrm>
            <a:off x="6455755" y="6264525"/>
            <a:ext cx="1868708" cy="4300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de-DE" sz="1800" b="1" dirty="0" smtClean="0">
                <a:solidFill>
                  <a:schemeClr val="tx1">
                    <a:lumMod val="50000"/>
                  </a:schemeClr>
                </a:solidFill>
                <a:latin typeface="Arial" panose="020B0604020202020204" pitchFamily="34" charset="0"/>
                <a:cs typeface="Arial" panose="020B0604020202020204" pitchFamily="34" charset="0"/>
              </a:rPr>
              <a:t>4% BC </a:t>
            </a:r>
            <a:r>
              <a:rPr lang="de-DE" sz="1800" b="1" dirty="0" err="1" smtClean="0">
                <a:solidFill>
                  <a:schemeClr val="tx1">
                    <a:lumMod val="50000"/>
                  </a:schemeClr>
                </a:solidFill>
                <a:latin typeface="Arial" panose="020B0604020202020204" pitchFamily="34" charset="0"/>
                <a:cs typeface="Arial" panose="020B0604020202020204" pitchFamily="34" charset="0"/>
              </a:rPr>
              <a:t>saline</a:t>
            </a:r>
            <a:endParaRPr lang="de-DE" sz="1800" b="1" dirty="0">
              <a:solidFill>
                <a:schemeClr val="tx1">
                  <a:lumMod val="50000"/>
                </a:schemeClr>
              </a:solidFill>
              <a:latin typeface="Arial" panose="020B0604020202020204" pitchFamily="34" charset="0"/>
              <a:cs typeface="Arial" panose="020B0604020202020204" pitchFamily="34" charset="0"/>
            </a:endParaRPr>
          </a:p>
        </p:txBody>
      </p:sp>
      <p:sp>
        <p:nvSpPr>
          <p:cNvPr id="15" name="Subtitle 2"/>
          <p:cNvSpPr txBox="1">
            <a:spLocks/>
          </p:cNvSpPr>
          <p:nvPr/>
        </p:nvSpPr>
        <p:spPr>
          <a:xfrm>
            <a:off x="6022292" y="3249329"/>
            <a:ext cx="2304256" cy="4320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de-DE" sz="1800" b="1" dirty="0">
                <a:solidFill>
                  <a:schemeClr val="tx1">
                    <a:lumMod val="50000"/>
                  </a:schemeClr>
                </a:solidFill>
                <a:latin typeface="Arial" panose="020B0604020202020204" pitchFamily="34" charset="0"/>
                <a:cs typeface="Arial" panose="020B0604020202020204" pitchFamily="34" charset="0"/>
              </a:rPr>
              <a:t>4</a:t>
            </a:r>
            <a:r>
              <a:rPr lang="de-DE" sz="1800" b="1" dirty="0" smtClean="0">
                <a:solidFill>
                  <a:schemeClr val="tx1">
                    <a:lumMod val="50000"/>
                  </a:schemeClr>
                </a:solidFill>
                <a:latin typeface="Arial" panose="020B0604020202020204" pitchFamily="34" charset="0"/>
                <a:cs typeface="Arial" panose="020B0604020202020204" pitchFamily="34" charset="0"/>
              </a:rPr>
              <a:t>% BC non </a:t>
            </a:r>
            <a:r>
              <a:rPr lang="de-DE" sz="1800" b="1" dirty="0" err="1" smtClean="0">
                <a:solidFill>
                  <a:schemeClr val="tx1">
                    <a:lumMod val="50000"/>
                  </a:schemeClr>
                </a:solidFill>
                <a:latin typeface="Arial" panose="020B0604020202020204" pitchFamily="34" charset="0"/>
                <a:cs typeface="Arial" panose="020B0604020202020204" pitchFamily="34" charset="0"/>
              </a:rPr>
              <a:t>saline</a:t>
            </a:r>
            <a:endParaRPr lang="de-DE" sz="1800" b="1" dirty="0">
              <a:solidFill>
                <a:schemeClr val="tx1">
                  <a:lumMod val="50000"/>
                </a:schemeClr>
              </a:solidFill>
              <a:latin typeface="Arial" panose="020B0604020202020204" pitchFamily="34" charset="0"/>
              <a:cs typeface="Arial" panose="020B0604020202020204" pitchFamily="34" charset="0"/>
            </a:endParaRPr>
          </a:p>
        </p:txBody>
      </p:sp>
      <p:sp>
        <p:nvSpPr>
          <p:cNvPr id="17" name="Subtitle 2"/>
          <p:cNvSpPr txBox="1">
            <a:spLocks/>
          </p:cNvSpPr>
          <p:nvPr/>
        </p:nvSpPr>
        <p:spPr>
          <a:xfrm>
            <a:off x="3177972" y="6258474"/>
            <a:ext cx="2304256" cy="4320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de-DE" sz="1800" b="1" dirty="0" smtClean="0">
                <a:solidFill>
                  <a:schemeClr val="tx1">
                    <a:lumMod val="50000"/>
                  </a:schemeClr>
                </a:solidFill>
                <a:latin typeface="Arial" panose="020B0604020202020204" pitchFamily="34" charset="0"/>
                <a:cs typeface="Arial" panose="020B0604020202020204" pitchFamily="34" charset="0"/>
              </a:rPr>
              <a:t>2% BC </a:t>
            </a:r>
            <a:r>
              <a:rPr lang="de-DE" sz="1800" b="1" dirty="0" err="1" smtClean="0">
                <a:solidFill>
                  <a:schemeClr val="tx1">
                    <a:lumMod val="50000"/>
                  </a:schemeClr>
                </a:solidFill>
                <a:latin typeface="Arial" panose="020B0604020202020204" pitchFamily="34" charset="0"/>
                <a:cs typeface="Arial" panose="020B0604020202020204" pitchFamily="34" charset="0"/>
              </a:rPr>
              <a:t>saline</a:t>
            </a:r>
            <a:endParaRPr lang="de-DE" sz="1800" b="1" dirty="0">
              <a:solidFill>
                <a:schemeClr val="tx1">
                  <a:lumMod val="50000"/>
                </a:schemeClr>
              </a:solidFill>
              <a:latin typeface="Arial" panose="020B0604020202020204" pitchFamily="34" charset="0"/>
              <a:cs typeface="Arial" panose="020B0604020202020204" pitchFamily="34" charset="0"/>
            </a:endParaRPr>
          </a:p>
        </p:txBody>
      </p:sp>
      <p:sp>
        <p:nvSpPr>
          <p:cNvPr id="2" name="Rechteck 1"/>
          <p:cNvSpPr/>
          <p:nvPr/>
        </p:nvSpPr>
        <p:spPr>
          <a:xfrm>
            <a:off x="1005143" y="342097"/>
            <a:ext cx="7057793" cy="707886"/>
          </a:xfrm>
          <a:prstGeom prst="rect">
            <a:avLst/>
          </a:prstGeom>
        </p:spPr>
        <p:txBody>
          <a:bodyPr wrap="square">
            <a:spAutoFit/>
          </a:bodyPr>
          <a:lstStyle/>
          <a:p>
            <a:pPr algn="ctr"/>
            <a:r>
              <a:rPr lang="en-GB" sz="2000" b="1" dirty="0" smtClean="0">
                <a:solidFill>
                  <a:srgbClr val="C00000"/>
                </a:solidFill>
                <a:latin typeface="Palatino Linotype" panose="02040502050505030304" pitchFamily="18" charset="0"/>
              </a:rPr>
              <a:t>The root architecture of </a:t>
            </a:r>
            <a:r>
              <a:rPr lang="en-GB" sz="2000" b="1" dirty="0" err="1" smtClean="0">
                <a:solidFill>
                  <a:srgbClr val="C00000"/>
                </a:solidFill>
                <a:latin typeface="Palatino Linotype" panose="02040502050505030304" pitchFamily="18" charset="0"/>
              </a:rPr>
              <a:t>licorice</a:t>
            </a:r>
            <a:r>
              <a:rPr lang="en-GB" sz="2000" b="1" dirty="0" smtClean="0">
                <a:solidFill>
                  <a:srgbClr val="C00000"/>
                </a:solidFill>
                <a:latin typeface="Palatino Linotype" panose="02040502050505030304" pitchFamily="18" charset="0"/>
              </a:rPr>
              <a:t> grown in soil amended with </a:t>
            </a:r>
            <a:r>
              <a:rPr lang="en-GB" sz="2000" b="1" dirty="0" err="1" smtClean="0">
                <a:solidFill>
                  <a:srgbClr val="C00000"/>
                </a:solidFill>
                <a:latin typeface="Palatino Linotype" panose="02040502050505030304" pitchFamily="18" charset="0"/>
              </a:rPr>
              <a:t>biochar</a:t>
            </a:r>
            <a:r>
              <a:rPr lang="en-GB" sz="2000" b="1" dirty="0" smtClean="0">
                <a:solidFill>
                  <a:srgbClr val="C00000"/>
                </a:solidFill>
                <a:latin typeface="Palatino Linotype" panose="02040502050505030304" pitchFamily="18" charset="0"/>
              </a:rPr>
              <a:t> under non-saline and saline soil conditions</a:t>
            </a:r>
            <a:endParaRPr lang="en-GB" sz="2000" dirty="0">
              <a:latin typeface="Palatino Linotype" panose="02040502050505030304" pitchFamily="18" charset="0"/>
            </a:endParaRPr>
          </a:p>
        </p:txBody>
      </p:sp>
    </p:spTree>
    <p:extLst>
      <p:ext uri="{BB962C8B-B14F-4D97-AF65-F5344CB8AC3E}">
        <p14:creationId xmlns:p14="http://schemas.microsoft.com/office/powerpoint/2010/main" val="2028071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63675" y="502680"/>
            <a:ext cx="3980325" cy="2308324"/>
          </a:xfrm>
          <a:prstGeom prst="rect">
            <a:avLst/>
          </a:prstGeom>
        </p:spPr>
        <p:txBody>
          <a:bodyPr wrap="square">
            <a:spAutoFit/>
          </a:bodyPr>
          <a:lstStyle/>
          <a:p>
            <a:r>
              <a:rPr lang="en-GB" sz="2400" b="1" dirty="0" smtClean="0">
                <a:solidFill>
                  <a:srgbClr val="C00000"/>
                </a:solidFill>
                <a:latin typeface="Palatino Linotype" panose="02040502050505030304" pitchFamily="18" charset="0"/>
                <a:ea typeface="+mj-ea"/>
              </a:rPr>
              <a:t>Concentrations (%) nitrogen, and phosphorus in </a:t>
            </a:r>
            <a:r>
              <a:rPr lang="en-GB" sz="2400" b="1" dirty="0" err="1" smtClean="0">
                <a:solidFill>
                  <a:srgbClr val="C00000"/>
                </a:solidFill>
                <a:latin typeface="Palatino Linotype" panose="02040502050505030304" pitchFamily="18" charset="0"/>
                <a:ea typeface="+mj-ea"/>
              </a:rPr>
              <a:t>licorice</a:t>
            </a:r>
            <a:r>
              <a:rPr lang="en-GB" sz="2400" b="1" dirty="0" smtClean="0">
                <a:solidFill>
                  <a:srgbClr val="C00000"/>
                </a:solidFill>
                <a:latin typeface="Palatino Linotype" panose="02040502050505030304" pitchFamily="18" charset="0"/>
                <a:ea typeface="+mj-ea"/>
              </a:rPr>
              <a:t> plant tissue grown after application of </a:t>
            </a:r>
            <a:r>
              <a:rPr lang="en-GB" sz="2400" b="1" dirty="0" err="1" smtClean="0">
                <a:solidFill>
                  <a:srgbClr val="C00000"/>
                </a:solidFill>
                <a:latin typeface="Palatino Linotype" panose="02040502050505030304" pitchFamily="18" charset="0"/>
                <a:ea typeface="+mj-ea"/>
              </a:rPr>
              <a:t>biochar</a:t>
            </a:r>
            <a:r>
              <a:rPr lang="en-GB" sz="2400" b="1" dirty="0" smtClean="0">
                <a:solidFill>
                  <a:srgbClr val="C00000"/>
                </a:solidFill>
                <a:latin typeface="Palatino Linotype" panose="02040502050505030304" pitchFamily="18" charset="0"/>
                <a:ea typeface="+mj-ea"/>
              </a:rPr>
              <a:t>  under non-saline and saline soil condition. </a:t>
            </a:r>
            <a:endParaRPr lang="en-US" sz="2400" dirty="0">
              <a:solidFill>
                <a:srgbClr val="C00000"/>
              </a:solidFill>
              <a:latin typeface="Palatino Linotype" panose="02040502050505030304" pitchFamily="18" charset="0"/>
            </a:endParaRPr>
          </a:p>
        </p:txBody>
      </p:sp>
      <p:sp>
        <p:nvSpPr>
          <p:cNvPr id="8" name="AutoShape 15"/>
          <p:cNvSpPr>
            <a:spLocks noChangeArrowheads="1"/>
          </p:cNvSpPr>
          <p:nvPr/>
        </p:nvSpPr>
        <p:spPr bwMode="auto">
          <a:xfrm>
            <a:off x="5323038" y="3102959"/>
            <a:ext cx="2999311" cy="609181"/>
          </a:xfrm>
          <a:prstGeom prst="roundRect">
            <a:avLst>
              <a:gd name="adj" fmla="val 11806"/>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l" rtl="0" eaLnBrk="0" hangingPunct="0">
              <a:spcBef>
                <a:spcPct val="20000"/>
              </a:spcBef>
              <a:buFontTx/>
              <a:buChar char="•"/>
              <a:defRPr/>
            </a:pPr>
            <a:endParaRPr lang="en-US" dirty="0">
              <a:cs typeface="Arial" charset="0"/>
            </a:endParaRPr>
          </a:p>
        </p:txBody>
      </p:sp>
      <p:sp>
        <p:nvSpPr>
          <p:cNvPr id="9" name="TextBox 8"/>
          <p:cNvSpPr txBox="1"/>
          <p:nvPr/>
        </p:nvSpPr>
        <p:spPr>
          <a:xfrm>
            <a:off x="5834805" y="3238272"/>
            <a:ext cx="2383349" cy="338554"/>
          </a:xfrm>
          <a:prstGeom prst="rect">
            <a:avLst/>
          </a:prstGeom>
          <a:noFill/>
        </p:spPr>
        <p:txBody>
          <a:bodyPr wrap="square" rtlCol="0">
            <a:spAutoFit/>
          </a:bodyPr>
          <a:lstStyle/>
          <a:p>
            <a:pPr lvl="0" defTabSz="914400"/>
            <a:r>
              <a:rPr lang="de-DE" sz="1600" b="1" dirty="0">
                <a:solidFill>
                  <a:schemeClr val="tx1">
                    <a:lumMod val="50000"/>
                  </a:schemeClr>
                </a:solidFill>
                <a:latin typeface="Arial" panose="020B0604020202020204" pitchFamily="34" charset="0"/>
                <a:cs typeface="Arial" panose="020B0604020202020204" pitchFamily="34" charset="0"/>
              </a:rPr>
              <a:t>Nitrogen</a:t>
            </a:r>
            <a:r>
              <a:rPr lang="de-DE" sz="1600" b="1" kern="0" dirty="0" smtClean="0">
                <a:solidFill>
                  <a:schemeClr val="tx1">
                    <a:lumMod val="50000"/>
                  </a:schemeClr>
                </a:solidFill>
                <a:latin typeface="Arial" panose="020B0604020202020204" pitchFamily="34" charset="0"/>
                <a:cs typeface="Arial" panose="020B0604020202020204" pitchFamily="34" charset="0"/>
              </a:rPr>
              <a:t> content  </a:t>
            </a:r>
            <a:r>
              <a:rPr lang="de-DE" sz="1600" b="1" kern="0" dirty="0">
                <a:solidFill>
                  <a:schemeClr val="tx1">
                    <a:lumMod val="50000"/>
                  </a:schemeClr>
                </a:solidFill>
                <a:latin typeface="Arial" panose="020B0604020202020204" pitchFamily="34" charset="0"/>
                <a:cs typeface="Arial" panose="020B0604020202020204" pitchFamily="34" charset="0"/>
              </a:rPr>
              <a:t>%</a:t>
            </a:r>
          </a:p>
        </p:txBody>
      </p:sp>
      <p:sp>
        <p:nvSpPr>
          <p:cNvPr id="10" name="AutoShape 15"/>
          <p:cNvSpPr>
            <a:spLocks noChangeArrowheads="1"/>
          </p:cNvSpPr>
          <p:nvPr/>
        </p:nvSpPr>
        <p:spPr bwMode="auto">
          <a:xfrm>
            <a:off x="5323038" y="5728342"/>
            <a:ext cx="2999311" cy="609181"/>
          </a:xfrm>
          <a:prstGeom prst="roundRect">
            <a:avLst>
              <a:gd name="adj" fmla="val 11806"/>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l" rtl="0" eaLnBrk="0" hangingPunct="0">
              <a:spcBef>
                <a:spcPct val="20000"/>
              </a:spcBef>
              <a:buFontTx/>
              <a:buChar char="•"/>
              <a:defRPr/>
            </a:pPr>
            <a:endParaRPr lang="en-US" dirty="0">
              <a:cs typeface="Arial" charset="0"/>
            </a:endParaRPr>
          </a:p>
        </p:txBody>
      </p:sp>
      <p:sp>
        <p:nvSpPr>
          <p:cNvPr id="11" name="TextBox 10"/>
          <p:cNvSpPr txBox="1"/>
          <p:nvPr/>
        </p:nvSpPr>
        <p:spPr>
          <a:xfrm>
            <a:off x="5410343" y="5863655"/>
            <a:ext cx="2807811" cy="338554"/>
          </a:xfrm>
          <a:prstGeom prst="rect">
            <a:avLst/>
          </a:prstGeom>
          <a:noFill/>
        </p:spPr>
        <p:txBody>
          <a:bodyPr wrap="square" rtlCol="0">
            <a:spAutoFit/>
          </a:bodyPr>
          <a:lstStyle/>
          <a:p>
            <a:pPr lvl="0" algn="ctr" defTabSz="914400"/>
            <a:r>
              <a:rPr lang="de-DE" sz="1600" b="1" dirty="0">
                <a:solidFill>
                  <a:schemeClr val="tx1">
                    <a:lumMod val="50000"/>
                  </a:schemeClr>
                </a:solidFill>
                <a:latin typeface="Arial" panose="020B0604020202020204" pitchFamily="34" charset="0"/>
                <a:cs typeface="Arial" panose="020B0604020202020204" pitchFamily="34" charset="0"/>
              </a:rPr>
              <a:t>Phosphorus</a:t>
            </a:r>
            <a:r>
              <a:rPr lang="de-DE" sz="1600" b="1" kern="0" dirty="0" smtClean="0">
                <a:solidFill>
                  <a:schemeClr val="tx1">
                    <a:lumMod val="50000"/>
                  </a:schemeClr>
                </a:solidFill>
                <a:latin typeface="Arial" panose="020B0604020202020204" pitchFamily="34" charset="0"/>
                <a:cs typeface="Arial" panose="020B0604020202020204" pitchFamily="34" charset="0"/>
              </a:rPr>
              <a:t> content  </a:t>
            </a:r>
            <a:r>
              <a:rPr lang="de-DE" sz="1600" b="1" kern="0" dirty="0">
                <a:solidFill>
                  <a:schemeClr val="tx1">
                    <a:lumMod val="50000"/>
                  </a:schemeClr>
                </a:solidFill>
                <a:latin typeface="Arial" panose="020B0604020202020204" pitchFamily="34" charset="0"/>
                <a:cs typeface="Arial" panose="020B0604020202020204" pitchFamily="34" charset="0"/>
              </a:rPr>
              <a:t>%</a:t>
            </a:r>
          </a:p>
        </p:txBody>
      </p:sp>
      <p:pic>
        <p:nvPicPr>
          <p:cNvPr id="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2" y="0"/>
            <a:ext cx="5193077" cy="3605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7" y="3429635"/>
            <a:ext cx="5103507" cy="342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337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65" y="461383"/>
            <a:ext cx="3995936" cy="2254521"/>
          </a:xfrm>
        </p:spPr>
        <p:txBody>
          <a:bodyPr>
            <a:noAutofit/>
          </a:bodyPr>
          <a:lstStyle/>
          <a:p>
            <a:pPr algn="l" defTabSz="609585">
              <a:spcBef>
                <a:spcPct val="30000"/>
              </a:spcBef>
              <a:buClr>
                <a:schemeClr val="tx2"/>
              </a:buClr>
            </a:pPr>
            <a:r>
              <a:rPr lang="de-DE" sz="2400" b="1" dirty="0" err="1" smtClean="0">
                <a:solidFill>
                  <a:srgbClr val="C00000"/>
                </a:solidFill>
                <a:latin typeface="Palatino Linotype" panose="02040502050505030304" pitchFamily="18" charset="0"/>
                <a:ea typeface="+mn-ea"/>
                <a:cs typeface="+mn-cs"/>
              </a:rPr>
              <a:t>Effect</a:t>
            </a:r>
            <a:r>
              <a:rPr lang="de-DE" sz="2400" b="1" dirty="0" smtClean="0">
                <a:solidFill>
                  <a:srgbClr val="C00000"/>
                </a:solidFill>
                <a:latin typeface="Palatino Linotype" panose="02040502050505030304" pitchFamily="18" charset="0"/>
                <a:ea typeface="+mn-ea"/>
                <a:cs typeface="+mn-cs"/>
              </a:rPr>
              <a:t> </a:t>
            </a:r>
            <a:r>
              <a:rPr lang="de-DE" sz="2400" b="1" dirty="0" err="1" smtClean="0">
                <a:solidFill>
                  <a:srgbClr val="C00000"/>
                </a:solidFill>
                <a:latin typeface="Palatino Linotype" panose="02040502050505030304" pitchFamily="18" charset="0"/>
                <a:ea typeface="+mn-ea"/>
                <a:cs typeface="+mn-cs"/>
              </a:rPr>
              <a:t>of</a:t>
            </a:r>
            <a:r>
              <a:rPr lang="de-DE" sz="2400" b="1" dirty="0" smtClean="0">
                <a:solidFill>
                  <a:srgbClr val="C00000"/>
                </a:solidFill>
                <a:latin typeface="Palatino Linotype" panose="02040502050505030304" pitchFamily="18" charset="0"/>
                <a:ea typeface="+mn-ea"/>
                <a:cs typeface="+mn-cs"/>
              </a:rPr>
              <a:t> </a:t>
            </a:r>
            <a:r>
              <a:rPr lang="de-DE" sz="2400" b="1" dirty="0" err="1" smtClean="0">
                <a:solidFill>
                  <a:srgbClr val="C00000"/>
                </a:solidFill>
                <a:latin typeface="Palatino Linotype" panose="02040502050505030304" pitchFamily="18" charset="0"/>
                <a:ea typeface="+mn-ea"/>
                <a:cs typeface="+mn-cs"/>
              </a:rPr>
              <a:t>biochar</a:t>
            </a:r>
            <a:r>
              <a:rPr lang="de-DE" sz="2400" b="1" dirty="0" smtClean="0">
                <a:solidFill>
                  <a:srgbClr val="C00000"/>
                </a:solidFill>
                <a:latin typeface="Palatino Linotype" panose="02040502050505030304" pitchFamily="18" charset="0"/>
                <a:ea typeface="+mn-ea"/>
                <a:cs typeface="+mn-cs"/>
              </a:rPr>
              <a:t> </a:t>
            </a:r>
            <a:r>
              <a:rPr lang="de-DE" sz="2400" b="1" dirty="0" err="1" smtClean="0">
                <a:solidFill>
                  <a:srgbClr val="C00000"/>
                </a:solidFill>
                <a:latin typeface="Palatino Linotype" panose="02040502050505030304" pitchFamily="18" charset="0"/>
                <a:ea typeface="+mn-ea"/>
                <a:cs typeface="+mn-cs"/>
              </a:rPr>
              <a:t>amendment</a:t>
            </a:r>
            <a:r>
              <a:rPr lang="de-DE" sz="2400" b="1" dirty="0" smtClean="0">
                <a:solidFill>
                  <a:srgbClr val="C00000"/>
                </a:solidFill>
                <a:latin typeface="Palatino Linotype" panose="02040502050505030304" pitchFamily="18" charset="0"/>
                <a:ea typeface="+mn-ea"/>
                <a:cs typeface="+mn-cs"/>
              </a:rPr>
              <a:t> on </a:t>
            </a:r>
            <a:r>
              <a:rPr lang="de-DE" sz="2400" b="1" dirty="0" err="1" smtClean="0">
                <a:solidFill>
                  <a:srgbClr val="C00000"/>
                </a:solidFill>
                <a:latin typeface="Palatino Linotype" panose="02040502050505030304" pitchFamily="18" charset="0"/>
                <a:ea typeface="+mn-ea"/>
                <a:cs typeface="+mn-cs"/>
              </a:rPr>
              <a:t>soil</a:t>
            </a:r>
            <a:r>
              <a:rPr lang="de-DE" sz="2400" b="1" dirty="0" smtClean="0">
                <a:solidFill>
                  <a:srgbClr val="C00000"/>
                </a:solidFill>
                <a:latin typeface="Palatino Linotype" panose="02040502050505030304" pitchFamily="18" charset="0"/>
                <a:ea typeface="+mn-ea"/>
                <a:cs typeface="+mn-cs"/>
              </a:rPr>
              <a:t> </a:t>
            </a:r>
            <a:r>
              <a:rPr lang="de-DE" sz="2400" b="1" dirty="0" err="1" smtClean="0">
                <a:solidFill>
                  <a:srgbClr val="C00000"/>
                </a:solidFill>
                <a:latin typeface="Palatino Linotype" panose="02040502050505030304" pitchFamily="18" charset="0"/>
                <a:ea typeface="+mn-ea"/>
                <a:cs typeface="+mn-cs"/>
              </a:rPr>
              <a:t>acidic</a:t>
            </a:r>
            <a:r>
              <a:rPr lang="de-DE" sz="2400" b="1" dirty="0" smtClean="0">
                <a:solidFill>
                  <a:srgbClr val="C00000"/>
                </a:solidFill>
                <a:latin typeface="Palatino Linotype" panose="02040502050505030304" pitchFamily="18" charset="0"/>
                <a:ea typeface="+mn-ea"/>
                <a:cs typeface="+mn-cs"/>
              </a:rPr>
              <a:t> </a:t>
            </a:r>
            <a:r>
              <a:rPr lang="de-DE" sz="2400" b="1" dirty="0" err="1" smtClean="0">
                <a:solidFill>
                  <a:srgbClr val="C00000"/>
                </a:solidFill>
                <a:latin typeface="Palatino Linotype" panose="02040502050505030304" pitchFamily="18" charset="0"/>
                <a:ea typeface="+mn-ea"/>
                <a:cs typeface="+mn-cs"/>
              </a:rPr>
              <a:t>and</a:t>
            </a:r>
            <a:r>
              <a:rPr lang="de-DE" sz="2400" b="1" dirty="0" smtClean="0">
                <a:solidFill>
                  <a:srgbClr val="C00000"/>
                </a:solidFill>
                <a:latin typeface="Palatino Linotype" panose="02040502050505030304" pitchFamily="18" charset="0"/>
                <a:ea typeface="+mn-ea"/>
                <a:cs typeface="+mn-cs"/>
              </a:rPr>
              <a:t> </a:t>
            </a:r>
            <a:r>
              <a:rPr lang="de-DE" sz="2400" b="1" dirty="0" err="1" smtClean="0">
                <a:solidFill>
                  <a:srgbClr val="C00000"/>
                </a:solidFill>
                <a:latin typeface="Palatino Linotype" panose="02040502050505030304" pitchFamily="18" charset="0"/>
                <a:ea typeface="+mn-ea"/>
                <a:cs typeface="+mn-cs"/>
              </a:rPr>
              <a:t>alcalic</a:t>
            </a:r>
            <a:r>
              <a:rPr lang="de-DE" sz="2400" b="1" dirty="0" smtClean="0">
                <a:solidFill>
                  <a:srgbClr val="C00000"/>
                </a:solidFill>
                <a:latin typeface="Palatino Linotype" panose="02040502050505030304" pitchFamily="18" charset="0"/>
                <a:ea typeface="+mn-ea"/>
                <a:cs typeface="+mn-cs"/>
              </a:rPr>
              <a:t> </a:t>
            </a:r>
            <a:r>
              <a:rPr lang="de-DE" sz="2400" b="1" dirty="0" err="1" smtClean="0">
                <a:solidFill>
                  <a:srgbClr val="C00000"/>
                </a:solidFill>
                <a:latin typeface="Palatino Linotype" panose="02040502050505030304" pitchFamily="18" charset="0"/>
                <a:ea typeface="+mn-ea"/>
                <a:cs typeface="+mn-cs"/>
              </a:rPr>
              <a:t>phosphomonoesterase</a:t>
            </a:r>
            <a:r>
              <a:rPr lang="de-DE" sz="2400" b="1" dirty="0" smtClean="0">
                <a:solidFill>
                  <a:srgbClr val="C00000"/>
                </a:solidFill>
                <a:latin typeface="Palatino Linotype" panose="02040502050505030304" pitchFamily="18" charset="0"/>
                <a:ea typeface="+mn-ea"/>
                <a:cs typeface="+mn-cs"/>
              </a:rPr>
              <a:t> </a:t>
            </a:r>
            <a:r>
              <a:rPr lang="de-DE" sz="2400" b="1" dirty="0" err="1" smtClean="0">
                <a:solidFill>
                  <a:srgbClr val="C00000"/>
                </a:solidFill>
                <a:latin typeface="Palatino Linotype" panose="02040502050505030304" pitchFamily="18" charset="0"/>
                <a:ea typeface="+mn-ea"/>
                <a:cs typeface="+mn-cs"/>
              </a:rPr>
              <a:t>activity</a:t>
            </a:r>
            <a:r>
              <a:rPr lang="de-DE" sz="2400" b="1" dirty="0" smtClean="0">
                <a:solidFill>
                  <a:srgbClr val="C00000"/>
                </a:solidFill>
                <a:latin typeface="Palatino Linotype" panose="02040502050505030304" pitchFamily="18" charset="0"/>
                <a:ea typeface="+mn-ea"/>
                <a:cs typeface="+mn-cs"/>
              </a:rPr>
              <a:t> </a:t>
            </a:r>
            <a:r>
              <a:rPr lang="de-DE" sz="2400" b="1" dirty="0" err="1" smtClean="0">
                <a:solidFill>
                  <a:srgbClr val="C00000"/>
                </a:solidFill>
                <a:latin typeface="Palatino Linotype" panose="02040502050505030304" pitchFamily="18" charset="0"/>
                <a:ea typeface="+mn-ea"/>
                <a:cs typeface="+mn-cs"/>
              </a:rPr>
              <a:t>under</a:t>
            </a:r>
            <a:r>
              <a:rPr lang="de-DE" sz="2400" b="1" dirty="0" smtClean="0">
                <a:solidFill>
                  <a:srgbClr val="C00000"/>
                </a:solidFill>
                <a:latin typeface="Palatino Linotype" panose="02040502050505030304" pitchFamily="18" charset="0"/>
                <a:ea typeface="+mn-ea"/>
                <a:cs typeface="+mn-cs"/>
              </a:rPr>
              <a:t> non-saline </a:t>
            </a:r>
            <a:r>
              <a:rPr lang="de-DE" sz="2400" b="1" dirty="0" err="1" smtClean="0">
                <a:solidFill>
                  <a:srgbClr val="C00000"/>
                </a:solidFill>
                <a:latin typeface="Palatino Linotype" panose="02040502050505030304" pitchFamily="18" charset="0"/>
                <a:ea typeface="+mn-ea"/>
                <a:cs typeface="+mn-cs"/>
              </a:rPr>
              <a:t>and</a:t>
            </a:r>
            <a:r>
              <a:rPr lang="de-DE" sz="2400" b="1" dirty="0" smtClean="0">
                <a:solidFill>
                  <a:srgbClr val="C00000"/>
                </a:solidFill>
                <a:latin typeface="Palatino Linotype" panose="02040502050505030304" pitchFamily="18" charset="0"/>
                <a:ea typeface="+mn-ea"/>
                <a:cs typeface="+mn-cs"/>
              </a:rPr>
              <a:t> </a:t>
            </a:r>
            <a:r>
              <a:rPr lang="de-DE" sz="2400" b="1" dirty="0" err="1" smtClean="0">
                <a:solidFill>
                  <a:srgbClr val="C00000"/>
                </a:solidFill>
                <a:latin typeface="Palatino Linotype" panose="02040502050505030304" pitchFamily="18" charset="0"/>
                <a:ea typeface="+mn-ea"/>
                <a:cs typeface="+mn-cs"/>
              </a:rPr>
              <a:t>saline</a:t>
            </a:r>
            <a:r>
              <a:rPr lang="de-DE" sz="2400" b="1" dirty="0" smtClean="0">
                <a:solidFill>
                  <a:srgbClr val="C00000"/>
                </a:solidFill>
                <a:latin typeface="Palatino Linotype" panose="02040502050505030304" pitchFamily="18" charset="0"/>
                <a:ea typeface="+mn-ea"/>
                <a:cs typeface="+mn-cs"/>
              </a:rPr>
              <a:t> </a:t>
            </a:r>
            <a:r>
              <a:rPr lang="de-DE" sz="2400" b="1" dirty="0" err="1" smtClean="0">
                <a:solidFill>
                  <a:srgbClr val="C00000"/>
                </a:solidFill>
                <a:latin typeface="Palatino Linotype" panose="02040502050505030304" pitchFamily="18" charset="0"/>
                <a:ea typeface="+mn-ea"/>
                <a:cs typeface="+mn-cs"/>
              </a:rPr>
              <a:t>soil</a:t>
            </a:r>
            <a:r>
              <a:rPr lang="de-DE" sz="2400" b="1" dirty="0" smtClean="0">
                <a:solidFill>
                  <a:srgbClr val="C00000"/>
                </a:solidFill>
                <a:latin typeface="Palatino Linotype" panose="02040502050505030304" pitchFamily="18" charset="0"/>
                <a:ea typeface="+mn-ea"/>
                <a:cs typeface="+mn-cs"/>
              </a:rPr>
              <a:t> </a:t>
            </a:r>
            <a:r>
              <a:rPr lang="de-DE" sz="2400" b="1" dirty="0" err="1" smtClean="0">
                <a:solidFill>
                  <a:srgbClr val="C00000"/>
                </a:solidFill>
                <a:latin typeface="Palatino Linotype" panose="02040502050505030304" pitchFamily="18" charset="0"/>
                <a:ea typeface="+mn-ea"/>
                <a:cs typeface="+mn-cs"/>
              </a:rPr>
              <a:t>conditions</a:t>
            </a:r>
            <a:endParaRPr lang="de-DE" sz="2400" b="1" dirty="0">
              <a:solidFill>
                <a:srgbClr val="C00000"/>
              </a:solidFill>
              <a:latin typeface="Palatino Linotype" panose="02040502050505030304" pitchFamily="18" charset="0"/>
              <a:ea typeface="+mn-ea"/>
              <a:cs typeface="+mn-cs"/>
            </a:endParaRPr>
          </a:p>
        </p:txBody>
      </p:sp>
      <p:sp>
        <p:nvSpPr>
          <p:cNvPr id="9" name="AutoShape 15"/>
          <p:cNvSpPr>
            <a:spLocks noChangeArrowheads="1"/>
          </p:cNvSpPr>
          <p:nvPr/>
        </p:nvSpPr>
        <p:spPr bwMode="auto">
          <a:xfrm>
            <a:off x="5473649" y="5944228"/>
            <a:ext cx="3648460" cy="609181"/>
          </a:xfrm>
          <a:prstGeom prst="roundRect">
            <a:avLst>
              <a:gd name="adj" fmla="val 11806"/>
            </a:avLst>
          </a:prstGeom>
          <a:solidFill>
            <a:srgbClr val="0070C0"/>
          </a:solidFill>
          <a:ln w="9525">
            <a:solidFill>
              <a:schemeClr val="accent1"/>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rtl="0" eaLnBrk="0" hangingPunct="0">
              <a:spcBef>
                <a:spcPct val="20000"/>
              </a:spcBef>
              <a:buFontTx/>
              <a:buChar char="•"/>
              <a:defRPr/>
            </a:pPr>
            <a:endParaRPr lang="en-US" dirty="0">
              <a:solidFill>
                <a:srgbClr val="00B0F0"/>
              </a:solidFill>
              <a:cs typeface="Arial" charset="0"/>
            </a:endParaRPr>
          </a:p>
        </p:txBody>
      </p:sp>
      <p:sp>
        <p:nvSpPr>
          <p:cNvPr id="10" name="AutoShape 15"/>
          <p:cNvSpPr>
            <a:spLocks noChangeArrowheads="1"/>
          </p:cNvSpPr>
          <p:nvPr/>
        </p:nvSpPr>
        <p:spPr bwMode="auto">
          <a:xfrm>
            <a:off x="5473649" y="2977803"/>
            <a:ext cx="3648460" cy="609181"/>
          </a:xfrm>
          <a:prstGeom prst="roundRect">
            <a:avLst>
              <a:gd name="adj" fmla="val 11806"/>
            </a:avLst>
          </a:prstGeom>
          <a:solidFill>
            <a:srgbClr val="0070C0"/>
          </a:solidFill>
          <a:ln w="9525">
            <a:solidFill>
              <a:schemeClr val="accent1"/>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rtl="0" eaLnBrk="0" hangingPunct="0">
              <a:spcBef>
                <a:spcPct val="20000"/>
              </a:spcBef>
              <a:buFontTx/>
              <a:buChar char="•"/>
              <a:defRPr/>
            </a:pPr>
            <a:endParaRPr lang="en-US" dirty="0">
              <a:cs typeface="Arial" charset="0"/>
            </a:endParaRPr>
          </a:p>
        </p:txBody>
      </p:sp>
      <p:sp>
        <p:nvSpPr>
          <p:cNvPr id="3" name="TextBox 2"/>
          <p:cNvSpPr txBox="1"/>
          <p:nvPr/>
        </p:nvSpPr>
        <p:spPr>
          <a:xfrm>
            <a:off x="5495147" y="6103403"/>
            <a:ext cx="3691720" cy="369332"/>
          </a:xfrm>
          <a:prstGeom prst="rect">
            <a:avLst/>
          </a:prstGeom>
          <a:noFill/>
        </p:spPr>
        <p:txBody>
          <a:bodyPr wrap="square" rtlCol="0">
            <a:spAutoFit/>
          </a:bodyPr>
          <a:lstStyle/>
          <a:p>
            <a:r>
              <a:rPr lang="de-DE" sz="1800" b="1" dirty="0">
                <a:solidFill>
                  <a:schemeClr val="bg1"/>
                </a:solidFill>
              </a:rPr>
              <a:t>Alcalic phosphomonoestrase</a:t>
            </a:r>
            <a:endParaRPr lang="en-US" sz="1800" dirty="0">
              <a:solidFill>
                <a:schemeClr val="bg1"/>
              </a:solidFill>
            </a:endParaRPr>
          </a:p>
        </p:txBody>
      </p:sp>
      <p:sp>
        <p:nvSpPr>
          <p:cNvPr id="8" name="TextBox 7"/>
          <p:cNvSpPr txBox="1"/>
          <p:nvPr/>
        </p:nvSpPr>
        <p:spPr>
          <a:xfrm>
            <a:off x="5727680" y="3097727"/>
            <a:ext cx="3416320" cy="369332"/>
          </a:xfrm>
          <a:prstGeom prst="rect">
            <a:avLst/>
          </a:prstGeom>
          <a:noFill/>
        </p:spPr>
        <p:txBody>
          <a:bodyPr wrap="none" rtlCol="0">
            <a:spAutoFit/>
          </a:bodyPr>
          <a:lstStyle/>
          <a:p>
            <a:r>
              <a:rPr lang="de-DE" sz="1800" b="1" dirty="0">
                <a:solidFill>
                  <a:schemeClr val="bg1"/>
                </a:solidFill>
                <a:latin typeface="Arial" panose="020B0604020202020204" pitchFamily="34" charset="0"/>
                <a:cs typeface="Arial" panose="020B0604020202020204" pitchFamily="34" charset="0"/>
              </a:rPr>
              <a:t>Acidic phosphomonoestrase </a:t>
            </a: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3" y="10126"/>
            <a:ext cx="5168977" cy="3209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 y="3356369"/>
            <a:ext cx="5147153" cy="350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202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575457"/>
            <a:ext cx="4067944" cy="1970734"/>
          </a:xfrm>
        </p:spPr>
        <p:txBody>
          <a:bodyPr/>
          <a:lstStyle/>
          <a:p>
            <a:pPr algn="l"/>
            <a:r>
              <a:rPr lang="de-DE" sz="2400" b="1" dirty="0" err="1">
                <a:solidFill>
                  <a:srgbClr val="C00000"/>
                </a:solidFill>
                <a:latin typeface="Palatino Linotype" panose="02040502050505030304" pitchFamily="18" charset="0"/>
              </a:rPr>
              <a:t>Effect</a:t>
            </a:r>
            <a:r>
              <a:rPr lang="de-DE" sz="2400" b="1" dirty="0">
                <a:solidFill>
                  <a:srgbClr val="C00000"/>
                </a:solidFill>
                <a:latin typeface="Palatino Linotype" panose="02040502050505030304" pitchFamily="18" charset="0"/>
              </a:rPr>
              <a:t> </a:t>
            </a:r>
            <a:r>
              <a:rPr lang="de-DE" sz="2400" b="1" dirty="0" err="1">
                <a:solidFill>
                  <a:srgbClr val="C00000"/>
                </a:solidFill>
                <a:latin typeface="Palatino Linotype" panose="02040502050505030304" pitchFamily="18" charset="0"/>
              </a:rPr>
              <a:t>of</a:t>
            </a:r>
            <a:r>
              <a:rPr lang="de-DE" sz="2400" b="1" dirty="0">
                <a:solidFill>
                  <a:srgbClr val="C00000"/>
                </a:solidFill>
                <a:latin typeface="Palatino Linotype" panose="02040502050505030304" pitchFamily="18" charset="0"/>
              </a:rPr>
              <a:t> </a:t>
            </a:r>
            <a:r>
              <a:rPr lang="de-DE" sz="2400" b="1" dirty="0" err="1">
                <a:solidFill>
                  <a:srgbClr val="C00000"/>
                </a:solidFill>
                <a:latin typeface="Palatino Linotype" panose="02040502050505030304" pitchFamily="18" charset="0"/>
              </a:rPr>
              <a:t>biochar</a:t>
            </a:r>
            <a:r>
              <a:rPr lang="de-DE" sz="2400" b="1" dirty="0">
                <a:solidFill>
                  <a:srgbClr val="C00000"/>
                </a:solidFill>
                <a:latin typeface="Palatino Linotype" panose="02040502050505030304" pitchFamily="18" charset="0"/>
              </a:rPr>
              <a:t> </a:t>
            </a:r>
            <a:r>
              <a:rPr lang="de-DE" sz="2400" b="1" dirty="0" err="1">
                <a:solidFill>
                  <a:srgbClr val="C00000"/>
                </a:solidFill>
                <a:latin typeface="Palatino Linotype" panose="02040502050505030304" pitchFamily="18" charset="0"/>
              </a:rPr>
              <a:t>amendment</a:t>
            </a:r>
            <a:r>
              <a:rPr lang="de-DE" sz="2400" b="1" dirty="0">
                <a:solidFill>
                  <a:srgbClr val="C00000"/>
                </a:solidFill>
                <a:latin typeface="Palatino Linotype" panose="02040502050505030304" pitchFamily="18" charset="0"/>
              </a:rPr>
              <a:t> on </a:t>
            </a:r>
            <a:r>
              <a:rPr lang="de-DE" sz="2400" b="1" dirty="0" smtClean="0">
                <a:solidFill>
                  <a:srgbClr val="C00000"/>
                </a:solidFill>
                <a:latin typeface="Palatino Linotype" panose="02040502050505030304" pitchFamily="18" charset="0"/>
              </a:rPr>
              <a:t>FDA </a:t>
            </a:r>
            <a:r>
              <a:rPr lang="de-DE" sz="2400" b="1" dirty="0" err="1" smtClean="0">
                <a:solidFill>
                  <a:srgbClr val="C00000"/>
                </a:solidFill>
                <a:latin typeface="Palatino Linotype" panose="02040502050505030304" pitchFamily="18" charset="0"/>
              </a:rPr>
              <a:t>hydrolase</a:t>
            </a:r>
            <a:r>
              <a:rPr lang="de-DE" sz="2400" b="1" dirty="0" smtClean="0">
                <a:solidFill>
                  <a:srgbClr val="C00000"/>
                </a:solidFill>
                <a:latin typeface="Palatino Linotype" panose="02040502050505030304" pitchFamily="18" charset="0"/>
              </a:rPr>
              <a:t> </a:t>
            </a:r>
            <a:r>
              <a:rPr lang="de-DE" sz="2400" b="1" dirty="0" err="1" smtClean="0">
                <a:solidFill>
                  <a:srgbClr val="C00000"/>
                </a:solidFill>
                <a:latin typeface="Palatino Linotype" panose="02040502050505030304" pitchFamily="18" charset="0"/>
              </a:rPr>
              <a:t>and</a:t>
            </a:r>
            <a:r>
              <a:rPr lang="de-DE" sz="2400" b="1" dirty="0" smtClean="0">
                <a:solidFill>
                  <a:srgbClr val="C00000"/>
                </a:solidFill>
                <a:latin typeface="Palatino Linotype" panose="02040502050505030304" pitchFamily="18" charset="0"/>
              </a:rPr>
              <a:t> </a:t>
            </a:r>
            <a:r>
              <a:rPr lang="de-DE" sz="2400" b="1" dirty="0" err="1" smtClean="0">
                <a:solidFill>
                  <a:srgbClr val="C00000"/>
                </a:solidFill>
                <a:latin typeface="Palatino Linotype" panose="02040502050505030304" pitchFamily="18" charset="0"/>
              </a:rPr>
              <a:t>protease</a:t>
            </a:r>
            <a:r>
              <a:rPr lang="de-DE" sz="2400" b="1" dirty="0" smtClean="0">
                <a:solidFill>
                  <a:srgbClr val="C00000"/>
                </a:solidFill>
                <a:latin typeface="Palatino Linotype" panose="02040502050505030304" pitchFamily="18" charset="0"/>
              </a:rPr>
              <a:t>  </a:t>
            </a:r>
            <a:r>
              <a:rPr lang="de-DE" sz="2400" b="1" dirty="0" err="1">
                <a:solidFill>
                  <a:srgbClr val="C00000"/>
                </a:solidFill>
                <a:latin typeface="Palatino Linotype" panose="02040502050505030304" pitchFamily="18" charset="0"/>
              </a:rPr>
              <a:t>activity</a:t>
            </a:r>
            <a:r>
              <a:rPr lang="de-DE" sz="2400" b="1" dirty="0">
                <a:solidFill>
                  <a:srgbClr val="C00000"/>
                </a:solidFill>
                <a:latin typeface="Palatino Linotype" panose="02040502050505030304" pitchFamily="18" charset="0"/>
              </a:rPr>
              <a:t> </a:t>
            </a:r>
            <a:r>
              <a:rPr lang="de-DE" sz="2400" b="1" dirty="0" err="1">
                <a:solidFill>
                  <a:srgbClr val="C00000"/>
                </a:solidFill>
                <a:latin typeface="Palatino Linotype" panose="02040502050505030304" pitchFamily="18" charset="0"/>
              </a:rPr>
              <a:t>under</a:t>
            </a:r>
            <a:r>
              <a:rPr lang="de-DE" sz="2400" b="1" dirty="0">
                <a:solidFill>
                  <a:srgbClr val="C00000"/>
                </a:solidFill>
                <a:latin typeface="Palatino Linotype" panose="02040502050505030304" pitchFamily="18" charset="0"/>
              </a:rPr>
              <a:t> non-saline </a:t>
            </a:r>
            <a:r>
              <a:rPr lang="de-DE" sz="2400" b="1" dirty="0" err="1">
                <a:solidFill>
                  <a:srgbClr val="C00000"/>
                </a:solidFill>
                <a:latin typeface="Palatino Linotype" panose="02040502050505030304" pitchFamily="18" charset="0"/>
              </a:rPr>
              <a:t>and</a:t>
            </a:r>
            <a:r>
              <a:rPr lang="de-DE" sz="2400" b="1" dirty="0">
                <a:solidFill>
                  <a:srgbClr val="C00000"/>
                </a:solidFill>
                <a:latin typeface="Palatino Linotype" panose="02040502050505030304" pitchFamily="18" charset="0"/>
              </a:rPr>
              <a:t> </a:t>
            </a:r>
            <a:r>
              <a:rPr lang="de-DE" sz="2400" b="1" dirty="0" err="1">
                <a:solidFill>
                  <a:srgbClr val="C00000"/>
                </a:solidFill>
                <a:latin typeface="Palatino Linotype" panose="02040502050505030304" pitchFamily="18" charset="0"/>
              </a:rPr>
              <a:t>saline</a:t>
            </a:r>
            <a:r>
              <a:rPr lang="de-DE" sz="2400" b="1" dirty="0">
                <a:solidFill>
                  <a:srgbClr val="C00000"/>
                </a:solidFill>
                <a:latin typeface="Palatino Linotype" panose="02040502050505030304" pitchFamily="18" charset="0"/>
              </a:rPr>
              <a:t> </a:t>
            </a:r>
            <a:r>
              <a:rPr lang="de-DE" sz="2400" b="1" dirty="0" err="1">
                <a:solidFill>
                  <a:srgbClr val="C00000"/>
                </a:solidFill>
                <a:latin typeface="Palatino Linotype" panose="02040502050505030304" pitchFamily="18" charset="0"/>
              </a:rPr>
              <a:t>soil</a:t>
            </a:r>
            <a:r>
              <a:rPr lang="de-DE" sz="2400" b="1" dirty="0">
                <a:solidFill>
                  <a:srgbClr val="C00000"/>
                </a:solidFill>
                <a:latin typeface="Palatino Linotype" panose="02040502050505030304" pitchFamily="18" charset="0"/>
              </a:rPr>
              <a:t> </a:t>
            </a:r>
            <a:r>
              <a:rPr lang="de-DE" sz="2400" b="1" dirty="0" err="1">
                <a:solidFill>
                  <a:srgbClr val="C00000"/>
                </a:solidFill>
                <a:latin typeface="Palatino Linotype" panose="02040502050505030304" pitchFamily="18" charset="0"/>
              </a:rPr>
              <a:t>conditions</a:t>
            </a:r>
            <a:endParaRPr lang="de-DE" sz="2400" dirty="0">
              <a:solidFill>
                <a:srgbClr val="C00000"/>
              </a:solidFill>
              <a:latin typeface="Palatino Linotype" panose="02040502050505030304" pitchFamily="18" charset="0"/>
              <a:cs typeface="Arial" panose="020B0604020202020204" pitchFamily="34" charset="0"/>
            </a:endParaRPr>
          </a:p>
        </p:txBody>
      </p:sp>
      <p:sp>
        <p:nvSpPr>
          <p:cNvPr id="7" name="AutoShape 15"/>
          <p:cNvSpPr>
            <a:spLocks noChangeArrowheads="1"/>
          </p:cNvSpPr>
          <p:nvPr/>
        </p:nvSpPr>
        <p:spPr bwMode="auto">
          <a:xfrm>
            <a:off x="5485047" y="3229715"/>
            <a:ext cx="2999311" cy="609181"/>
          </a:xfrm>
          <a:prstGeom prst="roundRect">
            <a:avLst>
              <a:gd name="adj" fmla="val 11806"/>
            </a:avLst>
          </a:prstGeom>
          <a:solidFill>
            <a:srgbClr val="0070C0"/>
          </a:solidFill>
          <a:ln w="9525">
            <a:solidFill>
              <a:schemeClr val="accent1"/>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rtl="0" eaLnBrk="0" hangingPunct="0">
              <a:spcBef>
                <a:spcPct val="20000"/>
              </a:spcBef>
              <a:buFontTx/>
              <a:buChar char="•"/>
              <a:defRPr/>
            </a:pPr>
            <a:endParaRPr lang="en-US" dirty="0">
              <a:cs typeface="Arial" charset="0"/>
            </a:endParaRPr>
          </a:p>
        </p:txBody>
      </p:sp>
      <p:sp>
        <p:nvSpPr>
          <p:cNvPr id="8" name="AutoShape 15"/>
          <p:cNvSpPr>
            <a:spLocks noChangeArrowheads="1"/>
          </p:cNvSpPr>
          <p:nvPr/>
        </p:nvSpPr>
        <p:spPr bwMode="auto">
          <a:xfrm>
            <a:off x="5485046" y="5959573"/>
            <a:ext cx="2999311" cy="609181"/>
          </a:xfrm>
          <a:prstGeom prst="roundRect">
            <a:avLst>
              <a:gd name="adj" fmla="val 11806"/>
            </a:avLst>
          </a:prstGeom>
          <a:solidFill>
            <a:srgbClr val="0070C0"/>
          </a:solidFill>
          <a:ln w="9525">
            <a:solidFill>
              <a:schemeClr val="accent1"/>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l" rtl="0" eaLnBrk="0" hangingPunct="0">
              <a:spcBef>
                <a:spcPct val="20000"/>
              </a:spcBef>
              <a:buFontTx/>
              <a:buChar char="•"/>
              <a:defRPr/>
            </a:pPr>
            <a:endParaRPr lang="en-US" dirty="0">
              <a:cs typeface="Arial" charset="0"/>
            </a:endParaRPr>
          </a:p>
        </p:txBody>
      </p:sp>
      <p:sp>
        <p:nvSpPr>
          <p:cNvPr id="6" name="TextBox 5"/>
          <p:cNvSpPr txBox="1"/>
          <p:nvPr/>
        </p:nvSpPr>
        <p:spPr>
          <a:xfrm>
            <a:off x="6102875" y="3417708"/>
            <a:ext cx="1999397" cy="369332"/>
          </a:xfrm>
          <a:prstGeom prst="rect">
            <a:avLst/>
          </a:prstGeom>
          <a:noFill/>
        </p:spPr>
        <p:txBody>
          <a:bodyPr wrap="square" rtlCol="0">
            <a:spAutoFit/>
          </a:bodyPr>
          <a:lstStyle/>
          <a:p>
            <a:r>
              <a:rPr lang="de-DE" sz="1800" b="1" dirty="0" smtClean="0">
                <a:solidFill>
                  <a:srgbClr val="FFFF00"/>
                </a:solidFill>
                <a:latin typeface="Arial" panose="020B0604020202020204" pitchFamily="34" charset="0"/>
                <a:cs typeface="Arial" panose="020B0604020202020204" pitchFamily="34" charset="0"/>
              </a:rPr>
              <a:t>FDA activity</a:t>
            </a:r>
            <a:endParaRPr lang="de-DE" sz="1800" b="1" dirty="0">
              <a:solidFill>
                <a:srgbClr val="FFFF00"/>
              </a:solidFill>
              <a:latin typeface="Arial" panose="020B0604020202020204" pitchFamily="34" charset="0"/>
              <a:cs typeface="Arial" panose="020B0604020202020204" pitchFamily="34" charset="0"/>
            </a:endParaRPr>
          </a:p>
        </p:txBody>
      </p:sp>
      <p:sp>
        <p:nvSpPr>
          <p:cNvPr id="3" name="TextBox 2"/>
          <p:cNvSpPr txBox="1"/>
          <p:nvPr/>
        </p:nvSpPr>
        <p:spPr>
          <a:xfrm>
            <a:off x="6405056" y="6079498"/>
            <a:ext cx="1159292" cy="369332"/>
          </a:xfrm>
          <a:prstGeom prst="rect">
            <a:avLst/>
          </a:prstGeom>
          <a:noFill/>
        </p:spPr>
        <p:txBody>
          <a:bodyPr wrap="none" rtlCol="0">
            <a:spAutoFit/>
          </a:bodyPr>
          <a:lstStyle/>
          <a:p>
            <a:r>
              <a:rPr lang="en-US" sz="1800" b="1" dirty="0" smtClean="0">
                <a:solidFill>
                  <a:srgbClr val="FFFF00"/>
                </a:solidFill>
                <a:latin typeface="Arial" panose="020B0604020202020204" pitchFamily="34" charset="0"/>
                <a:cs typeface="Arial" panose="020B0604020202020204" pitchFamily="34" charset="0"/>
              </a:rPr>
              <a:t>Protease</a:t>
            </a:r>
            <a:endParaRPr lang="en-US" sz="1800" b="1" dirty="0">
              <a:solidFill>
                <a:srgbClr val="FFFF00"/>
              </a:solidFill>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6" y="3717573"/>
            <a:ext cx="5301727" cy="3181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05"/>
            <a:ext cx="5173250" cy="3771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27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2841"/>
          </a:xfrm>
        </p:spPr>
        <p:txBody>
          <a:bodyPr/>
          <a:lstStyle/>
          <a:p>
            <a:r>
              <a:rPr lang="en-US" altLang="zh-CN" sz="2800" b="1" dirty="0">
                <a:solidFill>
                  <a:srgbClr val="C00000"/>
                </a:solidFill>
                <a:latin typeface="Palatino Linotype" panose="02040502050505030304" pitchFamily="18" charset="0"/>
                <a:cs typeface="Arial" panose="020B0604020202020204" pitchFamily="34" charset="0"/>
              </a:rPr>
              <a:t>Conclusion</a:t>
            </a:r>
            <a:endParaRPr lang="en-US" sz="2800" b="1" dirty="0">
              <a:solidFill>
                <a:srgbClr val="C00000"/>
              </a:solidFill>
              <a:latin typeface="Palatino Linotype" panose="02040502050505030304" pitchFamily="18" charset="0"/>
              <a:cs typeface="Arial" panose="020B0604020202020204" pitchFamily="34" charset="0"/>
            </a:endParaRPr>
          </a:p>
        </p:txBody>
      </p:sp>
      <p:sp>
        <p:nvSpPr>
          <p:cNvPr id="3" name="Content Placeholder 2"/>
          <p:cNvSpPr>
            <a:spLocks noGrp="1"/>
          </p:cNvSpPr>
          <p:nvPr>
            <p:ph idx="1"/>
          </p:nvPr>
        </p:nvSpPr>
        <p:spPr>
          <a:xfrm>
            <a:off x="194038" y="864590"/>
            <a:ext cx="8674038" cy="5114074"/>
          </a:xfrm>
        </p:spPr>
        <p:txBody>
          <a:bodyPr/>
          <a:lstStyle/>
          <a:p>
            <a:pPr algn="justLow">
              <a:buClr>
                <a:schemeClr val="accent4"/>
              </a:buClr>
              <a:buFont typeface="Wingdings" panose="05000000000000000000" pitchFamily="2" charset="2"/>
              <a:buChar char="ü"/>
            </a:pPr>
            <a:r>
              <a:rPr lang="en-GB" sz="2400" dirty="0" smtClean="0">
                <a:solidFill>
                  <a:srgbClr val="0070C0"/>
                </a:solidFill>
                <a:latin typeface="Palatino Linotype" panose="02040502050505030304" pitchFamily="18" charset="0"/>
                <a:cs typeface="Arial" panose="020B0604020202020204" pitchFamily="34" charset="0"/>
              </a:rPr>
              <a:t>The results of our study revealed synergistic effects of </a:t>
            </a:r>
            <a:r>
              <a:rPr lang="en-GB" sz="2400" dirty="0" err="1" smtClean="0">
                <a:solidFill>
                  <a:srgbClr val="0070C0"/>
                </a:solidFill>
                <a:latin typeface="Palatino Linotype" panose="02040502050505030304" pitchFamily="18" charset="0"/>
                <a:cs typeface="Arial" panose="020B0604020202020204" pitchFamily="34" charset="0"/>
              </a:rPr>
              <a:t>biochar</a:t>
            </a:r>
            <a:r>
              <a:rPr lang="en-GB" sz="2400" dirty="0" smtClean="0">
                <a:solidFill>
                  <a:srgbClr val="0070C0"/>
                </a:solidFill>
                <a:latin typeface="Palatino Linotype" panose="02040502050505030304" pitchFamily="18" charset="0"/>
                <a:cs typeface="Arial" panose="020B0604020202020204" pitchFamily="34" charset="0"/>
              </a:rPr>
              <a:t> amendments on plant growth, nutrient uptake, and soil enzyme activities involved in cycling of C, N and P in a sandy loam soil under non-saline and saline conditions.</a:t>
            </a:r>
          </a:p>
          <a:p>
            <a:pPr algn="justLow">
              <a:buClr>
                <a:schemeClr val="accent4"/>
              </a:buClr>
              <a:buFont typeface="Wingdings" panose="05000000000000000000" pitchFamily="2" charset="2"/>
              <a:buChar char="ü"/>
            </a:pPr>
            <a:r>
              <a:rPr lang="en-GB" sz="2400" dirty="0" smtClean="0">
                <a:solidFill>
                  <a:srgbClr val="0070C0"/>
                </a:solidFill>
                <a:latin typeface="Palatino Linotype" panose="02040502050505030304" pitchFamily="18" charset="0"/>
                <a:cs typeface="Arial" panose="020B0604020202020204" pitchFamily="34" charset="0"/>
              </a:rPr>
              <a:t>A </a:t>
            </a:r>
            <a:r>
              <a:rPr lang="en-GB" sz="2400" dirty="0">
                <a:solidFill>
                  <a:srgbClr val="0070C0"/>
                </a:solidFill>
                <a:latin typeface="Palatino Linotype" panose="02040502050505030304" pitchFamily="18" charset="0"/>
                <a:cs typeface="Arial" panose="020B0604020202020204" pitchFamily="34" charset="0"/>
              </a:rPr>
              <a:t>low </a:t>
            </a:r>
            <a:r>
              <a:rPr lang="en-GB" sz="2400" dirty="0" err="1">
                <a:solidFill>
                  <a:srgbClr val="0070C0"/>
                </a:solidFill>
                <a:latin typeface="Palatino Linotype" panose="02040502050505030304" pitchFamily="18" charset="0"/>
                <a:cs typeface="Arial" panose="020B0604020202020204" pitchFamily="34" charset="0"/>
              </a:rPr>
              <a:t>biochar</a:t>
            </a:r>
            <a:r>
              <a:rPr lang="en-GB" sz="2400" dirty="0">
                <a:solidFill>
                  <a:srgbClr val="0070C0"/>
                </a:solidFill>
                <a:latin typeface="Palatino Linotype" panose="02040502050505030304" pitchFamily="18" charset="0"/>
                <a:cs typeface="Arial" panose="020B0604020202020204" pitchFamily="34" charset="0"/>
              </a:rPr>
              <a:t> concentration (2%) in the soil had a more significant effect on plant shoot and root growth, root architecture, and soil enzyme activities as compared to 4 and 6% </a:t>
            </a:r>
            <a:r>
              <a:rPr lang="en-GB" sz="2400" dirty="0" err="1">
                <a:solidFill>
                  <a:srgbClr val="0070C0"/>
                </a:solidFill>
                <a:latin typeface="Palatino Linotype" panose="02040502050505030304" pitchFamily="18" charset="0"/>
                <a:cs typeface="Arial" panose="020B0604020202020204" pitchFamily="34" charset="0"/>
              </a:rPr>
              <a:t>biochar</a:t>
            </a:r>
            <a:r>
              <a:rPr lang="en-GB" sz="2400" dirty="0">
                <a:solidFill>
                  <a:srgbClr val="0070C0"/>
                </a:solidFill>
                <a:latin typeface="Palatino Linotype" panose="02040502050505030304" pitchFamily="18" charset="0"/>
                <a:cs typeface="Arial" panose="020B0604020202020204" pitchFamily="34" charset="0"/>
              </a:rPr>
              <a:t> additions under both non-saline and saline soil conditions</a:t>
            </a:r>
            <a:r>
              <a:rPr lang="en-GB" sz="2400" dirty="0" smtClean="0">
                <a:solidFill>
                  <a:srgbClr val="0070C0"/>
                </a:solidFill>
                <a:latin typeface="Palatino Linotype" panose="02040502050505030304" pitchFamily="18" charset="0"/>
                <a:cs typeface="Arial" panose="020B0604020202020204" pitchFamily="34" charset="0"/>
              </a:rPr>
              <a:t>.</a:t>
            </a:r>
          </a:p>
          <a:p>
            <a:pPr algn="justLow">
              <a:buClr>
                <a:schemeClr val="accent4"/>
              </a:buClr>
              <a:buFont typeface="Wingdings" panose="05000000000000000000" pitchFamily="2" charset="2"/>
              <a:buChar char="ü"/>
            </a:pPr>
            <a:r>
              <a:rPr lang="en-GB" sz="2400" dirty="0">
                <a:solidFill>
                  <a:srgbClr val="0070C0"/>
                </a:solidFill>
                <a:latin typeface="Palatino Linotype" panose="02040502050505030304" pitchFamily="18" charset="0"/>
                <a:cs typeface="Arial" panose="020B0604020202020204" pitchFamily="34" charset="0"/>
              </a:rPr>
              <a:t>This finding underpins the notion of an elaborate relationship between </a:t>
            </a:r>
            <a:r>
              <a:rPr lang="en-GB" sz="2400" dirty="0" err="1">
                <a:solidFill>
                  <a:srgbClr val="0070C0"/>
                </a:solidFill>
                <a:latin typeface="Palatino Linotype" panose="02040502050505030304" pitchFamily="18" charset="0"/>
                <a:cs typeface="Arial" panose="020B0604020202020204" pitchFamily="34" charset="0"/>
              </a:rPr>
              <a:t>biochar</a:t>
            </a:r>
            <a:r>
              <a:rPr lang="en-GB" sz="2400" dirty="0">
                <a:solidFill>
                  <a:srgbClr val="0070C0"/>
                </a:solidFill>
                <a:latin typeface="Palatino Linotype" panose="02040502050505030304" pitchFamily="18" charset="0"/>
                <a:cs typeface="Arial" panose="020B0604020202020204" pitchFamily="34" charset="0"/>
              </a:rPr>
              <a:t> concentration and enhanced plant growth, root system architecture, nutrient acquisition, symbiotic performance and soil biological properties.</a:t>
            </a:r>
          </a:p>
          <a:p>
            <a:pPr algn="justLow">
              <a:buClr>
                <a:schemeClr val="accent4"/>
              </a:buClr>
              <a:buFont typeface="Wingdings" panose="05000000000000000000" pitchFamily="2" charset="2"/>
              <a:buChar char="ü"/>
            </a:pPr>
            <a:endParaRPr lang="de-DE" sz="2000" dirty="0"/>
          </a:p>
          <a:p>
            <a:pPr marL="342900" indent="-342900" algn="just">
              <a:buClr>
                <a:schemeClr val="accent4"/>
              </a:buClr>
              <a:buFont typeface="Wingdings" panose="05000000000000000000" pitchFamily="2" charset="2"/>
              <a:buChar char="ü"/>
            </a:pPr>
            <a:endParaRPr lang="en-GB" sz="2000" dirty="0" smtClean="0">
              <a:latin typeface="Arial(W1)" pitchFamily="34" charset="0"/>
              <a:cs typeface="Arial" panose="020B0604020202020204" pitchFamily="34" charset="0"/>
            </a:endParaRPr>
          </a:p>
          <a:p>
            <a:pPr marL="342900" indent="-342900" algn="just">
              <a:buClr>
                <a:schemeClr val="accent4"/>
              </a:buClr>
              <a:buFont typeface="Wingdings" panose="05000000000000000000" pitchFamily="2" charset="2"/>
              <a:buChar char="ü"/>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1930EB7-600F-4B90-8203-3F59C0334967}" type="slidenum">
              <a:rPr lang="en-US" smtClean="0"/>
              <a:t>17</a:t>
            </a:fld>
            <a:endParaRPr lang="en-US"/>
          </a:p>
        </p:txBody>
      </p:sp>
      <p:pic>
        <p:nvPicPr>
          <p:cNvPr id="5" name="Grafik 4"/>
          <p:cNvPicPr>
            <a:picLocks noChangeAspect="1"/>
          </p:cNvPicPr>
          <p:nvPr/>
        </p:nvPicPr>
        <p:blipFill>
          <a:blip r:embed="rId3"/>
          <a:stretch>
            <a:fillRect/>
          </a:stretch>
        </p:blipFill>
        <p:spPr>
          <a:xfrm>
            <a:off x="7409950" y="5117910"/>
            <a:ext cx="1734049" cy="1740090"/>
          </a:xfrm>
          <a:prstGeom prst="rect">
            <a:avLst/>
          </a:prstGeom>
        </p:spPr>
      </p:pic>
    </p:spTree>
    <p:extLst>
      <p:ext uri="{BB962C8B-B14F-4D97-AF65-F5344CB8AC3E}">
        <p14:creationId xmlns:p14="http://schemas.microsoft.com/office/powerpoint/2010/main" val="2341955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3395" y="651766"/>
            <a:ext cx="8229600" cy="868362"/>
          </a:xfrm>
          <a:prstGeom prst="rect">
            <a:avLst/>
          </a:prstGeom>
        </p:spPr>
        <p:txBody>
          <a:bodyPr/>
          <a:lstStyle>
            <a:lvl1pPr algn="l" rtl="0" eaLnBrk="0" fontAlgn="base" hangingPunct="0">
              <a:lnSpc>
                <a:spcPct val="90000"/>
              </a:lnSpc>
              <a:spcBef>
                <a:spcPct val="0"/>
              </a:spcBef>
              <a:spcAft>
                <a:spcPct val="0"/>
              </a:spcAft>
              <a:defRPr sz="2200" b="1">
                <a:solidFill>
                  <a:schemeClr val="tx1"/>
                </a:solidFill>
                <a:latin typeface="+mj-lt"/>
                <a:ea typeface="+mj-ea"/>
                <a:cs typeface="+mj-cs"/>
              </a:defRPr>
            </a:lvl1pPr>
            <a:lvl2pPr algn="l" rtl="0" eaLnBrk="0" fontAlgn="base" hangingPunct="0">
              <a:lnSpc>
                <a:spcPct val="90000"/>
              </a:lnSpc>
              <a:spcBef>
                <a:spcPct val="0"/>
              </a:spcBef>
              <a:spcAft>
                <a:spcPct val="0"/>
              </a:spcAft>
              <a:defRPr sz="2200" b="1">
                <a:solidFill>
                  <a:schemeClr val="tx1"/>
                </a:solidFill>
                <a:latin typeface="Times New Roman" pitchFamily="18" charset="0"/>
                <a:cs typeface="Arial" charset="0"/>
              </a:defRPr>
            </a:lvl2pPr>
            <a:lvl3pPr algn="l" rtl="0" eaLnBrk="0" fontAlgn="base" hangingPunct="0">
              <a:lnSpc>
                <a:spcPct val="90000"/>
              </a:lnSpc>
              <a:spcBef>
                <a:spcPct val="0"/>
              </a:spcBef>
              <a:spcAft>
                <a:spcPct val="0"/>
              </a:spcAft>
              <a:defRPr sz="2200" b="1">
                <a:solidFill>
                  <a:schemeClr val="tx1"/>
                </a:solidFill>
                <a:latin typeface="Times New Roman" pitchFamily="18" charset="0"/>
                <a:cs typeface="Arial" charset="0"/>
              </a:defRPr>
            </a:lvl3pPr>
            <a:lvl4pPr algn="l" rtl="0" eaLnBrk="0" fontAlgn="base" hangingPunct="0">
              <a:lnSpc>
                <a:spcPct val="90000"/>
              </a:lnSpc>
              <a:spcBef>
                <a:spcPct val="0"/>
              </a:spcBef>
              <a:spcAft>
                <a:spcPct val="0"/>
              </a:spcAft>
              <a:defRPr sz="2200" b="1">
                <a:solidFill>
                  <a:schemeClr val="tx1"/>
                </a:solidFill>
                <a:latin typeface="Times New Roman" pitchFamily="18" charset="0"/>
                <a:cs typeface="Arial" charset="0"/>
              </a:defRPr>
            </a:lvl4pPr>
            <a:lvl5pPr algn="l" rtl="0" eaLnBrk="0" fontAlgn="base" hangingPunct="0">
              <a:lnSpc>
                <a:spcPct val="90000"/>
              </a:lnSpc>
              <a:spcBef>
                <a:spcPct val="0"/>
              </a:spcBef>
              <a:spcAft>
                <a:spcPct val="0"/>
              </a:spcAft>
              <a:defRPr sz="2200" b="1">
                <a:solidFill>
                  <a:schemeClr val="tx1"/>
                </a:solidFill>
                <a:latin typeface="Times New Roman" pitchFamily="18" charset="0"/>
                <a:cs typeface="Arial" charset="0"/>
              </a:defRPr>
            </a:lvl5pPr>
            <a:lvl6pPr marL="457200" algn="l" rtl="0" fontAlgn="base">
              <a:lnSpc>
                <a:spcPct val="90000"/>
              </a:lnSpc>
              <a:spcBef>
                <a:spcPct val="0"/>
              </a:spcBef>
              <a:spcAft>
                <a:spcPct val="0"/>
              </a:spcAft>
              <a:defRPr sz="2200" b="1">
                <a:solidFill>
                  <a:schemeClr val="tx1"/>
                </a:solidFill>
                <a:latin typeface="Times New Roman" pitchFamily="18" charset="0"/>
                <a:cs typeface="Arial" charset="0"/>
              </a:defRPr>
            </a:lvl6pPr>
            <a:lvl7pPr marL="914400" algn="l" rtl="0" fontAlgn="base">
              <a:lnSpc>
                <a:spcPct val="90000"/>
              </a:lnSpc>
              <a:spcBef>
                <a:spcPct val="0"/>
              </a:spcBef>
              <a:spcAft>
                <a:spcPct val="0"/>
              </a:spcAft>
              <a:defRPr sz="2200" b="1">
                <a:solidFill>
                  <a:schemeClr val="tx1"/>
                </a:solidFill>
                <a:latin typeface="Times New Roman" pitchFamily="18" charset="0"/>
                <a:cs typeface="Arial" charset="0"/>
              </a:defRPr>
            </a:lvl7pPr>
            <a:lvl8pPr marL="1371600" algn="l" rtl="0" fontAlgn="base">
              <a:lnSpc>
                <a:spcPct val="90000"/>
              </a:lnSpc>
              <a:spcBef>
                <a:spcPct val="0"/>
              </a:spcBef>
              <a:spcAft>
                <a:spcPct val="0"/>
              </a:spcAft>
              <a:defRPr sz="2200" b="1">
                <a:solidFill>
                  <a:schemeClr val="tx1"/>
                </a:solidFill>
                <a:latin typeface="Times New Roman" pitchFamily="18" charset="0"/>
                <a:cs typeface="Arial" charset="0"/>
              </a:defRPr>
            </a:lvl8pPr>
            <a:lvl9pPr marL="1828800" algn="l" rtl="0" fontAlgn="base">
              <a:lnSpc>
                <a:spcPct val="90000"/>
              </a:lnSpc>
              <a:spcBef>
                <a:spcPct val="0"/>
              </a:spcBef>
              <a:spcAft>
                <a:spcPct val="0"/>
              </a:spcAft>
              <a:defRPr sz="2200" b="1">
                <a:solidFill>
                  <a:schemeClr val="tx1"/>
                </a:solidFill>
                <a:latin typeface="Times New Roman" pitchFamily="18" charset="0"/>
                <a:cs typeface="Arial" charset="0"/>
              </a:defRPr>
            </a:lvl9pPr>
          </a:lstStyle>
          <a:p>
            <a:pPr eaLnBrk="1" hangingPunct="1">
              <a:defRPr/>
            </a:pPr>
            <a:r>
              <a:rPr lang="de-DE" sz="2400" dirty="0" smtClean="0">
                <a:solidFill>
                  <a:srgbClr val="C00000"/>
                </a:solidFill>
                <a:latin typeface="Palatino Linotype" panose="02040502050505030304" pitchFamily="18" charset="0"/>
                <a:cs typeface="Arial" panose="020B0604020202020204" pitchFamily="34" charset="0"/>
              </a:rPr>
              <a:t>ACKNOWLEDGEMENT </a:t>
            </a:r>
            <a:endParaRPr lang="en-US" sz="2400" kern="0" dirty="0" smtClean="0">
              <a:solidFill>
                <a:srgbClr val="C00000"/>
              </a:solidFill>
              <a:latin typeface="Palatino Linotype" panose="02040502050505030304" pitchFamily="18" charset="0"/>
              <a:cs typeface="Arial" panose="020B0604020202020204" pitchFamily="34" charset="0"/>
            </a:endParaRPr>
          </a:p>
        </p:txBody>
      </p:sp>
      <p:sp>
        <p:nvSpPr>
          <p:cNvPr id="3" name="Rectangle 3"/>
          <p:cNvSpPr txBox="1">
            <a:spLocks noChangeArrowheads="1"/>
          </p:cNvSpPr>
          <p:nvPr/>
        </p:nvSpPr>
        <p:spPr>
          <a:xfrm>
            <a:off x="179512" y="1221327"/>
            <a:ext cx="8653462" cy="819547"/>
          </a:xfrm>
          <a:prstGeom prst="rect">
            <a:avLst/>
          </a:prstGeom>
        </p:spPr>
        <p:txBody>
          <a:bodyPr/>
          <a:lstStyle>
            <a:lvl1pPr marL="342900" indent="-342900" algn="l" rtl="0" eaLnBrk="0" fontAlgn="base" hangingPunct="0">
              <a:spcBef>
                <a:spcPct val="40000"/>
              </a:spcBef>
              <a:spcAft>
                <a:spcPct val="0"/>
              </a:spcAft>
              <a:buClr>
                <a:schemeClr val="tx2"/>
              </a:buClr>
              <a:buChar char="•"/>
              <a:defRPr sz="3200">
                <a:solidFill>
                  <a:schemeClr val="tx1"/>
                </a:solidFill>
                <a:latin typeface="+mn-lt"/>
                <a:ea typeface="+mn-ea"/>
                <a:cs typeface="+mn-cs"/>
              </a:defRPr>
            </a:lvl1pPr>
            <a:lvl2pPr marL="1588" indent="455613" algn="l" rtl="0" eaLnBrk="0" fontAlgn="base" hangingPunct="0">
              <a:spcBef>
                <a:spcPct val="40000"/>
              </a:spcBef>
              <a:spcAft>
                <a:spcPct val="0"/>
              </a:spcAft>
              <a:buClr>
                <a:schemeClr val="tx2"/>
              </a:buClr>
              <a:buChar char="–"/>
              <a:defRPr sz="2800" b="1">
                <a:solidFill>
                  <a:schemeClr val="tx2"/>
                </a:solidFill>
                <a:latin typeface="+mn-lt"/>
                <a:cs typeface="+mn-cs"/>
              </a:defRPr>
            </a:lvl2pPr>
            <a:lvl3pPr marL="257175" indent="-254000" algn="l" rtl="0" eaLnBrk="0" fontAlgn="base" hangingPunct="0">
              <a:spcBef>
                <a:spcPct val="40000"/>
              </a:spcBef>
              <a:spcAft>
                <a:spcPct val="0"/>
              </a:spcAft>
              <a:buClr>
                <a:schemeClr val="tx2"/>
              </a:buClr>
              <a:buFont typeface="Arial" pitchFamily="34" charset="0"/>
              <a:buChar char="●"/>
              <a:defRPr sz="2400">
                <a:solidFill>
                  <a:schemeClr val="tx1"/>
                </a:solidFill>
                <a:latin typeface="+mn-lt"/>
                <a:cs typeface="+mn-cs"/>
              </a:defRPr>
            </a:lvl3pPr>
            <a:lvl4pPr marL="523875" indent="-166688" algn="l" rtl="0" eaLnBrk="0" fontAlgn="base" hangingPunct="0">
              <a:spcBef>
                <a:spcPct val="20000"/>
              </a:spcBef>
              <a:spcAft>
                <a:spcPct val="0"/>
              </a:spcAft>
              <a:buClr>
                <a:schemeClr val="tx2"/>
              </a:buClr>
              <a:buChar char="-"/>
              <a:defRPr sz="2000">
                <a:solidFill>
                  <a:schemeClr val="tx1"/>
                </a:solidFill>
                <a:latin typeface="+mn-lt"/>
                <a:cs typeface="+mn-cs"/>
              </a:defRPr>
            </a:lvl4pPr>
            <a:lvl5pPr marL="892175" indent="-188913" algn="l" rtl="0" eaLnBrk="0" fontAlgn="base" hangingPunct="0">
              <a:spcBef>
                <a:spcPct val="20000"/>
              </a:spcBef>
              <a:spcAft>
                <a:spcPct val="0"/>
              </a:spcAft>
              <a:buClr>
                <a:schemeClr val="tx2"/>
              </a:buClr>
              <a:buChar char="•"/>
              <a:defRPr sz="2000">
                <a:solidFill>
                  <a:schemeClr val="tx1"/>
                </a:solidFill>
                <a:latin typeface="+mn-lt"/>
                <a:cs typeface="+mn-cs"/>
              </a:defRPr>
            </a:lvl5pPr>
            <a:lvl6pPr marL="1349375" indent="-188913" algn="l" rtl="0" fontAlgn="base">
              <a:spcBef>
                <a:spcPct val="20000"/>
              </a:spcBef>
              <a:spcAft>
                <a:spcPct val="0"/>
              </a:spcAft>
              <a:buClr>
                <a:schemeClr val="tx2"/>
              </a:buClr>
              <a:buChar char="•"/>
              <a:defRPr>
                <a:solidFill>
                  <a:schemeClr val="tx1"/>
                </a:solidFill>
                <a:latin typeface="+mn-lt"/>
                <a:cs typeface="+mn-cs"/>
              </a:defRPr>
            </a:lvl6pPr>
            <a:lvl7pPr marL="1806575" indent="-188913" algn="l" rtl="0" fontAlgn="base">
              <a:spcBef>
                <a:spcPct val="20000"/>
              </a:spcBef>
              <a:spcAft>
                <a:spcPct val="0"/>
              </a:spcAft>
              <a:buClr>
                <a:schemeClr val="tx2"/>
              </a:buClr>
              <a:buChar char="•"/>
              <a:defRPr>
                <a:solidFill>
                  <a:schemeClr val="tx1"/>
                </a:solidFill>
                <a:latin typeface="+mn-lt"/>
                <a:cs typeface="+mn-cs"/>
              </a:defRPr>
            </a:lvl7pPr>
            <a:lvl8pPr marL="2263775" indent="-188913" algn="l" rtl="0" fontAlgn="base">
              <a:spcBef>
                <a:spcPct val="20000"/>
              </a:spcBef>
              <a:spcAft>
                <a:spcPct val="0"/>
              </a:spcAft>
              <a:buClr>
                <a:schemeClr val="tx2"/>
              </a:buClr>
              <a:buChar char="•"/>
              <a:defRPr>
                <a:solidFill>
                  <a:schemeClr val="tx1"/>
                </a:solidFill>
                <a:latin typeface="+mn-lt"/>
                <a:cs typeface="+mn-cs"/>
              </a:defRPr>
            </a:lvl8pPr>
            <a:lvl9pPr marL="2720975" indent="-188913" algn="l" rtl="0" fontAlgn="base">
              <a:spcBef>
                <a:spcPct val="20000"/>
              </a:spcBef>
              <a:spcAft>
                <a:spcPct val="0"/>
              </a:spcAft>
              <a:buClr>
                <a:schemeClr val="tx2"/>
              </a:buClr>
              <a:buChar char="•"/>
              <a:defRPr>
                <a:solidFill>
                  <a:schemeClr val="tx1"/>
                </a:solidFill>
                <a:latin typeface="+mn-lt"/>
                <a:cs typeface="+mn-cs"/>
              </a:defRPr>
            </a:lvl9pPr>
          </a:lstStyle>
          <a:p>
            <a:pPr eaLnBrk="1" hangingPunct="1">
              <a:lnSpc>
                <a:spcPct val="150000"/>
              </a:lnSpc>
              <a:buFont typeface="Wingdings" pitchFamily="2" charset="2"/>
              <a:buNone/>
              <a:defRPr/>
            </a:pPr>
            <a:r>
              <a:rPr lang="en-US" altLang="de-DE" sz="2400" b="1" kern="0" dirty="0" smtClean="0">
                <a:solidFill>
                  <a:srgbClr val="005776"/>
                </a:solidFill>
              </a:rPr>
              <a:t>	</a:t>
            </a:r>
            <a:r>
              <a:rPr lang="en-US" altLang="de-DE" sz="2000" kern="0" dirty="0">
                <a:solidFill>
                  <a:srgbClr val="0070C0"/>
                </a:solidFill>
                <a:latin typeface="Palatino Linotype" panose="02040502050505030304" pitchFamily="18" charset="0"/>
                <a:cs typeface="Arial" panose="020B0604020202020204" pitchFamily="34" charset="0"/>
              </a:rPr>
              <a:t>Leibniz Centre for Agricultural Landscape Research (ZALF), </a:t>
            </a:r>
            <a:r>
              <a:rPr lang="en-US" altLang="de-DE" sz="2000" kern="0" dirty="0" smtClean="0">
                <a:solidFill>
                  <a:srgbClr val="0070C0"/>
                </a:solidFill>
                <a:latin typeface="Palatino Linotype" panose="02040502050505030304" pitchFamily="18" charset="0"/>
                <a:cs typeface="Arial" panose="020B0604020202020204" pitchFamily="34" charset="0"/>
              </a:rPr>
              <a:t>Field </a:t>
            </a:r>
            <a:r>
              <a:rPr lang="en-US" altLang="de-DE" sz="2000" kern="0" dirty="0" smtClean="0">
                <a:solidFill>
                  <a:srgbClr val="0070C0"/>
                </a:solidFill>
                <a:latin typeface="Palatino Linotype" panose="02040502050505030304" pitchFamily="18" charset="0"/>
                <a:cs typeface="Arial" panose="020B0604020202020204" pitchFamily="34" charset="0"/>
              </a:rPr>
              <a:t>Research Station</a:t>
            </a:r>
            <a:endParaRPr lang="en-US" altLang="de-DE" sz="2000" b="1" kern="0" dirty="0" smtClean="0">
              <a:solidFill>
                <a:srgbClr val="0070C0"/>
              </a:solidFill>
              <a:latin typeface="Palatino Linotype" panose="02040502050505030304" pitchFamily="18" charset="0"/>
              <a:cs typeface="Arial" panose="020B0604020202020204" pitchFamily="34" charset="0"/>
            </a:endParaRPr>
          </a:p>
        </p:txBody>
      </p:sp>
      <p:sp>
        <p:nvSpPr>
          <p:cNvPr id="23556" name="Text Box 5"/>
          <p:cNvSpPr txBox="1">
            <a:spLocks noChangeArrowheads="1"/>
          </p:cNvSpPr>
          <p:nvPr/>
        </p:nvSpPr>
        <p:spPr bwMode="auto">
          <a:xfrm>
            <a:off x="503395" y="4797152"/>
            <a:ext cx="8229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30000"/>
              </a:spcBef>
              <a:buClr>
                <a:schemeClr val="tx2"/>
              </a:buClr>
            </a:pPr>
            <a:r>
              <a:rPr lang="en-US" altLang="de-DE" sz="2400" b="1" dirty="0">
                <a:solidFill>
                  <a:srgbClr val="C00000"/>
                </a:solidFill>
                <a:latin typeface="Palatino Linotype" panose="02040502050505030304" pitchFamily="18" charset="0"/>
              </a:rPr>
              <a:t>FUNDING</a:t>
            </a:r>
          </a:p>
          <a:p>
            <a:pPr eaLnBrk="1" hangingPunct="1">
              <a:spcBef>
                <a:spcPct val="30000"/>
              </a:spcBef>
              <a:buClr>
                <a:schemeClr val="tx2"/>
              </a:buClr>
            </a:pPr>
            <a:r>
              <a:rPr lang="en-US" altLang="de-DE" sz="2000" dirty="0">
                <a:solidFill>
                  <a:srgbClr val="0070C0"/>
                </a:solidFill>
                <a:latin typeface="Palatino Linotype" panose="02040502050505030304" pitchFamily="18" charset="0"/>
              </a:rPr>
              <a:t>Alexander von Humboldt </a:t>
            </a:r>
            <a:r>
              <a:rPr lang="en-US" altLang="de-DE" sz="2000" dirty="0" smtClean="0">
                <a:solidFill>
                  <a:srgbClr val="0070C0"/>
                </a:solidFill>
                <a:latin typeface="Palatino Linotype" panose="02040502050505030304" pitchFamily="18" charset="0"/>
              </a:rPr>
              <a:t>Foundation</a:t>
            </a:r>
            <a:endParaRPr lang="en-US" altLang="de-DE" sz="2000" dirty="0">
              <a:solidFill>
                <a:srgbClr val="0070C0"/>
              </a:solidFill>
              <a:latin typeface="Palatino Linotype" panose="02040502050505030304" pitchFamily="18" charset="0"/>
            </a:endParaRPr>
          </a:p>
        </p:txBody>
      </p:sp>
      <p:sp>
        <p:nvSpPr>
          <p:cNvPr id="4" name="Rechteck 3"/>
          <p:cNvSpPr/>
          <p:nvPr/>
        </p:nvSpPr>
        <p:spPr>
          <a:xfrm>
            <a:off x="503395" y="3390267"/>
            <a:ext cx="8229600" cy="968535"/>
          </a:xfrm>
          <a:prstGeom prst="rect">
            <a:avLst/>
          </a:prstGeom>
        </p:spPr>
        <p:txBody>
          <a:bodyPr wrap="square">
            <a:spAutoFit/>
          </a:bodyPr>
          <a:lstStyle/>
          <a:p>
            <a:pPr marL="0" indent="0">
              <a:lnSpc>
                <a:spcPct val="150000"/>
              </a:lnSpc>
              <a:buNone/>
            </a:pPr>
            <a:r>
              <a:rPr lang="en-US" sz="2000" dirty="0" smtClean="0">
                <a:solidFill>
                  <a:srgbClr val="0070C0"/>
                </a:solidFill>
                <a:latin typeface="Palatino Linotype" panose="02040502050505030304" pitchFamily="18" charset="0"/>
                <a:cs typeface="Arial" panose="020B0604020202020204" pitchFamily="34" charset="0"/>
              </a:rPr>
              <a:t>Prof. Sonoko Dorothea Kimura, Dr. Stephan Wirth, Dr. Ma Hua and Dr. </a:t>
            </a:r>
            <a:r>
              <a:rPr lang="en-US" sz="2000" dirty="0" err="1" smtClean="0">
                <a:solidFill>
                  <a:srgbClr val="0070C0"/>
                </a:solidFill>
                <a:latin typeface="Palatino Linotype" panose="02040502050505030304" pitchFamily="18" charset="0"/>
                <a:cs typeface="Arial" panose="020B0604020202020204" pitchFamily="34" charset="0"/>
              </a:rPr>
              <a:t>Zohreh</a:t>
            </a:r>
            <a:r>
              <a:rPr lang="en-US" sz="2000" dirty="0" smtClean="0">
                <a:solidFill>
                  <a:srgbClr val="0070C0"/>
                </a:solidFill>
                <a:latin typeface="Palatino Linotype" panose="02040502050505030304" pitchFamily="18" charset="0"/>
                <a:cs typeface="Arial" panose="020B0604020202020204" pitchFamily="34" charset="0"/>
              </a:rPr>
              <a:t> </a:t>
            </a:r>
            <a:r>
              <a:rPr lang="en-US" sz="2000" dirty="0" err="1" smtClean="0">
                <a:solidFill>
                  <a:srgbClr val="0070C0"/>
                </a:solidFill>
                <a:latin typeface="Palatino Linotype" panose="02040502050505030304" pitchFamily="18" charset="0"/>
                <a:cs typeface="Arial" panose="020B0604020202020204" pitchFamily="34" charset="0"/>
              </a:rPr>
              <a:t>Zoghi</a:t>
            </a:r>
            <a:r>
              <a:rPr lang="en-US" sz="2000" dirty="0" smtClean="0">
                <a:solidFill>
                  <a:srgbClr val="0070C0"/>
                </a:solidFill>
                <a:latin typeface="Palatino Linotype" panose="02040502050505030304" pitchFamily="18" charset="0"/>
                <a:cs typeface="Arial" panose="020B0604020202020204" pitchFamily="34" charset="0"/>
              </a:rPr>
              <a:t> for their support</a:t>
            </a:r>
            <a:endParaRPr lang="en-US" sz="2000" dirty="0" smtClean="0">
              <a:solidFill>
                <a:srgbClr val="0070C0"/>
              </a:solidFill>
              <a:latin typeface="Palatino Linotype" panose="02040502050505030304" pitchFamily="18" charset="0"/>
              <a:cs typeface="Arial" panose="020B0604020202020204" pitchFamily="34" charset="0"/>
            </a:endParaRPr>
          </a:p>
        </p:txBody>
      </p:sp>
      <p:sp>
        <p:nvSpPr>
          <p:cNvPr id="5" name="Rechteck 4"/>
          <p:cNvSpPr/>
          <p:nvPr/>
        </p:nvSpPr>
        <p:spPr>
          <a:xfrm>
            <a:off x="489105" y="2645102"/>
            <a:ext cx="1566454" cy="461665"/>
          </a:xfrm>
          <a:prstGeom prst="rect">
            <a:avLst/>
          </a:prstGeom>
        </p:spPr>
        <p:txBody>
          <a:bodyPr wrap="none">
            <a:spAutoFit/>
          </a:bodyPr>
          <a:lstStyle/>
          <a:p>
            <a:r>
              <a:rPr lang="de-DE" sz="2400" b="1" dirty="0" smtClean="0">
                <a:solidFill>
                  <a:srgbClr val="C00000"/>
                </a:solidFill>
                <a:latin typeface="Palatino Linotype" panose="02040502050505030304" pitchFamily="18" charset="0"/>
                <a:cs typeface="Arial" panose="020B0604020202020204" pitchFamily="34" charset="0"/>
              </a:rPr>
              <a:t>THANKS</a:t>
            </a:r>
            <a:endParaRPr lang="en-GB" sz="2400" b="1" dirty="0">
              <a:latin typeface="Palatino Linotype" panose="02040502050505030304" pitchFamily="18" charset="0"/>
              <a:cs typeface="Arial" panose="020B0604020202020204" pitchFamily="34" charset="0"/>
            </a:endParaRPr>
          </a:p>
        </p:txBody>
      </p:sp>
      <p:pic>
        <p:nvPicPr>
          <p:cNvPr id="6" name="Grafik 5"/>
          <p:cNvPicPr>
            <a:picLocks noChangeAspect="1"/>
          </p:cNvPicPr>
          <p:nvPr/>
        </p:nvPicPr>
        <p:blipFill>
          <a:blip r:embed="rId2"/>
          <a:stretch>
            <a:fillRect/>
          </a:stretch>
        </p:blipFill>
        <p:spPr>
          <a:xfrm>
            <a:off x="7394296" y="5102200"/>
            <a:ext cx="1749704" cy="1755800"/>
          </a:xfrm>
          <a:prstGeom prst="rect">
            <a:avLst/>
          </a:prstGeom>
        </p:spPr>
      </p:pic>
    </p:spTree>
    <p:extLst>
      <p:ext uri="{BB962C8B-B14F-4D97-AF65-F5344CB8AC3E}">
        <p14:creationId xmlns:p14="http://schemas.microsoft.com/office/powerpoint/2010/main" val="39653197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5910" y="665638"/>
            <a:ext cx="8134066" cy="5909310"/>
          </a:xfrm>
          <a:prstGeom prst="rect">
            <a:avLst/>
          </a:prstGeom>
          <a:noFill/>
        </p:spPr>
        <p:txBody>
          <a:bodyPr wrap="square" rtlCol="0">
            <a:spAutoFit/>
          </a:bodyPr>
          <a:lstStyle/>
          <a:p>
            <a:r>
              <a:rPr lang="en-GB" dirty="0" err="1" smtClean="0">
                <a:latin typeface="Palatino Linotype" panose="02040502050505030304" pitchFamily="18" charset="0"/>
              </a:rPr>
              <a:t>Licorice</a:t>
            </a:r>
            <a:r>
              <a:rPr lang="en-GB" dirty="0" smtClean="0">
                <a:latin typeface="Palatino Linotype" panose="02040502050505030304" pitchFamily="18" charset="0"/>
              </a:rPr>
              <a:t> </a:t>
            </a:r>
            <a:r>
              <a:rPr lang="en-GB" dirty="0">
                <a:latin typeface="Palatino Linotype" panose="02040502050505030304" pitchFamily="18" charset="0"/>
              </a:rPr>
              <a:t>(</a:t>
            </a:r>
            <a:r>
              <a:rPr lang="en-GB" i="1" dirty="0" err="1">
                <a:latin typeface="Palatino Linotype" panose="02040502050505030304" pitchFamily="18" charset="0"/>
              </a:rPr>
              <a:t>Glycyrrhiza</a:t>
            </a:r>
            <a:r>
              <a:rPr lang="en-GB" i="1" dirty="0">
                <a:latin typeface="Palatino Linotype" panose="02040502050505030304" pitchFamily="18" charset="0"/>
              </a:rPr>
              <a:t> </a:t>
            </a:r>
            <a:r>
              <a:rPr lang="en-GB" i="1" dirty="0" err="1">
                <a:latin typeface="Palatino Linotype" panose="02040502050505030304" pitchFamily="18" charset="0"/>
              </a:rPr>
              <a:t>uralensis</a:t>
            </a:r>
            <a:r>
              <a:rPr lang="en-GB" i="1" dirty="0">
                <a:latin typeface="Palatino Linotype" panose="02040502050505030304" pitchFamily="18" charset="0"/>
              </a:rPr>
              <a:t> </a:t>
            </a:r>
            <a:r>
              <a:rPr lang="en-GB" dirty="0">
                <a:latin typeface="Palatino Linotype" panose="02040502050505030304" pitchFamily="18" charset="0"/>
              </a:rPr>
              <a:t>Fish.) is considered as salt and drought tolerant leguminous </a:t>
            </a:r>
            <a:r>
              <a:rPr lang="en-GB" dirty="0" smtClean="0">
                <a:latin typeface="Palatino Linotype" panose="02040502050505030304" pitchFamily="18" charset="0"/>
              </a:rPr>
              <a:t>plant. </a:t>
            </a:r>
            <a:r>
              <a:rPr lang="en-GB" dirty="0">
                <a:latin typeface="Palatino Linotype" panose="02040502050505030304" pitchFamily="18" charset="0"/>
              </a:rPr>
              <a:t>We hypothesized that the </a:t>
            </a:r>
            <a:r>
              <a:rPr lang="en-GB" dirty="0" err="1">
                <a:latin typeface="Palatino Linotype" panose="02040502050505030304" pitchFamily="18" charset="0"/>
              </a:rPr>
              <a:t>biochar</a:t>
            </a:r>
            <a:r>
              <a:rPr lang="en-GB" dirty="0">
                <a:latin typeface="Palatino Linotype" panose="02040502050505030304" pitchFamily="18" charset="0"/>
              </a:rPr>
              <a:t> amendment into the soil might alleviate salt stress in </a:t>
            </a:r>
            <a:r>
              <a:rPr lang="en-GB" dirty="0" err="1">
                <a:latin typeface="Palatino Linotype" panose="02040502050505030304" pitchFamily="18" charset="0"/>
              </a:rPr>
              <a:t>licorice</a:t>
            </a:r>
            <a:r>
              <a:rPr lang="en-GB" dirty="0">
                <a:latin typeface="Palatino Linotype" panose="02040502050505030304" pitchFamily="18" charset="0"/>
              </a:rPr>
              <a:t> by improving its plant growth, nutrient </a:t>
            </a:r>
            <a:r>
              <a:rPr lang="en-GB" dirty="0" smtClean="0">
                <a:latin typeface="Palatino Linotype" panose="02040502050505030304" pitchFamily="18" charset="0"/>
              </a:rPr>
              <a:t>acquisition. </a:t>
            </a:r>
            <a:r>
              <a:rPr lang="en-GB" dirty="0">
                <a:latin typeface="Palatino Linotype" panose="02040502050505030304" pitchFamily="18" charset="0"/>
              </a:rPr>
              <a:t>The present study was designed to determine the effect of </a:t>
            </a:r>
            <a:r>
              <a:rPr lang="en-GB" dirty="0" err="1">
                <a:latin typeface="Palatino Linotype" panose="02040502050505030304" pitchFamily="18" charset="0"/>
              </a:rPr>
              <a:t>biochar</a:t>
            </a:r>
            <a:r>
              <a:rPr lang="en-GB" dirty="0">
                <a:latin typeface="Palatino Linotype" panose="02040502050505030304" pitchFamily="18" charset="0"/>
              </a:rPr>
              <a:t> on </a:t>
            </a:r>
            <a:r>
              <a:rPr lang="en-GB" dirty="0" err="1">
                <a:latin typeface="Palatino Linotype" panose="02040502050505030304" pitchFamily="18" charset="0"/>
              </a:rPr>
              <a:t>licorice</a:t>
            </a:r>
            <a:r>
              <a:rPr lang="en-GB" dirty="0">
                <a:latin typeface="Palatino Linotype" panose="02040502050505030304" pitchFamily="18" charset="0"/>
              </a:rPr>
              <a:t> plant growth, acquisition of C (carbon), nitrogen (N), and phosphorus (P) and on soil fluorescein </a:t>
            </a:r>
            <a:r>
              <a:rPr lang="en-GB" dirty="0" err="1">
                <a:latin typeface="Palatino Linotype" panose="02040502050505030304" pitchFamily="18" charset="0"/>
              </a:rPr>
              <a:t>diacetate</a:t>
            </a:r>
            <a:r>
              <a:rPr lang="en-GB" dirty="0">
                <a:latin typeface="Palatino Linotype" panose="02040502050505030304" pitchFamily="18" charset="0"/>
              </a:rPr>
              <a:t> (FDA) and enzyme activities under saline soil condition. Pyrolysis char from maize </a:t>
            </a:r>
            <a:r>
              <a:rPr lang="en-GB" dirty="0" smtClean="0">
                <a:latin typeface="Palatino Linotype" panose="02040502050505030304" pitchFamily="18" charset="0"/>
              </a:rPr>
              <a:t>at </a:t>
            </a:r>
            <a:r>
              <a:rPr lang="en-GB" dirty="0">
                <a:latin typeface="Palatino Linotype" panose="02040502050505030304" pitchFamily="18" charset="0"/>
              </a:rPr>
              <a:t>2, 4, and 6 % concentrations were used for pot experiments.  The shoot and/or root biomass of </a:t>
            </a:r>
            <a:r>
              <a:rPr lang="en-GB" dirty="0" err="1">
                <a:latin typeface="Palatino Linotype" panose="02040502050505030304" pitchFamily="18" charset="0"/>
              </a:rPr>
              <a:t>licorice</a:t>
            </a:r>
            <a:r>
              <a:rPr lang="en-GB" dirty="0">
                <a:latin typeface="Palatino Linotype" panose="02040502050505030304" pitchFamily="18" charset="0"/>
              </a:rPr>
              <a:t> grown in soil amended with 2 and 4% MBC under non-saline and saline conditions was </a:t>
            </a:r>
            <a:r>
              <a:rPr lang="en-GB" dirty="0" smtClean="0">
                <a:latin typeface="Palatino Linotype" panose="02040502050505030304" pitchFamily="18" charset="0"/>
              </a:rPr>
              <a:t>increased. The </a:t>
            </a:r>
            <a:r>
              <a:rPr lang="en-GB" dirty="0">
                <a:latin typeface="Palatino Linotype" panose="02040502050505030304" pitchFamily="18" charset="0"/>
              </a:rPr>
              <a:t>root architectural traits, like root length, surface area, project area, and root volume, as well as nodulation traits, were also significantly modified by </a:t>
            </a:r>
            <a:r>
              <a:rPr lang="en-GB" dirty="0" err="1">
                <a:latin typeface="Palatino Linotype" panose="02040502050505030304" pitchFamily="18" charset="0"/>
              </a:rPr>
              <a:t>biochar</a:t>
            </a:r>
            <a:r>
              <a:rPr lang="en-GB" dirty="0">
                <a:latin typeface="Palatino Linotype" panose="02040502050505030304" pitchFamily="18" charset="0"/>
              </a:rPr>
              <a:t> application at both 2 and 4% concentrations. The concentrations of N and K in plant tissue were increased under 2 and 4% MBC amendment compared to plants grown without </a:t>
            </a:r>
            <a:r>
              <a:rPr lang="en-GB" dirty="0" err="1">
                <a:latin typeface="Palatino Linotype" panose="02040502050505030304" pitchFamily="18" charset="0"/>
              </a:rPr>
              <a:t>biochar</a:t>
            </a:r>
            <a:r>
              <a:rPr lang="en-GB" dirty="0">
                <a:latin typeface="Palatino Linotype" panose="02040502050505030304" pitchFamily="18" charset="0"/>
              </a:rPr>
              <a:t> application. Moreover, soil amended with </a:t>
            </a:r>
            <a:r>
              <a:rPr lang="en-GB" dirty="0" err="1">
                <a:latin typeface="Palatino Linotype" panose="02040502050505030304" pitchFamily="18" charset="0"/>
              </a:rPr>
              <a:t>biochar</a:t>
            </a:r>
            <a:r>
              <a:rPr lang="en-GB" dirty="0">
                <a:latin typeface="Palatino Linotype" panose="02040502050505030304" pitchFamily="18" charset="0"/>
              </a:rPr>
              <a:t> showed a positive effect on soil </a:t>
            </a:r>
            <a:r>
              <a:rPr lang="en-GB" dirty="0" smtClean="0">
                <a:latin typeface="Palatino Linotype" panose="02040502050505030304" pitchFamily="18" charset="0"/>
              </a:rPr>
              <a:t>hydrolase activities. </a:t>
            </a:r>
            <a:r>
              <a:rPr lang="en-GB" dirty="0">
                <a:latin typeface="Palatino Linotype" panose="02040502050505030304" pitchFamily="18" charset="0"/>
              </a:rPr>
              <a:t>This study demonstrated the beneficial effects of </a:t>
            </a:r>
            <a:r>
              <a:rPr lang="en-GB" dirty="0" err="1">
                <a:latin typeface="Palatino Linotype" panose="02040502050505030304" pitchFamily="18" charset="0"/>
              </a:rPr>
              <a:t>biochar</a:t>
            </a:r>
            <a:r>
              <a:rPr lang="en-GB" dirty="0">
                <a:latin typeface="Palatino Linotype" panose="02040502050505030304" pitchFamily="18" charset="0"/>
              </a:rPr>
              <a:t> from maize on growth and nutrient uptake of </a:t>
            </a:r>
            <a:r>
              <a:rPr lang="en-GB" dirty="0" err="1">
                <a:latin typeface="Palatino Linotype" panose="02040502050505030304" pitchFamily="18" charset="0"/>
              </a:rPr>
              <a:t>licorice</a:t>
            </a:r>
            <a:r>
              <a:rPr lang="en-GB" dirty="0">
                <a:latin typeface="Palatino Linotype" panose="02040502050505030304" pitchFamily="18" charset="0"/>
              </a:rPr>
              <a:t> by improving the nodule formation, root architecture,  and soil biological activity in saline soil conditions. </a:t>
            </a:r>
          </a:p>
          <a:p>
            <a:endParaRPr lang="en-US" dirty="0" smtClean="0">
              <a:latin typeface="Palatino Linotype" panose="02040502050505030304" pitchFamily="18" charset="0"/>
            </a:endParaRPr>
          </a:p>
          <a:p>
            <a:r>
              <a:rPr lang="fr-FR" b="1" dirty="0" smtClean="0">
                <a:latin typeface="Palatino Linotype" panose="02040502050505030304" pitchFamily="18" charset="0"/>
              </a:rPr>
              <a:t>Keywords</a:t>
            </a:r>
            <a:r>
              <a:rPr lang="fr-FR" b="1" dirty="0">
                <a:latin typeface="Palatino Linotype" panose="02040502050505030304" pitchFamily="18" charset="0"/>
              </a:rPr>
              <a:t>: </a:t>
            </a:r>
            <a:r>
              <a:rPr lang="fr-FR" dirty="0" err="1">
                <a:latin typeface="Palatino Linotype" panose="02040502050505030304" pitchFamily="18" charset="0"/>
              </a:rPr>
              <a:t>biochar</a:t>
            </a:r>
            <a:r>
              <a:rPr lang="fr-FR" dirty="0">
                <a:latin typeface="Palatino Linotype" panose="02040502050505030304" pitchFamily="18" charset="0"/>
              </a:rPr>
              <a:t>, </a:t>
            </a:r>
            <a:r>
              <a:rPr lang="fr-FR" dirty="0" err="1">
                <a:latin typeface="Palatino Linotype" panose="02040502050505030304" pitchFamily="18" charset="0"/>
              </a:rPr>
              <a:t>licorice</a:t>
            </a:r>
            <a:r>
              <a:rPr lang="fr-FR" dirty="0">
                <a:latin typeface="Palatino Linotype" panose="02040502050505030304" pitchFamily="18" charset="0"/>
              </a:rPr>
              <a:t>, </a:t>
            </a:r>
            <a:r>
              <a:rPr lang="fr-FR" dirty="0" err="1">
                <a:latin typeface="Palatino Linotype" panose="02040502050505030304" pitchFamily="18" charset="0"/>
              </a:rPr>
              <a:t>soil</a:t>
            </a:r>
            <a:r>
              <a:rPr lang="fr-FR" dirty="0">
                <a:latin typeface="Palatino Linotype" panose="02040502050505030304" pitchFamily="18" charset="0"/>
              </a:rPr>
              <a:t> enzymes, </a:t>
            </a:r>
            <a:r>
              <a:rPr lang="fr-FR" dirty="0" err="1">
                <a:latin typeface="Palatino Linotype" panose="02040502050505030304" pitchFamily="18" charset="0"/>
              </a:rPr>
              <a:t>salinity</a:t>
            </a:r>
            <a:r>
              <a:rPr lang="fr-FR" dirty="0">
                <a:latin typeface="Palatino Linotype" panose="02040502050505030304" pitchFamily="18" charset="0"/>
              </a:rPr>
              <a:t>, </a:t>
            </a:r>
            <a:r>
              <a:rPr lang="fr-FR" dirty="0" err="1">
                <a:latin typeface="Palatino Linotype" panose="02040502050505030304" pitchFamily="18" charset="0"/>
              </a:rPr>
              <a:t>nutrients</a:t>
            </a:r>
            <a:r>
              <a:rPr lang="fr-FR" dirty="0">
                <a:latin typeface="Palatino Linotype" panose="02040502050505030304" pitchFamily="18" charset="0"/>
              </a:rPr>
              <a:t>, </a:t>
            </a:r>
            <a:r>
              <a:rPr lang="fr-FR" dirty="0" err="1" smtClean="0">
                <a:latin typeface="Palatino Linotype" panose="02040502050505030304" pitchFamily="18" charset="0"/>
              </a:rPr>
              <a:t>root</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xmlns=""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7658" y="5650173"/>
            <a:ext cx="1236342" cy="1236342"/>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28650" y="365127"/>
            <a:ext cx="7886700" cy="674686"/>
          </a:xfrm>
        </p:spPr>
        <p:txBody>
          <a:bodyPr>
            <a:normAutofit/>
          </a:bodyPr>
          <a:lstStyle/>
          <a:p>
            <a:r>
              <a:rPr lang="nl-NL" altLang="de-DE" sz="2800" b="1" dirty="0" smtClean="0">
                <a:solidFill>
                  <a:srgbClr val="C00000"/>
                </a:solidFill>
                <a:latin typeface="Palatino Linotype" panose="02040502050505030304" pitchFamily="18" charset="0"/>
                <a:cs typeface="Arial" panose="020B0604020202020204" pitchFamily="34" charset="0"/>
              </a:rPr>
              <a:t>WHAT IS THE BIOCHAR</a:t>
            </a:r>
            <a:endParaRPr lang="en-US" altLang="de-DE" sz="2800" b="1" dirty="0" smtClean="0">
              <a:solidFill>
                <a:srgbClr val="C00000"/>
              </a:solidFill>
              <a:latin typeface="Palatino Linotype" panose="02040502050505030304" pitchFamily="18" charset="0"/>
              <a:cs typeface="Arial" panose="020B0604020202020204" pitchFamily="34" charset="0"/>
            </a:endParaRPr>
          </a:p>
        </p:txBody>
      </p:sp>
      <p:sp>
        <p:nvSpPr>
          <p:cNvPr id="3075" name="TextBox 4"/>
          <p:cNvSpPr txBox="1">
            <a:spLocks noChangeArrowheads="1"/>
          </p:cNvSpPr>
          <p:nvPr/>
        </p:nvSpPr>
        <p:spPr bwMode="auto">
          <a:xfrm>
            <a:off x="214313" y="5300663"/>
            <a:ext cx="8870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30000"/>
              </a:spcBef>
              <a:buClr>
                <a:schemeClr val="tx2"/>
              </a:buClr>
              <a:buFontTx/>
              <a:buNone/>
            </a:pPr>
            <a:r>
              <a:rPr lang="en-US" altLang="de-DE" sz="2000" dirty="0">
                <a:solidFill>
                  <a:srgbClr val="0070C0"/>
                </a:solidFill>
                <a:latin typeface="Palatino Linotype" panose="02040502050505030304" pitchFamily="18" charset="0"/>
              </a:rPr>
              <a:t>Terra </a:t>
            </a:r>
            <a:r>
              <a:rPr lang="en-US" altLang="de-DE" sz="2000" dirty="0" err="1">
                <a:solidFill>
                  <a:srgbClr val="0070C0"/>
                </a:solidFill>
                <a:latin typeface="Palatino Linotype" panose="02040502050505030304" pitchFamily="18" charset="0"/>
              </a:rPr>
              <a:t>Preta</a:t>
            </a:r>
            <a:r>
              <a:rPr lang="en-US" altLang="de-DE" sz="2000" dirty="0">
                <a:solidFill>
                  <a:srgbClr val="0070C0"/>
                </a:solidFill>
                <a:latin typeface="Palatino Linotype" panose="02040502050505030304" pitchFamily="18" charset="0"/>
              </a:rPr>
              <a:t> (fertile anthropogenic dark earths, Amazon basin), which were generated approximately 8000 years ago after soil was amended with bones, charcoal, and manure by indigenous natives (Glaser et al. 2007)</a:t>
            </a:r>
            <a:endParaRPr lang="de-DE" altLang="de-DE" sz="2000" dirty="0">
              <a:solidFill>
                <a:srgbClr val="0070C0"/>
              </a:solidFill>
              <a:latin typeface="Palatino Linotype" panose="02040502050505030304" pitchFamily="18" charset="0"/>
            </a:endParaRPr>
          </a:p>
        </p:txBody>
      </p:sp>
      <p:sp>
        <p:nvSpPr>
          <p:cNvPr id="3076" name="Rectangle 5"/>
          <p:cNvSpPr>
            <a:spLocks noChangeArrowheads="1"/>
          </p:cNvSpPr>
          <p:nvPr/>
        </p:nvSpPr>
        <p:spPr bwMode="auto">
          <a:xfrm>
            <a:off x="3563938" y="6381750"/>
            <a:ext cx="2879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30000"/>
              </a:spcBef>
              <a:buClr>
                <a:schemeClr val="tx2"/>
              </a:buClr>
              <a:buFontTx/>
              <a:buNone/>
            </a:pPr>
            <a:r>
              <a:rPr lang="de-DE" altLang="de-DE" sz="1200"/>
              <a:t>https://en.wikipedia.org/wiki/Terra_preta</a:t>
            </a:r>
          </a:p>
        </p:txBody>
      </p:sp>
      <p:pic>
        <p:nvPicPr>
          <p:cNvPr id="3077" name="Picture 7" descr="https://www.permaculturenews.org/images/terra_preta_black_magic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1196975"/>
            <a:ext cx="554355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1"/>
          <p:cNvSpPr>
            <a:spLocks noChangeArrowheads="1"/>
          </p:cNvSpPr>
          <p:nvPr/>
        </p:nvSpPr>
        <p:spPr bwMode="auto">
          <a:xfrm>
            <a:off x="6516688" y="6375400"/>
            <a:ext cx="25304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i="1"/>
              <a:t>Image courtesy of Carbon-terra.eu</a:t>
            </a:r>
            <a:endParaRPr lang="de-DE" altLang="de-DE" sz="1200"/>
          </a:p>
        </p:txBody>
      </p:sp>
    </p:spTree>
    <p:extLst>
      <p:ext uri="{BB962C8B-B14F-4D97-AF65-F5344CB8AC3E}">
        <p14:creationId xmlns:p14="http://schemas.microsoft.com/office/powerpoint/2010/main" val="411040111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1168400"/>
            <a:ext cx="800100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099" name="TextBox 3"/>
          <p:cNvSpPr txBox="1">
            <a:spLocks noChangeArrowheads="1"/>
          </p:cNvSpPr>
          <p:nvPr/>
        </p:nvSpPr>
        <p:spPr bwMode="auto">
          <a:xfrm>
            <a:off x="684213" y="1881188"/>
            <a:ext cx="1827212"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30000"/>
              </a:spcBef>
              <a:buClr>
                <a:schemeClr val="tx2"/>
              </a:buClr>
              <a:buFontTx/>
              <a:buNone/>
            </a:pPr>
            <a:r>
              <a:rPr lang="de-DE" altLang="de-DE" sz="1200" b="1"/>
              <a:t>Biomass</a:t>
            </a:r>
          </a:p>
          <a:p>
            <a:pPr eaLnBrk="1" hangingPunct="1">
              <a:spcBef>
                <a:spcPct val="30000"/>
              </a:spcBef>
              <a:buClr>
                <a:schemeClr val="tx2"/>
              </a:buClr>
              <a:buFontTx/>
              <a:buNone/>
            </a:pPr>
            <a:r>
              <a:rPr lang="de-DE" altLang="de-DE" sz="1200" b="1"/>
              <a:t>– manure</a:t>
            </a:r>
          </a:p>
          <a:p>
            <a:pPr eaLnBrk="1" hangingPunct="1">
              <a:spcBef>
                <a:spcPct val="30000"/>
              </a:spcBef>
              <a:buClr>
                <a:schemeClr val="tx2"/>
              </a:buClr>
              <a:buFontTx/>
              <a:buNone/>
            </a:pPr>
            <a:r>
              <a:rPr lang="de-DE" altLang="de-DE" sz="1200" b="1"/>
              <a:t>– organic</a:t>
            </a:r>
          </a:p>
          <a:p>
            <a:pPr eaLnBrk="1" hangingPunct="1">
              <a:spcBef>
                <a:spcPct val="30000"/>
              </a:spcBef>
              <a:buClr>
                <a:schemeClr val="tx2"/>
              </a:buClr>
              <a:buFontTx/>
              <a:buNone/>
            </a:pPr>
            <a:r>
              <a:rPr lang="de-DE" altLang="de-DE" sz="1200" b="1"/>
              <a:t>wastes</a:t>
            </a:r>
          </a:p>
          <a:p>
            <a:pPr eaLnBrk="1" hangingPunct="1">
              <a:spcBef>
                <a:spcPct val="30000"/>
              </a:spcBef>
              <a:buClr>
                <a:schemeClr val="tx2"/>
              </a:buClr>
              <a:buFontTx/>
              <a:buNone/>
            </a:pPr>
            <a:r>
              <a:rPr lang="de-DE" altLang="de-DE" sz="1200" b="1"/>
              <a:t>– bioenergy crops</a:t>
            </a:r>
          </a:p>
          <a:p>
            <a:pPr eaLnBrk="1" hangingPunct="1">
              <a:spcBef>
                <a:spcPct val="30000"/>
              </a:spcBef>
              <a:buClr>
                <a:schemeClr val="tx2"/>
              </a:buClr>
              <a:buFontTx/>
              <a:buNone/>
            </a:pPr>
            <a:r>
              <a:rPr lang="de-DE" altLang="de-DE" sz="1200" b="1"/>
              <a:t>(grasses, willows)</a:t>
            </a:r>
          </a:p>
          <a:p>
            <a:pPr eaLnBrk="1" hangingPunct="1">
              <a:spcBef>
                <a:spcPct val="30000"/>
              </a:spcBef>
              <a:buClr>
                <a:schemeClr val="tx2"/>
              </a:buClr>
              <a:buFontTx/>
              <a:buNone/>
            </a:pPr>
            <a:r>
              <a:rPr lang="de-DE" altLang="de-DE" sz="1200" b="1"/>
              <a:t>– crop residues</a:t>
            </a:r>
            <a:endParaRPr lang="de-DE" altLang="de-DE" sz="1200"/>
          </a:p>
        </p:txBody>
      </p:sp>
      <p:sp>
        <p:nvSpPr>
          <p:cNvPr id="4100" name="TextBox 4"/>
          <p:cNvSpPr txBox="1">
            <a:spLocks noChangeArrowheads="1"/>
          </p:cNvSpPr>
          <p:nvPr/>
        </p:nvSpPr>
        <p:spPr bwMode="auto">
          <a:xfrm>
            <a:off x="4575175" y="2508250"/>
            <a:ext cx="11874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30000"/>
              </a:spcBef>
              <a:buClr>
                <a:schemeClr val="tx2"/>
              </a:buClr>
              <a:buFontTx/>
              <a:buNone/>
            </a:pPr>
            <a:r>
              <a:rPr lang="de-DE" altLang="de-DE" sz="1200" b="1"/>
              <a:t>Biofuel</a:t>
            </a:r>
          </a:p>
          <a:p>
            <a:pPr eaLnBrk="1" hangingPunct="1">
              <a:spcBef>
                <a:spcPct val="30000"/>
              </a:spcBef>
              <a:buClr>
                <a:schemeClr val="tx2"/>
              </a:buClr>
              <a:buFontTx/>
              <a:buNone/>
            </a:pPr>
            <a:r>
              <a:rPr lang="de-DE" altLang="de-DE" sz="1200" b="1"/>
              <a:t>– bio-oil</a:t>
            </a:r>
          </a:p>
          <a:p>
            <a:pPr eaLnBrk="1" hangingPunct="1">
              <a:spcBef>
                <a:spcPct val="30000"/>
              </a:spcBef>
              <a:buClr>
                <a:schemeClr val="tx2"/>
              </a:buClr>
              <a:buFontTx/>
              <a:buNone/>
            </a:pPr>
            <a:r>
              <a:rPr lang="de-DE" altLang="de-DE" sz="1200" b="1"/>
              <a:t>– hydrogen</a:t>
            </a:r>
            <a:endParaRPr lang="de-DE" altLang="de-DE" sz="1200"/>
          </a:p>
        </p:txBody>
      </p:sp>
      <p:sp>
        <p:nvSpPr>
          <p:cNvPr id="4101" name="TextBox 5"/>
          <p:cNvSpPr txBox="1">
            <a:spLocks noChangeArrowheads="1"/>
          </p:cNvSpPr>
          <p:nvPr/>
        </p:nvSpPr>
        <p:spPr bwMode="auto">
          <a:xfrm>
            <a:off x="6659563" y="2098675"/>
            <a:ext cx="14763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30000"/>
              </a:spcBef>
              <a:buClr>
                <a:schemeClr val="tx2"/>
              </a:buClr>
              <a:buFontTx/>
              <a:buNone/>
            </a:pPr>
            <a:r>
              <a:rPr lang="de-DE" altLang="de-DE" sz="1200" b="1"/>
              <a:t>Transport</a:t>
            </a:r>
          </a:p>
          <a:p>
            <a:pPr eaLnBrk="1" hangingPunct="1">
              <a:spcBef>
                <a:spcPct val="30000"/>
              </a:spcBef>
              <a:buClr>
                <a:schemeClr val="tx2"/>
              </a:buClr>
              <a:buFontTx/>
              <a:buNone/>
            </a:pPr>
            <a:r>
              <a:rPr lang="de-DE" altLang="de-DE" sz="1200" b="1"/>
              <a:t>Energy</a:t>
            </a:r>
          </a:p>
          <a:p>
            <a:pPr eaLnBrk="1" hangingPunct="1">
              <a:spcBef>
                <a:spcPct val="30000"/>
              </a:spcBef>
              <a:buClr>
                <a:schemeClr val="tx2"/>
              </a:buClr>
              <a:buFontTx/>
              <a:buNone/>
            </a:pPr>
            <a:r>
              <a:rPr lang="de-DE" altLang="de-DE" sz="1200" b="1"/>
              <a:t>Coproducts (oil, cosmetics)</a:t>
            </a:r>
          </a:p>
          <a:p>
            <a:pPr eaLnBrk="1" hangingPunct="1">
              <a:spcBef>
                <a:spcPct val="30000"/>
              </a:spcBef>
              <a:buClr>
                <a:schemeClr val="tx2"/>
              </a:buClr>
              <a:buFontTx/>
              <a:buNone/>
            </a:pPr>
            <a:r>
              <a:rPr lang="de-DE" altLang="de-DE" sz="1200" b="1"/>
              <a:t>Industry</a:t>
            </a:r>
            <a:endParaRPr lang="de-DE" altLang="de-DE" sz="1200"/>
          </a:p>
        </p:txBody>
      </p:sp>
      <p:sp>
        <p:nvSpPr>
          <p:cNvPr id="4102" name="TextBox 6"/>
          <p:cNvSpPr txBox="1">
            <a:spLocks noChangeArrowheads="1"/>
          </p:cNvSpPr>
          <p:nvPr/>
        </p:nvSpPr>
        <p:spPr bwMode="auto">
          <a:xfrm>
            <a:off x="4195763" y="4149725"/>
            <a:ext cx="1944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30000"/>
              </a:spcBef>
              <a:buClr>
                <a:schemeClr val="tx2"/>
              </a:buClr>
              <a:buFontTx/>
              <a:buNone/>
            </a:pPr>
            <a:r>
              <a:rPr lang="de-DE" altLang="de-DE" sz="1200" b="1"/>
              <a:t>Residual heat</a:t>
            </a:r>
            <a:endParaRPr lang="de-DE" altLang="de-DE" sz="1200"/>
          </a:p>
        </p:txBody>
      </p:sp>
      <p:sp>
        <p:nvSpPr>
          <p:cNvPr id="4103" name="TextBox 7"/>
          <p:cNvSpPr txBox="1">
            <a:spLocks noChangeArrowheads="1"/>
          </p:cNvSpPr>
          <p:nvPr/>
        </p:nvSpPr>
        <p:spPr bwMode="auto">
          <a:xfrm>
            <a:off x="3365500" y="3551238"/>
            <a:ext cx="11160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30000"/>
              </a:spcBef>
              <a:buClr>
                <a:schemeClr val="tx2"/>
              </a:buClr>
              <a:buFontTx/>
              <a:buNone/>
            </a:pPr>
            <a:r>
              <a:rPr lang="de-DE" altLang="de-DE" sz="1200" b="1"/>
              <a:t>Pyrolysis</a:t>
            </a:r>
            <a:endParaRPr lang="de-DE" altLang="de-DE" sz="1200"/>
          </a:p>
        </p:txBody>
      </p:sp>
      <p:sp>
        <p:nvSpPr>
          <p:cNvPr id="4104" name="TextBox 9"/>
          <p:cNvSpPr txBox="1">
            <a:spLocks noChangeArrowheads="1"/>
          </p:cNvSpPr>
          <p:nvPr/>
        </p:nvSpPr>
        <p:spPr bwMode="auto">
          <a:xfrm>
            <a:off x="2430463" y="5154613"/>
            <a:ext cx="16192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30000"/>
              </a:spcBef>
              <a:buClr>
                <a:schemeClr val="tx2"/>
              </a:buClr>
              <a:buFontTx/>
              <a:buNone/>
            </a:pPr>
            <a:r>
              <a:rPr lang="de-DE" altLang="de-DE" sz="1200" b="1"/>
              <a:t>Returned to</a:t>
            </a:r>
          </a:p>
          <a:p>
            <a:pPr eaLnBrk="1" hangingPunct="1">
              <a:spcBef>
                <a:spcPct val="30000"/>
              </a:spcBef>
              <a:buClr>
                <a:schemeClr val="tx2"/>
              </a:buClr>
              <a:buFontTx/>
              <a:buNone/>
            </a:pPr>
            <a:r>
              <a:rPr lang="de-DE" altLang="de-DE" sz="1200" b="1"/>
              <a:t>soil as biochar</a:t>
            </a:r>
            <a:endParaRPr lang="de-DE" altLang="de-DE" sz="1200"/>
          </a:p>
        </p:txBody>
      </p:sp>
      <p:sp>
        <p:nvSpPr>
          <p:cNvPr id="4105" name="Rectangle 10"/>
          <p:cNvSpPr>
            <a:spLocks noChangeArrowheads="1"/>
          </p:cNvSpPr>
          <p:nvPr/>
        </p:nvSpPr>
        <p:spPr bwMode="auto">
          <a:xfrm>
            <a:off x="179388" y="5995988"/>
            <a:ext cx="8856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30000"/>
              </a:spcBef>
              <a:buClr>
                <a:schemeClr val="tx2"/>
              </a:buClr>
              <a:buFontTx/>
              <a:buNone/>
            </a:pPr>
            <a:r>
              <a:rPr lang="en-US" altLang="de-DE" sz="1400" b="1" dirty="0">
                <a:solidFill>
                  <a:srgbClr val="0070C0"/>
                </a:solidFill>
                <a:latin typeface="Palatino Linotype" panose="02040502050505030304" pitchFamily="18" charset="0"/>
              </a:rPr>
              <a:t>Typically, about 50% of the </a:t>
            </a:r>
            <a:r>
              <a:rPr lang="en-US" altLang="de-DE" sz="1400" b="1" dirty="0" err="1">
                <a:solidFill>
                  <a:srgbClr val="0070C0"/>
                </a:solidFill>
                <a:latin typeface="Palatino Linotype" panose="02040502050505030304" pitchFamily="18" charset="0"/>
              </a:rPr>
              <a:t>pyrolyzed</a:t>
            </a:r>
            <a:r>
              <a:rPr lang="en-US" altLang="de-DE" sz="1400" b="1" dirty="0">
                <a:solidFill>
                  <a:srgbClr val="0070C0"/>
                </a:solidFill>
                <a:latin typeface="Palatino Linotype" panose="02040502050505030304" pitchFamily="18" charset="0"/>
              </a:rPr>
              <a:t> biomass is converted into </a:t>
            </a:r>
            <a:r>
              <a:rPr lang="en-US" altLang="de-DE" sz="1400" b="1" dirty="0" err="1">
                <a:solidFill>
                  <a:srgbClr val="0070C0"/>
                </a:solidFill>
                <a:latin typeface="Palatino Linotype" panose="02040502050505030304" pitchFamily="18" charset="0"/>
              </a:rPr>
              <a:t>biochar</a:t>
            </a:r>
            <a:r>
              <a:rPr lang="en-US" altLang="de-DE" sz="1400" b="1" dirty="0">
                <a:solidFill>
                  <a:srgbClr val="0070C0"/>
                </a:solidFill>
                <a:latin typeface="Palatino Linotype" panose="02040502050505030304" pitchFamily="18" charset="0"/>
              </a:rPr>
              <a:t> and can be returned to soil</a:t>
            </a:r>
            <a:r>
              <a:rPr lang="en-US" altLang="de-DE" sz="1400" b="1" dirty="0">
                <a:solidFill>
                  <a:srgbClr val="005776"/>
                </a:solidFill>
                <a:latin typeface="Palatino Linotype" panose="02040502050505030304" pitchFamily="18" charset="0"/>
              </a:rPr>
              <a:t>. </a:t>
            </a:r>
            <a:endParaRPr lang="de-DE" altLang="de-DE" sz="1400" b="1" dirty="0">
              <a:solidFill>
                <a:srgbClr val="005776"/>
              </a:solidFill>
              <a:latin typeface="Palatino Linotype" panose="02040502050505030304" pitchFamily="18" charset="0"/>
            </a:endParaRPr>
          </a:p>
        </p:txBody>
      </p:sp>
      <p:sp>
        <p:nvSpPr>
          <p:cNvPr id="4106" name="Rectangle 1"/>
          <p:cNvSpPr>
            <a:spLocks noChangeArrowheads="1"/>
          </p:cNvSpPr>
          <p:nvPr/>
        </p:nvSpPr>
        <p:spPr bwMode="auto">
          <a:xfrm>
            <a:off x="6210300" y="6273800"/>
            <a:ext cx="2744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30000"/>
              </a:spcBef>
              <a:buClr>
                <a:schemeClr val="tx2"/>
              </a:buClr>
              <a:buFontTx/>
              <a:buNone/>
            </a:pPr>
            <a:r>
              <a:rPr lang="en-US" altLang="de-DE" sz="1200" i="1"/>
              <a:t>(Lehmann 2007, Front Ecol Environ ).</a:t>
            </a:r>
            <a:endParaRPr lang="de-DE" altLang="de-DE" sz="1200"/>
          </a:p>
        </p:txBody>
      </p:sp>
      <p:sp>
        <p:nvSpPr>
          <p:cNvPr id="4107" name="Rectangle 1"/>
          <p:cNvSpPr>
            <a:spLocks noChangeArrowheads="1"/>
          </p:cNvSpPr>
          <p:nvPr/>
        </p:nvSpPr>
        <p:spPr bwMode="auto">
          <a:xfrm>
            <a:off x="611188" y="1196975"/>
            <a:ext cx="7848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de-DE" sz="1600" b="1">
                <a:solidFill>
                  <a:srgbClr val="C00000"/>
                </a:solidFill>
              </a:rPr>
              <a:t>Concept of low-temperature pyrolysis bio-energy with biochar sequestration. </a:t>
            </a:r>
            <a:endParaRPr lang="de-DE" altLang="de-DE" sz="1600">
              <a:solidFill>
                <a:srgbClr val="C00000"/>
              </a:solidFill>
            </a:endParaRPr>
          </a:p>
        </p:txBody>
      </p:sp>
      <p:sp>
        <p:nvSpPr>
          <p:cNvPr id="13" name="Rectangle 3"/>
          <p:cNvSpPr txBox="1">
            <a:spLocks noChangeArrowheads="1"/>
          </p:cNvSpPr>
          <p:nvPr/>
        </p:nvSpPr>
        <p:spPr bwMode="auto">
          <a:xfrm>
            <a:off x="203200" y="476250"/>
            <a:ext cx="8964613" cy="757238"/>
          </a:xfrm>
          <a:prstGeom prst="rect">
            <a:avLst/>
          </a:prstGeom>
          <a:noFill/>
          <a:ln>
            <a:noFill/>
          </a:ln>
          <a:extLst/>
        </p:spPr>
        <p:txBody>
          <a:bodyPr lIns="0" tIns="0" rIns="252000" bIns="252000"/>
          <a:lstStyle>
            <a:lvl1pPr marL="342900" indent="-342900" algn="l" rtl="0" eaLnBrk="0" fontAlgn="base" hangingPunct="0">
              <a:spcBef>
                <a:spcPct val="40000"/>
              </a:spcBef>
              <a:spcAft>
                <a:spcPct val="0"/>
              </a:spcAft>
              <a:buClr>
                <a:schemeClr val="tx2"/>
              </a:buClr>
              <a:buChar char="•"/>
              <a:defRPr sz="3200">
                <a:solidFill>
                  <a:schemeClr val="tx1"/>
                </a:solidFill>
                <a:latin typeface="+mn-lt"/>
                <a:ea typeface="+mn-ea"/>
                <a:cs typeface="+mn-cs"/>
              </a:defRPr>
            </a:lvl1pPr>
            <a:lvl2pPr marL="1588" indent="455613" algn="l" rtl="0" eaLnBrk="0" fontAlgn="base" hangingPunct="0">
              <a:spcBef>
                <a:spcPct val="40000"/>
              </a:spcBef>
              <a:spcAft>
                <a:spcPct val="0"/>
              </a:spcAft>
              <a:buClr>
                <a:schemeClr val="tx2"/>
              </a:buClr>
              <a:buChar char="–"/>
              <a:defRPr sz="2800" b="1">
                <a:solidFill>
                  <a:schemeClr val="tx2"/>
                </a:solidFill>
                <a:latin typeface="+mn-lt"/>
                <a:cs typeface="+mn-cs"/>
              </a:defRPr>
            </a:lvl2pPr>
            <a:lvl3pPr marL="257175" indent="-254000" algn="l" rtl="0" eaLnBrk="0" fontAlgn="base" hangingPunct="0">
              <a:spcBef>
                <a:spcPct val="40000"/>
              </a:spcBef>
              <a:spcAft>
                <a:spcPct val="0"/>
              </a:spcAft>
              <a:buClr>
                <a:schemeClr val="tx2"/>
              </a:buClr>
              <a:buFont typeface="Arial" charset="0"/>
              <a:buChar char="●"/>
              <a:defRPr sz="2400">
                <a:solidFill>
                  <a:schemeClr val="tx1"/>
                </a:solidFill>
                <a:latin typeface="+mn-lt"/>
                <a:cs typeface="+mn-cs"/>
              </a:defRPr>
            </a:lvl3pPr>
            <a:lvl4pPr marL="523875" indent="-166688" algn="l" rtl="0" eaLnBrk="0" fontAlgn="base" hangingPunct="0">
              <a:spcBef>
                <a:spcPct val="20000"/>
              </a:spcBef>
              <a:spcAft>
                <a:spcPct val="0"/>
              </a:spcAft>
              <a:buClr>
                <a:schemeClr val="tx2"/>
              </a:buClr>
              <a:buChar char="-"/>
              <a:defRPr sz="2000">
                <a:solidFill>
                  <a:schemeClr val="tx1"/>
                </a:solidFill>
                <a:latin typeface="+mn-lt"/>
                <a:cs typeface="+mn-cs"/>
              </a:defRPr>
            </a:lvl4pPr>
            <a:lvl5pPr marL="892175" indent="-188913" algn="l" rtl="0" eaLnBrk="0" fontAlgn="base" hangingPunct="0">
              <a:spcBef>
                <a:spcPct val="20000"/>
              </a:spcBef>
              <a:spcAft>
                <a:spcPct val="0"/>
              </a:spcAft>
              <a:buClr>
                <a:schemeClr val="tx2"/>
              </a:buClr>
              <a:buChar char="•"/>
              <a:defRPr sz="2000">
                <a:solidFill>
                  <a:schemeClr val="tx1"/>
                </a:solidFill>
                <a:latin typeface="+mn-lt"/>
                <a:cs typeface="+mn-cs"/>
              </a:defRPr>
            </a:lvl5pPr>
            <a:lvl6pPr marL="1349375" indent="-188913" algn="l" rtl="0" fontAlgn="base">
              <a:spcBef>
                <a:spcPct val="20000"/>
              </a:spcBef>
              <a:spcAft>
                <a:spcPct val="0"/>
              </a:spcAft>
              <a:buClr>
                <a:schemeClr val="tx2"/>
              </a:buClr>
              <a:buChar char="•"/>
              <a:defRPr>
                <a:solidFill>
                  <a:schemeClr val="tx1"/>
                </a:solidFill>
                <a:latin typeface="+mn-lt"/>
                <a:cs typeface="+mn-cs"/>
              </a:defRPr>
            </a:lvl6pPr>
            <a:lvl7pPr marL="1806575" indent="-188913" algn="l" rtl="0" fontAlgn="base">
              <a:spcBef>
                <a:spcPct val="20000"/>
              </a:spcBef>
              <a:spcAft>
                <a:spcPct val="0"/>
              </a:spcAft>
              <a:buClr>
                <a:schemeClr val="tx2"/>
              </a:buClr>
              <a:buChar char="•"/>
              <a:defRPr>
                <a:solidFill>
                  <a:schemeClr val="tx1"/>
                </a:solidFill>
                <a:latin typeface="+mn-lt"/>
                <a:cs typeface="+mn-cs"/>
              </a:defRPr>
            </a:lvl7pPr>
            <a:lvl8pPr marL="2263775" indent="-188913" algn="l" rtl="0" fontAlgn="base">
              <a:spcBef>
                <a:spcPct val="20000"/>
              </a:spcBef>
              <a:spcAft>
                <a:spcPct val="0"/>
              </a:spcAft>
              <a:buClr>
                <a:schemeClr val="tx2"/>
              </a:buClr>
              <a:buChar char="•"/>
              <a:defRPr>
                <a:solidFill>
                  <a:schemeClr val="tx1"/>
                </a:solidFill>
                <a:latin typeface="+mn-lt"/>
                <a:cs typeface="+mn-cs"/>
              </a:defRPr>
            </a:lvl8pPr>
            <a:lvl9pPr marL="2720975" indent="-188913" algn="l" rtl="0" fontAlgn="base">
              <a:spcBef>
                <a:spcPct val="20000"/>
              </a:spcBef>
              <a:spcAft>
                <a:spcPct val="0"/>
              </a:spcAft>
              <a:buClr>
                <a:schemeClr val="tx2"/>
              </a:buClr>
              <a:buChar char="•"/>
              <a:defRPr>
                <a:solidFill>
                  <a:schemeClr val="tx1"/>
                </a:solidFill>
                <a:latin typeface="+mn-lt"/>
                <a:cs typeface="+mn-cs"/>
              </a:defRPr>
            </a:lvl9pPr>
          </a:lstStyle>
          <a:p>
            <a:pPr>
              <a:buFontTx/>
              <a:buNone/>
              <a:defRPr/>
            </a:pPr>
            <a:r>
              <a:rPr lang="nl-NL" altLang="de-DE" sz="2000" kern="0" dirty="0" smtClean="0">
                <a:solidFill>
                  <a:srgbClr val="005776"/>
                </a:solidFill>
              </a:rPr>
              <a:t>	</a:t>
            </a:r>
            <a:r>
              <a:rPr lang="en-US" altLang="de-DE" sz="2000" b="1" kern="0" dirty="0" smtClean="0">
                <a:solidFill>
                  <a:srgbClr val="C00000"/>
                </a:solidFill>
                <a:latin typeface="Palatino Linotype" panose="02040502050505030304" pitchFamily="18" charset="0"/>
              </a:rPr>
              <a:t>Biochar</a:t>
            </a:r>
            <a:r>
              <a:rPr lang="en-US" altLang="de-DE" sz="2000" b="1" kern="0" dirty="0" smtClean="0">
                <a:solidFill>
                  <a:srgbClr val="005776"/>
                </a:solidFill>
                <a:latin typeface="Palatino Linotype" panose="02040502050505030304" pitchFamily="18" charset="0"/>
              </a:rPr>
              <a:t> </a:t>
            </a:r>
            <a:r>
              <a:rPr lang="en-US" altLang="de-DE" sz="2000" kern="0" dirty="0" smtClean="0">
                <a:solidFill>
                  <a:srgbClr val="0070C0"/>
                </a:solidFill>
                <a:latin typeface="Palatino Linotype" panose="02040502050505030304" pitchFamily="18" charset="0"/>
              </a:rPr>
              <a:t>is a highly porous charcoal made from organic waste and is high in organic carbon, mostly resistant to decomposition</a:t>
            </a:r>
          </a:p>
        </p:txBody>
      </p:sp>
    </p:spTree>
    <p:extLst>
      <p:ext uri="{BB962C8B-B14F-4D97-AF65-F5344CB8AC3E}">
        <p14:creationId xmlns:p14="http://schemas.microsoft.com/office/powerpoint/2010/main" val="39450244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693738" y="1282700"/>
            <a:ext cx="630555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30000"/>
              </a:spcBef>
              <a:buClr>
                <a:schemeClr val="tx2"/>
              </a:buClr>
              <a:buFontTx/>
              <a:buNone/>
            </a:pPr>
            <a:r>
              <a:rPr lang="en-US" altLang="zh-CN" sz="2000" b="1" u="sng" dirty="0">
                <a:solidFill>
                  <a:srgbClr val="0070C0"/>
                </a:solidFill>
                <a:latin typeface="Palatino Linotype" panose="02040502050505030304" pitchFamily="18" charset="0"/>
                <a:ea typeface="SimSun" panose="02010600030101010101" pitchFamily="2" charset="-122"/>
              </a:rPr>
              <a:t>Improved</a:t>
            </a:r>
          </a:p>
          <a:p>
            <a:pPr eaLnBrk="1" hangingPunct="1">
              <a:spcBef>
                <a:spcPct val="30000"/>
              </a:spcBef>
              <a:buClr>
                <a:schemeClr val="tx2"/>
              </a:buClr>
              <a:buFontTx/>
              <a:buChar char="-"/>
            </a:pPr>
            <a:r>
              <a:rPr lang="en-US" altLang="zh-CN" sz="2000" dirty="0">
                <a:solidFill>
                  <a:srgbClr val="0070C0"/>
                </a:solidFill>
                <a:latin typeface="Palatino Linotype" panose="02040502050505030304" pitchFamily="18" charset="0"/>
                <a:ea typeface="SimSun" panose="02010600030101010101" pitchFamily="2" charset="-122"/>
              </a:rPr>
              <a:t>soil </a:t>
            </a:r>
            <a:r>
              <a:rPr lang="en-US" altLang="zh-CN" sz="2000" dirty="0" err="1">
                <a:solidFill>
                  <a:srgbClr val="0070C0"/>
                </a:solidFill>
                <a:latin typeface="Palatino Linotype" panose="02040502050505030304" pitchFamily="18" charset="0"/>
                <a:ea typeface="SimSun" panose="02010600030101010101" pitchFamily="2" charset="-122"/>
              </a:rPr>
              <a:t>cation</a:t>
            </a:r>
            <a:r>
              <a:rPr lang="en-US" altLang="zh-CN" sz="2000" dirty="0">
                <a:solidFill>
                  <a:srgbClr val="0070C0"/>
                </a:solidFill>
                <a:latin typeface="Palatino Linotype" panose="02040502050505030304" pitchFamily="18" charset="0"/>
                <a:ea typeface="SimSun" panose="02010600030101010101" pitchFamily="2" charset="-122"/>
              </a:rPr>
              <a:t> exchange capacity</a:t>
            </a:r>
          </a:p>
          <a:p>
            <a:pPr eaLnBrk="1" hangingPunct="1">
              <a:spcBef>
                <a:spcPct val="30000"/>
              </a:spcBef>
              <a:buClr>
                <a:schemeClr val="tx2"/>
              </a:buClr>
              <a:buFontTx/>
              <a:buChar char="-"/>
            </a:pPr>
            <a:r>
              <a:rPr lang="en-US" altLang="zh-CN" sz="2000" dirty="0">
                <a:solidFill>
                  <a:srgbClr val="0070C0"/>
                </a:solidFill>
                <a:latin typeface="Palatino Linotype" panose="02040502050505030304" pitchFamily="18" charset="0"/>
                <a:ea typeface="SimSun" panose="02010600030101010101" pitchFamily="2" charset="-122"/>
              </a:rPr>
              <a:t>water holding capacity</a:t>
            </a:r>
          </a:p>
          <a:p>
            <a:pPr eaLnBrk="1" hangingPunct="1">
              <a:spcBef>
                <a:spcPct val="30000"/>
              </a:spcBef>
              <a:buClr>
                <a:schemeClr val="tx2"/>
              </a:buClr>
              <a:buFontTx/>
              <a:buChar char="-"/>
            </a:pPr>
            <a:r>
              <a:rPr lang="en-US" altLang="de-DE" sz="2000" dirty="0">
                <a:solidFill>
                  <a:srgbClr val="0070C0"/>
                </a:solidFill>
                <a:latin typeface="Palatino Linotype" panose="02040502050505030304" pitchFamily="18" charset="0"/>
              </a:rPr>
              <a:t>soil aggregation</a:t>
            </a:r>
          </a:p>
          <a:p>
            <a:pPr eaLnBrk="1" hangingPunct="1">
              <a:spcBef>
                <a:spcPct val="30000"/>
              </a:spcBef>
              <a:buClr>
                <a:schemeClr val="tx2"/>
              </a:buClr>
              <a:buFontTx/>
              <a:buNone/>
            </a:pPr>
            <a:r>
              <a:rPr lang="en-US" altLang="de-DE" sz="2000" b="1" u="sng" dirty="0">
                <a:solidFill>
                  <a:srgbClr val="0070C0"/>
                </a:solidFill>
                <a:latin typeface="Palatino Linotype" panose="02040502050505030304" pitchFamily="18" charset="0"/>
              </a:rPr>
              <a:t>Increased</a:t>
            </a:r>
            <a:r>
              <a:rPr lang="en-US" altLang="de-DE" sz="2000" dirty="0">
                <a:solidFill>
                  <a:srgbClr val="0070C0"/>
                </a:solidFill>
                <a:latin typeface="Palatino Linotype" panose="02040502050505030304" pitchFamily="18" charset="0"/>
              </a:rPr>
              <a:t> </a:t>
            </a:r>
          </a:p>
          <a:p>
            <a:pPr eaLnBrk="1" hangingPunct="1">
              <a:spcBef>
                <a:spcPct val="30000"/>
              </a:spcBef>
              <a:buClr>
                <a:schemeClr val="tx2"/>
              </a:buClr>
              <a:buFontTx/>
              <a:buNone/>
            </a:pPr>
            <a:r>
              <a:rPr lang="en-US" altLang="de-DE" sz="2000" dirty="0">
                <a:solidFill>
                  <a:srgbClr val="0070C0"/>
                </a:solidFill>
                <a:latin typeface="Palatino Linotype" panose="02040502050505030304" pitchFamily="18" charset="0"/>
              </a:rPr>
              <a:t>- stable carbon in soil</a:t>
            </a:r>
          </a:p>
          <a:p>
            <a:pPr eaLnBrk="1" hangingPunct="1">
              <a:spcBef>
                <a:spcPct val="30000"/>
              </a:spcBef>
              <a:buClr>
                <a:schemeClr val="tx2"/>
              </a:buClr>
              <a:buFontTx/>
              <a:buChar char="-"/>
            </a:pPr>
            <a:r>
              <a:rPr lang="en-US" altLang="de-DE" sz="2000" dirty="0">
                <a:solidFill>
                  <a:srgbClr val="0070C0"/>
                </a:solidFill>
                <a:latin typeface="Palatino Linotype" panose="02040502050505030304" pitchFamily="18" charset="0"/>
              </a:rPr>
              <a:t> nutrient concentration</a:t>
            </a:r>
          </a:p>
          <a:p>
            <a:pPr eaLnBrk="1" hangingPunct="1">
              <a:spcBef>
                <a:spcPct val="30000"/>
              </a:spcBef>
              <a:buClr>
                <a:schemeClr val="tx2"/>
              </a:buClr>
              <a:buFontTx/>
              <a:buChar char="-"/>
            </a:pPr>
            <a:r>
              <a:rPr lang="en-US" altLang="de-DE" sz="2000" dirty="0">
                <a:solidFill>
                  <a:srgbClr val="0070C0"/>
                </a:solidFill>
                <a:latin typeface="Palatino Linotype" panose="02040502050505030304" pitchFamily="18" charset="0"/>
              </a:rPr>
              <a:t> soil biological activity</a:t>
            </a:r>
          </a:p>
          <a:p>
            <a:pPr eaLnBrk="1" hangingPunct="1">
              <a:spcBef>
                <a:spcPct val="30000"/>
              </a:spcBef>
              <a:buClr>
                <a:schemeClr val="tx2"/>
              </a:buClr>
              <a:buFontTx/>
              <a:buNone/>
            </a:pPr>
            <a:r>
              <a:rPr lang="en-US" altLang="de-DE" sz="2000" b="1" u="sng" dirty="0">
                <a:solidFill>
                  <a:srgbClr val="0070C0"/>
                </a:solidFill>
                <a:latin typeface="Palatino Linotype" panose="02040502050505030304" pitchFamily="18" charset="0"/>
              </a:rPr>
              <a:t>Stimulated</a:t>
            </a:r>
          </a:p>
          <a:p>
            <a:pPr eaLnBrk="1" hangingPunct="1">
              <a:spcBef>
                <a:spcPct val="30000"/>
              </a:spcBef>
              <a:buClr>
                <a:schemeClr val="tx2"/>
              </a:buClr>
              <a:buFontTx/>
              <a:buNone/>
            </a:pPr>
            <a:r>
              <a:rPr lang="en-US" altLang="de-DE" sz="2000" dirty="0">
                <a:solidFill>
                  <a:srgbClr val="0070C0"/>
                </a:solidFill>
                <a:latin typeface="Palatino Linotype" panose="02040502050505030304" pitchFamily="18" charset="0"/>
              </a:rPr>
              <a:t>- plant growth</a:t>
            </a:r>
          </a:p>
          <a:p>
            <a:pPr eaLnBrk="1" hangingPunct="1">
              <a:spcBef>
                <a:spcPct val="30000"/>
              </a:spcBef>
              <a:buClr>
                <a:schemeClr val="tx2"/>
              </a:buClr>
              <a:buFontTx/>
              <a:buChar char="-"/>
            </a:pPr>
            <a:r>
              <a:rPr lang="en-US" altLang="de-DE" sz="2000" dirty="0">
                <a:solidFill>
                  <a:srgbClr val="0070C0"/>
                </a:solidFill>
                <a:latin typeface="Palatino Linotype" panose="02040502050505030304" pitchFamily="18" charset="0"/>
              </a:rPr>
              <a:t> plant tolerance to abiotic stresses</a:t>
            </a:r>
          </a:p>
          <a:p>
            <a:pPr eaLnBrk="1" hangingPunct="1">
              <a:spcBef>
                <a:spcPct val="30000"/>
              </a:spcBef>
              <a:buClr>
                <a:schemeClr val="tx2"/>
              </a:buClr>
              <a:buFontTx/>
              <a:buNone/>
            </a:pPr>
            <a:r>
              <a:rPr lang="de-DE" altLang="de-DE" sz="2000" b="1" u="sng" dirty="0">
                <a:solidFill>
                  <a:srgbClr val="0070C0"/>
                </a:solidFill>
                <a:latin typeface="Palatino Linotype" panose="02040502050505030304" pitchFamily="18" charset="0"/>
              </a:rPr>
              <a:t>A</a:t>
            </a:r>
            <a:r>
              <a:rPr lang="en-US" altLang="de-DE" sz="2000" b="1" u="sng" dirty="0">
                <a:solidFill>
                  <a:srgbClr val="0070C0"/>
                </a:solidFill>
                <a:latin typeface="Palatino Linotype" panose="02040502050505030304" pitchFamily="18" charset="0"/>
              </a:rPr>
              <a:t>ids </a:t>
            </a:r>
            <a:r>
              <a:rPr lang="en-US" altLang="de-DE" sz="2000" dirty="0">
                <a:solidFill>
                  <a:srgbClr val="0070C0"/>
                </a:solidFill>
                <a:latin typeface="Palatino Linotype" panose="02040502050505030304" pitchFamily="18" charset="0"/>
              </a:rPr>
              <a:t>in pathogen suppression</a:t>
            </a:r>
            <a:endParaRPr lang="ru-RU" altLang="de-DE" sz="2000" dirty="0">
              <a:solidFill>
                <a:srgbClr val="0070C0"/>
              </a:solidFill>
              <a:latin typeface="Palatino Linotype" panose="02040502050505030304" pitchFamily="18" charset="0"/>
            </a:endParaRPr>
          </a:p>
        </p:txBody>
      </p:sp>
      <p:sp>
        <p:nvSpPr>
          <p:cNvPr id="5123" name="Rectangle 1"/>
          <p:cNvSpPr>
            <a:spLocks noChangeArrowheads="1"/>
          </p:cNvSpPr>
          <p:nvPr/>
        </p:nvSpPr>
        <p:spPr bwMode="auto">
          <a:xfrm>
            <a:off x="576263" y="476250"/>
            <a:ext cx="65870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30000"/>
              </a:spcBef>
              <a:buFontTx/>
              <a:buNone/>
            </a:pPr>
            <a:r>
              <a:rPr lang="en-US" altLang="de-DE" sz="2800" b="1" dirty="0">
                <a:solidFill>
                  <a:srgbClr val="C00000"/>
                </a:solidFill>
                <a:latin typeface="Palatino Linotype" panose="02040502050505030304" pitchFamily="18" charset="0"/>
              </a:rPr>
              <a:t>CLAIMED BENEFITS OF BIOCHAR</a:t>
            </a:r>
            <a:r>
              <a:rPr lang="en-US" altLang="de-DE" sz="2800" b="1" dirty="0">
                <a:solidFill>
                  <a:srgbClr val="C00000"/>
                </a:solidFill>
              </a:rPr>
              <a:t>:  </a:t>
            </a:r>
          </a:p>
        </p:txBody>
      </p:sp>
      <p:pic>
        <p:nvPicPr>
          <p:cNvPr id="512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6650" y="1282700"/>
            <a:ext cx="4105275"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58574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feld 1"/>
          <p:cNvSpPr txBox="1">
            <a:spLocks noChangeArrowheads="1"/>
          </p:cNvSpPr>
          <p:nvPr/>
        </p:nvSpPr>
        <p:spPr bwMode="auto">
          <a:xfrm>
            <a:off x="391318" y="620713"/>
            <a:ext cx="8752681" cy="204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30000"/>
              </a:spcBef>
              <a:buClr>
                <a:schemeClr val="tx2"/>
              </a:buClr>
              <a:buFontTx/>
              <a:buNone/>
            </a:pPr>
            <a:r>
              <a:rPr lang="en-US" altLang="de-DE" sz="2400" b="1" dirty="0">
                <a:solidFill>
                  <a:srgbClr val="C00000"/>
                </a:solidFill>
                <a:latin typeface="Palatino Linotype" panose="02040502050505030304" pitchFamily="18" charset="0"/>
              </a:rPr>
              <a:t>HYPOTHESIS </a:t>
            </a:r>
          </a:p>
          <a:p>
            <a:pPr eaLnBrk="1" hangingPunct="1">
              <a:spcBef>
                <a:spcPct val="30000"/>
              </a:spcBef>
              <a:buClr>
                <a:schemeClr val="tx2"/>
              </a:buClr>
              <a:buFontTx/>
              <a:buNone/>
            </a:pPr>
            <a:r>
              <a:rPr lang="en-GB" altLang="de-DE" sz="2400" dirty="0">
                <a:solidFill>
                  <a:srgbClr val="0070C0"/>
                </a:solidFill>
                <a:latin typeface="Palatino Linotype" panose="02040502050505030304" pitchFamily="18" charset="0"/>
              </a:rPr>
              <a:t>We hypothesized that </a:t>
            </a:r>
            <a:r>
              <a:rPr lang="de-DE" sz="2400" dirty="0" err="1" smtClean="0">
                <a:solidFill>
                  <a:srgbClr val="0070C0"/>
                </a:solidFill>
                <a:latin typeface="Palatino Linotype" panose="02040502050505030304" pitchFamily="18" charset="0"/>
              </a:rPr>
              <a:t>biochar</a:t>
            </a:r>
            <a:r>
              <a:rPr lang="de-DE" sz="2400" dirty="0" smtClean="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application</a:t>
            </a:r>
            <a:r>
              <a:rPr lang="de-DE" sz="2400" dirty="0">
                <a:solidFill>
                  <a:srgbClr val="0070C0"/>
                </a:solidFill>
                <a:latin typeface="Palatino Linotype" panose="02040502050505030304" pitchFamily="18" charset="0"/>
              </a:rPr>
              <a:t> in </a:t>
            </a:r>
            <a:r>
              <a:rPr lang="de-DE" sz="2400" dirty="0" err="1">
                <a:solidFill>
                  <a:srgbClr val="0070C0"/>
                </a:solidFill>
                <a:latin typeface="Palatino Linotype" panose="02040502050505030304" pitchFamily="18" charset="0"/>
              </a:rPr>
              <a:t>soil</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mitigates</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salt</a:t>
            </a:r>
            <a:r>
              <a:rPr lang="de-DE" sz="2400" dirty="0">
                <a:solidFill>
                  <a:srgbClr val="0070C0"/>
                </a:solidFill>
                <a:latin typeface="Palatino Linotype" panose="02040502050505030304" pitchFamily="18" charset="0"/>
              </a:rPr>
              <a:t> stress </a:t>
            </a:r>
            <a:r>
              <a:rPr lang="de-DE" sz="2400" dirty="0" err="1">
                <a:solidFill>
                  <a:srgbClr val="0070C0"/>
                </a:solidFill>
                <a:latin typeface="Palatino Linotype" panose="02040502050505030304" pitchFamily="18" charset="0"/>
              </a:rPr>
              <a:t>of</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licorice</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improve</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nutrient</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acquisition</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through</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improving</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soil</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biological</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properties</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and</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root</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growth</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and</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that</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this</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beneficial</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effect</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depends</a:t>
            </a:r>
            <a:r>
              <a:rPr lang="de-DE" sz="2400" dirty="0">
                <a:solidFill>
                  <a:srgbClr val="0070C0"/>
                </a:solidFill>
                <a:latin typeface="Palatino Linotype" panose="02040502050505030304" pitchFamily="18" charset="0"/>
              </a:rPr>
              <a:t> on </a:t>
            </a:r>
            <a:r>
              <a:rPr lang="de-DE" sz="2400" dirty="0" err="1">
                <a:solidFill>
                  <a:srgbClr val="0070C0"/>
                </a:solidFill>
                <a:latin typeface="Palatino Linotype" panose="02040502050505030304" pitchFamily="18" charset="0"/>
              </a:rPr>
              <a:t>biochar</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concentration</a:t>
            </a:r>
            <a:r>
              <a:rPr lang="de-DE" sz="2400" dirty="0">
                <a:solidFill>
                  <a:srgbClr val="0070C0"/>
                </a:solidFill>
                <a:latin typeface="Palatino Linotype" panose="02040502050505030304" pitchFamily="18" charset="0"/>
              </a:rPr>
              <a:t>. </a:t>
            </a:r>
            <a:r>
              <a:rPr lang="en-GB" altLang="de-DE" sz="2400" dirty="0" smtClean="0">
                <a:solidFill>
                  <a:srgbClr val="0070C0"/>
                </a:solidFill>
                <a:latin typeface="Palatino Linotype" panose="02040502050505030304" pitchFamily="18" charset="0"/>
              </a:rPr>
              <a:t> </a:t>
            </a:r>
            <a:endParaRPr lang="en-GB" altLang="de-DE" sz="2400" dirty="0">
              <a:solidFill>
                <a:srgbClr val="0070C0"/>
              </a:solidFill>
              <a:latin typeface="Palatino Linotype" panose="02040502050505030304" pitchFamily="18"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42000"/>
            <a:ext cx="9163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Textfeld 1"/>
          <p:cNvSpPr txBox="1">
            <a:spLocks noChangeArrowheads="1"/>
          </p:cNvSpPr>
          <p:nvPr/>
        </p:nvSpPr>
        <p:spPr bwMode="auto">
          <a:xfrm>
            <a:off x="391319" y="2923580"/>
            <a:ext cx="8380412" cy="329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lr>
                <a:schemeClr val="tx2"/>
              </a:buClr>
              <a:buChar char="•"/>
              <a:defRPr sz="3200">
                <a:solidFill>
                  <a:schemeClr val="tx1"/>
                </a:solidFill>
                <a:latin typeface="Arial" charset="0"/>
                <a:cs typeface="Arial" charset="0"/>
              </a:defRPr>
            </a:lvl1pPr>
            <a:lvl2pPr marL="742950" indent="-285750">
              <a:spcBef>
                <a:spcPct val="40000"/>
              </a:spcBef>
              <a:buClr>
                <a:schemeClr val="tx2"/>
              </a:buClr>
              <a:buChar char="–"/>
              <a:defRPr sz="2800" b="1">
                <a:solidFill>
                  <a:schemeClr val="tx2"/>
                </a:solidFill>
                <a:latin typeface="Arial" charset="0"/>
                <a:cs typeface="Arial" charset="0"/>
              </a:defRPr>
            </a:lvl2pPr>
            <a:lvl3pPr marL="1143000" indent="-228600">
              <a:spcBef>
                <a:spcPct val="40000"/>
              </a:spcBef>
              <a:buClr>
                <a:schemeClr val="tx2"/>
              </a:buClr>
              <a:buFont typeface="Arial" charset="0"/>
              <a:buChar char="●"/>
              <a:defRPr sz="2400">
                <a:solidFill>
                  <a:schemeClr val="tx1"/>
                </a:solidFill>
                <a:latin typeface="Arial" charset="0"/>
                <a:cs typeface="Arial" charset="0"/>
              </a:defRPr>
            </a:lvl3pPr>
            <a:lvl4pPr marL="1600200" indent="-228600">
              <a:spcBef>
                <a:spcPct val="20000"/>
              </a:spcBef>
              <a:buClr>
                <a:schemeClr val="tx2"/>
              </a:buClr>
              <a:buChar char="-"/>
              <a:defRPr sz="2000">
                <a:solidFill>
                  <a:schemeClr val="tx1"/>
                </a:solidFill>
                <a:latin typeface="Arial" charset="0"/>
                <a:cs typeface="Arial" charset="0"/>
              </a:defRPr>
            </a:lvl4pPr>
            <a:lvl5pPr marL="2057400" indent="-228600">
              <a:spcBef>
                <a:spcPct val="20000"/>
              </a:spcBef>
              <a:buClr>
                <a:schemeClr val="tx2"/>
              </a:buClr>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cs typeface="Arial" charset="0"/>
              </a:defRPr>
            </a:lvl9pPr>
          </a:lstStyle>
          <a:p>
            <a:pPr algn="justLow" eaLnBrk="1" hangingPunct="1">
              <a:spcBef>
                <a:spcPct val="30000"/>
              </a:spcBef>
              <a:buClr>
                <a:schemeClr val="accent4"/>
              </a:buClr>
              <a:buFontTx/>
              <a:buNone/>
              <a:defRPr/>
            </a:pPr>
            <a:r>
              <a:rPr lang="en-US" altLang="de-DE" sz="2400" b="1" dirty="0" smtClean="0">
                <a:solidFill>
                  <a:srgbClr val="C00000"/>
                </a:solidFill>
                <a:latin typeface="Palatino Linotype" panose="02040502050505030304" pitchFamily="18" charset="0"/>
              </a:rPr>
              <a:t>OBJECTIVES</a:t>
            </a:r>
          </a:p>
          <a:p>
            <a:pPr algn="justLow" eaLnBrk="1" hangingPunct="1">
              <a:spcBef>
                <a:spcPct val="30000"/>
              </a:spcBef>
              <a:buClr>
                <a:schemeClr val="accent4"/>
              </a:buClr>
              <a:buFontTx/>
              <a:buNone/>
              <a:defRPr/>
            </a:pPr>
            <a:r>
              <a:rPr lang="en-US" altLang="de-DE" sz="2400" b="1" dirty="0" smtClean="0">
                <a:solidFill>
                  <a:srgbClr val="C00000"/>
                </a:solidFill>
                <a:latin typeface="Palatino Linotype" panose="02040502050505030304" pitchFamily="18" charset="0"/>
              </a:rPr>
              <a:t>to </a:t>
            </a:r>
            <a:r>
              <a:rPr lang="en-US" altLang="de-DE" sz="2400" b="1" dirty="0">
                <a:solidFill>
                  <a:srgbClr val="C00000"/>
                </a:solidFill>
                <a:latin typeface="Palatino Linotype" panose="02040502050505030304" pitchFamily="18" charset="0"/>
              </a:rPr>
              <a:t>investigate </a:t>
            </a:r>
            <a:r>
              <a:rPr lang="de-DE" sz="2400" dirty="0" err="1">
                <a:solidFill>
                  <a:srgbClr val="0070C0"/>
                </a:solidFill>
                <a:latin typeface="Palatino Linotype" panose="02040502050505030304" pitchFamily="18" charset="0"/>
              </a:rPr>
              <a:t>to</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understand</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the</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effect</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of</a:t>
            </a:r>
            <a:r>
              <a:rPr lang="de-DE" sz="2400" dirty="0">
                <a:solidFill>
                  <a:srgbClr val="0070C0"/>
                </a:solidFill>
                <a:latin typeface="Palatino Linotype" panose="02040502050505030304" pitchFamily="18" charset="0"/>
              </a:rPr>
              <a:t> different </a:t>
            </a:r>
            <a:r>
              <a:rPr lang="de-DE" sz="2400" dirty="0" err="1">
                <a:solidFill>
                  <a:srgbClr val="0070C0"/>
                </a:solidFill>
                <a:latin typeface="Palatino Linotype" panose="02040502050505030304" pitchFamily="18" charset="0"/>
              </a:rPr>
              <a:t>biochar</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concentrations</a:t>
            </a:r>
            <a:r>
              <a:rPr lang="de-DE" sz="2400" dirty="0">
                <a:solidFill>
                  <a:srgbClr val="0070C0"/>
                </a:solidFill>
                <a:latin typeface="Palatino Linotype" panose="02040502050505030304" pitchFamily="18" charset="0"/>
              </a:rPr>
              <a:t> on plant </a:t>
            </a:r>
            <a:r>
              <a:rPr lang="de-DE" sz="2400" dirty="0" err="1">
                <a:solidFill>
                  <a:srgbClr val="0070C0"/>
                </a:solidFill>
                <a:latin typeface="Palatino Linotype" panose="02040502050505030304" pitchFamily="18" charset="0"/>
              </a:rPr>
              <a:t>and</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root</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growth</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and</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nutrient</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uptake</a:t>
            </a:r>
            <a:r>
              <a:rPr lang="de-DE" sz="2400" dirty="0">
                <a:solidFill>
                  <a:srgbClr val="0070C0"/>
                </a:solidFill>
                <a:latin typeface="Palatino Linotype" panose="02040502050505030304" pitchFamily="18" charset="0"/>
              </a:rPr>
              <a:t> (C, N, P), </a:t>
            </a:r>
            <a:endParaRPr lang="de-DE" sz="2400" dirty="0" smtClean="0">
              <a:solidFill>
                <a:srgbClr val="0070C0"/>
              </a:solidFill>
              <a:latin typeface="Palatino Linotype" panose="02040502050505030304" pitchFamily="18" charset="0"/>
            </a:endParaRPr>
          </a:p>
          <a:p>
            <a:pPr algn="justLow" eaLnBrk="1" hangingPunct="1">
              <a:spcBef>
                <a:spcPct val="30000"/>
              </a:spcBef>
              <a:buClr>
                <a:schemeClr val="accent4"/>
              </a:buClr>
              <a:buFontTx/>
              <a:buNone/>
              <a:defRPr/>
            </a:pPr>
            <a:r>
              <a:rPr lang="en-US" altLang="de-DE" sz="2400" b="1" dirty="0" smtClean="0">
                <a:solidFill>
                  <a:srgbClr val="C00000"/>
                </a:solidFill>
                <a:latin typeface="Palatino Linotype" panose="02040502050505030304" pitchFamily="18" charset="0"/>
              </a:rPr>
              <a:t>to </a:t>
            </a:r>
            <a:r>
              <a:rPr lang="en-US" sz="2400" b="1" dirty="0" smtClean="0">
                <a:solidFill>
                  <a:srgbClr val="C00000"/>
                </a:solidFill>
                <a:latin typeface="Palatino Linotype" panose="02040502050505030304" pitchFamily="18" charset="0"/>
              </a:rPr>
              <a:t>determine</a:t>
            </a:r>
            <a:r>
              <a:rPr lang="en-US" sz="2400" dirty="0" smtClean="0">
                <a:solidFill>
                  <a:srgbClr val="C00000"/>
                </a:solidFill>
                <a:latin typeface="Palatino Linotype" panose="02040502050505030304" pitchFamily="18" charset="0"/>
              </a:rPr>
              <a:t> </a:t>
            </a:r>
            <a:r>
              <a:rPr lang="de-DE" sz="2400" dirty="0" err="1">
                <a:solidFill>
                  <a:srgbClr val="0070C0"/>
                </a:solidFill>
                <a:latin typeface="Palatino Linotype" panose="02040502050505030304" pitchFamily="18" charset="0"/>
              </a:rPr>
              <a:t>to</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determine</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the</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response</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of</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soil</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enzyme</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activities</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linked</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to</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carbon</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nitrogen</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and</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phosphorus</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cycling</a:t>
            </a:r>
            <a:r>
              <a:rPr lang="de-DE" sz="2400" dirty="0">
                <a:solidFill>
                  <a:srgbClr val="0070C0"/>
                </a:solidFill>
                <a:latin typeface="Palatino Linotype" panose="02040502050505030304" pitchFamily="18" charset="0"/>
              </a:rPr>
              <a:t> in </a:t>
            </a:r>
            <a:r>
              <a:rPr lang="de-DE" sz="2400" dirty="0" err="1">
                <a:solidFill>
                  <a:srgbClr val="0070C0"/>
                </a:solidFill>
                <a:latin typeface="Palatino Linotype" panose="02040502050505030304" pitchFamily="18" charset="0"/>
              </a:rPr>
              <a:t>loamy</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sand</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under</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saline</a:t>
            </a:r>
            <a:r>
              <a:rPr lang="de-DE" sz="2400" dirty="0">
                <a:solidFill>
                  <a:srgbClr val="0070C0"/>
                </a:solidFill>
                <a:latin typeface="Palatino Linotype" panose="02040502050505030304" pitchFamily="18" charset="0"/>
              </a:rPr>
              <a:t> </a:t>
            </a:r>
            <a:r>
              <a:rPr lang="de-DE" sz="2400" dirty="0" err="1">
                <a:solidFill>
                  <a:srgbClr val="0070C0"/>
                </a:solidFill>
                <a:latin typeface="Palatino Linotype" panose="02040502050505030304" pitchFamily="18" charset="0"/>
              </a:rPr>
              <a:t>and</a:t>
            </a:r>
            <a:r>
              <a:rPr lang="de-DE" sz="2400" dirty="0">
                <a:solidFill>
                  <a:srgbClr val="0070C0"/>
                </a:solidFill>
                <a:latin typeface="Palatino Linotype" panose="02040502050505030304" pitchFamily="18" charset="0"/>
              </a:rPr>
              <a:t> non-saline </a:t>
            </a:r>
            <a:r>
              <a:rPr lang="de-DE" sz="2400" dirty="0" err="1">
                <a:solidFill>
                  <a:srgbClr val="0070C0"/>
                </a:solidFill>
                <a:latin typeface="Palatino Linotype" panose="02040502050505030304" pitchFamily="18" charset="0"/>
              </a:rPr>
              <a:t>conditions</a:t>
            </a:r>
            <a:endParaRPr lang="en-US" altLang="de-DE" sz="2400" b="1" dirty="0">
              <a:solidFill>
                <a:srgbClr val="0070C0"/>
              </a:solidFill>
              <a:latin typeface="Palatino Linotype" panose="02040502050505030304" pitchFamily="18" charset="0"/>
            </a:endParaRPr>
          </a:p>
          <a:p>
            <a:pPr algn="justLow" eaLnBrk="1" hangingPunct="1">
              <a:spcBef>
                <a:spcPct val="30000"/>
              </a:spcBef>
              <a:buClr>
                <a:schemeClr val="accent4"/>
              </a:buClr>
              <a:buFontTx/>
              <a:buNone/>
              <a:defRPr/>
            </a:pPr>
            <a:r>
              <a:rPr lang="en-US" sz="2000" dirty="0" smtClean="0"/>
              <a:t>     </a:t>
            </a:r>
            <a:endParaRPr lang="en-US" sz="2000" dirty="0"/>
          </a:p>
        </p:txBody>
      </p:sp>
    </p:spTree>
    <p:extLst>
      <p:ext uri="{BB962C8B-B14F-4D97-AF65-F5344CB8AC3E}">
        <p14:creationId xmlns:p14="http://schemas.microsoft.com/office/powerpoint/2010/main" val="75173093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1"/>
          <p:cNvSpPr txBox="1">
            <a:spLocks noChangeArrowheads="1"/>
          </p:cNvSpPr>
          <p:nvPr/>
        </p:nvSpPr>
        <p:spPr bwMode="auto">
          <a:xfrm>
            <a:off x="1907704" y="438105"/>
            <a:ext cx="49514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30000"/>
              </a:spcBef>
              <a:buClr>
                <a:schemeClr val="tx2"/>
              </a:buClr>
              <a:buFontTx/>
              <a:buNone/>
            </a:pPr>
            <a:r>
              <a:rPr lang="de-DE" altLang="de-DE" sz="2800" b="1" dirty="0">
                <a:solidFill>
                  <a:srgbClr val="C00000"/>
                </a:solidFill>
                <a:latin typeface="Palatino Linotype" panose="02040502050505030304" pitchFamily="18" charset="0"/>
              </a:rPr>
              <a:t>MATERIAL AND METHODS</a:t>
            </a:r>
          </a:p>
        </p:txBody>
      </p:sp>
      <p:sp>
        <p:nvSpPr>
          <p:cNvPr id="7173" name="Textfeld 2"/>
          <p:cNvSpPr txBox="1">
            <a:spLocks noChangeArrowheads="1"/>
          </p:cNvSpPr>
          <p:nvPr/>
        </p:nvSpPr>
        <p:spPr bwMode="auto">
          <a:xfrm>
            <a:off x="5028118" y="1327546"/>
            <a:ext cx="3997325"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30000"/>
              </a:spcBef>
              <a:buClr>
                <a:schemeClr val="tx2"/>
              </a:buClr>
              <a:buFontTx/>
              <a:buNone/>
            </a:pPr>
            <a:r>
              <a:rPr lang="en-US" sz="2000" dirty="0" smtClean="0">
                <a:solidFill>
                  <a:srgbClr val="0070C0"/>
                </a:solidFill>
                <a:latin typeface="Palatino Linotype" panose="02040502050505030304" pitchFamily="18" charset="0"/>
              </a:rPr>
              <a:t>- The </a:t>
            </a:r>
            <a:r>
              <a:rPr lang="en-US" sz="2000" dirty="0" err="1">
                <a:solidFill>
                  <a:srgbClr val="0070C0"/>
                </a:solidFill>
                <a:latin typeface="Palatino Linotype" panose="02040502050505030304" pitchFamily="18" charset="0"/>
              </a:rPr>
              <a:t>biochar</a:t>
            </a:r>
            <a:r>
              <a:rPr lang="en-US" sz="2000" dirty="0">
                <a:solidFill>
                  <a:srgbClr val="0070C0"/>
                </a:solidFill>
                <a:latin typeface="Palatino Linotype" panose="02040502050505030304" pitchFamily="18" charset="0"/>
              </a:rPr>
              <a:t> material was produced from maize by heating at 600</a:t>
            </a:r>
            <a:r>
              <a:rPr lang="en-US" sz="2000" baseline="30000" dirty="0">
                <a:solidFill>
                  <a:srgbClr val="0070C0"/>
                </a:solidFill>
                <a:latin typeface="Palatino Linotype" panose="02040502050505030304" pitchFamily="18" charset="0"/>
              </a:rPr>
              <a:t>o</a:t>
            </a:r>
            <a:r>
              <a:rPr lang="en-US" sz="2000" dirty="0">
                <a:solidFill>
                  <a:srgbClr val="0070C0"/>
                </a:solidFill>
                <a:latin typeface="Palatino Linotype" panose="02040502050505030304" pitchFamily="18" charset="0"/>
              </a:rPr>
              <a:t>C for 30 min (MBC</a:t>
            </a:r>
            <a:r>
              <a:rPr lang="en-US" sz="2000" dirty="0" smtClean="0">
                <a:solidFill>
                  <a:srgbClr val="0070C0"/>
                </a:solidFill>
                <a:latin typeface="Palatino Linotype" panose="02040502050505030304" pitchFamily="18" charset="0"/>
              </a:rPr>
              <a:t>)</a:t>
            </a:r>
          </a:p>
          <a:p>
            <a:pPr eaLnBrk="1" hangingPunct="1">
              <a:spcBef>
                <a:spcPct val="30000"/>
              </a:spcBef>
              <a:buClr>
                <a:schemeClr val="tx2"/>
              </a:buClr>
              <a:buFontTx/>
              <a:buNone/>
            </a:pPr>
            <a:r>
              <a:rPr lang="en-US" altLang="de-DE" sz="2000" dirty="0" smtClean="0">
                <a:solidFill>
                  <a:srgbClr val="0070C0"/>
                </a:solidFill>
                <a:latin typeface="Palatino Linotype" panose="02040502050505030304" pitchFamily="18" charset="0"/>
              </a:rPr>
              <a:t>- 2, 4 and 6%</a:t>
            </a:r>
            <a:endParaRPr lang="en-US" altLang="de-DE" sz="2000" dirty="0">
              <a:solidFill>
                <a:srgbClr val="0070C0"/>
              </a:solidFill>
              <a:latin typeface="Palatino Linotype" panose="0204050205050503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72207832"/>
              </p:ext>
            </p:extLst>
          </p:nvPr>
        </p:nvGraphicFramePr>
        <p:xfrm>
          <a:off x="107950" y="3665538"/>
          <a:ext cx="8902699" cy="1021017"/>
        </p:xfrm>
        <a:graphic>
          <a:graphicData uri="http://schemas.openxmlformats.org/drawingml/2006/table">
            <a:tbl>
              <a:tblPr/>
              <a:tblGrid>
                <a:gridCol w="1284977"/>
                <a:gridCol w="931484"/>
                <a:gridCol w="959964"/>
                <a:gridCol w="958288"/>
                <a:gridCol w="958288"/>
                <a:gridCol w="1273250"/>
                <a:gridCol w="1269900"/>
                <a:gridCol w="633274"/>
                <a:gridCol w="633274"/>
              </a:tblGrid>
              <a:tr h="427038">
                <a:tc>
                  <a:txBody>
                    <a:bodyPr/>
                    <a:lstStyle>
                      <a:lvl1pPr>
                        <a:spcBef>
                          <a:spcPct val="40000"/>
                        </a:spcBef>
                        <a:buClr>
                          <a:schemeClr val="tx2"/>
                        </a:buClr>
                        <a:defRPr sz="2800">
                          <a:solidFill>
                            <a:schemeClr val="tx1"/>
                          </a:solidFill>
                          <a:latin typeface="Arial" pitchFamily="34" charset="0"/>
                          <a:cs typeface="Arial" pitchFamily="34" charset="0"/>
                        </a:defRPr>
                      </a:lvl1pPr>
                      <a:lvl2pPr marL="742950" indent="-285750">
                        <a:spcBef>
                          <a:spcPct val="40000"/>
                        </a:spcBef>
                        <a:buClr>
                          <a:schemeClr val="tx2"/>
                        </a:buClr>
                        <a:defRPr sz="2400" b="1">
                          <a:solidFill>
                            <a:schemeClr val="tx2"/>
                          </a:solidFill>
                          <a:latin typeface="Arial" pitchFamily="34" charset="0"/>
                          <a:cs typeface="Arial" pitchFamily="34" charset="0"/>
                        </a:defRPr>
                      </a:lvl2pPr>
                      <a:lvl3pPr marL="1143000" indent="-228600">
                        <a:spcBef>
                          <a:spcPct val="40000"/>
                        </a:spcBef>
                        <a:buClr>
                          <a:schemeClr val="tx2"/>
                        </a:buClr>
                        <a:buFont typeface="Arial" pitchFamily="34" charset="0"/>
                        <a:defRPr sz="2000">
                          <a:solidFill>
                            <a:schemeClr val="tx1"/>
                          </a:solidFill>
                          <a:latin typeface="Arial" pitchFamily="34" charset="0"/>
                          <a:cs typeface="Arial" pitchFamily="34" charset="0"/>
                        </a:defRPr>
                      </a:lvl3pPr>
                      <a:lvl4pPr marL="1600200" indent="-228600">
                        <a:spcBef>
                          <a:spcPct val="20000"/>
                        </a:spcBef>
                        <a:buClr>
                          <a:schemeClr val="tx2"/>
                        </a:buClr>
                        <a:defRPr>
                          <a:solidFill>
                            <a:schemeClr val="tx1"/>
                          </a:solidFill>
                          <a:latin typeface="Arial" pitchFamily="34" charset="0"/>
                          <a:cs typeface="Arial" pitchFamily="34" charset="0"/>
                        </a:defRPr>
                      </a:lvl4pPr>
                      <a:lvl5pPr marL="2057400" indent="-228600">
                        <a:spcBef>
                          <a:spcPct val="20000"/>
                        </a:spcBef>
                        <a:buClr>
                          <a:schemeClr val="tx2"/>
                        </a:buCl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rPr>
                        <a:t>Material</a:t>
                      </a:r>
                      <a:endParaRPr kumimoji="0" lang="de-DE"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endParaRPr>
                    </a:p>
                  </a:txBody>
                  <a:tcPr marL="68573" marR="6857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D"/>
                    </a:solidFill>
                  </a:tcPr>
                </a:tc>
                <a:tc>
                  <a:txBody>
                    <a:bodyPr/>
                    <a:lstStyle>
                      <a:lvl1pPr>
                        <a:spcBef>
                          <a:spcPct val="40000"/>
                        </a:spcBef>
                        <a:buClr>
                          <a:schemeClr val="tx2"/>
                        </a:buClr>
                        <a:defRPr sz="2800">
                          <a:solidFill>
                            <a:schemeClr val="tx1"/>
                          </a:solidFill>
                          <a:latin typeface="Arial" pitchFamily="34" charset="0"/>
                          <a:cs typeface="Arial" pitchFamily="34" charset="0"/>
                        </a:defRPr>
                      </a:lvl1pPr>
                      <a:lvl2pPr marL="742950" indent="-285750">
                        <a:spcBef>
                          <a:spcPct val="40000"/>
                        </a:spcBef>
                        <a:buClr>
                          <a:schemeClr val="tx2"/>
                        </a:buClr>
                        <a:defRPr sz="2400" b="1">
                          <a:solidFill>
                            <a:schemeClr val="tx2"/>
                          </a:solidFill>
                          <a:latin typeface="Arial" pitchFamily="34" charset="0"/>
                          <a:cs typeface="Arial" pitchFamily="34" charset="0"/>
                        </a:defRPr>
                      </a:lvl2pPr>
                      <a:lvl3pPr marL="1143000" indent="-228600">
                        <a:spcBef>
                          <a:spcPct val="40000"/>
                        </a:spcBef>
                        <a:buClr>
                          <a:schemeClr val="tx2"/>
                        </a:buClr>
                        <a:buFont typeface="Arial" pitchFamily="34" charset="0"/>
                        <a:defRPr sz="2000">
                          <a:solidFill>
                            <a:schemeClr val="tx1"/>
                          </a:solidFill>
                          <a:latin typeface="Arial" pitchFamily="34" charset="0"/>
                          <a:cs typeface="Arial" pitchFamily="34" charset="0"/>
                        </a:defRPr>
                      </a:lvl3pPr>
                      <a:lvl4pPr marL="1600200" indent="-228600">
                        <a:spcBef>
                          <a:spcPct val="20000"/>
                        </a:spcBef>
                        <a:buClr>
                          <a:schemeClr val="tx2"/>
                        </a:buClr>
                        <a:defRPr>
                          <a:solidFill>
                            <a:schemeClr val="tx1"/>
                          </a:solidFill>
                          <a:latin typeface="Arial" pitchFamily="34" charset="0"/>
                          <a:cs typeface="Arial" pitchFamily="34" charset="0"/>
                        </a:defRPr>
                      </a:lvl4pPr>
                      <a:lvl5pPr marL="2057400" indent="-228600">
                        <a:spcBef>
                          <a:spcPct val="20000"/>
                        </a:spcBef>
                        <a:buClr>
                          <a:schemeClr val="tx2"/>
                        </a:buCl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rPr>
                        <a:t>DM</a:t>
                      </a:r>
                      <a:endParaRPr kumimoji="0" lang="de-DE"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rPr>
                        <a:t>(%FW)</a:t>
                      </a:r>
                      <a:endParaRPr kumimoji="0" lang="de-DE"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endParaRPr>
                    </a:p>
                  </a:txBody>
                  <a:tcPr marL="68573" marR="6857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D"/>
                    </a:solidFill>
                  </a:tcPr>
                </a:tc>
                <a:tc>
                  <a:txBody>
                    <a:bodyPr/>
                    <a:lstStyle>
                      <a:lvl1pPr>
                        <a:spcBef>
                          <a:spcPct val="40000"/>
                        </a:spcBef>
                        <a:buClr>
                          <a:schemeClr val="tx2"/>
                        </a:buClr>
                        <a:defRPr sz="2800">
                          <a:solidFill>
                            <a:schemeClr val="tx1"/>
                          </a:solidFill>
                          <a:latin typeface="Arial" pitchFamily="34" charset="0"/>
                          <a:cs typeface="Arial" pitchFamily="34" charset="0"/>
                        </a:defRPr>
                      </a:lvl1pPr>
                      <a:lvl2pPr marL="742950" indent="-285750">
                        <a:spcBef>
                          <a:spcPct val="40000"/>
                        </a:spcBef>
                        <a:buClr>
                          <a:schemeClr val="tx2"/>
                        </a:buClr>
                        <a:defRPr sz="2400" b="1">
                          <a:solidFill>
                            <a:schemeClr val="tx2"/>
                          </a:solidFill>
                          <a:latin typeface="Arial" pitchFamily="34" charset="0"/>
                          <a:cs typeface="Arial" pitchFamily="34" charset="0"/>
                        </a:defRPr>
                      </a:lvl2pPr>
                      <a:lvl3pPr marL="1143000" indent="-228600">
                        <a:spcBef>
                          <a:spcPct val="40000"/>
                        </a:spcBef>
                        <a:buClr>
                          <a:schemeClr val="tx2"/>
                        </a:buClr>
                        <a:buFont typeface="Arial" pitchFamily="34" charset="0"/>
                        <a:defRPr sz="2000">
                          <a:solidFill>
                            <a:schemeClr val="tx1"/>
                          </a:solidFill>
                          <a:latin typeface="Arial" pitchFamily="34" charset="0"/>
                          <a:cs typeface="Arial" pitchFamily="34" charset="0"/>
                        </a:defRPr>
                      </a:lvl3pPr>
                      <a:lvl4pPr marL="1600200" indent="-228600">
                        <a:spcBef>
                          <a:spcPct val="20000"/>
                        </a:spcBef>
                        <a:buClr>
                          <a:schemeClr val="tx2"/>
                        </a:buClr>
                        <a:defRPr>
                          <a:solidFill>
                            <a:schemeClr val="tx1"/>
                          </a:solidFill>
                          <a:latin typeface="Arial" pitchFamily="34" charset="0"/>
                          <a:cs typeface="Arial" pitchFamily="34" charset="0"/>
                        </a:defRPr>
                      </a:lvl4pPr>
                      <a:lvl5pPr marL="2057400" indent="-228600">
                        <a:spcBef>
                          <a:spcPct val="20000"/>
                        </a:spcBef>
                        <a:buClr>
                          <a:schemeClr val="tx2"/>
                        </a:buCl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rPr>
                        <a:t>Ash</a:t>
                      </a:r>
                      <a:endParaRPr kumimoji="0" lang="de-DE"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rPr>
                        <a:t>(%DM)</a:t>
                      </a:r>
                      <a:endParaRPr kumimoji="0" lang="de-DE"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endParaRPr>
                    </a:p>
                  </a:txBody>
                  <a:tcPr marL="68573" marR="6857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D"/>
                    </a:solidFill>
                  </a:tcPr>
                </a:tc>
                <a:tc>
                  <a:txBody>
                    <a:bodyPr/>
                    <a:lstStyle>
                      <a:lvl1pPr>
                        <a:spcBef>
                          <a:spcPct val="40000"/>
                        </a:spcBef>
                        <a:buClr>
                          <a:schemeClr val="tx2"/>
                        </a:buClr>
                        <a:defRPr sz="2800">
                          <a:solidFill>
                            <a:schemeClr val="tx1"/>
                          </a:solidFill>
                          <a:latin typeface="Arial" pitchFamily="34" charset="0"/>
                          <a:cs typeface="Arial" pitchFamily="34" charset="0"/>
                        </a:defRPr>
                      </a:lvl1pPr>
                      <a:lvl2pPr marL="742950" indent="-285750">
                        <a:spcBef>
                          <a:spcPct val="40000"/>
                        </a:spcBef>
                        <a:buClr>
                          <a:schemeClr val="tx2"/>
                        </a:buClr>
                        <a:defRPr sz="2400" b="1">
                          <a:solidFill>
                            <a:schemeClr val="tx2"/>
                          </a:solidFill>
                          <a:latin typeface="Arial" pitchFamily="34" charset="0"/>
                          <a:cs typeface="Arial" pitchFamily="34" charset="0"/>
                        </a:defRPr>
                      </a:lvl2pPr>
                      <a:lvl3pPr marL="1143000" indent="-228600">
                        <a:spcBef>
                          <a:spcPct val="40000"/>
                        </a:spcBef>
                        <a:buClr>
                          <a:schemeClr val="tx2"/>
                        </a:buClr>
                        <a:buFont typeface="Arial" pitchFamily="34" charset="0"/>
                        <a:defRPr sz="2000">
                          <a:solidFill>
                            <a:schemeClr val="tx1"/>
                          </a:solidFill>
                          <a:latin typeface="Arial" pitchFamily="34" charset="0"/>
                          <a:cs typeface="Arial" pitchFamily="34" charset="0"/>
                        </a:defRPr>
                      </a:lvl3pPr>
                      <a:lvl4pPr marL="1600200" indent="-228600">
                        <a:spcBef>
                          <a:spcPct val="20000"/>
                        </a:spcBef>
                        <a:buClr>
                          <a:schemeClr val="tx2"/>
                        </a:buClr>
                        <a:defRPr>
                          <a:solidFill>
                            <a:schemeClr val="tx1"/>
                          </a:solidFill>
                          <a:latin typeface="Arial" pitchFamily="34" charset="0"/>
                          <a:cs typeface="Arial" pitchFamily="34" charset="0"/>
                        </a:defRPr>
                      </a:lvl4pPr>
                      <a:lvl5pPr marL="2057400" indent="-228600">
                        <a:spcBef>
                          <a:spcPct val="20000"/>
                        </a:spcBef>
                        <a:buClr>
                          <a:schemeClr val="tx2"/>
                        </a:buCl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rPr>
                        <a:t>C</a:t>
                      </a:r>
                      <a:endParaRPr kumimoji="0" lang="de-DE"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rPr>
                        <a:t>(%DM)</a:t>
                      </a:r>
                      <a:endParaRPr kumimoji="0" lang="de-DE"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endParaRPr>
                    </a:p>
                  </a:txBody>
                  <a:tcPr marL="68573" marR="6857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D"/>
                    </a:solidFill>
                  </a:tcPr>
                </a:tc>
                <a:tc>
                  <a:txBody>
                    <a:bodyPr/>
                    <a:lstStyle>
                      <a:lvl1pPr>
                        <a:spcBef>
                          <a:spcPct val="40000"/>
                        </a:spcBef>
                        <a:buClr>
                          <a:schemeClr val="tx2"/>
                        </a:buClr>
                        <a:defRPr sz="2800">
                          <a:solidFill>
                            <a:schemeClr val="tx1"/>
                          </a:solidFill>
                          <a:latin typeface="Arial" pitchFamily="34" charset="0"/>
                          <a:cs typeface="Arial" pitchFamily="34" charset="0"/>
                        </a:defRPr>
                      </a:lvl1pPr>
                      <a:lvl2pPr marL="742950" indent="-285750">
                        <a:spcBef>
                          <a:spcPct val="40000"/>
                        </a:spcBef>
                        <a:buClr>
                          <a:schemeClr val="tx2"/>
                        </a:buClr>
                        <a:defRPr sz="2400" b="1">
                          <a:solidFill>
                            <a:schemeClr val="tx2"/>
                          </a:solidFill>
                          <a:latin typeface="Arial" pitchFamily="34" charset="0"/>
                          <a:cs typeface="Arial" pitchFamily="34" charset="0"/>
                        </a:defRPr>
                      </a:lvl2pPr>
                      <a:lvl3pPr marL="1143000" indent="-228600">
                        <a:spcBef>
                          <a:spcPct val="40000"/>
                        </a:spcBef>
                        <a:buClr>
                          <a:schemeClr val="tx2"/>
                        </a:buClr>
                        <a:buFont typeface="Arial" pitchFamily="34" charset="0"/>
                        <a:defRPr sz="2000">
                          <a:solidFill>
                            <a:schemeClr val="tx1"/>
                          </a:solidFill>
                          <a:latin typeface="Arial" pitchFamily="34" charset="0"/>
                          <a:cs typeface="Arial" pitchFamily="34" charset="0"/>
                        </a:defRPr>
                      </a:lvl3pPr>
                      <a:lvl4pPr marL="1600200" indent="-228600">
                        <a:spcBef>
                          <a:spcPct val="20000"/>
                        </a:spcBef>
                        <a:buClr>
                          <a:schemeClr val="tx2"/>
                        </a:buClr>
                        <a:defRPr>
                          <a:solidFill>
                            <a:schemeClr val="tx1"/>
                          </a:solidFill>
                          <a:latin typeface="Arial" pitchFamily="34" charset="0"/>
                          <a:cs typeface="Arial" pitchFamily="34" charset="0"/>
                        </a:defRPr>
                      </a:lvl4pPr>
                      <a:lvl5pPr marL="2057400" indent="-228600">
                        <a:spcBef>
                          <a:spcPct val="20000"/>
                        </a:spcBef>
                        <a:buClr>
                          <a:schemeClr val="tx2"/>
                        </a:buCl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rPr>
                        <a:t>N</a:t>
                      </a:r>
                      <a:endParaRPr kumimoji="0" lang="de-DE"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rPr>
                        <a:t>(%DM)</a:t>
                      </a:r>
                      <a:endParaRPr kumimoji="0" lang="de-DE"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endParaRPr>
                    </a:p>
                  </a:txBody>
                  <a:tcPr marL="68573" marR="6857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D"/>
                    </a:solidFill>
                  </a:tcPr>
                </a:tc>
                <a:tc>
                  <a:txBody>
                    <a:bodyPr/>
                    <a:lstStyle>
                      <a:lvl1pPr>
                        <a:spcBef>
                          <a:spcPct val="40000"/>
                        </a:spcBef>
                        <a:buClr>
                          <a:schemeClr val="tx2"/>
                        </a:buClr>
                        <a:defRPr sz="2800">
                          <a:solidFill>
                            <a:schemeClr val="tx1"/>
                          </a:solidFill>
                          <a:latin typeface="Arial" pitchFamily="34" charset="0"/>
                          <a:cs typeface="Arial" pitchFamily="34" charset="0"/>
                        </a:defRPr>
                      </a:lvl1pPr>
                      <a:lvl2pPr marL="742950" indent="-285750">
                        <a:spcBef>
                          <a:spcPct val="40000"/>
                        </a:spcBef>
                        <a:buClr>
                          <a:schemeClr val="tx2"/>
                        </a:buClr>
                        <a:defRPr sz="2400" b="1">
                          <a:solidFill>
                            <a:schemeClr val="tx2"/>
                          </a:solidFill>
                          <a:latin typeface="Arial" pitchFamily="34" charset="0"/>
                          <a:cs typeface="Arial" pitchFamily="34" charset="0"/>
                        </a:defRPr>
                      </a:lvl2pPr>
                      <a:lvl3pPr marL="1143000" indent="-228600">
                        <a:spcBef>
                          <a:spcPct val="40000"/>
                        </a:spcBef>
                        <a:buClr>
                          <a:schemeClr val="tx2"/>
                        </a:buClr>
                        <a:buFont typeface="Arial" pitchFamily="34" charset="0"/>
                        <a:defRPr sz="2000">
                          <a:solidFill>
                            <a:schemeClr val="tx1"/>
                          </a:solidFill>
                          <a:latin typeface="Arial" pitchFamily="34" charset="0"/>
                          <a:cs typeface="Arial" pitchFamily="34" charset="0"/>
                        </a:defRPr>
                      </a:lvl3pPr>
                      <a:lvl4pPr marL="1600200" indent="-228600">
                        <a:spcBef>
                          <a:spcPct val="20000"/>
                        </a:spcBef>
                        <a:buClr>
                          <a:schemeClr val="tx2"/>
                        </a:buClr>
                        <a:defRPr>
                          <a:solidFill>
                            <a:schemeClr val="tx1"/>
                          </a:solidFill>
                          <a:latin typeface="Arial" pitchFamily="34" charset="0"/>
                          <a:cs typeface="Arial" pitchFamily="34" charset="0"/>
                        </a:defRPr>
                      </a:lvl4pPr>
                      <a:lvl5pPr marL="2057400" indent="-228600">
                        <a:spcBef>
                          <a:spcPct val="20000"/>
                        </a:spcBef>
                        <a:buClr>
                          <a:schemeClr val="tx2"/>
                        </a:buCl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rPr>
                        <a:t>P</a:t>
                      </a:r>
                      <a:endParaRPr kumimoji="0" lang="de-DE"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rPr>
                        <a:t>(g/kg FM)</a:t>
                      </a:r>
                      <a:endParaRPr kumimoji="0" lang="de-DE"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endParaRPr>
                    </a:p>
                  </a:txBody>
                  <a:tcPr marL="68573" marR="6857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D"/>
                    </a:solidFill>
                  </a:tcPr>
                </a:tc>
                <a:tc>
                  <a:txBody>
                    <a:bodyPr/>
                    <a:lstStyle>
                      <a:lvl1pPr>
                        <a:spcBef>
                          <a:spcPct val="40000"/>
                        </a:spcBef>
                        <a:buClr>
                          <a:schemeClr val="tx2"/>
                        </a:buClr>
                        <a:defRPr sz="2800">
                          <a:solidFill>
                            <a:schemeClr val="tx1"/>
                          </a:solidFill>
                          <a:latin typeface="Arial" pitchFamily="34" charset="0"/>
                          <a:cs typeface="Arial" pitchFamily="34" charset="0"/>
                        </a:defRPr>
                      </a:lvl1pPr>
                      <a:lvl2pPr marL="742950" indent="-285750">
                        <a:spcBef>
                          <a:spcPct val="40000"/>
                        </a:spcBef>
                        <a:buClr>
                          <a:schemeClr val="tx2"/>
                        </a:buClr>
                        <a:defRPr sz="2400" b="1">
                          <a:solidFill>
                            <a:schemeClr val="tx2"/>
                          </a:solidFill>
                          <a:latin typeface="Arial" pitchFamily="34" charset="0"/>
                          <a:cs typeface="Arial" pitchFamily="34" charset="0"/>
                        </a:defRPr>
                      </a:lvl2pPr>
                      <a:lvl3pPr marL="1143000" indent="-228600">
                        <a:spcBef>
                          <a:spcPct val="40000"/>
                        </a:spcBef>
                        <a:buClr>
                          <a:schemeClr val="tx2"/>
                        </a:buClr>
                        <a:buFont typeface="Arial" pitchFamily="34" charset="0"/>
                        <a:defRPr sz="2000">
                          <a:solidFill>
                            <a:schemeClr val="tx1"/>
                          </a:solidFill>
                          <a:latin typeface="Arial" pitchFamily="34" charset="0"/>
                          <a:cs typeface="Arial" pitchFamily="34" charset="0"/>
                        </a:defRPr>
                      </a:lvl3pPr>
                      <a:lvl4pPr marL="1600200" indent="-228600">
                        <a:spcBef>
                          <a:spcPct val="20000"/>
                        </a:spcBef>
                        <a:buClr>
                          <a:schemeClr val="tx2"/>
                        </a:buClr>
                        <a:defRPr>
                          <a:solidFill>
                            <a:schemeClr val="tx1"/>
                          </a:solidFill>
                          <a:latin typeface="Arial" pitchFamily="34" charset="0"/>
                          <a:cs typeface="Arial" pitchFamily="34" charset="0"/>
                        </a:defRPr>
                      </a:lvl4pPr>
                      <a:lvl5pPr marL="2057400" indent="-228600">
                        <a:spcBef>
                          <a:spcPct val="20000"/>
                        </a:spcBef>
                        <a:buClr>
                          <a:schemeClr val="tx2"/>
                        </a:buCl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smtClean="0">
                          <a:ln>
                            <a:noFill/>
                          </a:ln>
                          <a:solidFill>
                            <a:srgbClr val="000000"/>
                          </a:solidFill>
                          <a:effectLst/>
                          <a:latin typeface="Palatino Linotype" panose="02040502050505030304" pitchFamily="18" charset="0"/>
                          <a:ea typeface="SimSun" pitchFamily="2" charset="-122"/>
                          <a:cs typeface="Arial" pitchFamily="34" charset="0"/>
                        </a:rPr>
                        <a:t>K</a:t>
                      </a:r>
                      <a:endParaRPr kumimoji="0" lang="de-DE" altLang="zh-CN" sz="1800" b="1" i="0" u="none" strike="noStrike" cap="none" normalizeH="0" baseline="0" smtClean="0">
                        <a:ln>
                          <a:noFill/>
                        </a:ln>
                        <a:solidFill>
                          <a:srgbClr val="000000"/>
                        </a:solidFill>
                        <a:effectLst/>
                        <a:latin typeface="Palatino Linotype" panose="02040502050505030304" pitchFamily="18" charset="0"/>
                        <a:ea typeface="SimSun" pitchFamily="2" charset="-122"/>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smtClean="0">
                          <a:ln>
                            <a:noFill/>
                          </a:ln>
                          <a:solidFill>
                            <a:srgbClr val="000000"/>
                          </a:solidFill>
                          <a:effectLst/>
                          <a:latin typeface="Palatino Linotype" panose="02040502050505030304" pitchFamily="18" charset="0"/>
                          <a:ea typeface="SimSun" pitchFamily="2" charset="-122"/>
                          <a:cs typeface="Arial" pitchFamily="34" charset="0"/>
                        </a:rPr>
                        <a:t>(g/kg FM)</a:t>
                      </a:r>
                      <a:endParaRPr kumimoji="0" lang="de-DE" altLang="zh-CN" sz="1800" b="1" i="0" u="none" strike="noStrike" cap="none" normalizeH="0" baseline="0" smtClean="0">
                        <a:ln>
                          <a:noFill/>
                        </a:ln>
                        <a:solidFill>
                          <a:srgbClr val="000000"/>
                        </a:solidFill>
                        <a:effectLst/>
                        <a:latin typeface="Palatino Linotype" panose="02040502050505030304" pitchFamily="18" charset="0"/>
                        <a:ea typeface="SimSun" pitchFamily="2" charset="-122"/>
                        <a:cs typeface="Arial" pitchFamily="34" charset="0"/>
                      </a:endParaRPr>
                    </a:p>
                  </a:txBody>
                  <a:tcPr marL="68573" marR="6857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D"/>
                    </a:solidFill>
                  </a:tcPr>
                </a:tc>
                <a:tc>
                  <a:txBody>
                    <a:bodyPr/>
                    <a:lstStyle>
                      <a:lvl1pPr>
                        <a:spcBef>
                          <a:spcPct val="40000"/>
                        </a:spcBef>
                        <a:buClr>
                          <a:schemeClr val="tx2"/>
                        </a:buClr>
                        <a:defRPr sz="2800">
                          <a:solidFill>
                            <a:schemeClr val="tx1"/>
                          </a:solidFill>
                          <a:latin typeface="Arial" pitchFamily="34" charset="0"/>
                          <a:cs typeface="Arial" pitchFamily="34" charset="0"/>
                        </a:defRPr>
                      </a:lvl1pPr>
                      <a:lvl2pPr marL="742950" indent="-285750">
                        <a:spcBef>
                          <a:spcPct val="40000"/>
                        </a:spcBef>
                        <a:buClr>
                          <a:schemeClr val="tx2"/>
                        </a:buClr>
                        <a:defRPr sz="2400" b="1">
                          <a:solidFill>
                            <a:schemeClr val="tx2"/>
                          </a:solidFill>
                          <a:latin typeface="Arial" pitchFamily="34" charset="0"/>
                          <a:cs typeface="Arial" pitchFamily="34" charset="0"/>
                        </a:defRPr>
                      </a:lvl2pPr>
                      <a:lvl3pPr marL="1143000" indent="-228600">
                        <a:spcBef>
                          <a:spcPct val="40000"/>
                        </a:spcBef>
                        <a:buClr>
                          <a:schemeClr val="tx2"/>
                        </a:buClr>
                        <a:buFont typeface="Arial" pitchFamily="34" charset="0"/>
                        <a:defRPr sz="2000">
                          <a:solidFill>
                            <a:schemeClr val="tx1"/>
                          </a:solidFill>
                          <a:latin typeface="Arial" pitchFamily="34" charset="0"/>
                          <a:cs typeface="Arial" pitchFamily="34" charset="0"/>
                        </a:defRPr>
                      </a:lvl3pPr>
                      <a:lvl4pPr marL="1600200" indent="-228600">
                        <a:spcBef>
                          <a:spcPct val="20000"/>
                        </a:spcBef>
                        <a:buClr>
                          <a:schemeClr val="tx2"/>
                        </a:buClr>
                        <a:defRPr>
                          <a:solidFill>
                            <a:schemeClr val="tx1"/>
                          </a:solidFill>
                          <a:latin typeface="Arial" pitchFamily="34" charset="0"/>
                          <a:cs typeface="Arial" pitchFamily="34" charset="0"/>
                        </a:defRPr>
                      </a:lvl4pPr>
                      <a:lvl5pPr marL="2057400" indent="-228600">
                        <a:spcBef>
                          <a:spcPct val="20000"/>
                        </a:spcBef>
                        <a:buClr>
                          <a:schemeClr val="tx2"/>
                        </a:buCl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smtClean="0">
                          <a:ln>
                            <a:noFill/>
                          </a:ln>
                          <a:solidFill>
                            <a:srgbClr val="000000"/>
                          </a:solidFill>
                          <a:effectLst/>
                          <a:latin typeface="Palatino Linotype" panose="02040502050505030304" pitchFamily="18" charset="0"/>
                          <a:ea typeface="SimSun" pitchFamily="2" charset="-122"/>
                          <a:cs typeface="Arial" pitchFamily="34" charset="0"/>
                        </a:rPr>
                        <a:t>pH</a:t>
                      </a:r>
                      <a:endParaRPr kumimoji="0" lang="de-DE" altLang="zh-CN" sz="1800" b="1" i="0" u="none" strike="noStrike" cap="none" normalizeH="0" baseline="0" smtClean="0">
                        <a:ln>
                          <a:noFill/>
                        </a:ln>
                        <a:solidFill>
                          <a:srgbClr val="000000"/>
                        </a:solidFill>
                        <a:effectLst/>
                        <a:latin typeface="Palatino Linotype" panose="02040502050505030304" pitchFamily="18" charset="0"/>
                        <a:ea typeface="SimSun" pitchFamily="2" charset="-122"/>
                        <a:cs typeface="Arial" pitchFamily="34" charset="0"/>
                      </a:endParaRPr>
                    </a:p>
                  </a:txBody>
                  <a:tcPr marL="68573" marR="6857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D"/>
                    </a:solidFill>
                  </a:tcPr>
                </a:tc>
                <a:tc>
                  <a:txBody>
                    <a:bodyPr/>
                    <a:lstStyle>
                      <a:lvl1pPr>
                        <a:spcBef>
                          <a:spcPct val="40000"/>
                        </a:spcBef>
                        <a:buClr>
                          <a:schemeClr val="tx2"/>
                        </a:buClr>
                        <a:defRPr sz="2800">
                          <a:solidFill>
                            <a:schemeClr val="tx1"/>
                          </a:solidFill>
                          <a:latin typeface="Arial" pitchFamily="34" charset="0"/>
                          <a:cs typeface="Arial" pitchFamily="34" charset="0"/>
                        </a:defRPr>
                      </a:lvl1pPr>
                      <a:lvl2pPr marL="742950" indent="-285750">
                        <a:spcBef>
                          <a:spcPct val="40000"/>
                        </a:spcBef>
                        <a:buClr>
                          <a:schemeClr val="tx2"/>
                        </a:buClr>
                        <a:defRPr sz="2400" b="1">
                          <a:solidFill>
                            <a:schemeClr val="tx2"/>
                          </a:solidFill>
                          <a:latin typeface="Arial" pitchFamily="34" charset="0"/>
                          <a:cs typeface="Arial" pitchFamily="34" charset="0"/>
                        </a:defRPr>
                      </a:lvl2pPr>
                      <a:lvl3pPr marL="1143000" indent="-228600">
                        <a:spcBef>
                          <a:spcPct val="40000"/>
                        </a:spcBef>
                        <a:buClr>
                          <a:schemeClr val="tx2"/>
                        </a:buClr>
                        <a:buFont typeface="Arial" pitchFamily="34" charset="0"/>
                        <a:defRPr sz="2000">
                          <a:solidFill>
                            <a:schemeClr val="tx1"/>
                          </a:solidFill>
                          <a:latin typeface="Arial" pitchFamily="34" charset="0"/>
                          <a:cs typeface="Arial" pitchFamily="34" charset="0"/>
                        </a:defRPr>
                      </a:lvl3pPr>
                      <a:lvl4pPr marL="1600200" indent="-228600">
                        <a:spcBef>
                          <a:spcPct val="20000"/>
                        </a:spcBef>
                        <a:buClr>
                          <a:schemeClr val="tx2"/>
                        </a:buClr>
                        <a:defRPr>
                          <a:solidFill>
                            <a:schemeClr val="tx1"/>
                          </a:solidFill>
                          <a:latin typeface="Arial" pitchFamily="34" charset="0"/>
                          <a:cs typeface="Arial" pitchFamily="34" charset="0"/>
                        </a:defRPr>
                      </a:lvl4pPr>
                      <a:lvl5pPr marL="2057400" indent="-228600">
                        <a:spcBef>
                          <a:spcPct val="20000"/>
                        </a:spcBef>
                        <a:buClr>
                          <a:schemeClr val="tx2"/>
                        </a:buCl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rPr>
                        <a:t>EC</a:t>
                      </a:r>
                      <a:endParaRPr kumimoji="0" lang="de-DE"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endParaRPr>
                    </a:p>
                  </a:txBody>
                  <a:tcPr marL="68573" marR="6857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D"/>
                    </a:solidFill>
                  </a:tcPr>
                </a:tc>
              </a:tr>
              <a:tr h="427038">
                <a:tc>
                  <a:txBody>
                    <a:bodyPr/>
                    <a:lstStyle>
                      <a:lvl1pPr>
                        <a:spcBef>
                          <a:spcPct val="40000"/>
                        </a:spcBef>
                        <a:buClr>
                          <a:schemeClr val="tx2"/>
                        </a:buClr>
                        <a:defRPr sz="2800">
                          <a:solidFill>
                            <a:schemeClr val="tx1"/>
                          </a:solidFill>
                          <a:latin typeface="Arial" pitchFamily="34" charset="0"/>
                          <a:cs typeface="Arial" pitchFamily="34" charset="0"/>
                        </a:defRPr>
                      </a:lvl1pPr>
                      <a:lvl2pPr marL="742950" indent="-285750">
                        <a:spcBef>
                          <a:spcPct val="40000"/>
                        </a:spcBef>
                        <a:buClr>
                          <a:schemeClr val="tx2"/>
                        </a:buClr>
                        <a:defRPr sz="2400" b="1">
                          <a:solidFill>
                            <a:schemeClr val="tx2"/>
                          </a:solidFill>
                          <a:latin typeface="Arial" pitchFamily="34" charset="0"/>
                          <a:cs typeface="Arial" pitchFamily="34" charset="0"/>
                        </a:defRPr>
                      </a:lvl2pPr>
                      <a:lvl3pPr marL="1143000" indent="-228600">
                        <a:spcBef>
                          <a:spcPct val="40000"/>
                        </a:spcBef>
                        <a:buClr>
                          <a:schemeClr val="tx2"/>
                        </a:buClr>
                        <a:buFont typeface="Arial" pitchFamily="34" charset="0"/>
                        <a:defRPr sz="2000">
                          <a:solidFill>
                            <a:schemeClr val="tx1"/>
                          </a:solidFill>
                          <a:latin typeface="Arial" pitchFamily="34" charset="0"/>
                          <a:cs typeface="Arial" pitchFamily="34" charset="0"/>
                        </a:defRPr>
                      </a:lvl3pPr>
                      <a:lvl4pPr marL="1600200" indent="-228600">
                        <a:spcBef>
                          <a:spcPct val="20000"/>
                        </a:spcBef>
                        <a:buClr>
                          <a:schemeClr val="tx2"/>
                        </a:buClr>
                        <a:defRPr>
                          <a:solidFill>
                            <a:schemeClr val="tx1"/>
                          </a:solidFill>
                          <a:latin typeface="Arial" pitchFamily="34" charset="0"/>
                          <a:cs typeface="Arial" pitchFamily="34" charset="0"/>
                        </a:defRPr>
                      </a:lvl4pPr>
                      <a:lvl5pPr marL="2057400" indent="-228600">
                        <a:spcBef>
                          <a:spcPct val="20000"/>
                        </a:spcBef>
                        <a:buClr>
                          <a:schemeClr val="tx2"/>
                        </a:buCl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200000"/>
                        </a:lnSpc>
                        <a:spcBef>
                          <a:spcPct val="0"/>
                        </a:spcBef>
                        <a:spcAft>
                          <a:spcPct val="0"/>
                        </a:spcAft>
                        <a:buClrTx/>
                        <a:buSzTx/>
                        <a:buFontTx/>
                        <a:buNone/>
                        <a:tabLst/>
                      </a:pPr>
                      <a:r>
                        <a:rPr kumimoji="0" lang="en-GB"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rPr>
                        <a:t>MBC-char</a:t>
                      </a:r>
                      <a:endParaRPr kumimoji="0" lang="de-DE" altLang="zh-CN" sz="1800" b="1"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endParaRPr>
                    </a:p>
                  </a:txBody>
                  <a:tcPr marL="68573" marR="6857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D"/>
                    </a:solidFill>
                  </a:tcPr>
                </a:tc>
                <a:tc>
                  <a:txBody>
                    <a:bodyPr/>
                    <a:lstStyle>
                      <a:lvl1pPr>
                        <a:spcBef>
                          <a:spcPct val="40000"/>
                        </a:spcBef>
                        <a:buClr>
                          <a:schemeClr val="tx2"/>
                        </a:buClr>
                        <a:defRPr sz="2800">
                          <a:solidFill>
                            <a:schemeClr val="tx1"/>
                          </a:solidFill>
                          <a:latin typeface="Arial" pitchFamily="34" charset="0"/>
                          <a:cs typeface="Arial" pitchFamily="34" charset="0"/>
                        </a:defRPr>
                      </a:lvl1pPr>
                      <a:lvl2pPr marL="742950" indent="-285750">
                        <a:spcBef>
                          <a:spcPct val="40000"/>
                        </a:spcBef>
                        <a:buClr>
                          <a:schemeClr val="tx2"/>
                        </a:buClr>
                        <a:defRPr sz="2400" b="1">
                          <a:solidFill>
                            <a:schemeClr val="tx2"/>
                          </a:solidFill>
                          <a:latin typeface="Arial" pitchFamily="34" charset="0"/>
                          <a:cs typeface="Arial" pitchFamily="34" charset="0"/>
                        </a:defRPr>
                      </a:lvl2pPr>
                      <a:lvl3pPr marL="1143000" indent="-228600">
                        <a:spcBef>
                          <a:spcPct val="40000"/>
                        </a:spcBef>
                        <a:buClr>
                          <a:schemeClr val="tx2"/>
                        </a:buClr>
                        <a:buFont typeface="Arial" pitchFamily="34" charset="0"/>
                        <a:defRPr sz="2000">
                          <a:solidFill>
                            <a:schemeClr val="tx1"/>
                          </a:solidFill>
                          <a:latin typeface="Arial" pitchFamily="34" charset="0"/>
                          <a:cs typeface="Arial" pitchFamily="34" charset="0"/>
                        </a:defRPr>
                      </a:lvl3pPr>
                      <a:lvl4pPr marL="1600200" indent="-228600">
                        <a:spcBef>
                          <a:spcPct val="20000"/>
                        </a:spcBef>
                        <a:buClr>
                          <a:schemeClr val="tx2"/>
                        </a:buClr>
                        <a:defRPr>
                          <a:solidFill>
                            <a:schemeClr val="tx1"/>
                          </a:solidFill>
                          <a:latin typeface="Arial" pitchFamily="34" charset="0"/>
                          <a:cs typeface="Arial" pitchFamily="34" charset="0"/>
                        </a:defRPr>
                      </a:lvl4pPr>
                      <a:lvl5pPr marL="2057400" indent="-228600">
                        <a:spcBef>
                          <a:spcPct val="20000"/>
                        </a:spcBef>
                        <a:buClr>
                          <a:schemeClr val="tx2"/>
                        </a:buCl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200000"/>
                        </a:lnSpc>
                        <a:spcBef>
                          <a:spcPct val="0"/>
                        </a:spcBef>
                        <a:spcAft>
                          <a:spcPct val="0"/>
                        </a:spcAft>
                        <a:buClrTx/>
                        <a:buSzTx/>
                        <a:buFontTx/>
                        <a:buNone/>
                        <a:tabLst/>
                      </a:pPr>
                      <a:r>
                        <a:rPr kumimoji="0" lang="en-GB" altLang="zh-CN" sz="1800" b="0" i="0" u="none" strike="noStrike" cap="none" normalizeH="0" baseline="0" smtClean="0">
                          <a:ln>
                            <a:noFill/>
                          </a:ln>
                          <a:solidFill>
                            <a:srgbClr val="000000"/>
                          </a:solidFill>
                          <a:effectLst/>
                          <a:latin typeface="Palatino Linotype" panose="02040502050505030304" pitchFamily="18" charset="0"/>
                          <a:ea typeface="SimSun" pitchFamily="2" charset="-122"/>
                          <a:cs typeface="Arial" pitchFamily="34" charset="0"/>
                        </a:rPr>
                        <a:t>92.85</a:t>
                      </a:r>
                      <a:endParaRPr kumimoji="0" lang="de-DE" altLang="zh-CN" sz="1800" b="0" i="0" u="none" strike="noStrike" cap="none" normalizeH="0" baseline="0" smtClean="0">
                        <a:ln>
                          <a:noFill/>
                        </a:ln>
                        <a:solidFill>
                          <a:srgbClr val="000000"/>
                        </a:solidFill>
                        <a:effectLst/>
                        <a:latin typeface="Palatino Linotype" panose="02040502050505030304" pitchFamily="18" charset="0"/>
                        <a:ea typeface="SimSun" pitchFamily="2" charset="-122"/>
                        <a:cs typeface="Arial" pitchFamily="34" charset="0"/>
                      </a:endParaRPr>
                    </a:p>
                  </a:txBody>
                  <a:tcPr marL="68573" marR="6857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D"/>
                    </a:solidFill>
                  </a:tcPr>
                </a:tc>
                <a:tc>
                  <a:txBody>
                    <a:bodyPr/>
                    <a:lstStyle>
                      <a:lvl1pPr>
                        <a:spcBef>
                          <a:spcPct val="40000"/>
                        </a:spcBef>
                        <a:buClr>
                          <a:schemeClr val="tx2"/>
                        </a:buClr>
                        <a:defRPr sz="2800">
                          <a:solidFill>
                            <a:schemeClr val="tx1"/>
                          </a:solidFill>
                          <a:latin typeface="Arial" pitchFamily="34" charset="0"/>
                          <a:cs typeface="Arial" pitchFamily="34" charset="0"/>
                        </a:defRPr>
                      </a:lvl1pPr>
                      <a:lvl2pPr marL="742950" indent="-285750">
                        <a:spcBef>
                          <a:spcPct val="40000"/>
                        </a:spcBef>
                        <a:buClr>
                          <a:schemeClr val="tx2"/>
                        </a:buClr>
                        <a:defRPr sz="2400" b="1">
                          <a:solidFill>
                            <a:schemeClr val="tx2"/>
                          </a:solidFill>
                          <a:latin typeface="Arial" pitchFamily="34" charset="0"/>
                          <a:cs typeface="Arial" pitchFamily="34" charset="0"/>
                        </a:defRPr>
                      </a:lvl2pPr>
                      <a:lvl3pPr marL="1143000" indent="-228600">
                        <a:spcBef>
                          <a:spcPct val="40000"/>
                        </a:spcBef>
                        <a:buClr>
                          <a:schemeClr val="tx2"/>
                        </a:buClr>
                        <a:buFont typeface="Arial" pitchFamily="34" charset="0"/>
                        <a:defRPr sz="2000">
                          <a:solidFill>
                            <a:schemeClr val="tx1"/>
                          </a:solidFill>
                          <a:latin typeface="Arial" pitchFamily="34" charset="0"/>
                          <a:cs typeface="Arial" pitchFamily="34" charset="0"/>
                        </a:defRPr>
                      </a:lvl3pPr>
                      <a:lvl4pPr marL="1600200" indent="-228600">
                        <a:spcBef>
                          <a:spcPct val="20000"/>
                        </a:spcBef>
                        <a:buClr>
                          <a:schemeClr val="tx2"/>
                        </a:buClr>
                        <a:defRPr>
                          <a:solidFill>
                            <a:schemeClr val="tx1"/>
                          </a:solidFill>
                          <a:latin typeface="Arial" pitchFamily="34" charset="0"/>
                          <a:cs typeface="Arial" pitchFamily="34" charset="0"/>
                        </a:defRPr>
                      </a:lvl4pPr>
                      <a:lvl5pPr marL="2057400" indent="-228600">
                        <a:spcBef>
                          <a:spcPct val="20000"/>
                        </a:spcBef>
                        <a:buClr>
                          <a:schemeClr val="tx2"/>
                        </a:buCl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200000"/>
                        </a:lnSpc>
                        <a:spcBef>
                          <a:spcPct val="0"/>
                        </a:spcBef>
                        <a:spcAft>
                          <a:spcPct val="0"/>
                        </a:spcAft>
                        <a:buClrTx/>
                        <a:buSzTx/>
                        <a:buFontTx/>
                        <a:buNone/>
                        <a:tabLst/>
                      </a:pPr>
                      <a:r>
                        <a:rPr kumimoji="0" lang="en-GB" altLang="zh-CN" sz="1800" b="0" i="0" u="none" strike="noStrike" cap="none" normalizeH="0" baseline="0" smtClean="0">
                          <a:ln>
                            <a:noFill/>
                          </a:ln>
                          <a:solidFill>
                            <a:srgbClr val="000000"/>
                          </a:solidFill>
                          <a:effectLst/>
                          <a:latin typeface="Palatino Linotype" panose="02040502050505030304" pitchFamily="18" charset="0"/>
                          <a:ea typeface="SimSun" pitchFamily="2" charset="-122"/>
                          <a:cs typeface="Arial" pitchFamily="34" charset="0"/>
                        </a:rPr>
                        <a:t>18.42</a:t>
                      </a:r>
                      <a:endParaRPr kumimoji="0" lang="de-DE" altLang="zh-CN" sz="1800" b="0" i="0" u="none" strike="noStrike" cap="none" normalizeH="0" baseline="0" smtClean="0">
                        <a:ln>
                          <a:noFill/>
                        </a:ln>
                        <a:solidFill>
                          <a:srgbClr val="000000"/>
                        </a:solidFill>
                        <a:effectLst/>
                        <a:latin typeface="Palatino Linotype" panose="02040502050505030304" pitchFamily="18" charset="0"/>
                        <a:ea typeface="SimSun" pitchFamily="2" charset="-122"/>
                        <a:cs typeface="Arial" pitchFamily="34" charset="0"/>
                      </a:endParaRPr>
                    </a:p>
                  </a:txBody>
                  <a:tcPr marL="68573" marR="6857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D"/>
                    </a:solidFill>
                  </a:tcPr>
                </a:tc>
                <a:tc>
                  <a:txBody>
                    <a:bodyPr/>
                    <a:lstStyle>
                      <a:lvl1pPr>
                        <a:spcBef>
                          <a:spcPct val="40000"/>
                        </a:spcBef>
                        <a:buClr>
                          <a:schemeClr val="tx2"/>
                        </a:buClr>
                        <a:defRPr sz="2800">
                          <a:solidFill>
                            <a:schemeClr val="tx1"/>
                          </a:solidFill>
                          <a:latin typeface="Arial" pitchFamily="34" charset="0"/>
                          <a:cs typeface="Arial" pitchFamily="34" charset="0"/>
                        </a:defRPr>
                      </a:lvl1pPr>
                      <a:lvl2pPr marL="742950" indent="-285750">
                        <a:spcBef>
                          <a:spcPct val="40000"/>
                        </a:spcBef>
                        <a:buClr>
                          <a:schemeClr val="tx2"/>
                        </a:buClr>
                        <a:defRPr sz="2400" b="1">
                          <a:solidFill>
                            <a:schemeClr val="tx2"/>
                          </a:solidFill>
                          <a:latin typeface="Arial" pitchFamily="34" charset="0"/>
                          <a:cs typeface="Arial" pitchFamily="34" charset="0"/>
                        </a:defRPr>
                      </a:lvl2pPr>
                      <a:lvl3pPr marL="1143000" indent="-228600">
                        <a:spcBef>
                          <a:spcPct val="40000"/>
                        </a:spcBef>
                        <a:buClr>
                          <a:schemeClr val="tx2"/>
                        </a:buClr>
                        <a:buFont typeface="Arial" pitchFamily="34" charset="0"/>
                        <a:defRPr sz="2000">
                          <a:solidFill>
                            <a:schemeClr val="tx1"/>
                          </a:solidFill>
                          <a:latin typeface="Arial" pitchFamily="34" charset="0"/>
                          <a:cs typeface="Arial" pitchFamily="34" charset="0"/>
                        </a:defRPr>
                      </a:lvl3pPr>
                      <a:lvl4pPr marL="1600200" indent="-228600">
                        <a:spcBef>
                          <a:spcPct val="20000"/>
                        </a:spcBef>
                        <a:buClr>
                          <a:schemeClr val="tx2"/>
                        </a:buClr>
                        <a:defRPr>
                          <a:solidFill>
                            <a:schemeClr val="tx1"/>
                          </a:solidFill>
                          <a:latin typeface="Arial" pitchFamily="34" charset="0"/>
                          <a:cs typeface="Arial" pitchFamily="34" charset="0"/>
                        </a:defRPr>
                      </a:lvl4pPr>
                      <a:lvl5pPr marL="2057400" indent="-228600">
                        <a:spcBef>
                          <a:spcPct val="20000"/>
                        </a:spcBef>
                        <a:buClr>
                          <a:schemeClr val="tx2"/>
                        </a:buCl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200000"/>
                        </a:lnSpc>
                        <a:spcBef>
                          <a:spcPct val="0"/>
                        </a:spcBef>
                        <a:spcAft>
                          <a:spcPct val="0"/>
                        </a:spcAft>
                        <a:buClrTx/>
                        <a:buSzTx/>
                        <a:buFontTx/>
                        <a:buNone/>
                        <a:tabLst/>
                      </a:pPr>
                      <a:r>
                        <a:rPr kumimoji="0" lang="en-GB" altLang="zh-CN" sz="1800" b="0"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rPr>
                        <a:t>75.16</a:t>
                      </a:r>
                      <a:endParaRPr kumimoji="0" lang="de-DE" altLang="zh-CN" sz="1800" b="0"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endParaRPr>
                    </a:p>
                  </a:txBody>
                  <a:tcPr marL="68573" marR="6857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D"/>
                    </a:solidFill>
                  </a:tcPr>
                </a:tc>
                <a:tc>
                  <a:txBody>
                    <a:bodyPr/>
                    <a:lstStyle>
                      <a:lvl1pPr>
                        <a:spcBef>
                          <a:spcPct val="40000"/>
                        </a:spcBef>
                        <a:buClr>
                          <a:schemeClr val="tx2"/>
                        </a:buClr>
                        <a:defRPr sz="2800">
                          <a:solidFill>
                            <a:schemeClr val="tx1"/>
                          </a:solidFill>
                          <a:latin typeface="Arial" pitchFamily="34" charset="0"/>
                          <a:cs typeface="Arial" pitchFamily="34" charset="0"/>
                        </a:defRPr>
                      </a:lvl1pPr>
                      <a:lvl2pPr marL="742950" indent="-285750">
                        <a:spcBef>
                          <a:spcPct val="40000"/>
                        </a:spcBef>
                        <a:buClr>
                          <a:schemeClr val="tx2"/>
                        </a:buClr>
                        <a:defRPr sz="2400" b="1">
                          <a:solidFill>
                            <a:schemeClr val="tx2"/>
                          </a:solidFill>
                          <a:latin typeface="Arial" pitchFamily="34" charset="0"/>
                          <a:cs typeface="Arial" pitchFamily="34" charset="0"/>
                        </a:defRPr>
                      </a:lvl2pPr>
                      <a:lvl3pPr marL="1143000" indent="-228600">
                        <a:spcBef>
                          <a:spcPct val="40000"/>
                        </a:spcBef>
                        <a:buClr>
                          <a:schemeClr val="tx2"/>
                        </a:buClr>
                        <a:buFont typeface="Arial" pitchFamily="34" charset="0"/>
                        <a:defRPr sz="2000">
                          <a:solidFill>
                            <a:schemeClr val="tx1"/>
                          </a:solidFill>
                          <a:latin typeface="Arial" pitchFamily="34" charset="0"/>
                          <a:cs typeface="Arial" pitchFamily="34" charset="0"/>
                        </a:defRPr>
                      </a:lvl3pPr>
                      <a:lvl4pPr marL="1600200" indent="-228600">
                        <a:spcBef>
                          <a:spcPct val="20000"/>
                        </a:spcBef>
                        <a:buClr>
                          <a:schemeClr val="tx2"/>
                        </a:buClr>
                        <a:defRPr>
                          <a:solidFill>
                            <a:schemeClr val="tx1"/>
                          </a:solidFill>
                          <a:latin typeface="Arial" pitchFamily="34" charset="0"/>
                          <a:cs typeface="Arial" pitchFamily="34" charset="0"/>
                        </a:defRPr>
                      </a:lvl4pPr>
                      <a:lvl5pPr marL="2057400" indent="-228600">
                        <a:spcBef>
                          <a:spcPct val="20000"/>
                        </a:spcBef>
                        <a:buClr>
                          <a:schemeClr val="tx2"/>
                        </a:buCl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200000"/>
                        </a:lnSpc>
                        <a:spcBef>
                          <a:spcPct val="0"/>
                        </a:spcBef>
                        <a:spcAft>
                          <a:spcPct val="0"/>
                        </a:spcAft>
                        <a:buClrTx/>
                        <a:buSzTx/>
                        <a:buFontTx/>
                        <a:buNone/>
                        <a:tabLst/>
                      </a:pPr>
                      <a:r>
                        <a:rPr kumimoji="0" lang="en-GB" altLang="zh-CN" sz="1800" b="0"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rPr>
                        <a:t>1.65</a:t>
                      </a:r>
                      <a:endParaRPr kumimoji="0" lang="de-DE" altLang="zh-CN" sz="1800" b="0"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endParaRPr>
                    </a:p>
                  </a:txBody>
                  <a:tcPr marL="68573" marR="6857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D"/>
                    </a:solidFill>
                  </a:tcPr>
                </a:tc>
                <a:tc>
                  <a:txBody>
                    <a:bodyPr/>
                    <a:lstStyle>
                      <a:lvl1pPr>
                        <a:spcBef>
                          <a:spcPct val="40000"/>
                        </a:spcBef>
                        <a:buClr>
                          <a:schemeClr val="tx2"/>
                        </a:buClr>
                        <a:defRPr sz="2800">
                          <a:solidFill>
                            <a:schemeClr val="tx1"/>
                          </a:solidFill>
                          <a:latin typeface="Arial" pitchFamily="34" charset="0"/>
                          <a:cs typeface="Arial" pitchFamily="34" charset="0"/>
                        </a:defRPr>
                      </a:lvl1pPr>
                      <a:lvl2pPr marL="742950" indent="-285750">
                        <a:spcBef>
                          <a:spcPct val="40000"/>
                        </a:spcBef>
                        <a:buClr>
                          <a:schemeClr val="tx2"/>
                        </a:buClr>
                        <a:defRPr sz="2400" b="1">
                          <a:solidFill>
                            <a:schemeClr val="tx2"/>
                          </a:solidFill>
                          <a:latin typeface="Arial" pitchFamily="34" charset="0"/>
                          <a:cs typeface="Arial" pitchFamily="34" charset="0"/>
                        </a:defRPr>
                      </a:lvl2pPr>
                      <a:lvl3pPr marL="1143000" indent="-228600">
                        <a:spcBef>
                          <a:spcPct val="40000"/>
                        </a:spcBef>
                        <a:buClr>
                          <a:schemeClr val="tx2"/>
                        </a:buClr>
                        <a:buFont typeface="Arial" pitchFamily="34" charset="0"/>
                        <a:defRPr sz="2000">
                          <a:solidFill>
                            <a:schemeClr val="tx1"/>
                          </a:solidFill>
                          <a:latin typeface="Arial" pitchFamily="34" charset="0"/>
                          <a:cs typeface="Arial" pitchFamily="34" charset="0"/>
                        </a:defRPr>
                      </a:lvl3pPr>
                      <a:lvl4pPr marL="1600200" indent="-228600">
                        <a:spcBef>
                          <a:spcPct val="20000"/>
                        </a:spcBef>
                        <a:buClr>
                          <a:schemeClr val="tx2"/>
                        </a:buClr>
                        <a:defRPr>
                          <a:solidFill>
                            <a:schemeClr val="tx1"/>
                          </a:solidFill>
                          <a:latin typeface="Arial" pitchFamily="34" charset="0"/>
                          <a:cs typeface="Arial" pitchFamily="34" charset="0"/>
                        </a:defRPr>
                      </a:lvl4pPr>
                      <a:lvl5pPr marL="2057400" indent="-228600">
                        <a:spcBef>
                          <a:spcPct val="20000"/>
                        </a:spcBef>
                        <a:buClr>
                          <a:schemeClr val="tx2"/>
                        </a:buCl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200000"/>
                        </a:lnSpc>
                        <a:spcBef>
                          <a:spcPct val="0"/>
                        </a:spcBef>
                        <a:spcAft>
                          <a:spcPct val="0"/>
                        </a:spcAft>
                        <a:buClrTx/>
                        <a:buSzTx/>
                        <a:buFontTx/>
                        <a:buNone/>
                        <a:tabLst/>
                      </a:pPr>
                      <a:r>
                        <a:rPr kumimoji="0" lang="en-GB" altLang="zh-CN" sz="1800" b="0"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rPr>
                        <a:t>5.26</a:t>
                      </a:r>
                      <a:endParaRPr kumimoji="0" lang="de-DE" altLang="zh-CN" sz="1800" b="0"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endParaRPr>
                    </a:p>
                  </a:txBody>
                  <a:tcPr marL="68573" marR="6857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D"/>
                    </a:solidFill>
                  </a:tcPr>
                </a:tc>
                <a:tc>
                  <a:txBody>
                    <a:bodyPr/>
                    <a:lstStyle>
                      <a:lvl1pPr>
                        <a:spcBef>
                          <a:spcPct val="40000"/>
                        </a:spcBef>
                        <a:buClr>
                          <a:schemeClr val="tx2"/>
                        </a:buClr>
                        <a:defRPr sz="2800">
                          <a:solidFill>
                            <a:schemeClr val="tx1"/>
                          </a:solidFill>
                          <a:latin typeface="Arial" pitchFamily="34" charset="0"/>
                          <a:cs typeface="Arial" pitchFamily="34" charset="0"/>
                        </a:defRPr>
                      </a:lvl1pPr>
                      <a:lvl2pPr marL="742950" indent="-285750">
                        <a:spcBef>
                          <a:spcPct val="40000"/>
                        </a:spcBef>
                        <a:buClr>
                          <a:schemeClr val="tx2"/>
                        </a:buClr>
                        <a:defRPr sz="2400" b="1">
                          <a:solidFill>
                            <a:schemeClr val="tx2"/>
                          </a:solidFill>
                          <a:latin typeface="Arial" pitchFamily="34" charset="0"/>
                          <a:cs typeface="Arial" pitchFamily="34" charset="0"/>
                        </a:defRPr>
                      </a:lvl2pPr>
                      <a:lvl3pPr marL="1143000" indent="-228600">
                        <a:spcBef>
                          <a:spcPct val="40000"/>
                        </a:spcBef>
                        <a:buClr>
                          <a:schemeClr val="tx2"/>
                        </a:buClr>
                        <a:buFont typeface="Arial" pitchFamily="34" charset="0"/>
                        <a:defRPr sz="2000">
                          <a:solidFill>
                            <a:schemeClr val="tx1"/>
                          </a:solidFill>
                          <a:latin typeface="Arial" pitchFamily="34" charset="0"/>
                          <a:cs typeface="Arial" pitchFamily="34" charset="0"/>
                        </a:defRPr>
                      </a:lvl3pPr>
                      <a:lvl4pPr marL="1600200" indent="-228600">
                        <a:spcBef>
                          <a:spcPct val="20000"/>
                        </a:spcBef>
                        <a:buClr>
                          <a:schemeClr val="tx2"/>
                        </a:buClr>
                        <a:defRPr>
                          <a:solidFill>
                            <a:schemeClr val="tx1"/>
                          </a:solidFill>
                          <a:latin typeface="Arial" pitchFamily="34" charset="0"/>
                          <a:cs typeface="Arial" pitchFamily="34" charset="0"/>
                        </a:defRPr>
                      </a:lvl4pPr>
                      <a:lvl5pPr marL="2057400" indent="-228600">
                        <a:spcBef>
                          <a:spcPct val="20000"/>
                        </a:spcBef>
                        <a:buClr>
                          <a:schemeClr val="tx2"/>
                        </a:buCl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200000"/>
                        </a:lnSpc>
                        <a:spcBef>
                          <a:spcPct val="0"/>
                        </a:spcBef>
                        <a:spcAft>
                          <a:spcPct val="0"/>
                        </a:spcAft>
                        <a:buClrTx/>
                        <a:buSzTx/>
                        <a:buFontTx/>
                        <a:buNone/>
                        <a:tabLst/>
                      </a:pPr>
                      <a:r>
                        <a:rPr kumimoji="0" lang="en-GB" altLang="zh-CN" sz="1800" b="0"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rPr>
                        <a:t>31.12</a:t>
                      </a:r>
                      <a:endParaRPr kumimoji="0" lang="de-DE" altLang="zh-CN" sz="1800" b="0"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endParaRPr>
                    </a:p>
                  </a:txBody>
                  <a:tcPr marL="68573" marR="6857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D"/>
                    </a:solidFill>
                  </a:tcPr>
                </a:tc>
                <a:tc>
                  <a:txBody>
                    <a:bodyPr/>
                    <a:lstStyle>
                      <a:lvl1pPr>
                        <a:spcBef>
                          <a:spcPct val="40000"/>
                        </a:spcBef>
                        <a:buClr>
                          <a:schemeClr val="tx2"/>
                        </a:buClr>
                        <a:defRPr sz="2800">
                          <a:solidFill>
                            <a:schemeClr val="tx1"/>
                          </a:solidFill>
                          <a:latin typeface="Arial" pitchFamily="34" charset="0"/>
                          <a:cs typeface="Arial" pitchFamily="34" charset="0"/>
                        </a:defRPr>
                      </a:lvl1pPr>
                      <a:lvl2pPr marL="742950" indent="-285750">
                        <a:spcBef>
                          <a:spcPct val="40000"/>
                        </a:spcBef>
                        <a:buClr>
                          <a:schemeClr val="tx2"/>
                        </a:buClr>
                        <a:defRPr sz="2400" b="1">
                          <a:solidFill>
                            <a:schemeClr val="tx2"/>
                          </a:solidFill>
                          <a:latin typeface="Arial" pitchFamily="34" charset="0"/>
                          <a:cs typeface="Arial" pitchFamily="34" charset="0"/>
                        </a:defRPr>
                      </a:lvl2pPr>
                      <a:lvl3pPr marL="1143000" indent="-228600">
                        <a:spcBef>
                          <a:spcPct val="40000"/>
                        </a:spcBef>
                        <a:buClr>
                          <a:schemeClr val="tx2"/>
                        </a:buClr>
                        <a:buFont typeface="Arial" pitchFamily="34" charset="0"/>
                        <a:defRPr sz="2000">
                          <a:solidFill>
                            <a:schemeClr val="tx1"/>
                          </a:solidFill>
                          <a:latin typeface="Arial" pitchFamily="34" charset="0"/>
                          <a:cs typeface="Arial" pitchFamily="34" charset="0"/>
                        </a:defRPr>
                      </a:lvl3pPr>
                      <a:lvl4pPr marL="1600200" indent="-228600">
                        <a:spcBef>
                          <a:spcPct val="20000"/>
                        </a:spcBef>
                        <a:buClr>
                          <a:schemeClr val="tx2"/>
                        </a:buClr>
                        <a:defRPr>
                          <a:solidFill>
                            <a:schemeClr val="tx1"/>
                          </a:solidFill>
                          <a:latin typeface="Arial" pitchFamily="34" charset="0"/>
                          <a:cs typeface="Arial" pitchFamily="34" charset="0"/>
                        </a:defRPr>
                      </a:lvl4pPr>
                      <a:lvl5pPr marL="2057400" indent="-228600">
                        <a:spcBef>
                          <a:spcPct val="20000"/>
                        </a:spcBef>
                        <a:buClr>
                          <a:schemeClr val="tx2"/>
                        </a:buCl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200000"/>
                        </a:lnSpc>
                        <a:spcBef>
                          <a:spcPct val="0"/>
                        </a:spcBef>
                        <a:spcAft>
                          <a:spcPct val="0"/>
                        </a:spcAft>
                        <a:buClrTx/>
                        <a:buSzTx/>
                        <a:buFontTx/>
                        <a:buNone/>
                        <a:tabLst/>
                      </a:pPr>
                      <a:r>
                        <a:rPr kumimoji="0" lang="en-GB" altLang="zh-CN" sz="1800" b="0"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rPr>
                        <a:t>9.89</a:t>
                      </a:r>
                      <a:endParaRPr kumimoji="0" lang="de-DE" altLang="zh-CN" sz="1800" b="0"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endParaRPr>
                    </a:p>
                  </a:txBody>
                  <a:tcPr marL="68573" marR="6857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D"/>
                    </a:solidFill>
                  </a:tcPr>
                </a:tc>
                <a:tc>
                  <a:txBody>
                    <a:bodyPr/>
                    <a:lstStyle>
                      <a:lvl1pPr>
                        <a:spcBef>
                          <a:spcPct val="40000"/>
                        </a:spcBef>
                        <a:buClr>
                          <a:schemeClr val="tx2"/>
                        </a:buClr>
                        <a:defRPr sz="2800">
                          <a:solidFill>
                            <a:schemeClr val="tx1"/>
                          </a:solidFill>
                          <a:latin typeface="Arial" pitchFamily="34" charset="0"/>
                          <a:cs typeface="Arial" pitchFamily="34" charset="0"/>
                        </a:defRPr>
                      </a:lvl1pPr>
                      <a:lvl2pPr marL="742950" indent="-285750">
                        <a:spcBef>
                          <a:spcPct val="40000"/>
                        </a:spcBef>
                        <a:buClr>
                          <a:schemeClr val="tx2"/>
                        </a:buClr>
                        <a:defRPr sz="2400" b="1">
                          <a:solidFill>
                            <a:schemeClr val="tx2"/>
                          </a:solidFill>
                          <a:latin typeface="Arial" pitchFamily="34" charset="0"/>
                          <a:cs typeface="Arial" pitchFamily="34" charset="0"/>
                        </a:defRPr>
                      </a:lvl2pPr>
                      <a:lvl3pPr marL="1143000" indent="-228600">
                        <a:spcBef>
                          <a:spcPct val="40000"/>
                        </a:spcBef>
                        <a:buClr>
                          <a:schemeClr val="tx2"/>
                        </a:buClr>
                        <a:buFont typeface="Arial" pitchFamily="34" charset="0"/>
                        <a:defRPr sz="2000">
                          <a:solidFill>
                            <a:schemeClr val="tx1"/>
                          </a:solidFill>
                          <a:latin typeface="Arial" pitchFamily="34" charset="0"/>
                          <a:cs typeface="Arial" pitchFamily="34" charset="0"/>
                        </a:defRPr>
                      </a:lvl3pPr>
                      <a:lvl4pPr marL="1600200" indent="-228600">
                        <a:spcBef>
                          <a:spcPct val="20000"/>
                        </a:spcBef>
                        <a:buClr>
                          <a:schemeClr val="tx2"/>
                        </a:buClr>
                        <a:defRPr>
                          <a:solidFill>
                            <a:schemeClr val="tx1"/>
                          </a:solidFill>
                          <a:latin typeface="Arial" pitchFamily="34" charset="0"/>
                          <a:cs typeface="Arial" pitchFamily="34" charset="0"/>
                        </a:defRPr>
                      </a:lvl4pPr>
                      <a:lvl5pPr marL="2057400" indent="-228600">
                        <a:spcBef>
                          <a:spcPct val="20000"/>
                        </a:spcBef>
                        <a:buClr>
                          <a:schemeClr val="tx2"/>
                        </a:buClr>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200000"/>
                        </a:lnSpc>
                        <a:spcBef>
                          <a:spcPct val="0"/>
                        </a:spcBef>
                        <a:spcAft>
                          <a:spcPct val="0"/>
                        </a:spcAft>
                        <a:buClrTx/>
                        <a:buSzTx/>
                        <a:buFontTx/>
                        <a:buNone/>
                        <a:tabLst/>
                      </a:pPr>
                      <a:r>
                        <a:rPr kumimoji="0" lang="en-GB" altLang="zh-CN" sz="1800" b="0"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rPr>
                        <a:t>3.08</a:t>
                      </a:r>
                      <a:endParaRPr kumimoji="0" lang="de-DE" altLang="zh-CN" sz="1800" b="0" i="0" u="none" strike="noStrike" cap="none" normalizeH="0" baseline="0" dirty="0" smtClean="0">
                        <a:ln>
                          <a:noFill/>
                        </a:ln>
                        <a:solidFill>
                          <a:srgbClr val="000000"/>
                        </a:solidFill>
                        <a:effectLst/>
                        <a:latin typeface="Palatino Linotype" panose="02040502050505030304" pitchFamily="18" charset="0"/>
                        <a:ea typeface="SimSun" pitchFamily="2" charset="-122"/>
                        <a:cs typeface="Arial" pitchFamily="34" charset="0"/>
                      </a:endParaRPr>
                    </a:p>
                  </a:txBody>
                  <a:tcPr marL="68573" marR="68573"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0ED"/>
                    </a:solidFill>
                  </a:tcPr>
                </a:tc>
              </a:tr>
            </a:tbl>
          </a:graphicData>
        </a:graphic>
      </p:graphicFrame>
      <p:sp>
        <p:nvSpPr>
          <p:cNvPr id="7226" name="Rectangle 3"/>
          <p:cNvSpPr>
            <a:spLocks noChangeArrowheads="1"/>
          </p:cNvSpPr>
          <p:nvPr/>
        </p:nvSpPr>
        <p:spPr bwMode="auto">
          <a:xfrm>
            <a:off x="342339" y="3219824"/>
            <a:ext cx="52148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30000"/>
              </a:spcBef>
              <a:buClr>
                <a:schemeClr val="tx2"/>
              </a:buClr>
              <a:buFontTx/>
              <a:buNone/>
            </a:pPr>
            <a:r>
              <a:rPr lang="en-US" altLang="de-DE" sz="2000" b="1" dirty="0" smtClean="0">
                <a:solidFill>
                  <a:srgbClr val="C00000"/>
                </a:solidFill>
                <a:latin typeface="Palatino Linotype" panose="02040502050505030304" pitchFamily="18" charset="0"/>
              </a:rPr>
              <a:t>Characterization </a:t>
            </a:r>
            <a:r>
              <a:rPr lang="en-US" altLang="de-DE" sz="2000" b="1" dirty="0">
                <a:solidFill>
                  <a:srgbClr val="C00000"/>
                </a:solidFill>
                <a:latin typeface="Palatino Linotype" panose="02040502050505030304" pitchFamily="18" charset="0"/>
              </a:rPr>
              <a:t>of chars (</a:t>
            </a:r>
            <a:r>
              <a:rPr lang="en-US" altLang="de-DE" sz="2000" b="1" dirty="0" err="1">
                <a:solidFill>
                  <a:srgbClr val="C00000"/>
                </a:solidFill>
                <a:latin typeface="Palatino Linotype" panose="02040502050505030304" pitchFamily="18" charset="0"/>
              </a:rPr>
              <a:t>Rabie</a:t>
            </a:r>
            <a:r>
              <a:rPr lang="en-US" altLang="de-DE" sz="2000" b="1" dirty="0">
                <a:solidFill>
                  <a:srgbClr val="C00000"/>
                </a:solidFill>
                <a:latin typeface="Palatino Linotype" panose="02040502050505030304" pitchFamily="18" charset="0"/>
              </a:rPr>
              <a:t> et al. 2014)</a:t>
            </a:r>
            <a:endParaRPr lang="de-DE" altLang="de-DE" sz="2000" b="1" dirty="0">
              <a:solidFill>
                <a:srgbClr val="C00000"/>
              </a:solidFill>
              <a:latin typeface="Palatino Linotype" panose="02040502050505030304" pitchFamily="18" charset="0"/>
            </a:endParaRPr>
          </a:p>
        </p:txBody>
      </p:sp>
      <p:sp>
        <p:nvSpPr>
          <p:cNvPr id="7227" name="Rectangle 1"/>
          <p:cNvSpPr>
            <a:spLocks noChangeArrowheads="1"/>
          </p:cNvSpPr>
          <p:nvPr/>
        </p:nvSpPr>
        <p:spPr bwMode="auto">
          <a:xfrm>
            <a:off x="124331" y="4871782"/>
            <a:ext cx="89011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de-DE" sz="2000" b="1" dirty="0">
                <a:solidFill>
                  <a:srgbClr val="C00000"/>
                </a:solidFill>
                <a:latin typeface="Palatino Linotype" panose="02040502050505030304" pitchFamily="18" charset="0"/>
              </a:rPr>
              <a:t>Loamy Sand soil</a:t>
            </a:r>
            <a:r>
              <a:rPr lang="en-US" altLang="de-DE" sz="2000" dirty="0">
                <a:solidFill>
                  <a:srgbClr val="C00000"/>
                </a:solidFill>
                <a:latin typeface="Palatino Linotype" panose="02040502050505030304" pitchFamily="18" charset="0"/>
              </a:rPr>
              <a:t>: </a:t>
            </a:r>
          </a:p>
          <a:p>
            <a:pPr eaLnBrk="1" hangingPunct="1">
              <a:spcBef>
                <a:spcPct val="0"/>
              </a:spcBef>
              <a:buFontTx/>
              <a:buNone/>
            </a:pPr>
            <a:r>
              <a:rPr lang="en-US" altLang="de-DE" sz="2000" dirty="0">
                <a:solidFill>
                  <a:srgbClr val="0070C0"/>
                </a:solidFill>
                <a:latin typeface="Palatino Linotype" panose="02040502050505030304" pitchFamily="18" charset="0"/>
              </a:rPr>
              <a:t>pH, 6.2; organic C content, 0.55%; total N content, 0.07%; P content, 32.0 mg (100 g soil)</a:t>
            </a:r>
            <a:r>
              <a:rPr lang="en-US" altLang="de-DE" sz="2000" baseline="30000" dirty="0">
                <a:solidFill>
                  <a:srgbClr val="0070C0"/>
                </a:solidFill>
                <a:latin typeface="Palatino Linotype" panose="02040502050505030304" pitchFamily="18" charset="0"/>
              </a:rPr>
              <a:t>−1</a:t>
            </a:r>
            <a:r>
              <a:rPr lang="en-US" altLang="de-DE" sz="2000" dirty="0">
                <a:solidFill>
                  <a:srgbClr val="0070C0"/>
                </a:solidFill>
                <a:latin typeface="Palatino Linotype" panose="02040502050505030304" pitchFamily="18" charset="0"/>
              </a:rPr>
              <a:t>; K content, 1.25 g (100 g soil)</a:t>
            </a:r>
            <a:r>
              <a:rPr lang="en-US" altLang="de-DE" sz="2000" baseline="30000" dirty="0">
                <a:solidFill>
                  <a:srgbClr val="0070C0"/>
                </a:solidFill>
                <a:latin typeface="Palatino Linotype" panose="02040502050505030304" pitchFamily="18" charset="0"/>
              </a:rPr>
              <a:t>−1</a:t>
            </a:r>
            <a:r>
              <a:rPr lang="en-US" altLang="de-DE" sz="2000" dirty="0">
                <a:solidFill>
                  <a:srgbClr val="0070C0"/>
                </a:solidFill>
                <a:latin typeface="Palatino Linotype" panose="02040502050505030304" pitchFamily="18" charset="0"/>
              </a:rPr>
              <a:t>; and Mg content, 0.18 g (100 g soil</a:t>
            </a:r>
            <a:r>
              <a:rPr lang="en-US" altLang="de-DE" sz="2000" baseline="30000" dirty="0">
                <a:solidFill>
                  <a:srgbClr val="0070C0"/>
                </a:solidFill>
                <a:latin typeface="Palatino Linotype" panose="02040502050505030304" pitchFamily="18" charset="0"/>
              </a:rPr>
              <a:t>-1)</a:t>
            </a:r>
            <a:r>
              <a:rPr lang="en-US" altLang="de-DE" sz="2000" dirty="0">
                <a:solidFill>
                  <a:srgbClr val="0070C0"/>
                </a:solidFill>
                <a:latin typeface="Palatino Linotype" panose="02040502050505030304" pitchFamily="18" charset="0"/>
              </a:rPr>
              <a:t>.</a:t>
            </a:r>
            <a:endParaRPr lang="de-DE" altLang="de-DE" sz="2000" dirty="0">
              <a:solidFill>
                <a:srgbClr val="0070C0"/>
              </a:solidFill>
              <a:latin typeface="Palatino Linotype" panose="02040502050505030304" pitchFamily="18" charset="0"/>
            </a:endParaRPr>
          </a:p>
        </p:txBody>
      </p:sp>
      <p:pic>
        <p:nvPicPr>
          <p:cNvPr id="3" name="Grafik 2"/>
          <p:cNvPicPr>
            <a:picLocks noChangeAspect="1"/>
          </p:cNvPicPr>
          <p:nvPr/>
        </p:nvPicPr>
        <p:blipFill>
          <a:blip r:embed="rId2"/>
          <a:stretch>
            <a:fillRect/>
          </a:stretch>
        </p:blipFill>
        <p:spPr>
          <a:xfrm>
            <a:off x="539552" y="961980"/>
            <a:ext cx="3744416" cy="2200917"/>
          </a:xfrm>
          <a:prstGeom prst="rect">
            <a:avLst/>
          </a:prstGeom>
        </p:spPr>
      </p:pic>
    </p:spTree>
    <p:extLst>
      <p:ext uri="{BB962C8B-B14F-4D97-AF65-F5344CB8AC3E}">
        <p14:creationId xmlns:p14="http://schemas.microsoft.com/office/powerpoint/2010/main" val="371469092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23043"/>
            <a:ext cx="8476234" cy="1646747"/>
          </a:xfrm>
        </p:spPr>
        <p:txBody>
          <a:bodyPr/>
          <a:lstStyle/>
          <a:p>
            <a:pPr algn="justLow">
              <a:buClr>
                <a:schemeClr val="accent4"/>
              </a:buClr>
              <a:buFont typeface="Wingdings" panose="05000000000000000000" pitchFamily="2" charset="2"/>
              <a:buChar char="ü"/>
            </a:pPr>
            <a:r>
              <a:rPr lang="en-GB" sz="2000" dirty="0" smtClean="0">
                <a:solidFill>
                  <a:srgbClr val="0070C0"/>
                </a:solidFill>
                <a:latin typeface="Palatino Linotype" panose="02040502050505030304" pitchFamily="18" charset="0"/>
                <a:cs typeface="Arial" panose="020B0604020202020204" pitchFamily="34" charset="0"/>
              </a:rPr>
              <a:t>Small </a:t>
            </a:r>
            <a:r>
              <a:rPr lang="en-GB" sz="2000" dirty="0">
                <a:solidFill>
                  <a:srgbClr val="0070C0"/>
                </a:solidFill>
                <a:latin typeface="Palatino Linotype" panose="02040502050505030304" pitchFamily="18" charset="0"/>
                <a:cs typeface="Arial" panose="020B0604020202020204" pitchFamily="34" charset="0"/>
              </a:rPr>
              <a:t>perennial leguminous herb of the family </a:t>
            </a:r>
            <a:r>
              <a:rPr lang="en-GB" sz="2000" dirty="0" err="1">
                <a:solidFill>
                  <a:srgbClr val="0070C0"/>
                </a:solidFill>
                <a:latin typeface="Palatino Linotype" panose="02040502050505030304" pitchFamily="18" charset="0"/>
                <a:cs typeface="Arial" panose="020B0604020202020204" pitchFamily="34" charset="0"/>
              </a:rPr>
              <a:t>Fabaceae</a:t>
            </a:r>
            <a:r>
              <a:rPr lang="en-GB" sz="2000" dirty="0">
                <a:solidFill>
                  <a:srgbClr val="0070C0"/>
                </a:solidFill>
                <a:latin typeface="Palatino Linotype" panose="02040502050505030304" pitchFamily="18" charset="0"/>
                <a:cs typeface="Arial" panose="020B0604020202020204" pitchFamily="34" charset="0"/>
              </a:rPr>
              <a:t>.</a:t>
            </a:r>
          </a:p>
          <a:p>
            <a:pPr algn="justLow">
              <a:buClr>
                <a:schemeClr val="accent4"/>
              </a:buClr>
              <a:buFont typeface="Wingdings" panose="05000000000000000000" pitchFamily="2" charset="2"/>
              <a:buChar char="ü"/>
            </a:pPr>
            <a:r>
              <a:rPr lang="de-DE" sz="2000" dirty="0">
                <a:solidFill>
                  <a:srgbClr val="0070C0"/>
                </a:solidFill>
                <a:latin typeface="Palatino Linotype" panose="02040502050505030304" pitchFamily="18" charset="0"/>
              </a:rPr>
              <a:t>The plant </a:t>
            </a:r>
            <a:r>
              <a:rPr lang="de-DE" sz="2000" dirty="0" err="1">
                <a:solidFill>
                  <a:srgbClr val="0070C0"/>
                </a:solidFill>
                <a:latin typeface="Palatino Linotype" panose="02040502050505030304" pitchFamily="18" charset="0"/>
              </a:rPr>
              <a:t>is</a:t>
            </a:r>
            <a:r>
              <a:rPr lang="de-DE" sz="2000" dirty="0">
                <a:solidFill>
                  <a:srgbClr val="0070C0"/>
                </a:solidFill>
                <a:latin typeface="Palatino Linotype" panose="02040502050505030304" pitchFamily="18" charset="0"/>
              </a:rPr>
              <a:t> </a:t>
            </a:r>
            <a:r>
              <a:rPr lang="de-DE" sz="2000" dirty="0" err="1">
                <a:solidFill>
                  <a:srgbClr val="0070C0"/>
                </a:solidFill>
                <a:latin typeface="Palatino Linotype" panose="02040502050505030304" pitchFamily="18" charset="0"/>
              </a:rPr>
              <a:t>well</a:t>
            </a:r>
            <a:r>
              <a:rPr lang="de-DE" sz="2000" dirty="0">
                <a:solidFill>
                  <a:srgbClr val="0070C0"/>
                </a:solidFill>
                <a:latin typeface="Palatino Linotype" panose="02040502050505030304" pitchFamily="18" charset="0"/>
              </a:rPr>
              <a:t> </a:t>
            </a:r>
            <a:r>
              <a:rPr lang="de-DE" sz="2000" dirty="0" err="1">
                <a:solidFill>
                  <a:srgbClr val="0070C0"/>
                </a:solidFill>
                <a:latin typeface="Palatino Linotype" panose="02040502050505030304" pitchFamily="18" charset="0"/>
              </a:rPr>
              <a:t>adapted</a:t>
            </a:r>
            <a:r>
              <a:rPr lang="de-DE" sz="2000" dirty="0">
                <a:solidFill>
                  <a:srgbClr val="0070C0"/>
                </a:solidFill>
                <a:latin typeface="Palatino Linotype" panose="02040502050505030304" pitchFamily="18" charset="0"/>
              </a:rPr>
              <a:t> </a:t>
            </a:r>
            <a:r>
              <a:rPr lang="de-DE" sz="2000" dirty="0" err="1">
                <a:solidFill>
                  <a:srgbClr val="0070C0"/>
                </a:solidFill>
                <a:latin typeface="Palatino Linotype" panose="02040502050505030304" pitchFamily="18" charset="0"/>
              </a:rPr>
              <a:t>to</a:t>
            </a:r>
            <a:r>
              <a:rPr lang="de-DE" sz="2000" dirty="0">
                <a:solidFill>
                  <a:srgbClr val="0070C0"/>
                </a:solidFill>
                <a:latin typeface="Palatino Linotype" panose="02040502050505030304" pitchFamily="18" charset="0"/>
              </a:rPr>
              <a:t> </a:t>
            </a:r>
            <a:r>
              <a:rPr lang="de-DE" sz="2000" dirty="0" err="1">
                <a:solidFill>
                  <a:srgbClr val="0070C0"/>
                </a:solidFill>
                <a:latin typeface="Palatino Linotype" panose="02040502050505030304" pitchFamily="18" charset="0"/>
              </a:rPr>
              <a:t>grow</a:t>
            </a:r>
            <a:r>
              <a:rPr lang="de-DE" sz="2000" dirty="0">
                <a:solidFill>
                  <a:srgbClr val="0070C0"/>
                </a:solidFill>
                <a:latin typeface="Palatino Linotype" panose="02040502050505030304" pitchFamily="18" charset="0"/>
              </a:rPr>
              <a:t> in </a:t>
            </a:r>
            <a:r>
              <a:rPr lang="de-DE" sz="2000" dirty="0" err="1">
                <a:solidFill>
                  <a:srgbClr val="0070C0"/>
                </a:solidFill>
                <a:latin typeface="Palatino Linotype" panose="02040502050505030304" pitchFamily="18" charset="0"/>
              </a:rPr>
              <a:t>saline</a:t>
            </a:r>
            <a:r>
              <a:rPr lang="de-DE" sz="2000" dirty="0">
                <a:solidFill>
                  <a:srgbClr val="0070C0"/>
                </a:solidFill>
                <a:latin typeface="Palatino Linotype" panose="02040502050505030304" pitchFamily="18" charset="0"/>
              </a:rPr>
              <a:t> </a:t>
            </a:r>
            <a:r>
              <a:rPr lang="de-DE" sz="2000" dirty="0" err="1">
                <a:solidFill>
                  <a:srgbClr val="0070C0"/>
                </a:solidFill>
                <a:latin typeface="Palatino Linotype" panose="02040502050505030304" pitchFamily="18" charset="0"/>
              </a:rPr>
              <a:t>and</a:t>
            </a:r>
            <a:r>
              <a:rPr lang="de-DE" sz="2000" dirty="0">
                <a:solidFill>
                  <a:srgbClr val="0070C0"/>
                </a:solidFill>
                <a:latin typeface="Palatino Linotype" panose="02040502050505030304" pitchFamily="18" charset="0"/>
              </a:rPr>
              <a:t> arid </a:t>
            </a:r>
            <a:r>
              <a:rPr lang="de-DE" sz="2000" dirty="0" err="1">
                <a:solidFill>
                  <a:srgbClr val="0070C0"/>
                </a:solidFill>
                <a:latin typeface="Palatino Linotype" panose="02040502050505030304" pitchFamily="18" charset="0"/>
              </a:rPr>
              <a:t>soils</a:t>
            </a:r>
            <a:r>
              <a:rPr lang="de-DE" sz="2000" dirty="0">
                <a:solidFill>
                  <a:srgbClr val="0070C0"/>
                </a:solidFill>
                <a:latin typeface="Palatino Linotype" panose="02040502050505030304" pitchFamily="18" charset="0"/>
              </a:rPr>
              <a:t> </a:t>
            </a:r>
            <a:r>
              <a:rPr lang="de-DE" sz="2000" dirty="0" err="1">
                <a:solidFill>
                  <a:srgbClr val="0070C0"/>
                </a:solidFill>
                <a:latin typeface="Palatino Linotype" panose="02040502050505030304" pitchFamily="18" charset="0"/>
              </a:rPr>
              <a:t>because</a:t>
            </a:r>
            <a:r>
              <a:rPr lang="de-DE" sz="2000" dirty="0">
                <a:solidFill>
                  <a:srgbClr val="0070C0"/>
                </a:solidFill>
                <a:latin typeface="Palatino Linotype" panose="02040502050505030304" pitchFamily="18" charset="0"/>
              </a:rPr>
              <a:t> </a:t>
            </a:r>
            <a:r>
              <a:rPr lang="de-DE" sz="2000" dirty="0" err="1">
                <a:solidFill>
                  <a:srgbClr val="0070C0"/>
                </a:solidFill>
                <a:latin typeface="Palatino Linotype" panose="02040502050505030304" pitchFamily="18" charset="0"/>
              </a:rPr>
              <a:t>of</a:t>
            </a:r>
            <a:r>
              <a:rPr lang="de-DE" sz="2000" dirty="0">
                <a:solidFill>
                  <a:srgbClr val="0070C0"/>
                </a:solidFill>
                <a:latin typeface="Palatino Linotype" panose="02040502050505030304" pitchFamily="18" charset="0"/>
              </a:rPr>
              <a:t> </a:t>
            </a:r>
            <a:r>
              <a:rPr lang="de-DE" sz="2000" dirty="0" err="1">
                <a:solidFill>
                  <a:srgbClr val="0070C0"/>
                </a:solidFill>
                <a:latin typeface="Palatino Linotype" panose="02040502050505030304" pitchFamily="18" charset="0"/>
              </a:rPr>
              <a:t>itsr</a:t>
            </a:r>
            <a:r>
              <a:rPr lang="de-DE" sz="2000" dirty="0">
                <a:solidFill>
                  <a:srgbClr val="0070C0"/>
                </a:solidFill>
                <a:latin typeface="Palatino Linotype" panose="02040502050505030304" pitchFamily="18" charset="0"/>
              </a:rPr>
              <a:t> </a:t>
            </a:r>
            <a:r>
              <a:rPr lang="de-DE" sz="2000" dirty="0" err="1">
                <a:solidFill>
                  <a:srgbClr val="0070C0"/>
                </a:solidFill>
                <a:latin typeface="Palatino Linotype" panose="02040502050505030304" pitchFamily="18" charset="0"/>
              </a:rPr>
              <a:t>deep-reaching</a:t>
            </a:r>
            <a:r>
              <a:rPr lang="de-DE" sz="2000" dirty="0">
                <a:solidFill>
                  <a:srgbClr val="0070C0"/>
                </a:solidFill>
                <a:latin typeface="Palatino Linotype" panose="02040502050505030304" pitchFamily="18" charset="0"/>
              </a:rPr>
              <a:t> </a:t>
            </a:r>
            <a:r>
              <a:rPr lang="de-DE" sz="2000" dirty="0" err="1">
                <a:solidFill>
                  <a:srgbClr val="0070C0"/>
                </a:solidFill>
                <a:latin typeface="Palatino Linotype" panose="02040502050505030304" pitchFamily="18" charset="0"/>
              </a:rPr>
              <a:t>root</a:t>
            </a:r>
            <a:r>
              <a:rPr lang="de-DE" sz="2000" dirty="0">
                <a:solidFill>
                  <a:srgbClr val="0070C0"/>
                </a:solidFill>
                <a:latin typeface="Palatino Linotype" panose="02040502050505030304" pitchFamily="18" charset="0"/>
              </a:rPr>
              <a:t> </a:t>
            </a:r>
            <a:r>
              <a:rPr lang="de-DE" sz="2000" dirty="0" err="1">
                <a:solidFill>
                  <a:srgbClr val="0070C0"/>
                </a:solidFill>
                <a:latin typeface="Palatino Linotype" panose="02040502050505030304" pitchFamily="18" charset="0"/>
              </a:rPr>
              <a:t>system</a:t>
            </a:r>
            <a:r>
              <a:rPr lang="de-DE" sz="2000" dirty="0">
                <a:solidFill>
                  <a:srgbClr val="0070C0"/>
                </a:solidFill>
                <a:latin typeface="Palatino Linotype" panose="02040502050505030304" pitchFamily="18" charset="0"/>
              </a:rPr>
              <a:t>.</a:t>
            </a:r>
            <a:r>
              <a:rPr lang="en-GB" sz="2000" dirty="0" smtClean="0">
                <a:solidFill>
                  <a:srgbClr val="0070C0"/>
                </a:solidFill>
                <a:latin typeface="Palatino Linotype" panose="02040502050505030304" pitchFamily="18" charset="0"/>
                <a:cs typeface="Arial" panose="020B0604020202020204" pitchFamily="34" charset="0"/>
              </a:rPr>
              <a:t> </a:t>
            </a:r>
            <a:r>
              <a:rPr lang="en-GB" sz="2000" dirty="0">
                <a:solidFill>
                  <a:srgbClr val="0070C0"/>
                </a:solidFill>
                <a:latin typeface="Palatino Linotype" panose="02040502050505030304" pitchFamily="18" charset="0"/>
                <a:cs typeface="Arial" panose="020B0604020202020204" pitchFamily="34" charset="0"/>
              </a:rPr>
              <a:t>shows high stress-resistance </a:t>
            </a:r>
            <a:endParaRPr lang="en-GB" sz="2000" dirty="0" smtClean="0">
              <a:solidFill>
                <a:srgbClr val="0070C0"/>
              </a:solidFill>
              <a:latin typeface="Palatino Linotype" panose="02040502050505030304" pitchFamily="18" charset="0"/>
              <a:cs typeface="Arial" panose="020B0604020202020204" pitchFamily="34" charset="0"/>
            </a:endParaRPr>
          </a:p>
          <a:p>
            <a:pPr algn="justLow">
              <a:buClr>
                <a:schemeClr val="accent4"/>
              </a:buClr>
              <a:buFont typeface="Wingdings" panose="05000000000000000000" pitchFamily="2" charset="2"/>
              <a:buChar char="ü"/>
            </a:pPr>
            <a:r>
              <a:rPr lang="de-DE" sz="2000" dirty="0" err="1">
                <a:solidFill>
                  <a:srgbClr val="0070C0"/>
                </a:solidFill>
                <a:latin typeface="Palatino Linotype" panose="02040502050505030304" pitchFamily="18" charset="0"/>
              </a:rPr>
              <a:t>L</a:t>
            </a:r>
            <a:r>
              <a:rPr lang="de-DE" sz="2000" dirty="0" err="1" smtClean="0">
                <a:solidFill>
                  <a:srgbClr val="0070C0"/>
                </a:solidFill>
                <a:latin typeface="Palatino Linotype" panose="02040502050505030304" pitchFamily="18" charset="0"/>
              </a:rPr>
              <a:t>icorice</a:t>
            </a:r>
            <a:r>
              <a:rPr lang="de-DE" sz="2000" dirty="0" smtClean="0">
                <a:solidFill>
                  <a:srgbClr val="0070C0"/>
                </a:solidFill>
                <a:latin typeface="Palatino Linotype" panose="02040502050505030304" pitchFamily="18" charset="0"/>
              </a:rPr>
              <a:t> </a:t>
            </a:r>
            <a:r>
              <a:rPr lang="de-DE" sz="2000" dirty="0" err="1">
                <a:solidFill>
                  <a:srgbClr val="0070C0"/>
                </a:solidFill>
                <a:latin typeface="Palatino Linotype" panose="02040502050505030304" pitchFamily="18" charset="0"/>
              </a:rPr>
              <a:t>is</a:t>
            </a:r>
            <a:r>
              <a:rPr lang="de-DE" sz="2000" dirty="0">
                <a:solidFill>
                  <a:srgbClr val="0070C0"/>
                </a:solidFill>
                <a:latin typeface="Palatino Linotype" panose="02040502050505030304" pitchFamily="18" charset="0"/>
              </a:rPr>
              <a:t> </a:t>
            </a:r>
            <a:r>
              <a:rPr lang="de-DE" sz="2000" dirty="0" err="1">
                <a:solidFill>
                  <a:srgbClr val="0070C0"/>
                </a:solidFill>
                <a:latin typeface="Palatino Linotype" panose="02040502050505030304" pitchFamily="18" charset="0"/>
              </a:rPr>
              <a:t>used</a:t>
            </a:r>
            <a:r>
              <a:rPr lang="de-DE" sz="2000" dirty="0">
                <a:solidFill>
                  <a:srgbClr val="0070C0"/>
                </a:solidFill>
                <a:latin typeface="Palatino Linotype" panose="02040502050505030304" pitchFamily="18" charset="0"/>
              </a:rPr>
              <a:t> in </a:t>
            </a:r>
            <a:r>
              <a:rPr lang="de-DE" sz="2000" dirty="0" err="1">
                <a:solidFill>
                  <a:srgbClr val="0070C0"/>
                </a:solidFill>
                <a:latin typeface="Palatino Linotype" panose="02040502050505030304" pitchFamily="18" charset="0"/>
              </a:rPr>
              <a:t>the</a:t>
            </a:r>
            <a:r>
              <a:rPr lang="de-DE" sz="2000" dirty="0">
                <a:solidFill>
                  <a:srgbClr val="0070C0"/>
                </a:solidFill>
                <a:latin typeface="Palatino Linotype" panose="02040502050505030304" pitchFamily="18" charset="0"/>
              </a:rPr>
              <a:t> </a:t>
            </a:r>
            <a:r>
              <a:rPr lang="de-DE" sz="2000" dirty="0" err="1">
                <a:solidFill>
                  <a:srgbClr val="0070C0"/>
                </a:solidFill>
                <a:latin typeface="Palatino Linotype" panose="02040502050505030304" pitchFamily="18" charset="0"/>
              </a:rPr>
              <a:t>restoration</a:t>
            </a:r>
            <a:r>
              <a:rPr lang="de-DE" sz="2000" dirty="0">
                <a:solidFill>
                  <a:srgbClr val="0070C0"/>
                </a:solidFill>
                <a:latin typeface="Palatino Linotype" panose="02040502050505030304" pitchFamily="18" charset="0"/>
              </a:rPr>
              <a:t> </a:t>
            </a:r>
            <a:r>
              <a:rPr lang="de-DE" sz="2000" dirty="0" err="1">
                <a:solidFill>
                  <a:srgbClr val="0070C0"/>
                </a:solidFill>
                <a:latin typeface="Palatino Linotype" panose="02040502050505030304" pitchFamily="18" charset="0"/>
              </a:rPr>
              <a:t>of</a:t>
            </a:r>
            <a:r>
              <a:rPr lang="de-DE" sz="2000" dirty="0">
                <a:solidFill>
                  <a:srgbClr val="0070C0"/>
                </a:solidFill>
                <a:latin typeface="Palatino Linotype" panose="02040502050505030304" pitchFamily="18" charset="0"/>
              </a:rPr>
              <a:t> </a:t>
            </a:r>
            <a:r>
              <a:rPr lang="de-DE" sz="2000" dirty="0" err="1">
                <a:solidFill>
                  <a:srgbClr val="0070C0"/>
                </a:solidFill>
                <a:latin typeface="Palatino Linotype" panose="02040502050505030304" pitchFamily="18" charset="0"/>
              </a:rPr>
              <a:t>soil</a:t>
            </a:r>
            <a:r>
              <a:rPr lang="de-DE" sz="2000" dirty="0">
                <a:solidFill>
                  <a:srgbClr val="0070C0"/>
                </a:solidFill>
                <a:latin typeface="Palatino Linotype" panose="02040502050505030304" pitchFamily="18" charset="0"/>
              </a:rPr>
              <a:t> </a:t>
            </a:r>
            <a:r>
              <a:rPr lang="de-DE" sz="2000" dirty="0" err="1" smtClean="0">
                <a:solidFill>
                  <a:srgbClr val="0070C0"/>
                </a:solidFill>
                <a:latin typeface="Palatino Linotype" panose="02040502050505030304" pitchFamily="18" charset="0"/>
              </a:rPr>
              <a:t>fertility</a:t>
            </a:r>
            <a:endParaRPr lang="de-DE" sz="2000" dirty="0" smtClean="0">
              <a:solidFill>
                <a:srgbClr val="0070C0"/>
              </a:solidFill>
              <a:latin typeface="Palatino Linotype" panose="02040502050505030304" pitchFamily="18" charset="0"/>
            </a:endParaRPr>
          </a:p>
        </p:txBody>
      </p:sp>
      <p:sp>
        <p:nvSpPr>
          <p:cNvPr id="4" name="Slide Number Placeholder 3"/>
          <p:cNvSpPr>
            <a:spLocks noGrp="1"/>
          </p:cNvSpPr>
          <p:nvPr>
            <p:ph type="sldNum" sz="quarter" idx="12"/>
          </p:nvPr>
        </p:nvSpPr>
        <p:spPr>
          <a:xfrm>
            <a:off x="107504" y="6152127"/>
            <a:ext cx="4140460" cy="476250"/>
          </a:xfrm>
        </p:spPr>
        <p:txBody>
          <a:bodyPr/>
          <a:lstStyle/>
          <a:p>
            <a:r>
              <a:rPr lang="en-US" dirty="0"/>
              <a:t>https://www.meandqi.com/herb-database/liquorice</a:t>
            </a:r>
            <a:endParaRPr lang="en-US" dirty="0"/>
          </a:p>
        </p:txBody>
      </p:sp>
      <p:sp>
        <p:nvSpPr>
          <p:cNvPr id="2" name="Rectangle 1"/>
          <p:cNvSpPr/>
          <p:nvPr/>
        </p:nvSpPr>
        <p:spPr>
          <a:xfrm>
            <a:off x="683568" y="893484"/>
            <a:ext cx="5767926" cy="400110"/>
          </a:xfrm>
          <a:prstGeom prst="rect">
            <a:avLst/>
          </a:prstGeom>
        </p:spPr>
        <p:txBody>
          <a:bodyPr wrap="none">
            <a:spAutoFit/>
          </a:bodyPr>
          <a:lstStyle/>
          <a:p>
            <a:r>
              <a:rPr lang="en-GB" sz="2000" b="1" dirty="0">
                <a:solidFill>
                  <a:srgbClr val="C00000"/>
                </a:solidFill>
                <a:latin typeface="Palatino Linotype" panose="02040502050505030304" pitchFamily="18" charset="0"/>
                <a:ea typeface="Calibri"/>
              </a:rPr>
              <a:t>Liquorice </a:t>
            </a:r>
            <a:r>
              <a:rPr lang="en-GB" sz="2000" b="1" dirty="0" smtClean="0">
                <a:solidFill>
                  <a:srgbClr val="C00000"/>
                </a:solidFill>
                <a:latin typeface="Palatino Linotype" panose="02040502050505030304" pitchFamily="18" charset="0"/>
                <a:ea typeface="Calibri"/>
              </a:rPr>
              <a:t>(</a:t>
            </a:r>
            <a:r>
              <a:rPr lang="en-US" sz="2000" b="1" dirty="0">
                <a:solidFill>
                  <a:srgbClr val="C00000"/>
                </a:solidFill>
                <a:latin typeface="Palatino Linotype" panose="02040502050505030304" pitchFamily="18" charset="0"/>
              </a:rPr>
              <a:t>licorice (</a:t>
            </a:r>
            <a:r>
              <a:rPr lang="en-GB" sz="2000" b="1" i="1" dirty="0" err="1">
                <a:solidFill>
                  <a:srgbClr val="C00000"/>
                </a:solidFill>
                <a:latin typeface="Palatino Linotype" panose="02040502050505030304" pitchFamily="18" charset="0"/>
              </a:rPr>
              <a:t>Glycyrrhiza</a:t>
            </a:r>
            <a:r>
              <a:rPr lang="en-GB" sz="2000" b="1" i="1" dirty="0">
                <a:solidFill>
                  <a:srgbClr val="C00000"/>
                </a:solidFill>
                <a:latin typeface="Palatino Linotype" panose="02040502050505030304" pitchFamily="18" charset="0"/>
              </a:rPr>
              <a:t> </a:t>
            </a:r>
            <a:r>
              <a:rPr lang="en-GB" sz="2000" b="1" i="1" dirty="0" err="1">
                <a:solidFill>
                  <a:srgbClr val="C00000"/>
                </a:solidFill>
                <a:latin typeface="Palatino Linotype" panose="02040502050505030304" pitchFamily="18" charset="0"/>
              </a:rPr>
              <a:t>uralensis</a:t>
            </a:r>
            <a:r>
              <a:rPr lang="en-GB" sz="2000" b="1" i="1" dirty="0">
                <a:solidFill>
                  <a:srgbClr val="C00000"/>
                </a:solidFill>
                <a:latin typeface="Palatino Linotype" panose="02040502050505030304" pitchFamily="18" charset="0"/>
              </a:rPr>
              <a:t> </a:t>
            </a:r>
            <a:r>
              <a:rPr lang="en-GB" sz="2000" b="1" dirty="0" err="1" smtClean="0">
                <a:solidFill>
                  <a:srgbClr val="C00000"/>
                </a:solidFill>
                <a:latin typeface="Palatino Linotype" panose="02040502050505030304" pitchFamily="18" charset="0"/>
              </a:rPr>
              <a:t>Fisch</a:t>
            </a:r>
            <a:r>
              <a:rPr lang="en-GB" sz="2000" b="1" dirty="0" smtClean="0">
                <a:solidFill>
                  <a:srgbClr val="C00000"/>
                </a:solidFill>
                <a:latin typeface="Palatino Linotype" panose="02040502050505030304" pitchFamily="18" charset="0"/>
                <a:ea typeface="Calibri"/>
              </a:rPr>
              <a:t>.)</a:t>
            </a:r>
            <a:endParaRPr lang="en-GB" b="1" dirty="0">
              <a:solidFill>
                <a:srgbClr val="C00000"/>
              </a:solidFill>
              <a:latin typeface="Palatino Linotype" panose="02040502050505030304" pitchFamily="18" charset="0"/>
            </a:endParaRPr>
          </a:p>
        </p:txBody>
      </p:sp>
      <p:pic>
        <p:nvPicPr>
          <p:cNvPr id="5" name="Grafik 4"/>
          <p:cNvPicPr>
            <a:picLocks noChangeAspect="1"/>
          </p:cNvPicPr>
          <p:nvPr/>
        </p:nvPicPr>
        <p:blipFill>
          <a:blip r:embed="rId3"/>
          <a:stretch>
            <a:fillRect/>
          </a:stretch>
        </p:blipFill>
        <p:spPr>
          <a:xfrm>
            <a:off x="601205" y="3540120"/>
            <a:ext cx="2973038" cy="2229779"/>
          </a:xfrm>
          <a:prstGeom prst="rect">
            <a:avLst/>
          </a:prstGeom>
        </p:spPr>
      </p:pic>
      <p:sp>
        <p:nvSpPr>
          <p:cNvPr id="6" name="Rechteck 5"/>
          <p:cNvSpPr/>
          <p:nvPr/>
        </p:nvSpPr>
        <p:spPr>
          <a:xfrm>
            <a:off x="4067944" y="2946232"/>
            <a:ext cx="4572000" cy="3385542"/>
          </a:xfrm>
          <a:prstGeom prst="rect">
            <a:avLst/>
          </a:prstGeom>
        </p:spPr>
        <p:txBody>
          <a:bodyPr>
            <a:spAutoFit/>
          </a:bodyPr>
          <a:lstStyle/>
          <a:p>
            <a:pPr>
              <a:spcBef>
                <a:spcPct val="30000"/>
              </a:spcBef>
              <a:buClr>
                <a:schemeClr val="accent4"/>
              </a:buClr>
            </a:pPr>
            <a:r>
              <a:rPr lang="de-DE" b="1" dirty="0" err="1" smtClean="0">
                <a:solidFill>
                  <a:srgbClr val="C00000"/>
                </a:solidFill>
                <a:latin typeface="Palatino Linotype" panose="02040502050505030304" pitchFamily="18" charset="0"/>
                <a:cs typeface="Arial" charset="0"/>
              </a:rPr>
              <a:t>Greenhouse</a:t>
            </a:r>
            <a:r>
              <a:rPr lang="de-DE" b="1" dirty="0" smtClean="0">
                <a:solidFill>
                  <a:srgbClr val="C00000"/>
                </a:solidFill>
                <a:latin typeface="Palatino Linotype" panose="02040502050505030304" pitchFamily="18" charset="0"/>
                <a:cs typeface="Arial" charset="0"/>
              </a:rPr>
              <a:t> </a:t>
            </a:r>
            <a:r>
              <a:rPr lang="de-DE" b="1" dirty="0" err="1" smtClean="0">
                <a:solidFill>
                  <a:srgbClr val="C00000"/>
                </a:solidFill>
                <a:latin typeface="Palatino Linotype" panose="02040502050505030304" pitchFamily="18" charset="0"/>
                <a:cs typeface="Arial" charset="0"/>
              </a:rPr>
              <a:t>conditions</a:t>
            </a:r>
            <a:r>
              <a:rPr lang="de-DE" b="1" dirty="0" smtClean="0">
                <a:solidFill>
                  <a:srgbClr val="C00000"/>
                </a:solidFill>
                <a:latin typeface="Palatino Linotype" panose="02040502050505030304" pitchFamily="18" charset="0"/>
                <a:cs typeface="Arial" charset="0"/>
              </a:rPr>
              <a:t>: </a:t>
            </a:r>
          </a:p>
          <a:p>
            <a:pPr marL="342900" indent="-342900">
              <a:spcBef>
                <a:spcPct val="30000"/>
              </a:spcBef>
              <a:buClr>
                <a:schemeClr val="accent4"/>
              </a:buClr>
              <a:buFont typeface="Wingdings" panose="05000000000000000000" pitchFamily="2" charset="2"/>
              <a:buChar char="v"/>
            </a:pPr>
            <a:r>
              <a:rPr lang="de-DE" sz="2000" dirty="0" err="1" smtClean="0">
                <a:solidFill>
                  <a:srgbClr val="0070C0"/>
                </a:solidFill>
                <a:latin typeface="Palatino Linotype" panose="02040502050505030304" pitchFamily="18" charset="0"/>
                <a:cs typeface="Arial" charset="0"/>
              </a:rPr>
              <a:t>Temperature</a:t>
            </a:r>
            <a:r>
              <a:rPr lang="de-DE" sz="2000" dirty="0" smtClean="0">
                <a:solidFill>
                  <a:srgbClr val="0070C0"/>
                </a:solidFill>
                <a:latin typeface="Palatino Linotype" panose="02040502050505030304" pitchFamily="18" charset="0"/>
                <a:cs typeface="Arial" charset="0"/>
              </a:rPr>
              <a:t>: 24 ◦C /16 ◦C (</a:t>
            </a:r>
            <a:r>
              <a:rPr lang="de-DE" sz="2000" dirty="0" err="1" smtClean="0">
                <a:solidFill>
                  <a:srgbClr val="0070C0"/>
                </a:solidFill>
                <a:latin typeface="Palatino Linotype" panose="02040502050505030304" pitchFamily="18" charset="0"/>
                <a:cs typeface="Arial" charset="0"/>
              </a:rPr>
              <a:t>day</a:t>
            </a:r>
            <a:r>
              <a:rPr lang="de-DE" sz="2000" dirty="0" smtClean="0">
                <a:solidFill>
                  <a:srgbClr val="0070C0"/>
                </a:solidFill>
                <a:latin typeface="Palatino Linotype" panose="02040502050505030304" pitchFamily="18" charset="0"/>
                <a:cs typeface="Arial" charset="0"/>
              </a:rPr>
              <a:t>/</a:t>
            </a:r>
            <a:r>
              <a:rPr lang="de-DE" sz="2000" dirty="0" err="1" smtClean="0">
                <a:solidFill>
                  <a:srgbClr val="0070C0"/>
                </a:solidFill>
                <a:latin typeface="Palatino Linotype" panose="02040502050505030304" pitchFamily="18" charset="0"/>
                <a:cs typeface="Arial" charset="0"/>
              </a:rPr>
              <a:t>night</a:t>
            </a:r>
            <a:r>
              <a:rPr lang="de-DE" sz="2000" dirty="0" smtClean="0">
                <a:solidFill>
                  <a:srgbClr val="0070C0"/>
                </a:solidFill>
                <a:latin typeface="Palatino Linotype" panose="02040502050505030304" pitchFamily="18" charset="0"/>
                <a:cs typeface="Arial" charset="0"/>
              </a:rPr>
              <a:t>)</a:t>
            </a:r>
          </a:p>
          <a:p>
            <a:pPr marL="342900" indent="-342900">
              <a:spcBef>
                <a:spcPct val="30000"/>
              </a:spcBef>
              <a:buClr>
                <a:schemeClr val="accent4"/>
              </a:buClr>
              <a:buFont typeface="Wingdings" panose="05000000000000000000" pitchFamily="2" charset="2"/>
              <a:buChar char="v"/>
            </a:pPr>
            <a:r>
              <a:rPr lang="de-DE" sz="2000" dirty="0" err="1" smtClean="0">
                <a:solidFill>
                  <a:srgbClr val="0070C0"/>
                </a:solidFill>
                <a:latin typeface="Palatino Linotype" panose="02040502050505030304" pitchFamily="18" charset="0"/>
                <a:cs typeface="Arial" charset="0"/>
              </a:rPr>
              <a:t>Humidity</a:t>
            </a:r>
            <a:r>
              <a:rPr lang="de-DE" sz="2000" dirty="0" smtClean="0">
                <a:solidFill>
                  <a:srgbClr val="0070C0"/>
                </a:solidFill>
                <a:latin typeface="Palatino Linotype" panose="02040502050505030304" pitchFamily="18" charset="0"/>
                <a:cs typeface="Arial" charset="0"/>
              </a:rPr>
              <a:t>: 50-60%</a:t>
            </a:r>
          </a:p>
          <a:p>
            <a:pPr marL="342900" indent="-342900">
              <a:spcBef>
                <a:spcPct val="30000"/>
              </a:spcBef>
              <a:buClr>
                <a:schemeClr val="accent4"/>
              </a:buClr>
              <a:buFont typeface="Wingdings" panose="05000000000000000000" pitchFamily="2" charset="2"/>
              <a:buChar char="v"/>
            </a:pPr>
            <a:r>
              <a:rPr lang="de-DE" sz="2000" dirty="0" smtClean="0">
                <a:solidFill>
                  <a:srgbClr val="0070C0"/>
                </a:solidFill>
                <a:latin typeface="Palatino Linotype" panose="02040502050505030304" pitchFamily="18" charset="0"/>
                <a:cs typeface="Arial" charset="0"/>
              </a:rPr>
              <a:t>Day </a:t>
            </a:r>
            <a:r>
              <a:rPr lang="de-DE" sz="2000" dirty="0" err="1" smtClean="0">
                <a:solidFill>
                  <a:srgbClr val="0070C0"/>
                </a:solidFill>
                <a:latin typeface="Palatino Linotype" panose="02040502050505030304" pitchFamily="18" charset="0"/>
                <a:cs typeface="Arial" charset="0"/>
              </a:rPr>
              <a:t>lenght</a:t>
            </a:r>
            <a:r>
              <a:rPr lang="de-DE" sz="2000" dirty="0" smtClean="0">
                <a:solidFill>
                  <a:srgbClr val="0070C0"/>
                </a:solidFill>
                <a:latin typeface="Palatino Linotype" panose="02040502050505030304" pitchFamily="18" charset="0"/>
                <a:cs typeface="Arial" charset="0"/>
              </a:rPr>
              <a:t>: 12 h </a:t>
            </a:r>
          </a:p>
          <a:p>
            <a:pPr marL="342900" indent="-342900">
              <a:spcBef>
                <a:spcPct val="30000"/>
              </a:spcBef>
              <a:buClr>
                <a:schemeClr val="accent4"/>
              </a:buClr>
              <a:buFont typeface="Wingdings" panose="05000000000000000000" pitchFamily="2" charset="2"/>
              <a:buChar char="ü"/>
            </a:pPr>
            <a:r>
              <a:rPr lang="en-US" sz="2000" dirty="0" smtClean="0">
                <a:solidFill>
                  <a:srgbClr val="0070C0"/>
                </a:solidFill>
                <a:latin typeface="Palatino Linotype" panose="02040502050505030304" pitchFamily="18" charset="0"/>
                <a:cs typeface="Arial" charset="0"/>
              </a:rPr>
              <a:t>Plants were grown for 40 days</a:t>
            </a:r>
          </a:p>
          <a:p>
            <a:pPr marL="342900" indent="-342900">
              <a:spcBef>
                <a:spcPct val="30000"/>
              </a:spcBef>
              <a:buClr>
                <a:schemeClr val="accent4"/>
              </a:buClr>
              <a:buFont typeface="Wingdings" panose="05000000000000000000" pitchFamily="2" charset="2"/>
              <a:buChar char="ü"/>
            </a:pPr>
            <a:r>
              <a:rPr lang="en-US" sz="2000" dirty="0" smtClean="0">
                <a:solidFill>
                  <a:srgbClr val="0070C0"/>
                </a:solidFill>
                <a:latin typeface="Palatino Linotype" panose="02040502050505030304" pitchFamily="18" charset="0"/>
              </a:rPr>
              <a:t>Each treatment : 4 pots (2 plants per pot)</a:t>
            </a:r>
          </a:p>
          <a:p>
            <a:pPr marL="342900" indent="-342900">
              <a:spcBef>
                <a:spcPct val="30000"/>
              </a:spcBef>
              <a:buClr>
                <a:schemeClr val="accent4"/>
              </a:buClr>
              <a:buFont typeface="Wingdings" panose="05000000000000000000" pitchFamily="2" charset="2"/>
              <a:buChar char="ü"/>
            </a:pPr>
            <a:r>
              <a:rPr lang="en-US" sz="2000" dirty="0" smtClean="0">
                <a:solidFill>
                  <a:srgbClr val="0070C0"/>
                </a:solidFill>
                <a:latin typeface="Palatino Linotype" panose="02040502050505030304" pitchFamily="18" charset="0"/>
              </a:rPr>
              <a:t>saline levels: 50 </a:t>
            </a:r>
            <a:r>
              <a:rPr lang="en-US" sz="2000" dirty="0" err="1" smtClean="0">
                <a:solidFill>
                  <a:srgbClr val="0070C0"/>
                </a:solidFill>
                <a:latin typeface="Palatino Linotype" panose="02040502050505030304" pitchFamily="18" charset="0"/>
              </a:rPr>
              <a:t>mM</a:t>
            </a:r>
            <a:r>
              <a:rPr lang="en-US" sz="2000" dirty="0" smtClean="0">
                <a:solidFill>
                  <a:srgbClr val="0070C0"/>
                </a:solidFill>
                <a:latin typeface="Palatino Linotype" panose="02040502050505030304" pitchFamily="18" charset="0"/>
              </a:rPr>
              <a:t> </a:t>
            </a:r>
            <a:r>
              <a:rPr lang="en-US" sz="2000" dirty="0" err="1" smtClean="0">
                <a:solidFill>
                  <a:srgbClr val="0070C0"/>
                </a:solidFill>
                <a:latin typeface="Palatino Linotype" panose="02040502050505030304" pitchFamily="18" charset="0"/>
              </a:rPr>
              <a:t>NaCl</a:t>
            </a:r>
            <a:endParaRPr lang="en-US" sz="2000" dirty="0" smtClean="0">
              <a:solidFill>
                <a:srgbClr val="0070C0"/>
              </a:solidFill>
              <a:latin typeface="Palatino Linotype" panose="02040502050505030304" pitchFamily="18" charset="0"/>
            </a:endParaRPr>
          </a:p>
        </p:txBody>
      </p:sp>
    </p:spTree>
    <p:extLst>
      <p:ext uri="{BB962C8B-B14F-4D97-AF65-F5344CB8AC3E}">
        <p14:creationId xmlns:p14="http://schemas.microsoft.com/office/powerpoint/2010/main" val="40477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5" name="TextBox 2"/>
          <p:cNvSpPr txBox="1">
            <a:spLocks noChangeArrowheads="1"/>
          </p:cNvSpPr>
          <p:nvPr/>
        </p:nvSpPr>
        <p:spPr bwMode="auto">
          <a:xfrm>
            <a:off x="5041820" y="470089"/>
            <a:ext cx="387187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lr>
                <a:schemeClr val="tx2"/>
              </a:buClr>
              <a:buChar char="•"/>
              <a:defRPr sz="3200">
                <a:solidFill>
                  <a:schemeClr val="tx1"/>
                </a:solidFill>
                <a:latin typeface="Arial" pitchFamily="34" charset="0"/>
                <a:cs typeface="Arial" pitchFamily="34" charset="0"/>
              </a:defRPr>
            </a:lvl1pPr>
            <a:lvl2pPr marL="742950" indent="-285750">
              <a:spcBef>
                <a:spcPct val="40000"/>
              </a:spcBef>
              <a:buClr>
                <a:schemeClr val="tx2"/>
              </a:buClr>
              <a:buChar char="–"/>
              <a:defRPr sz="2800" b="1">
                <a:solidFill>
                  <a:schemeClr val="tx2"/>
                </a:solidFill>
                <a:latin typeface="Arial" pitchFamily="34" charset="0"/>
                <a:cs typeface="Arial" pitchFamily="34" charset="0"/>
              </a:defRPr>
            </a:lvl2pPr>
            <a:lvl3pPr marL="1143000" indent="-228600">
              <a:spcBef>
                <a:spcPct val="40000"/>
              </a:spcBef>
              <a:buClr>
                <a:schemeClr val="tx2"/>
              </a:buClr>
              <a:buFont typeface="Arial" pitchFamily="34" charset="0"/>
              <a:buChar char="●"/>
              <a:defRPr sz="2400">
                <a:solidFill>
                  <a:schemeClr val="tx1"/>
                </a:solidFill>
                <a:latin typeface="Arial" pitchFamily="34" charset="0"/>
                <a:cs typeface="Arial" pitchFamily="34" charset="0"/>
              </a:defRPr>
            </a:lvl3pPr>
            <a:lvl4pPr marL="1600200" indent="-228600">
              <a:spcBef>
                <a:spcPct val="20000"/>
              </a:spcBef>
              <a:buClr>
                <a:schemeClr val="tx2"/>
              </a:buClr>
              <a:buChar char="-"/>
              <a:defRPr sz="2000">
                <a:solidFill>
                  <a:schemeClr val="tx1"/>
                </a:solidFill>
                <a:latin typeface="Arial" pitchFamily="34" charset="0"/>
                <a:cs typeface="Arial" pitchFamily="34" charset="0"/>
              </a:defRPr>
            </a:lvl4pPr>
            <a:lvl5pPr marL="2057400" indent="-228600">
              <a:spcBef>
                <a:spcPct val="20000"/>
              </a:spcBef>
              <a:buClr>
                <a:schemeClr val="tx2"/>
              </a:buClr>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cs typeface="Arial" pitchFamily="34" charset="0"/>
              </a:defRPr>
            </a:lvl9pPr>
          </a:lstStyle>
          <a:p>
            <a:pPr>
              <a:spcBef>
                <a:spcPct val="30000"/>
              </a:spcBef>
              <a:buNone/>
            </a:pPr>
            <a:r>
              <a:rPr lang="en-GB" altLang="de-DE" sz="2400" b="1" dirty="0">
                <a:solidFill>
                  <a:srgbClr val="C00000"/>
                </a:solidFill>
                <a:latin typeface="Palatino Linotype" panose="02040502050505030304" pitchFamily="18" charset="0"/>
                <a:cs typeface="+mn-cs"/>
              </a:rPr>
              <a:t>Shoot and root growth of </a:t>
            </a:r>
            <a:r>
              <a:rPr lang="en-GB" altLang="de-DE" sz="2400" b="1" dirty="0" err="1">
                <a:solidFill>
                  <a:srgbClr val="C00000"/>
                </a:solidFill>
                <a:latin typeface="Palatino Linotype" panose="02040502050505030304" pitchFamily="18" charset="0"/>
                <a:cs typeface="+mn-cs"/>
              </a:rPr>
              <a:t>licorice</a:t>
            </a:r>
            <a:r>
              <a:rPr lang="en-GB" altLang="de-DE" sz="2400" b="1" dirty="0">
                <a:solidFill>
                  <a:srgbClr val="C00000"/>
                </a:solidFill>
                <a:latin typeface="Palatino Linotype" panose="02040502050505030304" pitchFamily="18" charset="0"/>
                <a:cs typeface="+mn-cs"/>
              </a:rPr>
              <a:t> grown in soil amended with </a:t>
            </a:r>
            <a:r>
              <a:rPr lang="en-GB" altLang="de-DE" sz="2400" b="1" dirty="0" err="1">
                <a:solidFill>
                  <a:srgbClr val="C00000"/>
                </a:solidFill>
                <a:latin typeface="Palatino Linotype" panose="02040502050505030304" pitchFamily="18" charset="0"/>
                <a:cs typeface="+mn-cs"/>
              </a:rPr>
              <a:t>biochar</a:t>
            </a:r>
            <a:r>
              <a:rPr lang="en-GB" altLang="de-DE" sz="2400" b="1" dirty="0">
                <a:solidFill>
                  <a:srgbClr val="C00000"/>
                </a:solidFill>
                <a:latin typeface="Palatino Linotype" panose="02040502050505030304" pitchFamily="18" charset="0"/>
                <a:cs typeface="+mn-cs"/>
              </a:rPr>
              <a:t> </a:t>
            </a:r>
            <a:r>
              <a:rPr lang="en-GB" altLang="de-DE" sz="2400" b="1" dirty="0" smtClean="0">
                <a:solidFill>
                  <a:srgbClr val="C00000"/>
                </a:solidFill>
                <a:latin typeface="Palatino Linotype" panose="02040502050505030304" pitchFamily="18" charset="0"/>
                <a:cs typeface="+mn-cs"/>
              </a:rPr>
              <a:t>under non-saline </a:t>
            </a:r>
            <a:r>
              <a:rPr lang="en-GB" altLang="de-DE" sz="2400" b="1" dirty="0">
                <a:solidFill>
                  <a:srgbClr val="C00000"/>
                </a:solidFill>
                <a:latin typeface="Palatino Linotype" panose="02040502050505030304" pitchFamily="18" charset="0"/>
                <a:cs typeface="+mn-cs"/>
              </a:rPr>
              <a:t>and </a:t>
            </a:r>
            <a:r>
              <a:rPr lang="en-GB" altLang="de-DE" sz="2400" b="1" dirty="0" smtClean="0">
                <a:solidFill>
                  <a:srgbClr val="C00000"/>
                </a:solidFill>
                <a:latin typeface="Palatino Linotype" panose="02040502050505030304" pitchFamily="18" charset="0"/>
                <a:cs typeface="+mn-cs"/>
              </a:rPr>
              <a:t>saline </a:t>
            </a:r>
            <a:r>
              <a:rPr lang="en-GB" altLang="de-DE" sz="2400" b="1" dirty="0">
                <a:solidFill>
                  <a:srgbClr val="C00000"/>
                </a:solidFill>
                <a:latin typeface="Palatino Linotype" panose="02040502050505030304" pitchFamily="18" charset="0"/>
                <a:cs typeface="+mn-cs"/>
              </a:rPr>
              <a:t>soil </a:t>
            </a:r>
            <a:r>
              <a:rPr lang="en-GB" altLang="de-DE" sz="2400" b="1" dirty="0" smtClean="0">
                <a:solidFill>
                  <a:srgbClr val="C00000"/>
                </a:solidFill>
                <a:latin typeface="Palatino Linotype" panose="02040502050505030304" pitchFamily="18" charset="0"/>
                <a:cs typeface="+mn-cs"/>
              </a:rPr>
              <a:t>conditions.</a:t>
            </a:r>
            <a:endParaRPr lang="ru-RU" altLang="de-DE" sz="2400" b="1" dirty="0">
              <a:solidFill>
                <a:srgbClr val="C00000"/>
              </a:solidFill>
              <a:latin typeface="Palatino Linotype" panose="02040502050505030304" pitchFamily="18" charset="0"/>
              <a:cs typeface="+mn-cs"/>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5541" y="4412915"/>
            <a:ext cx="1550291" cy="1589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014471" y="6225318"/>
            <a:ext cx="2414151" cy="338554"/>
          </a:xfrm>
          <a:prstGeom prst="rect">
            <a:avLst/>
          </a:prstGeom>
          <a:noFill/>
        </p:spPr>
        <p:txBody>
          <a:bodyPr wrap="square" rtlCol="0">
            <a:spAutoFit/>
          </a:bodyPr>
          <a:lstStyle/>
          <a:p>
            <a:r>
              <a:rPr lang="de-DE" sz="1600" b="1" dirty="0" smtClean="0">
                <a:latin typeface="Arial" panose="020B0604020202020204" pitchFamily="34" charset="0"/>
                <a:cs typeface="Arial" panose="020B0604020202020204" pitchFamily="34" charset="0"/>
              </a:rPr>
              <a:t>  Control     </a:t>
            </a:r>
            <a:r>
              <a:rPr lang="de-DE" sz="1600" b="1" dirty="0" smtClean="0">
                <a:latin typeface="Arial" panose="020B0604020202020204" pitchFamily="34" charset="0"/>
                <a:cs typeface="Arial" panose="020B0604020202020204" pitchFamily="34" charset="0"/>
              </a:rPr>
              <a:t>2%BC</a:t>
            </a:r>
            <a:endParaRPr lang="de-DE" sz="1600" b="1" dirty="0">
              <a:latin typeface="Arial" panose="020B0604020202020204" pitchFamily="34" charset="0"/>
              <a:cs typeface="Arial" panose="020B0604020202020204" pitchFamily="34" charset="0"/>
            </a:endParaRPr>
          </a:p>
        </p:txBody>
      </p:sp>
      <p:sp>
        <p:nvSpPr>
          <p:cNvPr id="11" name="AutoShape 15"/>
          <p:cNvSpPr>
            <a:spLocks noChangeArrowheads="1"/>
          </p:cNvSpPr>
          <p:nvPr/>
        </p:nvSpPr>
        <p:spPr bwMode="auto">
          <a:xfrm>
            <a:off x="1178453" y="3746957"/>
            <a:ext cx="2137652" cy="407658"/>
          </a:xfrm>
          <a:prstGeom prst="roundRect">
            <a:avLst>
              <a:gd name="adj" fmla="val 11806"/>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l" rtl="0" eaLnBrk="0" hangingPunct="0">
              <a:spcBef>
                <a:spcPct val="20000"/>
              </a:spcBef>
              <a:buFontTx/>
              <a:buChar char="•"/>
              <a:defRPr/>
            </a:pPr>
            <a:endParaRPr lang="en-US" dirty="0">
              <a:cs typeface="Arial" charset="0"/>
            </a:endParaRPr>
          </a:p>
        </p:txBody>
      </p:sp>
      <p:sp>
        <p:nvSpPr>
          <p:cNvPr id="3" name="TextBox 2"/>
          <p:cNvSpPr txBox="1"/>
          <p:nvPr/>
        </p:nvSpPr>
        <p:spPr>
          <a:xfrm>
            <a:off x="1757928" y="3802693"/>
            <a:ext cx="1088760" cy="307777"/>
          </a:xfrm>
          <a:prstGeom prst="rect">
            <a:avLst/>
          </a:prstGeom>
          <a:noFill/>
        </p:spPr>
        <p:txBody>
          <a:bodyPr wrap="none" rtlCol="0">
            <a:spAutoFit/>
          </a:bodyPr>
          <a:lstStyle/>
          <a:p>
            <a:r>
              <a:rPr lang="de-DE" sz="1400" b="1" kern="0" dirty="0">
                <a:solidFill>
                  <a:schemeClr val="tx1">
                    <a:lumMod val="50000"/>
                  </a:schemeClr>
                </a:solidFill>
                <a:latin typeface="Arial" panose="020B0604020202020204" pitchFamily="34" charset="0"/>
                <a:cs typeface="Arial" panose="020B0604020202020204" pitchFamily="34" charset="0"/>
              </a:rPr>
              <a:t>Non saline</a:t>
            </a:r>
            <a:endParaRPr lang="en-US" dirty="0">
              <a:solidFill>
                <a:schemeClr val="tx1">
                  <a:lumMod val="50000"/>
                </a:schemeClr>
              </a:solidFill>
              <a:latin typeface="Arial" panose="020B0604020202020204" pitchFamily="34" charset="0"/>
              <a:cs typeface="Arial" panose="020B0604020202020204" pitchFamily="34" charset="0"/>
            </a:endParaRPr>
          </a:p>
        </p:txBody>
      </p:sp>
      <p:sp>
        <p:nvSpPr>
          <p:cNvPr id="15" name="AutoShape 15"/>
          <p:cNvSpPr>
            <a:spLocks noChangeArrowheads="1"/>
          </p:cNvSpPr>
          <p:nvPr/>
        </p:nvSpPr>
        <p:spPr bwMode="auto">
          <a:xfrm>
            <a:off x="5492400" y="6277416"/>
            <a:ext cx="2137652" cy="387069"/>
          </a:xfrm>
          <a:prstGeom prst="roundRect">
            <a:avLst>
              <a:gd name="adj" fmla="val 11806"/>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l" rtl="0" eaLnBrk="0" hangingPunct="0">
              <a:spcBef>
                <a:spcPct val="20000"/>
              </a:spcBef>
              <a:buFontTx/>
              <a:buChar char="•"/>
              <a:defRPr/>
            </a:pPr>
            <a:endParaRPr lang="en-US" dirty="0">
              <a:cs typeface="Arial" charset="0"/>
            </a:endParaRPr>
          </a:p>
        </p:txBody>
      </p:sp>
      <p:sp>
        <p:nvSpPr>
          <p:cNvPr id="16" name="TextBox 15"/>
          <p:cNvSpPr txBox="1"/>
          <p:nvPr/>
        </p:nvSpPr>
        <p:spPr>
          <a:xfrm>
            <a:off x="6205199" y="6277416"/>
            <a:ext cx="788999" cy="338554"/>
          </a:xfrm>
          <a:prstGeom prst="rect">
            <a:avLst/>
          </a:prstGeom>
          <a:noFill/>
        </p:spPr>
        <p:txBody>
          <a:bodyPr wrap="none" rtlCol="0">
            <a:spAutoFit/>
          </a:bodyPr>
          <a:lstStyle/>
          <a:p>
            <a:r>
              <a:rPr lang="de-DE" sz="1600" b="1" kern="0" dirty="0">
                <a:solidFill>
                  <a:schemeClr val="tx1">
                    <a:lumMod val="50000"/>
                  </a:schemeClr>
                </a:solidFill>
                <a:latin typeface="Arial" panose="020B0604020202020204" pitchFamily="34" charset="0"/>
                <a:cs typeface="Arial" panose="020B0604020202020204" pitchFamily="34" charset="0"/>
              </a:rPr>
              <a:t>S</a:t>
            </a:r>
            <a:r>
              <a:rPr lang="de-DE" sz="1600" b="1" kern="0" dirty="0" smtClean="0">
                <a:solidFill>
                  <a:schemeClr val="tx1">
                    <a:lumMod val="50000"/>
                  </a:schemeClr>
                </a:solidFill>
                <a:latin typeface="Arial" panose="020B0604020202020204" pitchFamily="34" charset="0"/>
                <a:cs typeface="Arial" panose="020B0604020202020204" pitchFamily="34" charset="0"/>
              </a:rPr>
              <a:t>aline</a:t>
            </a:r>
            <a:endParaRPr lang="en-US" sz="1600" dirty="0">
              <a:solidFill>
                <a:schemeClr val="tx1">
                  <a:lumMod val="50000"/>
                </a:schemeClr>
              </a:solidFill>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3"/>
          <a:stretch>
            <a:fillRect/>
          </a:stretch>
        </p:blipFill>
        <p:spPr>
          <a:xfrm>
            <a:off x="-183407" y="125583"/>
            <a:ext cx="4971431" cy="3581756"/>
          </a:xfrm>
          <a:prstGeom prst="rect">
            <a:avLst/>
          </a:prstGeom>
        </p:spPr>
      </p:pic>
      <p:pic>
        <p:nvPicPr>
          <p:cNvPr id="6" name="Grafik 5"/>
          <p:cNvPicPr>
            <a:picLocks noChangeAspect="1"/>
          </p:cNvPicPr>
          <p:nvPr/>
        </p:nvPicPr>
        <p:blipFill>
          <a:blip r:embed="rId4"/>
          <a:stretch>
            <a:fillRect/>
          </a:stretch>
        </p:blipFill>
        <p:spPr>
          <a:xfrm>
            <a:off x="4293284" y="2780928"/>
            <a:ext cx="4874209" cy="3511710"/>
          </a:xfrm>
          <a:prstGeom prst="rect">
            <a:avLst/>
          </a:prstGeom>
        </p:spPr>
      </p:pic>
      <p:pic>
        <p:nvPicPr>
          <p:cNvPr id="7" name="Grafik 6"/>
          <p:cNvPicPr>
            <a:picLocks noChangeAspect="1"/>
          </p:cNvPicPr>
          <p:nvPr/>
        </p:nvPicPr>
        <p:blipFill>
          <a:blip r:embed="rId5"/>
          <a:stretch>
            <a:fillRect/>
          </a:stretch>
        </p:blipFill>
        <p:spPr>
          <a:xfrm>
            <a:off x="316403" y="4225195"/>
            <a:ext cx="1768606" cy="2153705"/>
          </a:xfrm>
          <a:prstGeom prst="rect">
            <a:avLst/>
          </a:prstGeom>
        </p:spPr>
      </p:pic>
      <p:sp>
        <p:nvSpPr>
          <p:cNvPr id="17" name="TextBox 1"/>
          <p:cNvSpPr txBox="1"/>
          <p:nvPr/>
        </p:nvSpPr>
        <p:spPr>
          <a:xfrm>
            <a:off x="94597" y="6244259"/>
            <a:ext cx="2414151" cy="338554"/>
          </a:xfrm>
          <a:prstGeom prst="rect">
            <a:avLst/>
          </a:prstGeom>
          <a:noFill/>
        </p:spPr>
        <p:txBody>
          <a:bodyPr wrap="square" rtlCol="0">
            <a:spAutoFit/>
          </a:bodyPr>
          <a:lstStyle/>
          <a:p>
            <a:r>
              <a:rPr lang="de-DE" sz="1600" b="1" dirty="0" smtClean="0">
                <a:latin typeface="Arial" panose="020B0604020202020204" pitchFamily="34" charset="0"/>
                <a:cs typeface="Arial" panose="020B0604020202020204" pitchFamily="34" charset="0"/>
              </a:rPr>
              <a:t>  Control     </a:t>
            </a:r>
            <a:r>
              <a:rPr lang="de-DE" sz="1600" b="1" dirty="0" smtClean="0">
                <a:latin typeface="Arial" panose="020B0604020202020204" pitchFamily="34" charset="0"/>
                <a:cs typeface="Arial" panose="020B0604020202020204" pitchFamily="34" charset="0"/>
              </a:rPr>
              <a:t>2%BC</a:t>
            </a:r>
            <a:endParaRPr lang="de-DE"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7084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1400</Words>
  <Application>Microsoft Office PowerPoint</Application>
  <PresentationFormat>Bildschirmpräsentation (4:3)</PresentationFormat>
  <Paragraphs>156</Paragraphs>
  <Slides>18</Slides>
  <Notes>5</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18</vt:i4>
      </vt:variant>
    </vt:vector>
  </HeadingPairs>
  <TitlesOfParts>
    <vt:vector size="29" baseType="lpstr">
      <vt:lpstr>SimSun</vt:lpstr>
      <vt:lpstr>SimSun</vt:lpstr>
      <vt:lpstr>Arial</vt:lpstr>
      <vt:lpstr>Arial(W1)</vt:lpstr>
      <vt:lpstr>Calibri</vt:lpstr>
      <vt:lpstr>Calibri Light</vt:lpstr>
      <vt:lpstr>Open Sans bold</vt:lpstr>
      <vt:lpstr>Palatino Linotype</vt:lpstr>
      <vt:lpstr>Times New Roman</vt:lpstr>
      <vt:lpstr>Wingdings</vt:lpstr>
      <vt:lpstr>Office Theme</vt:lpstr>
      <vt:lpstr>PowerPoint-Präsentation</vt:lpstr>
      <vt:lpstr>PowerPoint-Präsentation</vt:lpstr>
      <vt:lpstr>WHAT IS THE BIOCHAR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The root diameter and root volume of licorice grown in soil amended with biochar under non-saline and saline soil conditions</vt:lpstr>
      <vt:lpstr>The root tips, and root surface area of licorice grown in soil amended with biochar under non-saline and saline soil conditions</vt:lpstr>
      <vt:lpstr>PowerPoint-Präsentation</vt:lpstr>
      <vt:lpstr>PowerPoint-Präsentation</vt:lpstr>
      <vt:lpstr>Effect of biochar amendment on soil acidic and alcalic phosphomonoesterase activity under non-saline and saline soil conditions</vt:lpstr>
      <vt:lpstr>Effect of biochar amendment on FDA hydrolase and protease  activity under non-saline and saline soil conditions</vt:lpstr>
      <vt:lpstr>Conclusion</vt:lpstr>
      <vt:lpstr>PowerPoint-Präsentation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egamber</cp:lastModifiedBy>
  <cp:revision>50</cp:revision>
  <dcterms:created xsi:type="dcterms:W3CDTF">2017-05-27T02:37:01Z</dcterms:created>
  <dcterms:modified xsi:type="dcterms:W3CDTF">2020-12-01T23:25:34Z</dcterms:modified>
</cp:coreProperties>
</file>