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353" r:id="rId2"/>
    <p:sldId id="370" r:id="rId3"/>
    <p:sldId id="406" r:id="rId4"/>
    <p:sldId id="394" r:id="rId5"/>
    <p:sldId id="392" r:id="rId6"/>
    <p:sldId id="409" r:id="rId7"/>
    <p:sldId id="378" r:id="rId8"/>
    <p:sldId id="395" r:id="rId9"/>
    <p:sldId id="411" r:id="rId10"/>
    <p:sldId id="412" r:id="rId11"/>
    <p:sldId id="413" r:id="rId12"/>
    <p:sldId id="414" r:id="rId13"/>
    <p:sldId id="415" r:id="rId14"/>
    <p:sldId id="417" r:id="rId15"/>
    <p:sldId id="420" r:id="rId16"/>
    <p:sldId id="421" r:id="rId17"/>
    <p:sldId id="423" r:id="rId18"/>
    <p:sldId id="42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5884" autoAdjust="0"/>
  </p:normalViewPr>
  <p:slideViewPr>
    <p:cSldViewPr snapToGrid="0" snapToObjects="1">
      <p:cViewPr varScale="1">
        <p:scale>
          <a:sx n="114" d="100"/>
          <a:sy n="114" d="100"/>
        </p:scale>
        <p:origin x="2088" y="102"/>
      </p:cViewPr>
      <p:guideLst>
        <p:guide orient="horz" pos="216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rishma\Downloads\RT%20file%20june%2016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rishma\Downloads\POPLAR%20KNAT7%20LAC4%206%20AUG%20%20FINAL%208%20sept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rishma\Downloads\pymbms%20results%20final%204%20aug%204%20sep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kahlawa\AppData\Local\Packages\Microsoft.MicrosoftEdge_8wekyb3d8bbwe\TempState\Downloads\final%20glucose%20curve%20with%20samples-10%20sept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AtKNAT7</a:t>
            </a:r>
            <a:r>
              <a:rPr lang="en-US" sz="1400" baseline="0" dirty="0"/>
              <a:t> overexpression in Poplar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94-F441-ADFE-83FD3B768E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94-F441-ADFE-83FD3B768E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94-F441-ADFE-83FD3B768E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94-F441-ADFE-83FD3B768E8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4-F441-ADFE-83FD3B768E8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4-F441-ADFE-83FD3B768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ATKNAT7!$L$42:$L$47</c:f>
                <c:numCache>
                  <c:formatCode>General</c:formatCode>
                  <c:ptCount val="6"/>
                  <c:pt idx="0">
                    <c:v>5.42308317622238E-4</c:v>
                  </c:pt>
                  <c:pt idx="1">
                    <c:v>0.29228552302921301</c:v>
                  </c:pt>
                  <c:pt idx="2">
                    <c:v>4.9139166251189997E-2</c:v>
                  </c:pt>
                  <c:pt idx="3">
                    <c:v>9.9374337402317298E-2</c:v>
                  </c:pt>
                  <c:pt idx="4">
                    <c:v>5.4407451488633601E-2</c:v>
                  </c:pt>
                  <c:pt idx="5">
                    <c:v>0.28865049831502998</c:v>
                  </c:pt>
                </c:numCache>
              </c:numRef>
            </c:plus>
            <c:minus>
              <c:numRef>
                <c:f>ATKNAT7!$L$42:$L$47</c:f>
                <c:numCache>
                  <c:formatCode>General</c:formatCode>
                  <c:ptCount val="6"/>
                  <c:pt idx="0">
                    <c:v>5.42308317622238E-4</c:v>
                  </c:pt>
                  <c:pt idx="1">
                    <c:v>0.29228552302921301</c:v>
                  </c:pt>
                  <c:pt idx="2">
                    <c:v>4.9139166251189997E-2</c:v>
                  </c:pt>
                  <c:pt idx="3">
                    <c:v>9.9374337402317298E-2</c:v>
                  </c:pt>
                  <c:pt idx="4">
                    <c:v>5.4407451488633601E-2</c:v>
                  </c:pt>
                  <c:pt idx="5">
                    <c:v>0.28865049831502998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ATKNAT7!$J$42:$J$47</c:f>
              <c:strCache>
                <c:ptCount val="6"/>
                <c:pt idx="0">
                  <c:v>717</c:v>
                </c:pt>
                <c:pt idx="1">
                  <c:v>ATKNAT7-1</c:v>
                </c:pt>
                <c:pt idx="2">
                  <c:v>ATKNAT7-2</c:v>
                </c:pt>
                <c:pt idx="3">
                  <c:v>ATKNAT7-3</c:v>
                </c:pt>
                <c:pt idx="4">
                  <c:v>ATKNAT7-4</c:v>
                </c:pt>
                <c:pt idx="5">
                  <c:v>ATKNAT7-5</c:v>
                </c:pt>
              </c:strCache>
            </c:strRef>
          </c:cat>
          <c:val>
            <c:numRef>
              <c:f>ATKNAT7!$K$42:$K$47</c:f>
              <c:numCache>
                <c:formatCode>General</c:formatCode>
                <c:ptCount val="6"/>
                <c:pt idx="0">
                  <c:v>3.4403583335201302E-4</c:v>
                </c:pt>
                <c:pt idx="1">
                  <c:v>3.3094693602391581</c:v>
                </c:pt>
                <c:pt idx="2">
                  <c:v>5.0156733998810124</c:v>
                </c:pt>
                <c:pt idx="3">
                  <c:v>3.760930005775327</c:v>
                </c:pt>
                <c:pt idx="4">
                  <c:v>2.3872972703594351</c:v>
                </c:pt>
                <c:pt idx="5">
                  <c:v>3.8783625216920492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94-F441-ADFE-83FD3B768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58032640"/>
        <c:axId val="-1958030320"/>
      </c:barChart>
      <c:catAx>
        <c:axId val="-19580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8030320"/>
        <c:crosses val="autoZero"/>
        <c:auto val="1"/>
        <c:lblAlgn val="ctr"/>
        <c:lblOffset val="100"/>
        <c:noMultiLvlLbl val="0"/>
      </c:catAx>
      <c:valAx>
        <c:axId val="-195803032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transcript </a:t>
                </a:r>
                <a:r>
                  <a:rPr lang="en-US" sz="1200"/>
                  <a:t>expression</a:t>
                </a:r>
              </a:p>
            </c:rich>
          </c:tx>
          <c:layout>
            <c:manualLayout>
              <c:xMode val="edge"/>
              <c:yMode val="edge"/>
              <c:x val="1.46825419764001E-2"/>
              <c:y val="9.268802628404690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580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Poplar KNAT7- Overexpression and Antisense suppression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AE-2C44-859D-8474300177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AE-2C44-859D-8474300177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AE-2C44-859D-8474300177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AE-2C44-859D-8474300177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AE-2C44-859D-8474300177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AE-2C44-859D-84743001776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AE-2C44-859D-847430017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Sheet6!$N$14:$N$20</c:f>
                <c:numCache>
                  <c:formatCode>General</c:formatCode>
                  <c:ptCount val="7"/>
                  <c:pt idx="0">
                    <c:v>1.5838739791222502E-2</c:v>
                  </c:pt>
                  <c:pt idx="1">
                    <c:v>9.3076790083556502E-2</c:v>
                  </c:pt>
                  <c:pt idx="2">
                    <c:v>0.123420053586569</c:v>
                  </c:pt>
                  <c:pt idx="3">
                    <c:v>0.121336970651604</c:v>
                  </c:pt>
                  <c:pt idx="4">
                    <c:v>4.4316759816617703E-4</c:v>
                  </c:pt>
                  <c:pt idx="5">
                    <c:v>3.1196431779757498E-2</c:v>
                  </c:pt>
                  <c:pt idx="6">
                    <c:v>1.6208796361554E-4</c:v>
                  </c:pt>
                </c:numCache>
              </c:numRef>
            </c:plus>
            <c:minus>
              <c:numRef>
                <c:f>Sheet6!$N$14:$N$20</c:f>
                <c:numCache>
                  <c:formatCode>General</c:formatCode>
                  <c:ptCount val="7"/>
                  <c:pt idx="0">
                    <c:v>1.5838739791222502E-2</c:v>
                  </c:pt>
                  <c:pt idx="1">
                    <c:v>9.3076790083556502E-2</c:v>
                  </c:pt>
                  <c:pt idx="2">
                    <c:v>0.123420053586569</c:v>
                  </c:pt>
                  <c:pt idx="3">
                    <c:v>0.121336970651604</c:v>
                  </c:pt>
                  <c:pt idx="4">
                    <c:v>4.4316759816617703E-4</c:v>
                  </c:pt>
                  <c:pt idx="5">
                    <c:v>3.1196431779757498E-2</c:v>
                  </c:pt>
                  <c:pt idx="6">
                    <c:v>1.6208796361554E-4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Sheet6!$L$14:$L$20</c:f>
              <c:strCache>
                <c:ptCount val="7"/>
                <c:pt idx="0">
                  <c:v>717-WT</c:v>
                </c:pt>
                <c:pt idx="1">
                  <c:v>PtKNAT7-OE 1</c:v>
                </c:pt>
                <c:pt idx="2">
                  <c:v>PtKNAT7-OE 2</c:v>
                </c:pt>
                <c:pt idx="3">
                  <c:v>PtKNAT7-OE 3</c:v>
                </c:pt>
                <c:pt idx="4">
                  <c:v>AS-PtKNAT71</c:v>
                </c:pt>
                <c:pt idx="5">
                  <c:v>AS-PtKNAT72</c:v>
                </c:pt>
                <c:pt idx="6">
                  <c:v>AS-PtKNAT73</c:v>
                </c:pt>
              </c:strCache>
            </c:strRef>
          </c:cat>
          <c:val>
            <c:numRef>
              <c:f>Sheet6!$M$14:$M$20</c:f>
              <c:numCache>
                <c:formatCode>General</c:formatCode>
                <c:ptCount val="7"/>
                <c:pt idx="0">
                  <c:v>0.15886970483726001</c:v>
                </c:pt>
                <c:pt idx="1">
                  <c:v>0.99837818956501301</c:v>
                </c:pt>
                <c:pt idx="2">
                  <c:v>0.46195100452079602</c:v>
                </c:pt>
                <c:pt idx="3">
                  <c:v>1.0544069265235181</c:v>
                </c:pt>
                <c:pt idx="4">
                  <c:v>1.4650702393785001E-3</c:v>
                </c:pt>
                <c:pt idx="5">
                  <c:v>5.4119663528457998E-2</c:v>
                </c:pt>
                <c:pt idx="6">
                  <c:v>1.52578335063687E-3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AE-2C44-859D-847430017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4293392"/>
        <c:axId val="-1914290640"/>
      </c:barChart>
      <c:catAx>
        <c:axId val="-191429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290640"/>
        <c:crosses val="autoZero"/>
        <c:auto val="1"/>
        <c:lblAlgn val="ctr"/>
        <c:lblOffset val="100"/>
        <c:noMultiLvlLbl val="0"/>
      </c:catAx>
      <c:valAx>
        <c:axId val="-1914290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   Relative transcript expression</a:t>
                </a:r>
              </a:p>
            </c:rich>
          </c:tx>
          <c:layout>
            <c:manualLayout>
              <c:xMode val="edge"/>
              <c:yMode val="edge"/>
              <c:x val="1.7209726473210601E-2"/>
              <c:y val="7.133898930284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29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S/G Ratio- KNAT7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7-7146-B958-2F3E3C1006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37-7146-B958-2F3E3C1006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37-7146-B958-2F3E3C1006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37-7146-B958-2F3E3C1006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37-7146-B958-2F3E3C1006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37-7146-B958-2F3E3C10061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37-7146-B958-2F3E3C10061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37-7146-B958-2F3E3C10061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37-7146-B958-2F3E3C10061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37-7146-B958-2F3E3C1006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'knat7 lignin data'!$L$22:$L$31</c:f>
                <c:numCache>
                  <c:formatCode>General</c:formatCode>
                  <c:ptCount val="10"/>
                  <c:pt idx="0">
                    <c:v>4.0521547862798404E-3</c:v>
                  </c:pt>
                  <c:pt idx="1">
                    <c:v>3.19237309865297E-3</c:v>
                  </c:pt>
                  <c:pt idx="2">
                    <c:v>1.4913977575719E-2</c:v>
                  </c:pt>
                  <c:pt idx="3">
                    <c:v>2.7317278011556801E-2</c:v>
                  </c:pt>
                  <c:pt idx="4">
                    <c:v>3.1220226668312701E-2</c:v>
                  </c:pt>
                  <c:pt idx="5">
                    <c:v>1.7405242041679699E-2</c:v>
                  </c:pt>
                  <c:pt idx="6">
                    <c:v>7.0554686452919801E-3</c:v>
                  </c:pt>
                  <c:pt idx="7">
                    <c:v>2.54197008825013E-3</c:v>
                  </c:pt>
                  <c:pt idx="8">
                    <c:v>1.16646326006438E-2</c:v>
                  </c:pt>
                  <c:pt idx="9">
                    <c:v>8.2900244669532192E-3</c:v>
                  </c:pt>
                </c:numCache>
              </c:numRef>
            </c:plus>
            <c:minus>
              <c:numRef>
                <c:f>'knat7 lignin data'!$L$22:$L$31</c:f>
                <c:numCache>
                  <c:formatCode>General</c:formatCode>
                  <c:ptCount val="10"/>
                  <c:pt idx="0">
                    <c:v>4.0521547862798404E-3</c:v>
                  </c:pt>
                  <c:pt idx="1">
                    <c:v>3.19237309865297E-3</c:v>
                  </c:pt>
                  <c:pt idx="2">
                    <c:v>1.4913977575719E-2</c:v>
                  </c:pt>
                  <c:pt idx="3">
                    <c:v>2.7317278011556801E-2</c:v>
                  </c:pt>
                  <c:pt idx="4">
                    <c:v>3.1220226668312701E-2</c:v>
                  </c:pt>
                  <c:pt idx="5">
                    <c:v>1.7405242041679699E-2</c:v>
                  </c:pt>
                  <c:pt idx="6">
                    <c:v>7.0554686452919801E-3</c:v>
                  </c:pt>
                  <c:pt idx="7">
                    <c:v>2.54197008825013E-3</c:v>
                  </c:pt>
                  <c:pt idx="8">
                    <c:v>1.16646326006438E-2</c:v>
                  </c:pt>
                  <c:pt idx="9">
                    <c:v>8.2900244669532192E-3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'knat7 lignin data'!$J$22:$J$31</c:f>
              <c:strCache>
                <c:ptCount val="10"/>
                <c:pt idx="0">
                  <c:v>control</c:v>
                </c:pt>
                <c:pt idx="1">
                  <c:v>Pt-KNAT7OE1</c:v>
                </c:pt>
                <c:pt idx="2">
                  <c:v>Pt-KNAT7OE2</c:v>
                </c:pt>
                <c:pt idx="3">
                  <c:v>Pt-KNAT7OE3</c:v>
                </c:pt>
                <c:pt idx="4">
                  <c:v>ANTIKNAT7-1</c:v>
                </c:pt>
                <c:pt idx="5">
                  <c:v>ANTIKNAT7-2</c:v>
                </c:pt>
                <c:pt idx="6">
                  <c:v>ANTIKNAT7-3</c:v>
                </c:pt>
                <c:pt idx="7">
                  <c:v>AtKNAT7OE1</c:v>
                </c:pt>
                <c:pt idx="8">
                  <c:v>AtKNAT7OE2</c:v>
                </c:pt>
                <c:pt idx="9">
                  <c:v>AtKNAT7OE3</c:v>
                </c:pt>
              </c:strCache>
            </c:strRef>
          </c:cat>
          <c:val>
            <c:numRef>
              <c:f>'knat7 lignin data'!$K$22:$K$31</c:f>
              <c:numCache>
                <c:formatCode>General</c:formatCode>
                <c:ptCount val="10"/>
                <c:pt idx="0">
                  <c:v>1.5687786717191099</c:v>
                </c:pt>
                <c:pt idx="1">
                  <c:v>1.668949078471385</c:v>
                </c:pt>
                <c:pt idx="2">
                  <c:v>1.679781378899535</c:v>
                </c:pt>
                <c:pt idx="3">
                  <c:v>1.6529326108164399</c:v>
                </c:pt>
                <c:pt idx="4">
                  <c:v>1.6871091817999351</c:v>
                </c:pt>
                <c:pt idx="5">
                  <c:v>1.759959789249105</c:v>
                </c:pt>
                <c:pt idx="6">
                  <c:v>1.681992196934055</c:v>
                </c:pt>
                <c:pt idx="7">
                  <c:v>1.6793837375233149</c:v>
                </c:pt>
                <c:pt idx="8">
                  <c:v>1.6870313832634951</c:v>
                </c:pt>
                <c:pt idx="9">
                  <c:v>1.6918191051433951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37-7146-B958-2F3E3C1006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902084240"/>
        <c:axId val="-1902081920"/>
      </c:barChart>
      <c:catAx>
        <c:axId val="-19020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2081920"/>
        <c:crosses val="autoZero"/>
        <c:auto val="1"/>
        <c:lblAlgn val="ctr"/>
        <c:lblOffset val="100"/>
        <c:noMultiLvlLbl val="0"/>
      </c:catAx>
      <c:valAx>
        <c:axId val="-190208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208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Saccharification assay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70-D040-BF6A-F509E14E1D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70-D040-BF6A-F509E14E1D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70-D040-BF6A-F509E14E1D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70-D040-BF6A-F509E14E1DF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70-D040-BF6A-F509E14E1DF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70-D040-BF6A-F509E14E1DF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70-D040-BF6A-F509E14E1DF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70-D040-BF6A-F509E14E1DF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70-D040-BF6A-F509E14E1DF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70-D040-BF6A-F509E14E1D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'[final glucose curve with samples-10 sept (1).xlsx]readings'!$P$37:$P$46</c:f>
                <c:numCache>
                  <c:formatCode>General</c:formatCode>
                  <c:ptCount val="10"/>
                  <c:pt idx="0">
                    <c:v>0.3</c:v>
                  </c:pt>
                  <c:pt idx="1">
                    <c:v>1.2</c:v>
                  </c:pt>
                  <c:pt idx="2">
                    <c:v>3.2</c:v>
                  </c:pt>
                  <c:pt idx="3">
                    <c:v>1.9</c:v>
                  </c:pt>
                  <c:pt idx="4">
                    <c:v>2.1</c:v>
                  </c:pt>
                  <c:pt idx="5">
                    <c:v>1.8</c:v>
                  </c:pt>
                  <c:pt idx="6">
                    <c:v>4.2</c:v>
                  </c:pt>
                  <c:pt idx="7">
                    <c:v>4.3</c:v>
                  </c:pt>
                  <c:pt idx="8">
                    <c:v>2.4</c:v>
                  </c:pt>
                  <c:pt idx="9">
                    <c:v>1.5</c:v>
                  </c:pt>
                </c:numCache>
              </c:numRef>
            </c:plus>
            <c:minus>
              <c:numRef>
                <c:f>'[final glucose curve with samples-10 sept (1).xlsx]readings'!$P$37:$P$46</c:f>
                <c:numCache>
                  <c:formatCode>General</c:formatCode>
                  <c:ptCount val="10"/>
                  <c:pt idx="0">
                    <c:v>0.3</c:v>
                  </c:pt>
                  <c:pt idx="1">
                    <c:v>1.2</c:v>
                  </c:pt>
                  <c:pt idx="2">
                    <c:v>3.2</c:v>
                  </c:pt>
                  <c:pt idx="3">
                    <c:v>1.9</c:v>
                  </c:pt>
                  <c:pt idx="4">
                    <c:v>2.1</c:v>
                  </c:pt>
                  <c:pt idx="5">
                    <c:v>1.8</c:v>
                  </c:pt>
                  <c:pt idx="6">
                    <c:v>4.2</c:v>
                  </c:pt>
                  <c:pt idx="7">
                    <c:v>4.3</c:v>
                  </c:pt>
                  <c:pt idx="8">
                    <c:v>2.4</c:v>
                  </c:pt>
                  <c:pt idx="9">
                    <c:v>1.5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'[final glucose curve with samples-10 sept (1).xlsx]readings'!$N$37:$N$46</c:f>
              <c:strCache>
                <c:ptCount val="10"/>
                <c:pt idx="0">
                  <c:v>control</c:v>
                </c:pt>
                <c:pt idx="1">
                  <c:v>Pt-KNAT7OE1</c:v>
                </c:pt>
                <c:pt idx="2">
                  <c:v>Pt-KNAT7OE2</c:v>
                </c:pt>
                <c:pt idx="3">
                  <c:v>Pt-KNAT7OE3</c:v>
                </c:pt>
                <c:pt idx="4">
                  <c:v>ANTIKNAT7-1</c:v>
                </c:pt>
                <c:pt idx="5">
                  <c:v>ANTIKNAT7-2</c:v>
                </c:pt>
                <c:pt idx="6">
                  <c:v>ANTIKNAT7-3</c:v>
                </c:pt>
                <c:pt idx="7">
                  <c:v>AtKNAT7OE1</c:v>
                </c:pt>
                <c:pt idx="8">
                  <c:v>AtKNAT7OE2</c:v>
                </c:pt>
                <c:pt idx="9">
                  <c:v>AtKNAT7OE3</c:v>
                </c:pt>
              </c:strCache>
            </c:strRef>
          </c:cat>
          <c:val>
            <c:numRef>
              <c:f>'[final glucose curve with samples-10 sept (1).xlsx]readings'!$O$37:$O$46</c:f>
              <c:numCache>
                <c:formatCode>General</c:formatCode>
                <c:ptCount val="10"/>
                <c:pt idx="0">
                  <c:v>41.973094170403442</c:v>
                </c:pt>
                <c:pt idx="1">
                  <c:v>67.085201793721495</c:v>
                </c:pt>
                <c:pt idx="2">
                  <c:v>66.188340807174214</c:v>
                </c:pt>
                <c:pt idx="3">
                  <c:v>62.959641255604978</c:v>
                </c:pt>
                <c:pt idx="4">
                  <c:v>101.7040358744394</c:v>
                </c:pt>
                <c:pt idx="5">
                  <c:v>105.6502242152466</c:v>
                </c:pt>
                <c:pt idx="6">
                  <c:v>107.8026905829596</c:v>
                </c:pt>
                <c:pt idx="7">
                  <c:v>73.901345291479814</c:v>
                </c:pt>
                <c:pt idx="8">
                  <c:v>77.847533632286982</c:v>
                </c:pt>
                <c:pt idx="9">
                  <c:v>84.484304932735412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70-D040-BF6A-F509E14E1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914328752"/>
        <c:axId val="-1914326432"/>
      </c:barChart>
      <c:catAx>
        <c:axId val="-19143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326432"/>
        <c:crosses val="autoZero"/>
        <c:auto val="1"/>
        <c:lblAlgn val="ctr"/>
        <c:lblOffset val="100"/>
        <c:noMultiLvlLbl val="0"/>
      </c:catAx>
      <c:valAx>
        <c:axId val="-1914326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percentage</a:t>
                </a:r>
                <a:r>
                  <a:rPr lang="en-US" sz="1000" baseline="0"/>
                  <a:t> glucose release</a:t>
                </a:r>
                <a:endParaRPr lang="en-US" sz="1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3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0.86263</cdr:x>
      <cdr:y>0.05755</cdr:y>
    </cdr:from>
    <cdr:to>
      <cdr:x>0.94009</cdr:x>
      <cdr:y>0.17589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172BCE-FADC-5B46-8229-474FDDFA4DB3}"/>
            </a:ext>
          </a:extLst>
        </cdr:cNvPr>
        <cdr:cNvSpPr txBox="1"/>
      </cdr:nvSpPr>
      <cdr:spPr>
        <a:xfrm xmlns:a="http://schemas.openxmlformats.org/drawingml/2006/main">
          <a:off x="5521528" y="175338"/>
          <a:ext cx="495806" cy="36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(b)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0.87203</cdr:x>
      <cdr:y>0.14203</cdr:y>
    </cdr:from>
    <cdr:to>
      <cdr:x>0.94958</cdr:x>
      <cdr:y>0.26714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6CB039C-573E-DE4D-B20C-65AB7593E5B3}"/>
            </a:ext>
          </a:extLst>
        </cdr:cNvPr>
        <cdr:cNvSpPr txBox="1"/>
      </cdr:nvSpPr>
      <cdr:spPr>
        <a:xfrm xmlns:a="http://schemas.openxmlformats.org/drawingml/2006/main">
          <a:off x="5466201" y="375423"/>
          <a:ext cx="486109" cy="330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(a)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0.81913</cdr:x>
      <cdr:y>0.05916</cdr:y>
    </cdr:from>
    <cdr:to>
      <cdr:x>0.91603</cdr:x>
      <cdr:y>0.17706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27A388C-8F7F-B74E-9EBA-5B740CF54953}"/>
            </a:ext>
          </a:extLst>
        </cdr:cNvPr>
        <cdr:cNvSpPr txBox="1"/>
      </cdr:nvSpPr>
      <cdr:spPr>
        <a:xfrm xmlns:a="http://schemas.openxmlformats.org/drawingml/2006/main">
          <a:off x="4765283" y="226253"/>
          <a:ext cx="563672" cy="450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(b)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0F7D-3301-D24E-8580-72BE4756124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CEDEB-8314-4446-98BF-77A6709F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CEDEB-8314-4446-98BF-77A6709F3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CEDEB-8314-4446-98BF-77A6709F3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2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CE8C22-67CC-D847-82D5-EFF739DF61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5075F21-53AB-A74C-963D-96474AD018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rnajournal.cshlp.org/content/15/11/1965.full.pdf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9277C7-D65C-E245-B3BE-06E2AE328910}"/>
              </a:ext>
            </a:extLst>
          </p:cNvPr>
          <p:cNvSpPr/>
          <p:nvPr/>
        </p:nvSpPr>
        <p:spPr>
          <a:xfrm>
            <a:off x="586183" y="818258"/>
            <a:ext cx="83210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 Modification in KNAT7 for increasing saccharification in poplars</a:t>
            </a:r>
          </a:p>
          <a:p>
            <a:pPr algn="ctr"/>
            <a:endParaRPr 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BA0235F-3490-C444-A8DD-80A7F266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467" y="1735708"/>
            <a:ext cx="668106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" panose="020B0502020104020203" pitchFamily="34" charset="-79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Prof. C.P. Joshi,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Chairperson, biological sciences,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 Technological University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IECPS-2020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A00A0F0-AD4D-0A45-B7FC-2D35B404DB40}"/>
              </a:ext>
            </a:extLst>
          </p:cNvPr>
          <p:cNvSpPr txBox="1">
            <a:spLocks/>
          </p:cNvSpPr>
          <p:nvPr/>
        </p:nvSpPr>
        <p:spPr bwMode="auto">
          <a:xfrm>
            <a:off x="2055535" y="5965031"/>
            <a:ext cx="5561116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None/>
              <a:defRPr sz="3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8447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118"/>
            <a:ext cx="9144000" cy="603974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Transcription factors : KNAT7 mediated SCW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10993"/>
            <a:ext cx="8042276" cy="43434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 Family: Well conserved 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I KNOX and Class II KNOX.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KNAT7, Class II KNOX, role is debatable and still unclear.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Negatively regulate the secondary cell wall formation in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Arabidopsis 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 et al., 2012).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Positively regulate the secondary cell formation (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Zhong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2008)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5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3C1EDD4-5691-9043-AC6D-05E5D07E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572"/>
            <a:ext cx="8229600" cy="5501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on KNAT7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4AA8-B0C1-8244-9656-5D98C481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38" y="1354566"/>
            <a:ext cx="8594725" cy="4546600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 et al . 2011 – KNAT7 is a negative regulator of secondary cell wall formation and functionally conserved in 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Populus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Arabidopsis, Knat7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mutant line showed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irx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phenotypes.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cell wall thickness in fibers.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Lignin content was increased.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cell wall genes were up-regulated.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Overexpression lines- thinner inter-fascicular fiber cell walls.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Pandey et at., 2016- Positive regulator in tobacco.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D355731-A2D4-8E4B-BF45-14CA86B0DDC0}"/>
              </a:ext>
            </a:extLst>
          </p:cNvPr>
          <p:cNvGraphicFramePr/>
          <p:nvPr/>
        </p:nvGraphicFramePr>
        <p:xfrm>
          <a:off x="1151849" y="3579540"/>
          <a:ext cx="6268329" cy="299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65625E-143F-274D-90D0-D83EC305B042}"/>
              </a:ext>
            </a:extLst>
          </p:cNvPr>
          <p:cNvGraphicFramePr>
            <a:graphicFrameLocks/>
          </p:cNvGraphicFramePr>
          <p:nvPr/>
        </p:nvGraphicFramePr>
        <p:xfrm>
          <a:off x="1130219" y="773416"/>
          <a:ext cx="6311590" cy="268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" y="12192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Results : KNAT7 Expression studies in poplar by Real time PCR</a:t>
            </a:r>
          </a:p>
        </p:txBody>
      </p:sp>
    </p:spTree>
    <p:extLst>
      <p:ext uri="{BB962C8B-B14F-4D97-AF65-F5344CB8AC3E}">
        <p14:creationId xmlns:p14="http://schemas.microsoft.com/office/powerpoint/2010/main" val="157398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A901A-35A4-0740-B858-01F6AF1D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95736"/>
            <a:ext cx="4404360" cy="2888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4641F-ED03-384F-90CE-616411DDA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63" y="1092250"/>
            <a:ext cx="4323328" cy="289588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7778" y="191942"/>
            <a:ext cx="755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KNAT7 in poplar affects SCW biosynthetic genes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012" y="4861932"/>
            <a:ext cx="7887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Results: </a:t>
            </a:r>
          </a:p>
          <a:p>
            <a:r>
              <a:rPr lang="en-US" dirty="0"/>
              <a:t>In case of OE-AtKNAT7 and OE-PtKNAT7, SCW genes were up-regulated</a:t>
            </a:r>
          </a:p>
          <a:p>
            <a:r>
              <a:rPr lang="en-US" dirty="0"/>
              <a:t>and in AS-PtKNAT7, SCW genes were down-regulated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63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C8EC55-496A-BA4C-91F5-E3ED5936DF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" y="947854"/>
            <a:ext cx="4251960" cy="2618306"/>
          </a:xfr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3010" name="Picture 6">
            <a:extLst>
              <a:ext uri="{FF2B5EF4-FFF2-40B4-BE49-F238E27FC236}">
                <a16:creationId xmlns:a16="http://schemas.microsoft.com/office/drawing/2014/main" id="{3882BC3C-3265-2D4D-8A16-09418A4F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3732328"/>
            <a:ext cx="4632960" cy="29305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1" name="Picture 5">
            <a:extLst>
              <a:ext uri="{FF2B5EF4-FFF2-40B4-BE49-F238E27FC236}">
                <a16:creationId xmlns:a16="http://schemas.microsoft.com/office/drawing/2014/main" id="{0861CA8A-2B9A-454B-921D-DC04284E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947854"/>
            <a:ext cx="4282440" cy="26183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 Box 144">
            <a:extLst>
              <a:ext uri="{FF2B5EF4-FFF2-40B4-BE49-F238E27FC236}">
                <a16:creationId xmlns:a16="http://schemas.microsoft.com/office/drawing/2014/main" id="{C85AE02F-8E11-864B-8B5E-E99B7C859197}"/>
              </a:ext>
            </a:extLst>
          </p:cNvPr>
          <p:cNvSpPr txBox="1"/>
          <p:nvPr/>
        </p:nvSpPr>
        <p:spPr>
          <a:xfrm>
            <a:off x="3484563" y="1285875"/>
            <a:ext cx="341312" cy="22383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lIns="68580" tIns="34290" rIns="68580" bIns="3429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44">
            <a:extLst>
              <a:ext uri="{FF2B5EF4-FFF2-40B4-BE49-F238E27FC236}">
                <a16:creationId xmlns:a16="http://schemas.microsoft.com/office/drawing/2014/main" id="{2C512D86-6B45-C94A-B46D-3A545E47A984}"/>
              </a:ext>
            </a:extLst>
          </p:cNvPr>
          <p:cNvSpPr txBox="1"/>
          <p:nvPr/>
        </p:nvSpPr>
        <p:spPr>
          <a:xfrm>
            <a:off x="7785100" y="1143000"/>
            <a:ext cx="287338" cy="18097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lIns="68580" tIns="34290" rIns="68580" bIns="3429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44">
            <a:extLst>
              <a:ext uri="{FF2B5EF4-FFF2-40B4-BE49-F238E27FC236}">
                <a16:creationId xmlns:a16="http://schemas.microsoft.com/office/drawing/2014/main" id="{0AE6CB8A-F048-564D-9CAE-E04DC72E578E}"/>
              </a:ext>
            </a:extLst>
          </p:cNvPr>
          <p:cNvSpPr txBox="1"/>
          <p:nvPr/>
        </p:nvSpPr>
        <p:spPr>
          <a:xfrm>
            <a:off x="5329360" y="4022432"/>
            <a:ext cx="250825" cy="18097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lIns="68580" tIns="34290" rIns="68580" bIns="3429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12" y="170988"/>
            <a:ext cx="874059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measurements of OE-PtKNAT7 and AS-PtKNAT7 transgenic lines</a:t>
            </a:r>
          </a:p>
        </p:txBody>
      </p:sp>
    </p:spTree>
    <p:extLst>
      <p:ext uri="{BB962C8B-B14F-4D97-AF65-F5344CB8AC3E}">
        <p14:creationId xmlns:p14="http://schemas.microsoft.com/office/powerpoint/2010/main" val="120232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/>
          <p:nvPr/>
        </p:nvGraphicFramePr>
        <p:xfrm>
          <a:off x="4739267" y="859873"/>
          <a:ext cx="4226312" cy="336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41353" y="83191"/>
            <a:ext cx="38527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Lignin Analysis by PyMBMS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E269C-E00C-8B49-9922-CB02CCFF4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"/>
          <a:stretch/>
        </p:blipFill>
        <p:spPr>
          <a:xfrm>
            <a:off x="226793" y="871024"/>
            <a:ext cx="4322223" cy="3355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8792" y="4521701"/>
            <a:ext cx="82779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Result: </a:t>
            </a:r>
          </a:p>
          <a:p>
            <a:r>
              <a:rPr lang="en-US" sz="1400" dirty="0"/>
              <a:t>Lignin content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4% decrease in lignin content was observed for OE-PtKNAT7 and no change for OE-AtKNAT7.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6% decrease in lignin content in case of AS-PtKNAT7,</a:t>
            </a:r>
          </a:p>
          <a:p>
            <a:endParaRPr lang="en-US" sz="1400" dirty="0"/>
          </a:p>
          <a:p>
            <a:r>
              <a:rPr lang="en-US" sz="1400" dirty="0"/>
              <a:t>S/G ratio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5-7% increase for OE-PtKNAT7 and 8-12% increase in AS-PtKNAT7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7% increase in OE-AtKNAT7.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589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60054"/>
            <a:ext cx="8042276" cy="1336956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Saccharification</a:t>
            </a:r>
            <a:r>
              <a:rPr lang="en-US" sz="2800" dirty="0">
                <a:solidFill>
                  <a:schemeClr val="tx1"/>
                </a:solidFill>
              </a:rPr>
              <a:t> Assay- KNAT7 transgenic lines in poplar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191" y="1600201"/>
          <a:ext cx="7304048" cy="354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191" y="5586761"/>
            <a:ext cx="514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Result</a:t>
            </a:r>
            <a:r>
              <a:rPr lang="en-US" sz="1400" dirty="0"/>
              <a:t>: Increase in </a:t>
            </a:r>
            <a:r>
              <a:rPr lang="en-US" sz="1400" dirty="0" err="1"/>
              <a:t>Saccharification</a:t>
            </a:r>
            <a:r>
              <a:rPr lang="en-US" sz="1400" dirty="0"/>
              <a:t> efficiency was observed</a:t>
            </a:r>
          </a:p>
          <a:p>
            <a:r>
              <a:rPr lang="en-US" sz="1400" dirty="0"/>
              <a:t>           OE-PtKNAT7 : 21-26% </a:t>
            </a:r>
          </a:p>
          <a:p>
            <a:r>
              <a:rPr lang="en-US" sz="1400" dirty="0"/>
              <a:t>           AS-PtKNAT7 : 60-66%</a:t>
            </a:r>
          </a:p>
          <a:p>
            <a:r>
              <a:rPr lang="en-US" sz="1400" dirty="0"/>
              <a:t>           OE-AtKNAT7 : 32-43% </a:t>
            </a:r>
          </a:p>
        </p:txBody>
      </p:sp>
    </p:spTree>
    <p:extLst>
      <p:ext uri="{BB962C8B-B14F-4D97-AF65-F5344CB8AC3E}">
        <p14:creationId xmlns:p14="http://schemas.microsoft.com/office/powerpoint/2010/main" val="34002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1584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17320"/>
            <a:ext cx="8042276" cy="4861561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 modification of Laccases and Peroxidases under tissue specific promoter is an important strategy for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saccharification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Alteration in KNAT7 results in the increase 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saccharification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efficiency.</a:t>
            </a: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conclude that tissue specific genetic modification under DX15 utility promoter did not produce any growth abnormality in the transgenic lines of poplar.</a:t>
            </a:r>
          </a:p>
        </p:txBody>
      </p:sp>
    </p:spTree>
    <p:extLst>
      <p:ext uri="{BB962C8B-B14F-4D97-AF65-F5344CB8AC3E}">
        <p14:creationId xmlns:p14="http://schemas.microsoft.com/office/powerpoint/2010/main" val="116771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5992"/>
            <a:ext cx="8042276" cy="578224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05794"/>
            <a:ext cx="8042276" cy="4693921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Protein-protein interactions between the MYB-KNAT7 family can provide insights about their role in secondary cell wall regulation</a:t>
            </a:r>
          </a:p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EMSA or chip to chip studies can further provide us information about the promoter binding sites of the KNAT7 Transcription factor in the SCW biosynthesis genes</a:t>
            </a:r>
          </a:p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genomics studies on Laccase and Peroxidase gene families can clarify roles on how these enzymes control lignification in secondary cell wall</a:t>
            </a:r>
          </a:p>
        </p:txBody>
      </p:sp>
    </p:spTree>
    <p:extLst>
      <p:ext uri="{BB962C8B-B14F-4D97-AF65-F5344CB8AC3E}">
        <p14:creationId xmlns:p14="http://schemas.microsoft.com/office/powerpoint/2010/main" val="59818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0D8BD5A-A39C-3042-B3D3-6A850DE7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343150"/>
            <a:ext cx="8591550" cy="1042988"/>
          </a:xfrm>
        </p:spPr>
        <p:txBody>
          <a:bodyPr/>
          <a:lstStyle/>
          <a:p>
            <a:pPr>
              <a:defRPr/>
            </a:pPr>
            <a:r>
              <a:rPr lang="en-US" sz="6000" b="1" i="1" dirty="0">
                <a:solidFill>
                  <a:schemeClr val="tx1"/>
                </a:solidFill>
                <a:cs typeface="Tunga" pitchFamily="34" charset="0"/>
              </a:rPr>
              <a:t>  </a:t>
            </a:r>
            <a:r>
              <a:rPr lang="en-US" sz="6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Tunga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6482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51E2666-9017-D24D-83B3-F2957BAD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3026"/>
            <a:ext cx="8591550" cy="430023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improving Saccharification is necessa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ry?</a:t>
            </a:r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id="{021CF6B4-316F-1B4E-A840-6C0A3536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93956"/>
            <a:ext cx="8591550" cy="5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0643" y="3507616"/>
            <a:ext cx="286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SACCHARIFICATION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0488" y="6627168"/>
            <a:ext cx="5014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Adapted from </a:t>
            </a:r>
            <a:r>
              <a:rPr lang="en-US" sz="900" dirty="0" err="1"/>
              <a:t>Genozymes</a:t>
            </a:r>
            <a:r>
              <a:rPr lang="en-US" sz="900" dirty="0"/>
              <a:t>, semantic software lab, Concordia university, Montreal, Canada</a:t>
            </a:r>
          </a:p>
        </p:txBody>
      </p:sp>
    </p:spTree>
    <p:extLst>
      <p:ext uri="{BB962C8B-B14F-4D97-AF65-F5344CB8AC3E}">
        <p14:creationId xmlns:p14="http://schemas.microsoft.com/office/powerpoint/2010/main" val="10698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54" y="7215"/>
            <a:ext cx="8042276" cy="66185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Lignin pathway genes manipulated for </a:t>
            </a:r>
            <a:r>
              <a:rPr lang="en-US" sz="2400" dirty="0" err="1">
                <a:solidFill>
                  <a:schemeClr val="tx1"/>
                </a:solidFill>
              </a:rPr>
              <a:t>saccharification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" y="1014761"/>
            <a:ext cx="8459649" cy="49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68" y="6333893"/>
            <a:ext cx="876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Nookaraju</a:t>
            </a:r>
            <a:r>
              <a:rPr lang="en-US" sz="1000" dirty="0"/>
              <a:t>, A., Pandey, S. K., Bae, H. J., &amp; Joshi, C. P. (2013). Designing cell walls for improved bioenergy production. </a:t>
            </a:r>
            <a:r>
              <a:rPr lang="en-US" sz="1000" i="1" dirty="0"/>
              <a:t>Molecular plant</a:t>
            </a:r>
            <a:r>
              <a:rPr lang="en-US" sz="1000" dirty="0"/>
              <a:t>, </a:t>
            </a:r>
            <a:r>
              <a:rPr lang="en-US" sz="1000" i="1" dirty="0"/>
              <a:t>6</a:t>
            </a:r>
            <a:r>
              <a:rPr lang="en-US" sz="1000" dirty="0"/>
              <a:t>(1), 8-10</a:t>
            </a:r>
            <a:r>
              <a:rPr lang="en-US" sz="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5218771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Lac/Per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830" y="3244334"/>
            <a:ext cx="2085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Lac/Per</a:t>
            </a:r>
          </a:p>
        </p:txBody>
      </p:sp>
    </p:spTree>
    <p:extLst>
      <p:ext uri="{BB962C8B-B14F-4D97-AF65-F5344CB8AC3E}">
        <p14:creationId xmlns:p14="http://schemas.microsoft.com/office/powerpoint/2010/main" val="171383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310F28-DDBA-C245-B75C-84483F0E83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2913" y="125067"/>
            <a:ext cx="8229600" cy="57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Why Heterologous Studies in </a:t>
            </a:r>
            <a:r>
              <a:rPr lang="en-GB" altLang="en-US" sz="28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Poplar</a:t>
            </a:r>
            <a:r>
              <a:rPr lang="en-GB" alt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: Co-suppression</a:t>
            </a:r>
          </a:p>
        </p:txBody>
      </p:sp>
      <p:grpSp>
        <p:nvGrpSpPr>
          <p:cNvPr id="5" name="Group 195">
            <a:extLst>
              <a:ext uri="{FF2B5EF4-FFF2-40B4-BE49-F238E27FC236}">
                <a16:creationId xmlns:a16="http://schemas.microsoft.com/office/drawing/2014/main" id="{1F48F57F-771C-2E40-BE40-843935023D76}"/>
              </a:ext>
            </a:extLst>
          </p:cNvPr>
          <p:cNvGrpSpPr>
            <a:grpSpLocks/>
          </p:cNvGrpSpPr>
          <p:nvPr/>
        </p:nvGrpSpPr>
        <p:grpSpPr bwMode="auto">
          <a:xfrm>
            <a:off x="330200" y="3752464"/>
            <a:ext cx="8382000" cy="2233613"/>
            <a:chOff x="381000" y="4038600"/>
            <a:chExt cx="8382000" cy="1905000"/>
          </a:xfrm>
        </p:grpSpPr>
        <p:grpSp>
          <p:nvGrpSpPr>
            <p:cNvPr id="6" name="Group 194">
              <a:extLst>
                <a:ext uri="{FF2B5EF4-FFF2-40B4-BE49-F238E27FC236}">
                  <a16:creationId xmlns:a16="http://schemas.microsoft.com/office/drawing/2014/main" id="{AD95BE6D-7355-8140-9F81-98EE40F64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4038600"/>
              <a:ext cx="8382000" cy="1905000"/>
              <a:chOff x="381000" y="4038600"/>
              <a:chExt cx="8382000" cy="1905000"/>
            </a:xfrm>
          </p:grpSpPr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0E1D29C4-0756-A54F-AA87-B15C50B283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4419600"/>
                <a:ext cx="13906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/>
                  <a:t>Sense RNA</a:t>
                </a:r>
              </a:p>
            </p:txBody>
          </p:sp>
          <p:sp>
            <p:nvSpPr>
              <p:cNvPr id="12" name="TextBox 48">
                <a:extLst>
                  <a:ext uri="{FF2B5EF4-FFF2-40B4-BE49-F238E27FC236}">
                    <a16:creationId xmlns:a16="http://schemas.microsoft.com/office/drawing/2014/main" id="{09627C06-1941-ED49-AAE1-5B331E0A79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4876800"/>
                <a:ext cx="19030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/>
                  <a:t>Sense construct</a:t>
                </a:r>
              </a:p>
            </p:txBody>
          </p:sp>
          <p:sp>
            <p:nvSpPr>
              <p:cNvPr id="13" name="TextBox 58">
                <a:extLst>
                  <a:ext uri="{FF2B5EF4-FFF2-40B4-BE49-F238E27FC236}">
                    <a16:creationId xmlns:a16="http://schemas.microsoft.com/office/drawing/2014/main" id="{D746D938-9EEA-AD48-B9C8-E3E3204E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4038600"/>
                <a:ext cx="30957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b="1" dirty="0"/>
                  <a:t>Co-suppressed transgenic</a:t>
                </a:r>
              </a:p>
            </p:txBody>
          </p:sp>
          <p:grpSp>
            <p:nvGrpSpPr>
              <p:cNvPr id="14" name="Group 59">
                <a:extLst>
                  <a:ext uri="{FF2B5EF4-FFF2-40B4-BE49-F238E27FC236}">
                    <a16:creationId xmlns:a16="http://schemas.microsoft.com/office/drawing/2014/main" id="{37849B55-58F4-5F48-B59A-D59AB0E66D8E}"/>
                  </a:ext>
                </a:extLst>
              </p:cNvPr>
              <p:cNvGrpSpPr/>
              <p:nvPr/>
            </p:nvGrpSpPr>
            <p:grpSpPr>
              <a:xfrm>
                <a:off x="838200" y="4514289"/>
                <a:ext cx="2152088" cy="457200"/>
                <a:chOff x="3733800" y="2094378"/>
                <a:chExt cx="2152088" cy="457200"/>
              </a:xfrm>
              <a:solidFill>
                <a:srgbClr val="FF0000"/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E100FC9-ACE0-7148-A359-BB8A0D34C01E}"/>
                    </a:ext>
                  </a:extLst>
                </p:cNvPr>
                <p:cNvSpPr/>
                <p:nvPr/>
              </p:nvSpPr>
              <p:spPr>
                <a:xfrm>
                  <a:off x="3733800" y="2228289"/>
                  <a:ext cx="990600" cy="228600"/>
                </a:xfrm>
                <a:prstGeom prst="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GB" sz="1600" dirty="0">
                      <a:latin typeface="Arial" pitchFamily="34" charset="0"/>
                      <a:cs typeface="Arial" pitchFamily="34" charset="0"/>
                    </a:rPr>
                    <a:t>PRO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AB5CE16-B4D3-E244-9323-E256FCFCEB87}"/>
                    </a:ext>
                  </a:extLst>
                </p:cNvPr>
                <p:cNvSpPr/>
                <p:nvPr/>
              </p:nvSpPr>
              <p:spPr>
                <a:xfrm>
                  <a:off x="4724400" y="2228289"/>
                  <a:ext cx="990600" cy="228600"/>
                </a:xfrm>
                <a:prstGeom prst="rect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GB" sz="1600" dirty="0">
                      <a:latin typeface="Arial" pitchFamily="34" charset="0"/>
                      <a:cs typeface="Arial" pitchFamily="34" charset="0"/>
                    </a:rPr>
                    <a:t>ORF</a:t>
                  </a:r>
                </a:p>
              </p:txBody>
            </p:sp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67352643-8F70-6048-BCAC-11044EC04A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7238">
                  <a:off x="5428688" y="2094378"/>
                  <a:ext cx="457200" cy="457200"/>
                </a:xfrm>
                <a:prstGeom prst="rtTriangl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91ACA-53B6-4346-94ED-A35DFAFAE9DF}"/>
                  </a:ext>
                </a:extLst>
              </p:cNvPr>
              <p:cNvSpPr txBox="1"/>
              <p:nvPr/>
            </p:nvSpPr>
            <p:spPr>
              <a:xfrm>
                <a:off x="6781800" y="4038600"/>
                <a:ext cx="1941513" cy="3694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ea typeface="+mn-ea"/>
                  </a:rPr>
                  <a:t>Co-suppression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C069397-8F21-A84C-835C-63E8812AB6F5}"/>
                  </a:ext>
                </a:extLst>
              </p:cNvPr>
              <p:cNvSpPr/>
              <p:nvPr/>
            </p:nvSpPr>
            <p:spPr>
              <a:xfrm>
                <a:off x="381000" y="4038600"/>
                <a:ext cx="8382000" cy="1905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087AF3-4CE4-FB4E-8F07-33BF10E26A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05200" y="4785438"/>
                <a:ext cx="100081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8">
                <a:extLst>
                  <a:ext uri="{FF2B5EF4-FFF2-40B4-BE49-F238E27FC236}">
                    <a16:creationId xmlns:a16="http://schemas.microsoft.com/office/drawing/2014/main" id="{CACB416C-5159-BB4B-ABCC-1F07B4E9AEA7}"/>
                  </a:ext>
                </a:extLst>
              </p:cNvPr>
              <p:cNvGrpSpPr/>
              <p:nvPr/>
            </p:nvGrpSpPr>
            <p:grpSpPr>
              <a:xfrm>
                <a:off x="7620000" y="4724400"/>
                <a:ext cx="908618" cy="778591"/>
                <a:chOff x="539182" y="1881414"/>
                <a:chExt cx="2064309" cy="1945177"/>
              </a:xfrm>
              <a:solidFill>
                <a:schemeClr val="bg1"/>
              </a:solidFill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07217C8-26B6-FB45-B549-D83E5CD1AFA7}"/>
                    </a:ext>
                  </a:extLst>
                </p:cNvPr>
                <p:cNvSpPr/>
                <p:nvPr/>
              </p:nvSpPr>
              <p:spPr>
                <a:xfrm>
                  <a:off x="1032328" y="1881414"/>
                  <a:ext cx="948872" cy="956129"/>
                </a:xfrm>
                <a:custGeom>
                  <a:avLst/>
                  <a:gdLst>
                    <a:gd name="connsiteX0" fmla="*/ 654958 w 948872"/>
                    <a:gd name="connsiteY0" fmla="*/ 905329 h 956129"/>
                    <a:gd name="connsiteX1" fmla="*/ 894443 w 948872"/>
                    <a:gd name="connsiteY1" fmla="*/ 415472 h 956129"/>
                    <a:gd name="connsiteX2" fmla="*/ 872672 w 948872"/>
                    <a:gd name="connsiteY2" fmla="*/ 219529 h 956129"/>
                    <a:gd name="connsiteX3" fmla="*/ 437243 w 948872"/>
                    <a:gd name="connsiteY3" fmla="*/ 23586 h 956129"/>
                    <a:gd name="connsiteX4" fmla="*/ 241301 w 948872"/>
                    <a:gd name="connsiteY4" fmla="*/ 78015 h 956129"/>
                    <a:gd name="connsiteX5" fmla="*/ 23586 w 948872"/>
                    <a:gd name="connsiteY5" fmla="*/ 415472 h 956129"/>
                    <a:gd name="connsiteX6" fmla="*/ 99786 w 948872"/>
                    <a:gd name="connsiteY6" fmla="*/ 676729 h 956129"/>
                    <a:gd name="connsiteX7" fmla="*/ 317501 w 948872"/>
                    <a:gd name="connsiteY7" fmla="*/ 916215 h 956129"/>
                    <a:gd name="connsiteX8" fmla="*/ 600529 w 948872"/>
                    <a:gd name="connsiteY8" fmla="*/ 916215 h 95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872" h="956129">
                      <a:moveTo>
                        <a:pt x="654958" y="905329"/>
                      </a:moveTo>
                      <a:cubicBezTo>
                        <a:pt x="756557" y="717550"/>
                        <a:pt x="858157" y="529772"/>
                        <a:pt x="894443" y="415472"/>
                      </a:cubicBezTo>
                      <a:cubicBezTo>
                        <a:pt x="930729" y="301172"/>
                        <a:pt x="948872" y="284843"/>
                        <a:pt x="872672" y="219529"/>
                      </a:cubicBezTo>
                      <a:cubicBezTo>
                        <a:pt x="796472" y="154215"/>
                        <a:pt x="542471" y="47172"/>
                        <a:pt x="437243" y="23586"/>
                      </a:cubicBezTo>
                      <a:cubicBezTo>
                        <a:pt x="332015" y="0"/>
                        <a:pt x="310244" y="12701"/>
                        <a:pt x="241301" y="78015"/>
                      </a:cubicBezTo>
                      <a:cubicBezTo>
                        <a:pt x="172358" y="143329"/>
                        <a:pt x="47172" y="315686"/>
                        <a:pt x="23586" y="415472"/>
                      </a:cubicBezTo>
                      <a:cubicBezTo>
                        <a:pt x="0" y="515258"/>
                        <a:pt x="50800" y="593272"/>
                        <a:pt x="99786" y="676729"/>
                      </a:cubicBezTo>
                      <a:cubicBezTo>
                        <a:pt x="148772" y="760186"/>
                        <a:pt x="234044" y="876301"/>
                        <a:pt x="317501" y="916215"/>
                      </a:cubicBezTo>
                      <a:cubicBezTo>
                        <a:pt x="400958" y="956129"/>
                        <a:pt x="553358" y="916215"/>
                        <a:pt x="600529" y="916215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55FBA34-23DD-DB49-BA56-623A506BAB91}"/>
                    </a:ext>
                  </a:extLst>
                </p:cNvPr>
                <p:cNvSpPr/>
                <p:nvPr/>
              </p:nvSpPr>
              <p:spPr>
                <a:xfrm rot="5038453">
                  <a:off x="1650991" y="2177536"/>
                  <a:ext cx="948872" cy="956129"/>
                </a:xfrm>
                <a:custGeom>
                  <a:avLst/>
                  <a:gdLst>
                    <a:gd name="connsiteX0" fmla="*/ 654958 w 948872"/>
                    <a:gd name="connsiteY0" fmla="*/ 905329 h 956129"/>
                    <a:gd name="connsiteX1" fmla="*/ 894443 w 948872"/>
                    <a:gd name="connsiteY1" fmla="*/ 415472 h 956129"/>
                    <a:gd name="connsiteX2" fmla="*/ 872672 w 948872"/>
                    <a:gd name="connsiteY2" fmla="*/ 219529 h 956129"/>
                    <a:gd name="connsiteX3" fmla="*/ 437243 w 948872"/>
                    <a:gd name="connsiteY3" fmla="*/ 23586 h 956129"/>
                    <a:gd name="connsiteX4" fmla="*/ 241301 w 948872"/>
                    <a:gd name="connsiteY4" fmla="*/ 78015 h 956129"/>
                    <a:gd name="connsiteX5" fmla="*/ 23586 w 948872"/>
                    <a:gd name="connsiteY5" fmla="*/ 415472 h 956129"/>
                    <a:gd name="connsiteX6" fmla="*/ 99786 w 948872"/>
                    <a:gd name="connsiteY6" fmla="*/ 676729 h 956129"/>
                    <a:gd name="connsiteX7" fmla="*/ 317501 w 948872"/>
                    <a:gd name="connsiteY7" fmla="*/ 916215 h 956129"/>
                    <a:gd name="connsiteX8" fmla="*/ 600529 w 948872"/>
                    <a:gd name="connsiteY8" fmla="*/ 916215 h 95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872" h="956129">
                      <a:moveTo>
                        <a:pt x="654958" y="905329"/>
                      </a:moveTo>
                      <a:cubicBezTo>
                        <a:pt x="756557" y="717550"/>
                        <a:pt x="858157" y="529772"/>
                        <a:pt x="894443" y="415472"/>
                      </a:cubicBezTo>
                      <a:cubicBezTo>
                        <a:pt x="930729" y="301172"/>
                        <a:pt x="948872" y="284843"/>
                        <a:pt x="872672" y="219529"/>
                      </a:cubicBezTo>
                      <a:cubicBezTo>
                        <a:pt x="796472" y="154215"/>
                        <a:pt x="542471" y="47172"/>
                        <a:pt x="437243" y="23586"/>
                      </a:cubicBezTo>
                      <a:cubicBezTo>
                        <a:pt x="332015" y="0"/>
                        <a:pt x="310244" y="12701"/>
                        <a:pt x="241301" y="78015"/>
                      </a:cubicBezTo>
                      <a:cubicBezTo>
                        <a:pt x="172358" y="143329"/>
                        <a:pt x="47172" y="315686"/>
                        <a:pt x="23586" y="415472"/>
                      </a:cubicBezTo>
                      <a:cubicBezTo>
                        <a:pt x="0" y="515258"/>
                        <a:pt x="50800" y="593272"/>
                        <a:pt x="99786" y="676729"/>
                      </a:cubicBezTo>
                      <a:cubicBezTo>
                        <a:pt x="148772" y="760186"/>
                        <a:pt x="234044" y="876301"/>
                        <a:pt x="317501" y="916215"/>
                      </a:cubicBezTo>
                      <a:cubicBezTo>
                        <a:pt x="400958" y="956129"/>
                        <a:pt x="553358" y="916215"/>
                        <a:pt x="600529" y="916215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481989A7-702E-8743-AA04-708146ED751E}"/>
                    </a:ext>
                  </a:extLst>
                </p:cNvPr>
                <p:cNvSpPr/>
                <p:nvPr/>
              </p:nvSpPr>
              <p:spPr>
                <a:xfrm rot="14091502">
                  <a:off x="875377" y="2852070"/>
                  <a:ext cx="948872" cy="956129"/>
                </a:xfrm>
                <a:custGeom>
                  <a:avLst/>
                  <a:gdLst>
                    <a:gd name="connsiteX0" fmla="*/ 654958 w 948872"/>
                    <a:gd name="connsiteY0" fmla="*/ 905329 h 956129"/>
                    <a:gd name="connsiteX1" fmla="*/ 894443 w 948872"/>
                    <a:gd name="connsiteY1" fmla="*/ 415472 h 956129"/>
                    <a:gd name="connsiteX2" fmla="*/ 872672 w 948872"/>
                    <a:gd name="connsiteY2" fmla="*/ 219529 h 956129"/>
                    <a:gd name="connsiteX3" fmla="*/ 437243 w 948872"/>
                    <a:gd name="connsiteY3" fmla="*/ 23586 h 956129"/>
                    <a:gd name="connsiteX4" fmla="*/ 241301 w 948872"/>
                    <a:gd name="connsiteY4" fmla="*/ 78015 h 956129"/>
                    <a:gd name="connsiteX5" fmla="*/ 23586 w 948872"/>
                    <a:gd name="connsiteY5" fmla="*/ 415472 h 956129"/>
                    <a:gd name="connsiteX6" fmla="*/ 99786 w 948872"/>
                    <a:gd name="connsiteY6" fmla="*/ 676729 h 956129"/>
                    <a:gd name="connsiteX7" fmla="*/ 317501 w 948872"/>
                    <a:gd name="connsiteY7" fmla="*/ 916215 h 956129"/>
                    <a:gd name="connsiteX8" fmla="*/ 600529 w 948872"/>
                    <a:gd name="connsiteY8" fmla="*/ 916215 h 95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872" h="956129">
                      <a:moveTo>
                        <a:pt x="654958" y="905329"/>
                      </a:moveTo>
                      <a:cubicBezTo>
                        <a:pt x="756557" y="717550"/>
                        <a:pt x="858157" y="529772"/>
                        <a:pt x="894443" y="415472"/>
                      </a:cubicBezTo>
                      <a:cubicBezTo>
                        <a:pt x="930729" y="301172"/>
                        <a:pt x="948872" y="284843"/>
                        <a:pt x="872672" y="219529"/>
                      </a:cubicBezTo>
                      <a:cubicBezTo>
                        <a:pt x="796472" y="154215"/>
                        <a:pt x="542471" y="47172"/>
                        <a:pt x="437243" y="23586"/>
                      </a:cubicBezTo>
                      <a:cubicBezTo>
                        <a:pt x="332015" y="0"/>
                        <a:pt x="310244" y="12701"/>
                        <a:pt x="241301" y="78015"/>
                      </a:cubicBezTo>
                      <a:cubicBezTo>
                        <a:pt x="172358" y="143329"/>
                        <a:pt x="47172" y="315686"/>
                        <a:pt x="23586" y="415472"/>
                      </a:cubicBezTo>
                      <a:cubicBezTo>
                        <a:pt x="0" y="515258"/>
                        <a:pt x="50800" y="593272"/>
                        <a:pt x="99786" y="676729"/>
                      </a:cubicBezTo>
                      <a:cubicBezTo>
                        <a:pt x="148772" y="760186"/>
                        <a:pt x="234044" y="876301"/>
                        <a:pt x="317501" y="916215"/>
                      </a:cubicBezTo>
                      <a:cubicBezTo>
                        <a:pt x="400958" y="956129"/>
                        <a:pt x="553358" y="916215"/>
                        <a:pt x="600529" y="916215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FBB2B9C9-E772-A845-B5CC-2858E56026C3}"/>
                    </a:ext>
                  </a:extLst>
                </p:cNvPr>
                <p:cNvSpPr/>
                <p:nvPr/>
              </p:nvSpPr>
              <p:spPr>
                <a:xfrm rot="17737804">
                  <a:off x="542811" y="2366280"/>
                  <a:ext cx="948872" cy="956129"/>
                </a:xfrm>
                <a:custGeom>
                  <a:avLst/>
                  <a:gdLst>
                    <a:gd name="connsiteX0" fmla="*/ 654958 w 948872"/>
                    <a:gd name="connsiteY0" fmla="*/ 905329 h 956129"/>
                    <a:gd name="connsiteX1" fmla="*/ 894443 w 948872"/>
                    <a:gd name="connsiteY1" fmla="*/ 415472 h 956129"/>
                    <a:gd name="connsiteX2" fmla="*/ 872672 w 948872"/>
                    <a:gd name="connsiteY2" fmla="*/ 219529 h 956129"/>
                    <a:gd name="connsiteX3" fmla="*/ 437243 w 948872"/>
                    <a:gd name="connsiteY3" fmla="*/ 23586 h 956129"/>
                    <a:gd name="connsiteX4" fmla="*/ 241301 w 948872"/>
                    <a:gd name="connsiteY4" fmla="*/ 78015 h 956129"/>
                    <a:gd name="connsiteX5" fmla="*/ 23586 w 948872"/>
                    <a:gd name="connsiteY5" fmla="*/ 415472 h 956129"/>
                    <a:gd name="connsiteX6" fmla="*/ 99786 w 948872"/>
                    <a:gd name="connsiteY6" fmla="*/ 676729 h 956129"/>
                    <a:gd name="connsiteX7" fmla="*/ 317501 w 948872"/>
                    <a:gd name="connsiteY7" fmla="*/ 916215 h 956129"/>
                    <a:gd name="connsiteX8" fmla="*/ 600529 w 948872"/>
                    <a:gd name="connsiteY8" fmla="*/ 916215 h 95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872" h="956129">
                      <a:moveTo>
                        <a:pt x="654958" y="905329"/>
                      </a:moveTo>
                      <a:cubicBezTo>
                        <a:pt x="756557" y="717550"/>
                        <a:pt x="858157" y="529772"/>
                        <a:pt x="894443" y="415472"/>
                      </a:cubicBezTo>
                      <a:cubicBezTo>
                        <a:pt x="930729" y="301172"/>
                        <a:pt x="948872" y="284843"/>
                        <a:pt x="872672" y="219529"/>
                      </a:cubicBezTo>
                      <a:cubicBezTo>
                        <a:pt x="796472" y="154215"/>
                        <a:pt x="542471" y="47172"/>
                        <a:pt x="437243" y="23586"/>
                      </a:cubicBezTo>
                      <a:cubicBezTo>
                        <a:pt x="332015" y="0"/>
                        <a:pt x="310244" y="12701"/>
                        <a:pt x="241301" y="78015"/>
                      </a:cubicBezTo>
                      <a:cubicBezTo>
                        <a:pt x="172358" y="143329"/>
                        <a:pt x="47172" y="315686"/>
                        <a:pt x="23586" y="415472"/>
                      </a:cubicBezTo>
                      <a:cubicBezTo>
                        <a:pt x="0" y="515258"/>
                        <a:pt x="50800" y="593272"/>
                        <a:pt x="99786" y="676729"/>
                      </a:cubicBezTo>
                      <a:cubicBezTo>
                        <a:pt x="148772" y="760186"/>
                        <a:pt x="234044" y="876301"/>
                        <a:pt x="317501" y="916215"/>
                      </a:cubicBezTo>
                      <a:cubicBezTo>
                        <a:pt x="400958" y="956129"/>
                        <a:pt x="553358" y="916215"/>
                        <a:pt x="600529" y="916215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6CC03AF5-A134-CC42-A1EE-E1B1D4734FB7}"/>
                    </a:ext>
                  </a:extLst>
                </p:cNvPr>
                <p:cNvSpPr/>
                <p:nvPr/>
              </p:nvSpPr>
              <p:spPr>
                <a:xfrm rot="9673483">
                  <a:off x="1424023" y="2870462"/>
                  <a:ext cx="948872" cy="956129"/>
                </a:xfrm>
                <a:custGeom>
                  <a:avLst/>
                  <a:gdLst>
                    <a:gd name="connsiteX0" fmla="*/ 654958 w 948872"/>
                    <a:gd name="connsiteY0" fmla="*/ 905329 h 956129"/>
                    <a:gd name="connsiteX1" fmla="*/ 894443 w 948872"/>
                    <a:gd name="connsiteY1" fmla="*/ 415472 h 956129"/>
                    <a:gd name="connsiteX2" fmla="*/ 872672 w 948872"/>
                    <a:gd name="connsiteY2" fmla="*/ 219529 h 956129"/>
                    <a:gd name="connsiteX3" fmla="*/ 437243 w 948872"/>
                    <a:gd name="connsiteY3" fmla="*/ 23586 h 956129"/>
                    <a:gd name="connsiteX4" fmla="*/ 241301 w 948872"/>
                    <a:gd name="connsiteY4" fmla="*/ 78015 h 956129"/>
                    <a:gd name="connsiteX5" fmla="*/ 23586 w 948872"/>
                    <a:gd name="connsiteY5" fmla="*/ 415472 h 956129"/>
                    <a:gd name="connsiteX6" fmla="*/ 99786 w 948872"/>
                    <a:gd name="connsiteY6" fmla="*/ 676729 h 956129"/>
                    <a:gd name="connsiteX7" fmla="*/ 317501 w 948872"/>
                    <a:gd name="connsiteY7" fmla="*/ 916215 h 956129"/>
                    <a:gd name="connsiteX8" fmla="*/ 600529 w 948872"/>
                    <a:gd name="connsiteY8" fmla="*/ 916215 h 95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872" h="956129">
                      <a:moveTo>
                        <a:pt x="654958" y="905329"/>
                      </a:moveTo>
                      <a:cubicBezTo>
                        <a:pt x="756557" y="717550"/>
                        <a:pt x="858157" y="529772"/>
                        <a:pt x="894443" y="415472"/>
                      </a:cubicBezTo>
                      <a:cubicBezTo>
                        <a:pt x="930729" y="301172"/>
                        <a:pt x="948872" y="284843"/>
                        <a:pt x="872672" y="219529"/>
                      </a:cubicBezTo>
                      <a:cubicBezTo>
                        <a:pt x="796472" y="154215"/>
                        <a:pt x="542471" y="47172"/>
                        <a:pt x="437243" y="23586"/>
                      </a:cubicBezTo>
                      <a:cubicBezTo>
                        <a:pt x="332015" y="0"/>
                        <a:pt x="310244" y="12701"/>
                        <a:pt x="241301" y="78015"/>
                      </a:cubicBezTo>
                      <a:cubicBezTo>
                        <a:pt x="172358" y="143329"/>
                        <a:pt x="47172" y="315686"/>
                        <a:pt x="23586" y="415472"/>
                      </a:cubicBezTo>
                      <a:cubicBezTo>
                        <a:pt x="0" y="515258"/>
                        <a:pt x="50800" y="593272"/>
                        <a:pt x="99786" y="676729"/>
                      </a:cubicBezTo>
                      <a:cubicBezTo>
                        <a:pt x="148772" y="760186"/>
                        <a:pt x="234044" y="876301"/>
                        <a:pt x="317501" y="916215"/>
                      </a:cubicBezTo>
                      <a:cubicBezTo>
                        <a:pt x="400958" y="956129"/>
                        <a:pt x="553358" y="916215"/>
                        <a:pt x="600529" y="916215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10EF8C-1F5E-CF47-AEDD-35DFBFB22D8B}"/>
                </a:ext>
              </a:extLst>
            </p:cNvPr>
            <p:cNvSpPr/>
            <p:nvPr/>
          </p:nvSpPr>
          <p:spPr>
            <a:xfrm>
              <a:off x="838200" y="5333582"/>
              <a:ext cx="990600" cy="228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PRO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87319B-A866-8B45-90AB-A4E56A4931E6}"/>
                </a:ext>
              </a:extLst>
            </p:cNvPr>
            <p:cNvSpPr/>
            <p:nvPr/>
          </p:nvSpPr>
          <p:spPr>
            <a:xfrm>
              <a:off x="1828800" y="5333582"/>
              <a:ext cx="990600" cy="228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ORF</a:t>
              </a: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D02A711D-7D7E-6F4A-8553-E84E22B5B6B3}"/>
                </a:ext>
              </a:extLst>
            </p:cNvPr>
            <p:cNvSpPr>
              <a:spLocks noChangeAspect="1"/>
            </p:cNvSpPr>
            <p:nvPr/>
          </p:nvSpPr>
          <p:spPr>
            <a:xfrm rot="13507238">
              <a:off x="2533928" y="5200842"/>
              <a:ext cx="456642" cy="4572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90">
              <a:extLst>
                <a:ext uri="{FF2B5EF4-FFF2-40B4-BE49-F238E27FC236}">
                  <a16:creationId xmlns:a16="http://schemas.microsoft.com/office/drawing/2014/main" id="{CB279CAE-6B55-8445-A080-CCE7BC20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562600"/>
              <a:ext cx="2056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/>
                <a:t>Endogenous gene</a:t>
              </a:r>
            </a:p>
          </p:txBody>
        </p:sp>
      </p:grpSp>
      <p:pic>
        <p:nvPicPr>
          <p:cNvPr id="27" name="Picture 183" descr="d:\Users\mary\Desktop\Picture6.tif">
            <a:extLst>
              <a:ext uri="{FF2B5EF4-FFF2-40B4-BE49-F238E27FC236}">
                <a16:creationId xmlns:a16="http://schemas.microsoft.com/office/drawing/2014/main" id="{448BA1FF-D680-8F4B-9653-3922A137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061788"/>
            <a:ext cx="6604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687574D4-2CC6-1C4E-B7F2-47AA43EA5321}"/>
              </a:ext>
            </a:extLst>
          </p:cNvPr>
          <p:cNvSpPr/>
          <p:nvPr/>
        </p:nvSpPr>
        <p:spPr bwMode="auto">
          <a:xfrm rot="20099771">
            <a:off x="5286375" y="4290039"/>
            <a:ext cx="1169988" cy="1112837"/>
          </a:xfrm>
          <a:prstGeom prst="arc">
            <a:avLst>
              <a:gd name="adj1" fmla="val 17057107"/>
              <a:gd name="adj2" fmla="val 2152223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890D59E-DBC8-CA43-A234-CF5764072EF3}"/>
              </a:ext>
            </a:extLst>
          </p:cNvPr>
          <p:cNvSpPr/>
          <p:nvPr/>
        </p:nvSpPr>
        <p:spPr bwMode="auto">
          <a:xfrm rot="20364001">
            <a:off x="5168643" y="4897960"/>
            <a:ext cx="1169988" cy="1112837"/>
          </a:xfrm>
          <a:prstGeom prst="arc">
            <a:avLst>
              <a:gd name="adj1" fmla="val 17057107"/>
              <a:gd name="adj2" fmla="val 2152223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30" name="TextBox 192">
            <a:extLst>
              <a:ext uri="{FF2B5EF4-FFF2-40B4-BE49-F238E27FC236}">
                <a16:creationId xmlns:a16="http://schemas.microsoft.com/office/drawing/2014/main" id="{6F47BDDA-4997-514D-BEA1-49C0C747A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08883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mRNA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3BE1D9-B162-A94B-8533-AD253564D873}"/>
              </a:ext>
            </a:extLst>
          </p:cNvPr>
          <p:cNvCxnSpPr>
            <a:cxnSpLocks/>
          </p:cNvCxnSpPr>
          <p:nvPr/>
        </p:nvCxnSpPr>
        <p:spPr bwMode="auto">
          <a:xfrm>
            <a:off x="3551409" y="5471422"/>
            <a:ext cx="1014241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22">
            <a:extLst>
              <a:ext uri="{FF2B5EF4-FFF2-40B4-BE49-F238E27FC236}">
                <a16:creationId xmlns:a16="http://schemas.microsoft.com/office/drawing/2014/main" id="{A93C170B-B618-1E46-A48E-5A18237B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051" y="4769331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 b="1" dirty="0"/>
              <a:t>siRNA produced</a:t>
            </a:r>
          </a:p>
        </p:txBody>
      </p:sp>
      <p:pic>
        <p:nvPicPr>
          <p:cNvPr id="33" name="Picture 185" descr="d:\Users\mary\Desktop\Picture8.tif">
            <a:extLst>
              <a:ext uri="{FF2B5EF4-FFF2-40B4-BE49-F238E27FC236}">
                <a16:creationId xmlns:a16="http://schemas.microsoft.com/office/drawing/2014/main" id="{2970DD60-A3D5-2648-971B-4BA5DD16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5135217"/>
            <a:ext cx="15303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4" descr="d:\Users\mary\Desktop\Picture7.tif">
            <a:extLst>
              <a:ext uri="{FF2B5EF4-FFF2-40B4-BE49-F238E27FC236}">
                <a16:creationId xmlns:a16="http://schemas.microsoft.com/office/drawing/2014/main" id="{D662B1D5-B2E4-CB4C-ABE5-B89724094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07" y="4336288"/>
            <a:ext cx="15430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">
            <a:extLst>
              <a:ext uri="{FF2B5EF4-FFF2-40B4-BE49-F238E27FC236}">
                <a16:creationId xmlns:a16="http://schemas.microsoft.com/office/drawing/2014/main" id="{CEFA512B-77D0-7041-B728-03E6D8DB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310806"/>
            <a:ext cx="107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400" i="1" dirty="0"/>
              <a:t>Gene silencing</a:t>
            </a:r>
            <a:endParaRPr lang="en-US" altLang="en-US" sz="1400" i="1" dirty="0"/>
          </a:p>
        </p:txBody>
      </p:sp>
      <p:sp>
        <p:nvSpPr>
          <p:cNvPr id="36" name="TextBox 193">
            <a:extLst>
              <a:ext uri="{FF2B5EF4-FFF2-40B4-BE49-F238E27FC236}">
                <a16:creationId xmlns:a16="http://schemas.microsoft.com/office/drawing/2014/main" id="{69A81BF7-E354-DA43-952B-ED842347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2" y="6213881"/>
            <a:ext cx="8381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000" dirty="0">
                <a:latin typeface="Times New Roman" panose="02020603050405020304" pitchFamily="18" charset="0"/>
              </a:rPr>
              <a:t>De </a:t>
            </a:r>
            <a:r>
              <a:rPr lang="pt-BR" altLang="en-US" sz="1000" dirty="0" err="1">
                <a:latin typeface="Times New Roman" panose="02020603050405020304" pitchFamily="18" charset="0"/>
              </a:rPr>
              <a:t>Paoli</a:t>
            </a:r>
            <a:r>
              <a:rPr lang="pt-BR" altLang="en-US" sz="1000" dirty="0">
                <a:latin typeface="Times New Roman" panose="02020603050405020304" pitchFamily="18" charset="0"/>
              </a:rPr>
              <a:t>, E., </a:t>
            </a:r>
            <a:r>
              <a:rPr lang="pt-BR" altLang="en-US" sz="1000" dirty="0" err="1">
                <a:latin typeface="Times New Roman" panose="02020603050405020304" pitchFamily="18" charset="0"/>
              </a:rPr>
              <a:t>Dorantes</a:t>
            </a:r>
            <a:r>
              <a:rPr lang="pt-BR" altLang="en-US" sz="1000" dirty="0">
                <a:latin typeface="Times New Roman" panose="02020603050405020304" pitchFamily="18" charset="0"/>
              </a:rPr>
              <a:t>-Acosta, A., </a:t>
            </a:r>
            <a:r>
              <a:rPr lang="pt-BR" altLang="en-US" sz="1000" dirty="0" err="1">
                <a:latin typeface="Times New Roman" panose="02020603050405020304" pitchFamily="18" charset="0"/>
              </a:rPr>
              <a:t>Zhai</a:t>
            </a:r>
            <a:r>
              <a:rPr lang="pt-BR" altLang="en-US" sz="1000" dirty="0">
                <a:latin typeface="Times New Roman" panose="02020603050405020304" pitchFamily="18" charset="0"/>
              </a:rPr>
              <a:t>, J., </a:t>
            </a:r>
            <a:r>
              <a:rPr lang="en-GB" altLang="en-US" sz="1000" dirty="0" err="1">
                <a:latin typeface="Times New Roman" panose="02020603050405020304" pitchFamily="18" charset="0"/>
              </a:rPr>
              <a:t>Accerbi</a:t>
            </a:r>
            <a:r>
              <a:rPr lang="en-GB" altLang="en-US" sz="1000" dirty="0">
                <a:latin typeface="Times New Roman" panose="02020603050405020304" pitchFamily="18" charset="0"/>
              </a:rPr>
              <a:t>, M., </a:t>
            </a:r>
            <a:r>
              <a:rPr lang="en-GB" altLang="en-US" sz="1000" dirty="0" err="1">
                <a:latin typeface="Times New Roman" panose="02020603050405020304" pitchFamily="18" charset="0"/>
              </a:rPr>
              <a:t>Jeong</a:t>
            </a:r>
            <a:r>
              <a:rPr lang="en-GB" altLang="en-US" sz="1000" dirty="0">
                <a:latin typeface="Times New Roman" panose="02020603050405020304" pitchFamily="18" charset="0"/>
              </a:rPr>
              <a:t>, D.-H., Park, S., Meyers, B.C., Jorgensen, R.A., and Green, P.J. (2009). Distinct extremely abundant siRNAs associated with </a:t>
            </a:r>
            <a:r>
              <a:rPr lang="en-GB" altLang="en-US" sz="1000" dirty="0" err="1">
                <a:latin typeface="Times New Roman" panose="02020603050405020304" pitchFamily="18" charset="0"/>
              </a:rPr>
              <a:t>cosuppression</a:t>
            </a:r>
            <a:r>
              <a:rPr lang="en-GB" altLang="en-US" sz="1000" dirty="0">
                <a:latin typeface="Times New Roman" panose="02020603050405020304" pitchFamily="18" charset="0"/>
              </a:rPr>
              <a:t> in petunia. RNA 15: </a:t>
            </a:r>
            <a:r>
              <a:rPr lang="en-GB" altLang="en-US" sz="1000" dirty="0">
                <a:latin typeface="Times New Roman" panose="02020603050405020304" pitchFamily="18" charset="0"/>
                <a:hlinkClick r:id="rId5"/>
              </a:rPr>
              <a:t>1965–1970</a:t>
            </a:r>
            <a:r>
              <a:rPr lang="en-GB" altLang="en-US" sz="14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14">
            <a:extLst>
              <a:ext uri="{FF2B5EF4-FFF2-40B4-BE49-F238E27FC236}">
                <a16:creationId xmlns:a16="http://schemas.microsoft.com/office/drawing/2014/main" id="{BAB78EEF-17D2-A84D-8885-4C6221130CAC}"/>
              </a:ext>
            </a:extLst>
          </p:cNvPr>
          <p:cNvGrpSpPr>
            <a:grpSpLocks/>
          </p:cNvGrpSpPr>
          <p:nvPr/>
        </p:nvGrpSpPr>
        <p:grpSpPr bwMode="auto">
          <a:xfrm>
            <a:off x="381002" y="941958"/>
            <a:ext cx="8458198" cy="2418686"/>
            <a:chOff x="385012" y="1131983"/>
            <a:chExt cx="8606587" cy="3740460"/>
          </a:xfrm>
        </p:grpSpPr>
        <p:grpSp>
          <p:nvGrpSpPr>
            <p:cNvPr id="38" name="Group 85">
              <a:extLst>
                <a:ext uri="{FF2B5EF4-FFF2-40B4-BE49-F238E27FC236}">
                  <a16:creationId xmlns:a16="http://schemas.microsoft.com/office/drawing/2014/main" id="{DF10266D-B541-2548-92A4-8F45869CC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816" y="1131983"/>
              <a:ext cx="4485352" cy="3268330"/>
              <a:chOff x="3857440" y="990448"/>
              <a:chExt cx="4891837" cy="3813052"/>
            </a:xfrm>
          </p:grpSpPr>
          <p:pic>
            <p:nvPicPr>
              <p:cNvPr id="42" name="Picture 2">
                <a:extLst>
                  <a:ext uri="{FF2B5EF4-FFF2-40B4-BE49-F238E27FC236}">
                    <a16:creationId xmlns:a16="http://schemas.microsoft.com/office/drawing/2014/main" id="{73881FE8-9E3A-4D4C-A569-672CAE99A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440" y="990448"/>
                <a:ext cx="2467162" cy="38130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>
                <a:extLst>
                  <a:ext uri="{FF2B5EF4-FFF2-40B4-BE49-F238E27FC236}">
                    <a16:creationId xmlns:a16="http://schemas.microsoft.com/office/drawing/2014/main" id="{57E3C6B9-11F4-834F-8439-5AA64DB39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990450"/>
                <a:ext cx="2348477" cy="37962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Box 86">
              <a:extLst>
                <a:ext uri="{FF2B5EF4-FFF2-40B4-BE49-F238E27FC236}">
                  <a16:creationId xmlns:a16="http://schemas.microsoft.com/office/drawing/2014/main" id="{34CA2D14-4DCD-FA45-88F1-481475DD0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012" y="4364290"/>
              <a:ext cx="1834819" cy="50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200" dirty="0"/>
                <a:t>Purple flowers</a:t>
              </a:r>
            </a:p>
          </p:txBody>
        </p:sp>
        <p:sp>
          <p:nvSpPr>
            <p:cNvPr id="40" name="TextBox 87">
              <a:extLst>
                <a:ext uri="{FF2B5EF4-FFF2-40B4-BE49-F238E27FC236}">
                  <a16:creationId xmlns:a16="http://schemas.microsoft.com/office/drawing/2014/main" id="{6065E846-F467-844C-957A-E65F4DB3F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739644" y="4368809"/>
              <a:ext cx="1847066" cy="50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200" dirty="0"/>
                <a:t>White flowers</a:t>
              </a:r>
            </a:p>
          </p:txBody>
        </p:sp>
        <p:sp>
          <p:nvSpPr>
            <p:cNvPr id="41" name="TextBox 89">
              <a:extLst>
                <a:ext uri="{FF2B5EF4-FFF2-40B4-BE49-F238E27FC236}">
                  <a16:creationId xmlns:a16="http://schemas.microsoft.com/office/drawing/2014/main" id="{AB729D6E-5C67-324B-9349-48821AB21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399" y="1524000"/>
              <a:ext cx="3886200" cy="18562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dirty="0"/>
                <a:t>The phenomenon, in which both the introduced gene and the endogenous gene are silenced, called as “</a:t>
              </a:r>
              <a:r>
                <a:rPr lang="en-GB" altLang="en-US" b="1" dirty="0"/>
                <a:t>C</a:t>
              </a:r>
              <a:r>
                <a:rPr lang="en-GB" altLang="ja-JP" b="1" dirty="0"/>
                <a:t>o-suppression</a:t>
              </a:r>
              <a:r>
                <a:rPr lang="en-GB" altLang="en-US" dirty="0"/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26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163AF40-DAD6-7548-8B36-D0E8A12D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78780"/>
            <a:ext cx="8593138" cy="570726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5ED3-1208-F243-86FE-9E3AC4A7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38" y="849506"/>
            <a:ext cx="8594725" cy="434975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Overexpressing Poplar KNAT7 and silencing KNAT7 using antisense  construct in Hybrid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Poplar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tissue specific promoter DX15. Heterologous expression of Arabidopsis KNAT7 in Hybrid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Poplar species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driven under DX15 promoter</a:t>
            </a:r>
            <a:endParaRPr lang="en-US" sz="2800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charset="2"/>
              <a:buChar char="Ø"/>
              <a:defRPr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5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56" y="-316171"/>
            <a:ext cx="8042276" cy="133695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6 constructs transformed in Poplar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OE : DX15pBI101-PtKNAT7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Downregulation : DX15pBI101-AS-PtKNAT7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OE : DX15pBI101-AtKNAT7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275" y="5151863"/>
            <a:ext cx="8090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</a:t>
            </a:r>
            <a:r>
              <a:rPr lang="en-US" dirty="0"/>
              <a:t>OE-Over-expression; AS- Antisense; </a:t>
            </a:r>
            <a:r>
              <a:rPr lang="en-US" i="1" dirty="0"/>
              <a:t>At-Arabidopsis thaliana</a:t>
            </a:r>
            <a:r>
              <a:rPr lang="en-US" dirty="0"/>
              <a:t>; Pt- </a:t>
            </a:r>
            <a:r>
              <a:rPr lang="en-US" i="1" dirty="0" err="1"/>
              <a:t>Populus</a:t>
            </a:r>
            <a:r>
              <a:rPr lang="en-US" dirty="0"/>
              <a:t> </a:t>
            </a:r>
          </a:p>
          <a:p>
            <a:r>
              <a:rPr lang="en-US" i="1" dirty="0" err="1"/>
              <a:t>trichocarpa</a:t>
            </a:r>
            <a:r>
              <a:rPr lang="en-US" dirty="0"/>
              <a:t>; pBI101- binary vector, plasmid) </a:t>
            </a:r>
          </a:p>
        </p:txBody>
      </p:sp>
    </p:spTree>
    <p:extLst>
      <p:ext uri="{BB962C8B-B14F-4D97-AF65-F5344CB8AC3E}">
        <p14:creationId xmlns:p14="http://schemas.microsoft.com/office/powerpoint/2010/main" val="162763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7813" y="178418"/>
            <a:ext cx="8591550" cy="663847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638" y="1195387"/>
            <a:ext cx="8594725" cy="550649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 isolation and cDNA synthesis :  Inflorescence or stem, specifically second internode portion, of the plants were collected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 amplification and Cloning: Lac2 ( 1.7kb) , Lac4 (1.6 kb) and PRX52 (1 kb), AtKNAT7 (876Bp)  in </a:t>
            </a:r>
            <a:r>
              <a:rPr lang="en-US" sz="80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pMINIT</a:t>
            </a: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vector (2525 BP)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Sub-cloning : </a:t>
            </a:r>
            <a:r>
              <a:rPr lang="en-US" sz="8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vector  </a:t>
            </a: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pBI101-DX15 promoter- 12 KB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Sequencing :  Confirmed all clones in pBI101:DX15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Poplar transformation using Agrobacterium infiltration methods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 studies- Real-time PCR.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Biochemical- Total Laccase and Peroxidase activity.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Histochemical studies.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 properties- Lignin analysis and </a:t>
            </a:r>
            <a:r>
              <a:rPr lang="en-US" sz="80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Saccharification</a:t>
            </a: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Phenotypic measurements every week until day of harvest.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74" y="-497335"/>
            <a:ext cx="8042276" cy="1336956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Different stages of tissue culture</a:t>
            </a:r>
          </a:p>
        </p:txBody>
      </p:sp>
      <p:pic>
        <p:nvPicPr>
          <p:cNvPr id="4" name="Content Placeholder 3" descr="C:\Users\ANAND\Desktop\IMG_4187.JPG"/>
          <p:cNvPicPr>
            <a:picLocks noGrp="1"/>
          </p:cNvPicPr>
          <p:nvPr>
            <p:ph idx="1"/>
          </p:nvPr>
        </p:nvPicPr>
        <p:blipFill>
          <a:blip r:embed="rId2"/>
          <a:srcRect t="53009" b="3009"/>
          <a:stretch>
            <a:fillRect/>
          </a:stretch>
        </p:blipFill>
        <p:spPr bwMode="auto">
          <a:xfrm>
            <a:off x="196949" y="1083212"/>
            <a:ext cx="4375051" cy="292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NAND\Desktop\IMG_41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6746" y="1083213"/>
            <a:ext cx="4304712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NAND\Desktop\IMG_4188.JPG"/>
          <p:cNvPicPr/>
          <p:nvPr/>
        </p:nvPicPr>
        <p:blipFill>
          <a:blip r:embed="rId4"/>
          <a:srcRect b="38657"/>
          <a:stretch>
            <a:fillRect/>
          </a:stretch>
        </p:blipFill>
        <p:spPr bwMode="auto">
          <a:xfrm>
            <a:off x="196949" y="4149969"/>
            <a:ext cx="4375051" cy="26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NAND\Desktop\IMG_4192.JPG"/>
          <p:cNvPicPr/>
          <p:nvPr/>
        </p:nvPicPr>
        <p:blipFill>
          <a:blip r:embed="rId5"/>
          <a:srcRect t="12500" b="24769"/>
          <a:stretch>
            <a:fillRect/>
          </a:stretch>
        </p:blipFill>
        <p:spPr bwMode="auto">
          <a:xfrm>
            <a:off x="4726746" y="4149969"/>
            <a:ext cx="4304712" cy="26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43795" y="3570626"/>
            <a:ext cx="603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8846" y="3572338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8615" y="617571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8693" y="617571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RIM</a:t>
            </a:r>
          </a:p>
        </p:txBody>
      </p:sp>
    </p:spTree>
    <p:extLst>
      <p:ext uri="{BB962C8B-B14F-4D97-AF65-F5344CB8AC3E}">
        <p14:creationId xmlns:p14="http://schemas.microsoft.com/office/powerpoint/2010/main" val="103679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B478-70A6-9A45-8660-26CCE4F0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" y="89210"/>
            <a:ext cx="8907463" cy="5856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Transcriptional control of SCW 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F15CFBD-32B9-2941-B30C-FAB7D1CD98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799" y="1008814"/>
            <a:ext cx="8016240" cy="4876800"/>
          </a:xfrm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81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19485</TotalTime>
  <Words>876</Words>
  <Application>Microsoft Office PowerPoint</Application>
  <PresentationFormat>On-screen Show (4:3)</PresentationFormat>
  <Paragraphs>155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PowerPoint Presentation</vt:lpstr>
      <vt:lpstr>Why improving Saccharification is necessary?</vt:lpstr>
      <vt:lpstr>Lignin pathway genes manipulated for saccharification</vt:lpstr>
      <vt:lpstr>Why Heterologous Studies in Poplar : Co-suppression</vt:lpstr>
      <vt:lpstr>Research Objectives</vt:lpstr>
      <vt:lpstr>6 constructs transformed in Poplar</vt:lpstr>
      <vt:lpstr>Research Approach</vt:lpstr>
      <vt:lpstr>Different stages of tissue culture</vt:lpstr>
      <vt:lpstr> Transcriptional control of SCW </vt:lpstr>
      <vt:lpstr>Transcription factors : KNAT7 mediated SCW regulation</vt:lpstr>
      <vt:lpstr>Research on KNAT7</vt:lpstr>
      <vt:lpstr>PowerPoint Presentation</vt:lpstr>
      <vt:lpstr>PowerPoint Presentation</vt:lpstr>
      <vt:lpstr>PowerPoint Presentation</vt:lpstr>
      <vt:lpstr>PowerPoint Presentation</vt:lpstr>
      <vt:lpstr>Saccharification Assay- KNAT7 transgenic lines in poplar</vt:lpstr>
      <vt:lpstr>Conclusions</vt:lpstr>
      <vt:lpstr>Future research directions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Lignin Biosynthesis</dc:title>
  <dc:creator>yogesh ahlawat</dc:creator>
  <cp:lastModifiedBy>Ahlawat,Yogesh</cp:lastModifiedBy>
  <cp:revision>266</cp:revision>
  <dcterms:created xsi:type="dcterms:W3CDTF">2015-09-26T17:56:27Z</dcterms:created>
  <dcterms:modified xsi:type="dcterms:W3CDTF">2020-12-09T03:21:17Z</dcterms:modified>
</cp:coreProperties>
</file>