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3"/>
          </a:xfrm>
        </p:spPr>
        <p:txBody>
          <a:bodyPr/>
          <a:lstStyle>
            <a:lvl1pPr>
              <a:defRPr lang="en-US" smtClean="0">
                <a:solidFill>
                  <a:srgbClr val="FFFFFF"/>
                </a:solidFill>
              </a:defRPr>
            </a:lvl1pPr>
            <a:extLst/>
          </a:lstStyle>
          <a:p>
            <a:fld id="{CC33A8FB-AE85-4132-A055-B3CD84DB7C62}" type="datetimeFigureOut">
              <a:rPr lang="en-US" smtClean="0"/>
              <a:t>11/9/2020</a:t>
            </a:fld>
            <a:endParaRPr lang="en-US"/>
          </a:p>
        </p:txBody>
      </p:sp>
      <p:sp>
        <p:nvSpPr>
          <p:cNvPr id="18" name="Footer Placeholder 17"/>
          <p:cNvSpPr>
            <a:spLocks noGrp="1"/>
          </p:cNvSpPr>
          <p:nvPr>
            <p:ph type="ftr" sz="quarter" idx="11"/>
          </p:nvPr>
        </p:nvSpPr>
        <p:spPr>
          <a:xfrm>
            <a:off x="2819400" y="6557947"/>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0D83689-414C-4FE4-A1EB-C2BCF70F805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33A8FB-AE85-4132-A055-B3CD84DB7C62}" type="datetimeFigureOut">
              <a:rPr lang="en-US" smtClean="0"/>
              <a:t>11/9/2020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D83689-414C-4FE4-A1EB-C2BCF70F80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3"/>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3"/>
          </a:xfrm>
        </p:spPr>
        <p:txBody>
          <a:bodyPr/>
          <a:lstStyle>
            <a:extLst/>
          </a:lstStyle>
          <a:p>
            <a:fld id="{CC33A8FB-AE85-4132-A055-B3CD84DB7C62}" type="datetimeFigureOut">
              <a:rPr lang="en-US" smtClean="0"/>
              <a:t>11/9/2020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0D83689-414C-4FE4-A1EB-C2BCF70F80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33A8FB-AE85-4132-A055-B3CD84DB7C62}" type="datetimeFigureOut">
              <a:rPr lang="en-US" smtClean="0"/>
              <a:t>11/9/2020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0D83689-414C-4FE4-A1EB-C2BCF70F80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3"/>
          </a:xfrm>
        </p:spPr>
        <p:txBody>
          <a:bodyPr bIns="0" anchor="b"/>
          <a:lstStyle>
            <a:lvl1pPr>
              <a:defRPr>
                <a:solidFill>
                  <a:schemeClr val="tx2"/>
                </a:solidFill>
              </a:defRPr>
            </a:lvl1pPr>
            <a:extLst/>
          </a:lstStyle>
          <a:p>
            <a:fld id="{CC33A8FB-AE85-4132-A055-B3CD84DB7C62}" type="datetimeFigureOut">
              <a:rPr lang="en-US" smtClean="0"/>
              <a:t>11/9/2020</a:t>
            </a:fld>
            <a:endParaRPr lang="en-US"/>
          </a:p>
        </p:txBody>
      </p:sp>
      <p:sp>
        <p:nvSpPr>
          <p:cNvPr id="5" name="Footer Placeholder 4"/>
          <p:cNvSpPr>
            <a:spLocks noGrp="1"/>
          </p:cNvSpPr>
          <p:nvPr>
            <p:ph type="ftr" sz="quarter" idx="11"/>
          </p:nvPr>
        </p:nvSpPr>
        <p:spPr>
          <a:xfrm>
            <a:off x="1735358" y="6556811"/>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0D83689-414C-4FE4-A1EB-C2BCF70F805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C33A8FB-AE85-4132-A055-B3CD84DB7C62}" type="datetimeFigureOut">
              <a:rPr lang="en-US" smtClean="0"/>
              <a:t>11/9/2020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D83689-414C-4FE4-A1EB-C2BCF70F80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C33A8FB-AE85-4132-A055-B3CD84DB7C62}" type="datetimeFigureOut">
              <a:rPr lang="en-US" smtClean="0"/>
              <a:t>11/9/2020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0D83689-414C-4FE4-A1EB-C2BCF70F80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C33A8FB-AE85-4132-A055-B3CD84DB7C62}" type="datetimeFigureOut">
              <a:rPr lang="en-US" smtClean="0"/>
              <a:t>11/9/2020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0D83689-414C-4FE4-A1EB-C2BCF70F80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C33A8FB-AE85-4132-A055-B3CD84DB7C62}" type="datetimeFigureOut">
              <a:rPr lang="en-US" smtClean="0"/>
              <a:t>11/9/2020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0D83689-414C-4FE4-A1EB-C2BCF70F80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C33A8FB-AE85-4132-A055-B3CD84DB7C62}" type="datetimeFigureOut">
              <a:rPr lang="en-US" smtClean="0"/>
              <a:t>11/9/2020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D83689-414C-4FE4-A1EB-C2BCF70F80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0"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8"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5"/>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C33A8FB-AE85-4132-A055-B3CD84DB7C62}" type="datetimeFigureOut">
              <a:rPr lang="en-US" smtClean="0"/>
              <a:t>11/9/2020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0D83689-414C-4FE4-A1EB-C2BCF70F8052}" type="slidenum">
              <a:rPr lang="en-US" smtClean="0"/>
              <a:t>‹#›</a:t>
            </a:fld>
            <a:endParaRPr lang="en-US"/>
          </a:p>
        </p:txBody>
      </p:sp>
      <p:sp>
        <p:nvSpPr>
          <p:cNvPr id="10" name="Picture Placeholder 9"/>
          <p:cNvSpPr>
            <a:spLocks noGrp="1"/>
          </p:cNvSpPr>
          <p:nvPr>
            <p:ph type="pic" idx="1"/>
          </p:nvPr>
        </p:nvSpPr>
        <p:spPr>
          <a:xfrm>
            <a:off x="663682" y="1041003"/>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3"/>
          </a:xfrm>
          <a:prstGeom prst="rect">
            <a:avLst/>
          </a:prstGeom>
        </p:spPr>
        <p:txBody>
          <a:bodyPr vert="horz" tIns="0" bIns="0" anchor="b"/>
          <a:lstStyle>
            <a:lvl1pPr algn="l" eaLnBrk="1" latinLnBrk="0" hangingPunct="1">
              <a:defRPr kumimoji="0" sz="1000">
                <a:solidFill>
                  <a:schemeClr val="tx2"/>
                </a:solidFill>
              </a:defRPr>
            </a:lvl1pPr>
            <a:extLst/>
          </a:lstStyle>
          <a:p>
            <a:fld id="{CC33A8FB-AE85-4132-A055-B3CD84DB7C62}" type="datetimeFigureOut">
              <a:rPr lang="en-US" smtClean="0"/>
              <a:t>11/9/2020</a:t>
            </a:fld>
            <a:endParaRPr lang="en-US"/>
          </a:p>
        </p:txBody>
      </p:sp>
      <p:sp>
        <p:nvSpPr>
          <p:cNvPr id="4" name="Footer Placeholder 3"/>
          <p:cNvSpPr>
            <a:spLocks noGrp="1"/>
          </p:cNvSpPr>
          <p:nvPr>
            <p:ph type="ftr" sz="quarter" idx="3"/>
          </p:nvPr>
        </p:nvSpPr>
        <p:spPr>
          <a:xfrm>
            <a:off x="457200" y="6557947"/>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0D83689-414C-4FE4-A1EB-C2BCF70F80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685872"/>
            <a:ext cx="9144000"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b="1" dirty="0"/>
              <a:t>Modulation of oxidative stress associated with experimentally-induced benign prostatic hyperplasia in rats by </a:t>
            </a:r>
            <a:r>
              <a:rPr lang="en-US" sz="2400" b="1" i="1" dirty="0" err="1"/>
              <a:t>Zapoteca</a:t>
            </a:r>
            <a:r>
              <a:rPr lang="en-US" sz="2400" b="1" i="1" dirty="0"/>
              <a:t> </a:t>
            </a:r>
            <a:r>
              <a:rPr lang="en-US" sz="2400" b="1" i="1" dirty="0" err="1"/>
              <a:t>portoricensis</a:t>
            </a:r>
            <a:r>
              <a:rPr lang="en-US" sz="2400" b="1" dirty="0"/>
              <a:t> root extracts</a:t>
            </a:r>
            <a:endParaRPr lang="en-US" sz="2400" dirty="0"/>
          </a:p>
        </p:txBody>
      </p:sp>
      <p:pic>
        <p:nvPicPr>
          <p:cNvPr id="6" name="Picture 5"/>
          <p:cNvPicPr/>
          <p:nvPr/>
        </p:nvPicPr>
        <p:blipFill>
          <a:blip r:embed="rId2"/>
          <a:srcRect/>
          <a:stretch>
            <a:fillRect/>
          </a:stretch>
        </p:blipFill>
        <p:spPr bwMode="auto">
          <a:xfrm>
            <a:off x="0" y="1"/>
            <a:ext cx="9144000" cy="2730231"/>
          </a:xfrm>
          <a:prstGeom prst="rect">
            <a:avLst/>
          </a:prstGeom>
          <a:noFill/>
          <a:ln w="9525">
            <a:noFill/>
            <a:miter lim="800000"/>
            <a:headEnd/>
            <a:tailEnd/>
          </a:ln>
        </p:spPr>
      </p:pic>
      <p:sp>
        <p:nvSpPr>
          <p:cNvPr id="7" name="TextBox 6"/>
          <p:cNvSpPr txBox="1"/>
          <p:nvPr/>
        </p:nvSpPr>
        <p:spPr>
          <a:xfrm>
            <a:off x="0" y="4038600"/>
            <a:ext cx="9144000" cy="33855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1600" b="1" baseline="30000" dirty="0"/>
              <a:t>1,2</a:t>
            </a:r>
            <a:r>
              <a:rPr lang="en-US" sz="1600" b="1" dirty="0"/>
              <a:t>Ikeyi, </a:t>
            </a:r>
            <a:r>
              <a:rPr lang="en-US" sz="1600" b="1" dirty="0" err="1"/>
              <a:t>Adachukwu</a:t>
            </a:r>
            <a:r>
              <a:rPr lang="en-US" sz="1600" b="1" dirty="0"/>
              <a:t> Pauline</a:t>
            </a:r>
            <a:r>
              <a:rPr lang="en-US" sz="1600" dirty="0"/>
              <a:t>*</a:t>
            </a:r>
            <a:r>
              <a:rPr lang="en-US" sz="1600" b="1" dirty="0"/>
              <a:t>., </a:t>
            </a:r>
            <a:r>
              <a:rPr lang="en-US" sz="1600" baseline="30000" dirty="0"/>
              <a:t>2</a:t>
            </a:r>
            <a:r>
              <a:rPr lang="en-US" sz="1600" b="1" dirty="0"/>
              <a:t>Okagu, Innocent </a:t>
            </a:r>
            <a:r>
              <a:rPr lang="en-US" sz="1600" b="1" dirty="0" err="1"/>
              <a:t>Uzochukwu</a:t>
            </a:r>
            <a:r>
              <a:rPr lang="en-US" sz="1600" b="1" dirty="0"/>
              <a:t>. and </a:t>
            </a:r>
            <a:r>
              <a:rPr lang="en-US" sz="1600" b="1" dirty="0" err="1"/>
              <a:t>Igwe</a:t>
            </a:r>
            <a:r>
              <a:rPr lang="en-US" sz="1600" b="1" dirty="0"/>
              <a:t>, </a:t>
            </a:r>
            <a:r>
              <a:rPr lang="en-US" sz="1600" b="1" dirty="0" err="1"/>
              <a:t>Nonyelum</a:t>
            </a:r>
            <a:r>
              <a:rPr lang="en-US" sz="1600" b="1" dirty="0"/>
              <a:t> Christiana</a:t>
            </a:r>
            <a:endParaRPr lang="en-US" sz="1600" dirty="0"/>
          </a:p>
        </p:txBody>
      </p:sp>
      <p:sp>
        <p:nvSpPr>
          <p:cNvPr id="8" name="TextBox 7"/>
          <p:cNvSpPr txBox="1"/>
          <p:nvPr/>
        </p:nvSpPr>
        <p:spPr>
          <a:xfrm>
            <a:off x="0" y="4473476"/>
            <a:ext cx="9144000"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50000"/>
              </a:lnSpc>
            </a:pPr>
            <a:r>
              <a:rPr lang="en-US" sz="1600" baseline="30000" dirty="0"/>
              <a:t>1</a:t>
            </a:r>
            <a:r>
              <a:rPr lang="en-US" sz="1600" dirty="0"/>
              <a:t>Institute of Management and Technology, Enugu, Enugu State, Nigeria</a:t>
            </a:r>
          </a:p>
          <a:p>
            <a:pPr>
              <a:lnSpc>
                <a:spcPct val="150000"/>
              </a:lnSpc>
            </a:pPr>
            <a:r>
              <a:rPr lang="en-US" sz="1600" baseline="30000" dirty="0"/>
              <a:t>2</a:t>
            </a:r>
            <a:r>
              <a:rPr lang="en-US" sz="1600" dirty="0"/>
              <a:t>Medical </a:t>
            </a:r>
            <a:r>
              <a:rPr lang="en-US" sz="1600" dirty="0" err="1"/>
              <a:t>Parasitology</a:t>
            </a:r>
            <a:r>
              <a:rPr lang="en-US" sz="1600" dirty="0"/>
              <a:t>, Toxicology and Drug Discovery Unit, Department of Biochemistry, University of Nigeria, </a:t>
            </a:r>
            <a:r>
              <a:rPr lang="en-US" sz="1600" dirty="0" err="1"/>
              <a:t>Nsukka</a:t>
            </a:r>
            <a:r>
              <a:rPr lang="en-US" sz="1600" dirty="0"/>
              <a:t>, Nigeria.</a:t>
            </a:r>
          </a:p>
          <a:p>
            <a:pPr>
              <a:lnSpc>
                <a:spcPct val="150000"/>
              </a:lnSpc>
            </a:pPr>
            <a:r>
              <a:rPr lang="en-US" sz="1600" baseline="30000" dirty="0"/>
              <a:t>3</a:t>
            </a:r>
            <a:r>
              <a:rPr lang="en-US" sz="1600" dirty="0"/>
              <a:t>Department of Pharmaceutical Chemistry, Faculty of Pharmacy, University of Nigeria, </a:t>
            </a:r>
            <a:r>
              <a:rPr lang="en-US" sz="1600" dirty="0" err="1"/>
              <a:t>Nsukka</a:t>
            </a:r>
            <a:r>
              <a:rPr lang="en-US" sz="1600" dirty="0"/>
              <a:t>, Nigeria.</a:t>
            </a:r>
          </a:p>
          <a:p>
            <a:pPr>
              <a:lnSpc>
                <a:spcPct val="150000"/>
              </a:lnSpc>
            </a:pPr>
            <a:r>
              <a:rPr lang="en-US" sz="1600" dirty="0"/>
              <a:t>*Address all correspondence to: </a:t>
            </a:r>
            <a:r>
              <a:rPr lang="en-US" sz="1600" dirty="0" err="1"/>
              <a:t>Adachukwu</a:t>
            </a:r>
            <a:r>
              <a:rPr lang="en-US" sz="1600" dirty="0"/>
              <a:t> Pauline </a:t>
            </a:r>
            <a:r>
              <a:rPr lang="en-US" sz="1600" dirty="0" err="1"/>
              <a:t>Ikeyi</a:t>
            </a:r>
            <a:r>
              <a:rPr lang="en-US" sz="1600" dirty="0"/>
              <a:t> (</a:t>
            </a:r>
            <a:r>
              <a:rPr lang="en-US" sz="1600" dirty="0" err="1"/>
              <a:t>Ph.D</a:t>
            </a:r>
            <a:r>
              <a:rPr lang="en-US" sz="1600" dirty="0"/>
              <a:t>), Phone number:+2349019813440.E-mail:	</a:t>
            </a:r>
            <a:endParaRPr lang="en-US" sz="1600" dirty="0" smtClean="0"/>
          </a:p>
          <a:p>
            <a:pPr>
              <a:lnSpc>
                <a:spcPct val="150000"/>
              </a:lnSpc>
            </a:pPr>
            <a:r>
              <a:rPr lang="en-US" sz="1600" dirty="0" smtClean="0"/>
              <a:t>adachukwuikeyi@gmail.com</a:t>
            </a:r>
            <a:r>
              <a:rPr lang="en-US" sz="1600" dirty="0"/>
              <a:t>. https://orcid.org/0000-0002-9270-1909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353943"/>
          </a:xfrm>
          <a:prstGeom prst="rect">
            <a:avLst/>
          </a:prstGeom>
          <a:noFill/>
        </p:spPr>
        <p:txBody>
          <a:bodyPr wrap="square" rtlCol="0">
            <a:spAutoFit/>
          </a:bodyPr>
          <a:lstStyle/>
          <a:p>
            <a:endParaRPr lang="en-US" sz="1700" b="1" dirty="0">
              <a:latin typeface="Times New Roman" pitchFamily="18" charset="0"/>
              <a:cs typeface="Times New Roman" pitchFamily="18" charset="0"/>
            </a:endParaRPr>
          </a:p>
        </p:txBody>
      </p:sp>
      <p:sp>
        <p:nvSpPr>
          <p:cNvPr id="5" name="Rectangle 4"/>
          <p:cNvSpPr/>
          <p:nvPr/>
        </p:nvSpPr>
        <p:spPr>
          <a:xfrm>
            <a:off x="0" y="-239151"/>
            <a:ext cx="9144000" cy="7325082"/>
          </a:xfrm>
          <a:prstGeom prst="rect">
            <a:avLst/>
          </a:prstGeom>
        </p:spPr>
        <p:txBody>
          <a:bodyPr wrap="square">
            <a:spAutoFit/>
          </a:bodyPr>
          <a:lstStyle/>
          <a:p>
            <a:r>
              <a:rPr lang="en-US" b="1" i="1" dirty="0" smtClean="0">
                <a:latin typeface="Times New Roman" pitchFamily="18" charset="0"/>
                <a:cs typeface="Times New Roman" pitchFamily="18" charset="0"/>
              </a:rPr>
              <a:t>ABSTRACT: </a:t>
            </a:r>
          </a:p>
          <a:p>
            <a:r>
              <a:rPr lang="en-US" b="1" i="1" dirty="0" smtClean="0">
                <a:latin typeface="Times New Roman" pitchFamily="18" charset="0"/>
                <a:cs typeface="Times New Roman" pitchFamily="18" charset="0"/>
              </a:rPr>
              <a:t>Background: </a:t>
            </a:r>
            <a:r>
              <a:rPr lang="en-US" b="1" dirty="0" smtClean="0">
                <a:latin typeface="Times New Roman" pitchFamily="18" charset="0"/>
                <a:cs typeface="Times New Roman" pitchFamily="18" charset="0"/>
              </a:rPr>
              <a:t>The existence of oxidative stress in the pathogenesis of benign prostatic hyperplasia (BPH), and the use of natural antioxidants from </a:t>
            </a:r>
            <a:r>
              <a:rPr lang="en-US" b="1" dirty="0" err="1" smtClean="0">
                <a:latin typeface="Times New Roman" pitchFamily="18" charset="0"/>
                <a:cs typeface="Times New Roman" pitchFamily="18" charset="0"/>
              </a:rPr>
              <a:t>phyto</a:t>
            </a:r>
            <a:r>
              <a:rPr lang="en-US" b="1" dirty="0" smtClean="0">
                <a:latin typeface="Times New Roman" pitchFamily="18" charset="0"/>
                <a:cs typeface="Times New Roman" pitchFamily="18" charset="0"/>
              </a:rPr>
              <a:t>-therapeutic preparations has been documented .Thus, in this study, the effect of crude methanol extract (CME) </a:t>
            </a:r>
            <a:r>
              <a:rPr lang="en-US" b="1" i="1" dirty="0" smtClean="0">
                <a:latin typeface="Times New Roman" pitchFamily="18" charset="0"/>
                <a:cs typeface="Times New Roman" pitchFamily="18" charset="0"/>
              </a:rPr>
              <a:t>of</a:t>
            </a: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Zapoteca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portoricensis</a:t>
            </a:r>
            <a:r>
              <a:rPr lang="en-US" b="1" dirty="0" smtClean="0">
                <a:latin typeface="Times New Roman" pitchFamily="18" charset="0"/>
                <a:cs typeface="Times New Roman" pitchFamily="18" charset="0"/>
              </a:rPr>
              <a:t> root and its methanol (MF) and ethyl acetate (EAF) fractions on the antioxidant status of experimentally-induced BPH was investigated</a:t>
            </a:r>
            <a:r>
              <a:rPr lang="en-US" b="1" i="1" dirty="0" smtClean="0">
                <a:latin typeface="Times New Roman" pitchFamily="18" charset="0"/>
                <a:cs typeface="Times New Roman" pitchFamily="18" charset="0"/>
              </a:rPr>
              <a:t>. </a:t>
            </a:r>
          </a:p>
          <a:p>
            <a:endParaRPr lang="en-US" b="1" i="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rPr>
              <a:t>Methods:</a:t>
            </a:r>
            <a:r>
              <a:rPr lang="en-US" b="1" dirty="0" smtClean="0">
                <a:latin typeface="Times New Roman" pitchFamily="18" charset="0"/>
                <a:cs typeface="Times New Roman" pitchFamily="18" charset="0"/>
              </a:rPr>
              <a:t> Forty-five </a:t>
            </a:r>
            <a:r>
              <a:rPr lang="en-US" b="1" dirty="0" err="1" smtClean="0">
                <a:latin typeface="Times New Roman" pitchFamily="18" charset="0"/>
                <a:cs typeface="Times New Roman" pitchFamily="18" charset="0"/>
              </a:rPr>
              <a:t>Wistar</a:t>
            </a:r>
            <a:r>
              <a:rPr lang="en-US" b="1" dirty="0" smtClean="0">
                <a:latin typeface="Times New Roman" pitchFamily="18" charset="0"/>
                <a:cs typeface="Times New Roman" pitchFamily="18" charset="0"/>
              </a:rPr>
              <a:t> albino rats used in this study were divided into nine groups (n = 5). Group 1 served as normal control. BPH was induced in groups 2-9 by daily subcutaneous administration of </a:t>
            </a:r>
            <a:r>
              <a:rPr lang="en-US" b="1" dirty="0" err="1" smtClean="0">
                <a:latin typeface="Times New Roman" pitchFamily="18" charset="0"/>
                <a:cs typeface="Times New Roman" pitchFamily="18" charset="0"/>
              </a:rPr>
              <a:t>dihydrotestosterone</a:t>
            </a:r>
            <a:r>
              <a:rPr lang="en-US" b="1" dirty="0" smtClean="0">
                <a:latin typeface="Times New Roman" pitchFamily="18" charset="0"/>
                <a:cs typeface="Times New Roman" pitchFamily="18" charset="0"/>
              </a:rPr>
              <a:t> (400 </a:t>
            </a:r>
            <a:r>
              <a:rPr lang="en-US" b="1" dirty="0" err="1" smtClean="0">
                <a:latin typeface="Times New Roman" pitchFamily="18" charset="0"/>
                <a:cs typeface="Times New Roman" pitchFamily="18" charset="0"/>
              </a:rPr>
              <a:t>μg</a:t>
            </a:r>
            <a:r>
              <a:rPr lang="en-US" b="1" dirty="0" smtClean="0">
                <a:latin typeface="Times New Roman" pitchFamily="18" charset="0"/>
                <a:cs typeface="Times New Roman" pitchFamily="18" charset="0"/>
              </a:rPr>
              <a:t>/ml) and </a:t>
            </a:r>
            <a:r>
              <a:rPr lang="en-US" b="1" dirty="0" err="1" smtClean="0">
                <a:latin typeface="Times New Roman" pitchFamily="18" charset="0"/>
                <a:cs typeface="Times New Roman" pitchFamily="18" charset="0"/>
              </a:rPr>
              <a:t>estradiol</a:t>
            </a:r>
            <a:r>
              <a:rPr lang="en-US" b="1" dirty="0" smtClean="0">
                <a:latin typeface="Times New Roman" pitchFamily="18" charset="0"/>
                <a:cs typeface="Times New Roman" pitchFamily="18" charset="0"/>
              </a:rPr>
              <a:t> (80 </a:t>
            </a:r>
            <a:r>
              <a:rPr lang="en-US" b="1" dirty="0" err="1" smtClean="0">
                <a:latin typeface="Times New Roman" pitchFamily="18" charset="0"/>
                <a:cs typeface="Times New Roman" pitchFamily="18" charset="0"/>
              </a:rPr>
              <a:t>μg</a:t>
            </a:r>
            <a:r>
              <a:rPr lang="en-US" b="1" dirty="0" smtClean="0">
                <a:latin typeface="Times New Roman" pitchFamily="18" charset="0"/>
                <a:cs typeface="Times New Roman" pitchFamily="18" charset="0"/>
              </a:rPr>
              <a:t>/ml) for 28 days. Group 2 served as BPH-control (was left untreated) while group 3 received </a:t>
            </a:r>
            <a:r>
              <a:rPr lang="en-US" b="1" dirty="0" err="1" smtClean="0">
                <a:latin typeface="Times New Roman" pitchFamily="18" charset="0"/>
                <a:cs typeface="Times New Roman" pitchFamily="18" charset="0"/>
              </a:rPr>
              <a:t>dutesteride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Avodart</a:t>
            </a:r>
            <a:r>
              <a:rPr lang="en-US" b="1" dirty="0" smtClean="0">
                <a:latin typeface="Times New Roman" pitchFamily="18" charset="0"/>
                <a:cs typeface="Times New Roman" pitchFamily="18" charset="0"/>
              </a:rPr>
              <a:t>®). Groups 4 and 5, 6 and 7, and 8 and 9 received, by </a:t>
            </a:r>
            <a:r>
              <a:rPr lang="en-US" b="1" dirty="0" err="1" smtClean="0">
                <a:latin typeface="Times New Roman" pitchFamily="18" charset="0"/>
                <a:cs typeface="Times New Roman" pitchFamily="18" charset="0"/>
              </a:rPr>
              <a:t>gavage</a:t>
            </a:r>
            <a:r>
              <a:rPr lang="en-US" b="1" dirty="0" smtClean="0">
                <a:latin typeface="Times New Roman" pitchFamily="18" charset="0"/>
                <a:cs typeface="Times New Roman" pitchFamily="18" charset="0"/>
              </a:rPr>
              <a:t> 200 and 400 mg/kg/d </a:t>
            </a:r>
            <a:r>
              <a:rPr lang="en-US" b="1" dirty="0" err="1" smtClean="0">
                <a:latin typeface="Times New Roman" pitchFamily="18" charset="0"/>
                <a:cs typeface="Times New Roman" pitchFamily="18" charset="0"/>
              </a:rPr>
              <a:t>b.w</a:t>
            </a:r>
            <a:r>
              <a:rPr lang="en-US" b="1" dirty="0" smtClean="0">
                <a:latin typeface="Times New Roman" pitchFamily="18" charset="0"/>
                <a:cs typeface="Times New Roman" pitchFamily="18" charset="0"/>
              </a:rPr>
              <a:t>. of CME, 200 and 400 mg/kg/d </a:t>
            </a:r>
            <a:r>
              <a:rPr lang="en-US" b="1" dirty="0" err="1" smtClean="0">
                <a:latin typeface="Times New Roman" pitchFamily="18" charset="0"/>
                <a:cs typeface="Times New Roman" pitchFamily="18" charset="0"/>
              </a:rPr>
              <a:t>b.w</a:t>
            </a:r>
            <a:r>
              <a:rPr lang="en-US" b="1" dirty="0" smtClean="0">
                <a:latin typeface="Times New Roman" pitchFamily="18" charset="0"/>
                <a:cs typeface="Times New Roman" pitchFamily="18" charset="0"/>
              </a:rPr>
              <a:t>. of MF, and 200 and 400 mg/kg/d </a:t>
            </a:r>
            <a:r>
              <a:rPr lang="en-US" b="1" dirty="0" err="1" smtClean="0">
                <a:latin typeface="Times New Roman" pitchFamily="18" charset="0"/>
                <a:cs typeface="Times New Roman" pitchFamily="18" charset="0"/>
              </a:rPr>
              <a:t>b.w</a:t>
            </a:r>
            <a:r>
              <a:rPr lang="en-US" b="1" dirty="0" smtClean="0">
                <a:latin typeface="Times New Roman" pitchFamily="18" charset="0"/>
                <a:cs typeface="Times New Roman" pitchFamily="18" charset="0"/>
              </a:rPr>
              <a:t>. of EAF, respectively for 14 days. </a:t>
            </a:r>
          </a:p>
          <a:p>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rPr>
              <a:t>Results</a:t>
            </a:r>
            <a:r>
              <a:rPr lang="en-US" b="1" dirty="0" smtClean="0">
                <a:latin typeface="Times New Roman" pitchFamily="18" charset="0"/>
                <a:cs typeface="Times New Roman" pitchFamily="18" charset="0"/>
              </a:rPr>
              <a:t>: There was a significant (p&lt;0.05) decrease in PSA levels, ACP activities and </a:t>
            </a:r>
            <a:r>
              <a:rPr lang="en-US" b="1" dirty="0" err="1" smtClean="0">
                <a:latin typeface="Times New Roman" pitchFamily="18" charset="0"/>
                <a:cs typeface="Times New Roman" pitchFamily="18" charset="0"/>
              </a:rPr>
              <a:t>malondialdehyde</a:t>
            </a:r>
            <a:r>
              <a:rPr lang="en-US" b="1" dirty="0" smtClean="0">
                <a:latin typeface="Times New Roman" pitchFamily="18" charset="0"/>
                <a:cs typeface="Times New Roman" pitchFamily="18" charset="0"/>
              </a:rPr>
              <a:t> and a significant (p&lt;0.05) and non-significant (p &gt; 0.05) increase in antioxidant status in BPH test groups.</a:t>
            </a:r>
          </a:p>
          <a:p>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rPr>
              <a:t>Conclusion</a:t>
            </a:r>
            <a:r>
              <a:rPr lang="en-US" b="1" dirty="0" smtClean="0">
                <a:latin typeface="Times New Roman" pitchFamily="18" charset="0"/>
                <a:cs typeface="Times New Roman" pitchFamily="18" charset="0"/>
              </a:rPr>
              <a:t>: The extracts and fractions of the plant </a:t>
            </a:r>
            <a:r>
              <a:rPr lang="en-US" b="1" i="1" dirty="0" err="1" smtClean="0">
                <a:latin typeface="Times New Roman" pitchFamily="18" charset="0"/>
                <a:cs typeface="Times New Roman" pitchFamily="18" charset="0"/>
              </a:rPr>
              <a:t>Zapoteca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portoricensis</a:t>
            </a:r>
            <a:r>
              <a:rPr lang="en-US" b="1" dirty="0" smtClean="0">
                <a:latin typeface="Times New Roman" pitchFamily="18" charset="0"/>
                <a:cs typeface="Times New Roman" pitchFamily="18" charset="0"/>
              </a:rPr>
              <a:t> root exhibited some protective effect against the development of BPH, in addition to oxidative stress/lipid </a:t>
            </a:r>
            <a:r>
              <a:rPr lang="en-US" b="1" dirty="0" err="1" smtClean="0">
                <a:latin typeface="Times New Roman" pitchFamily="18" charset="0"/>
                <a:cs typeface="Times New Roman" pitchFamily="18" charset="0"/>
              </a:rPr>
              <a:t>peroxidation</a:t>
            </a:r>
            <a:r>
              <a:rPr lang="en-US" b="1" dirty="0" smtClean="0">
                <a:latin typeface="Times New Roman" pitchFamily="18" charset="0"/>
                <a:cs typeface="Times New Roman" pitchFamily="18" charset="0"/>
              </a:rPr>
              <a:t> and antioxidant capacity.</a:t>
            </a:r>
          </a:p>
          <a:p>
            <a:endParaRPr lang="en-US" b="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rPr>
              <a:t>Key words</a:t>
            </a: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Zapoteca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portoricensis</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prostatic specific antigen; benign prostatic hyperplasia; oxidative stress; antioxidant.</a:t>
            </a:r>
          </a:p>
          <a:p>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1"/>
            <a:ext cx="9144000" cy="47089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b="1" dirty="0">
                <a:latin typeface="Times New Roman" pitchFamily="18" charset="0"/>
                <a:cs typeface="Times New Roman" pitchFamily="18" charset="0"/>
              </a:rPr>
              <a:t>The results obtained showed a significant (p&lt;0.05) decrease in PSA levels and ACP activities for all the test groups at different concentrations (Table 1). The decrease in PSA levels by the extract is comparable to that obtained from the standard drug-</a:t>
            </a:r>
            <a:r>
              <a:rPr lang="en-US" sz="2000" b="1" dirty="0" err="1">
                <a:latin typeface="Times New Roman" pitchFamily="18" charset="0"/>
                <a:cs typeface="Times New Roman" pitchFamily="18" charset="0"/>
              </a:rPr>
              <a:t>Dutesteride</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Avodart</a:t>
            </a:r>
            <a:r>
              <a:rPr lang="en-US" sz="2000" b="1" dirty="0">
                <a:latin typeface="Times New Roman" pitchFamily="18" charset="0"/>
                <a:cs typeface="Times New Roman" pitchFamily="18" charset="0"/>
              </a:rPr>
              <a:t>). This is an indication of its protective effect against the development of BPH. </a:t>
            </a:r>
            <a:endParaRPr lang="en-US" sz="2000" b="1" dirty="0" smtClean="0">
              <a:latin typeface="Times New Roman" pitchFamily="18" charset="0"/>
              <a:cs typeface="Times New Roman" pitchFamily="18" charset="0"/>
            </a:endParaRPr>
          </a:p>
          <a:p>
            <a:pPr algn="just"/>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A </a:t>
            </a:r>
            <a:r>
              <a:rPr lang="en-US" sz="2000" b="1" dirty="0">
                <a:latin typeface="Times New Roman" pitchFamily="18" charset="0"/>
                <a:cs typeface="Times New Roman" pitchFamily="18" charset="0"/>
              </a:rPr>
              <a:t>significant (p &lt; 0.05) decrease in </a:t>
            </a:r>
            <a:r>
              <a:rPr lang="en-US" sz="2000" b="1" dirty="0" err="1">
                <a:latin typeface="Times New Roman" pitchFamily="18" charset="0"/>
                <a:cs typeface="Times New Roman" pitchFamily="18" charset="0"/>
              </a:rPr>
              <a:t>malondialdehyde</a:t>
            </a:r>
            <a:r>
              <a:rPr lang="en-US" sz="2000" b="1" dirty="0">
                <a:latin typeface="Times New Roman" pitchFamily="18" charset="0"/>
                <a:cs typeface="Times New Roman" pitchFamily="18" charset="0"/>
              </a:rPr>
              <a:t> concentration, a significant (p &lt; 0.05) increase in superoxide dismutase activity and a non-significant (p &gt; 0.05) increase in </a:t>
            </a:r>
            <a:r>
              <a:rPr lang="en-US" sz="2000" b="1" dirty="0" err="1">
                <a:latin typeface="Times New Roman" pitchFamily="18" charset="0"/>
                <a:cs typeface="Times New Roman" pitchFamily="18" charset="0"/>
              </a:rPr>
              <a:t>catalase</a:t>
            </a:r>
            <a:r>
              <a:rPr lang="en-US" sz="2000" b="1" dirty="0">
                <a:latin typeface="Times New Roman" pitchFamily="18" charset="0"/>
                <a:cs typeface="Times New Roman" pitchFamily="18" charset="0"/>
              </a:rPr>
              <a:t> activity and glutathione concentration was observed in all the test groups. However, there was no significant difference in vitamin C concentration in all the test groups (Table 2). </a:t>
            </a:r>
            <a:endParaRPr lang="en-US" sz="2000" b="1" dirty="0" smtClean="0">
              <a:latin typeface="Times New Roman" pitchFamily="18" charset="0"/>
              <a:cs typeface="Times New Roman" pitchFamily="18" charset="0"/>
            </a:endParaRPr>
          </a:p>
          <a:p>
            <a:pPr algn="just"/>
            <a:endParaRPr lang="en-US" sz="2000" b="1" dirty="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These </a:t>
            </a:r>
            <a:r>
              <a:rPr lang="en-US" sz="2000" b="1" dirty="0">
                <a:latin typeface="Times New Roman" pitchFamily="18" charset="0"/>
                <a:cs typeface="Times New Roman" pitchFamily="18" charset="0"/>
              </a:rPr>
              <a:t>results are indicative of the oxidative stress/lipid </a:t>
            </a:r>
            <a:r>
              <a:rPr lang="en-US" sz="2000" b="1" dirty="0" err="1">
                <a:latin typeface="Times New Roman" pitchFamily="18" charset="0"/>
                <a:cs typeface="Times New Roman" pitchFamily="18" charset="0"/>
              </a:rPr>
              <a:t>peroxidation</a:t>
            </a:r>
            <a:r>
              <a:rPr lang="en-US" sz="2000" b="1" dirty="0">
                <a:latin typeface="Times New Roman" pitchFamily="18" charset="0"/>
                <a:cs typeface="Times New Roman" pitchFamily="18" charset="0"/>
              </a:rPr>
              <a:t> and antioxidant potentials of </a:t>
            </a:r>
            <a:r>
              <a:rPr lang="en-US" sz="2000" b="1" i="1" dirty="0" err="1">
                <a:latin typeface="Times New Roman" pitchFamily="18" charset="0"/>
                <a:cs typeface="Times New Roman" pitchFamily="18" charset="0"/>
              </a:rPr>
              <a:t>Zapoteca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portoricensis</a:t>
            </a:r>
            <a:r>
              <a:rPr lang="en-US" sz="2000" b="1" dirty="0">
                <a:latin typeface="Times New Roman" pitchFamily="18" charset="0"/>
                <a:cs typeface="Times New Roman" pitchFamily="18" charset="0"/>
              </a:rPr>
              <a:t> root extracts and thus its protective effect against BPH. </a:t>
            </a:r>
          </a:p>
        </p:txBody>
      </p:sp>
      <p:sp>
        <p:nvSpPr>
          <p:cNvPr id="3" name="Title 2"/>
          <p:cNvSpPr>
            <a:spLocks noGrp="1"/>
          </p:cNvSpPr>
          <p:nvPr>
            <p:ph type="title"/>
          </p:nvPr>
        </p:nvSpPr>
        <p:spPr>
          <a:xfrm>
            <a:off x="0" y="604910"/>
            <a:ext cx="9144000" cy="548641"/>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t>
            </a:r>
            <a:endParaRPr lang="en-US"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b="1" dirty="0"/>
              <a:t>Table 1: Effect of crude methanol extract and fractions of </a:t>
            </a:r>
            <a:r>
              <a:rPr lang="en-GB" b="1" i="1" dirty="0" err="1"/>
              <a:t>Zapoteca</a:t>
            </a:r>
            <a:r>
              <a:rPr lang="en-GB" b="1" i="1" dirty="0"/>
              <a:t> </a:t>
            </a:r>
            <a:r>
              <a:rPr lang="en-GB" b="1" i="1" dirty="0" err="1"/>
              <a:t>portoricensis</a:t>
            </a:r>
            <a:r>
              <a:rPr lang="en-GB" b="1" dirty="0"/>
              <a:t> roots sample</a:t>
            </a:r>
            <a:r>
              <a:rPr lang="en-US" b="1" dirty="0"/>
              <a:t> on Prostatic specific antigen (PSA) of BPH induced rats.</a:t>
            </a:r>
            <a:endParaRPr lang="en-US" dirty="0"/>
          </a:p>
        </p:txBody>
      </p:sp>
      <p:graphicFrame>
        <p:nvGraphicFramePr>
          <p:cNvPr id="5" name="Table 4"/>
          <p:cNvGraphicFramePr>
            <a:graphicFrameLocks noGrp="1"/>
          </p:cNvGraphicFramePr>
          <p:nvPr/>
        </p:nvGraphicFramePr>
        <p:xfrm>
          <a:off x="0" y="762000"/>
          <a:ext cx="9144000" cy="3276600"/>
        </p:xfrm>
        <a:graphic>
          <a:graphicData uri="http://schemas.openxmlformats.org/drawingml/2006/table">
            <a:tbl>
              <a:tblPr>
                <a:tableStyleId>{EB9631B5-78F2-41C9-869B-9F39066F8104}</a:tableStyleId>
              </a:tblPr>
              <a:tblGrid>
                <a:gridCol w="2269156"/>
                <a:gridCol w="2347402"/>
                <a:gridCol w="2249593"/>
                <a:gridCol w="2277849"/>
              </a:tblGrid>
              <a:tr h="327660">
                <a:tc>
                  <a:txBody>
                    <a:bodyPr/>
                    <a:lstStyle/>
                    <a:p>
                      <a:pPr marL="0" marR="0" algn="just">
                        <a:lnSpc>
                          <a:spcPts val="1700"/>
                        </a:lnSpc>
                        <a:spcBef>
                          <a:spcPts val="0"/>
                        </a:spcBef>
                        <a:spcAft>
                          <a:spcPts val="0"/>
                        </a:spcAft>
                      </a:pPr>
                      <a:r>
                        <a:rPr lang="en-US" sz="1600" dirty="0"/>
                        <a:t>Group</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PSA BF</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PSA AF                      </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ACP (U/L)</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dirty="0"/>
                        <a:t>Group 1                        </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2.47±0.18</a:t>
                      </a:r>
                      <a:r>
                        <a:rPr lang="en-US" sz="1600" baseline="30000" dirty="0"/>
                        <a:t>b</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2.97±0.10</a:t>
                      </a:r>
                      <a:r>
                        <a:rPr lang="en-US" sz="1600" baseline="30000" dirty="0"/>
                        <a:t>e</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2.24 ± 0.33</a:t>
                      </a:r>
                      <a:r>
                        <a:rPr lang="en-US" sz="1600" baseline="30000" dirty="0"/>
                        <a:t>a</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dirty="0"/>
                        <a:t>Group 2 </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2.54±0.03</a:t>
                      </a:r>
                      <a:r>
                        <a:rPr lang="en-US" sz="1600" baseline="30000"/>
                        <a:t>a</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3.06±0.05</a:t>
                      </a:r>
                      <a:r>
                        <a:rPr lang="en-US" sz="1600" baseline="30000"/>
                        <a:t>cd</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3.81 ± 0.37</a:t>
                      </a:r>
                      <a:r>
                        <a:rPr lang="en-US" sz="1600" baseline="30000" dirty="0"/>
                        <a:t>c</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dirty="0"/>
                        <a:t>Group 3 </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2.50±0.08</a:t>
                      </a:r>
                      <a:r>
                        <a:rPr lang="en-US" sz="1600" baseline="30000"/>
                        <a:t>b</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1.03±0.07</a:t>
                      </a:r>
                      <a:r>
                        <a:rPr lang="en-US" sz="1600" baseline="30000"/>
                        <a:t>a*</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2.78 ± 0.59</a:t>
                      </a:r>
                      <a:r>
                        <a:rPr lang="en-US" sz="1600" baseline="30000" dirty="0"/>
                        <a:t>bc*</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dirty="0"/>
                        <a:t>Group 4 </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2.74±0.12</a:t>
                      </a:r>
                      <a:r>
                        <a:rPr lang="en-US" sz="1600" baseline="30000" dirty="0"/>
                        <a:t>c</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1.15±0.04</a:t>
                      </a:r>
                      <a:r>
                        <a:rPr lang="en-US" sz="1600" baseline="30000"/>
                        <a:t>d*</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3.04 ± 0.22</a:t>
                      </a:r>
                      <a:r>
                        <a:rPr lang="en-US" sz="1600" baseline="30000" dirty="0"/>
                        <a:t>bc*</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dirty="0"/>
                        <a:t>Group 5 </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2.54±0.09</a:t>
                      </a:r>
                      <a:r>
                        <a:rPr lang="en-US" sz="1600" baseline="30000" dirty="0"/>
                        <a:t>b</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1.12±0.03</a:t>
                      </a:r>
                      <a:r>
                        <a:rPr lang="en-US" sz="1600" baseline="30000"/>
                        <a:t>cd*</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2.91 ± 0.20</a:t>
                      </a:r>
                      <a:r>
                        <a:rPr lang="en-US" sz="1600" baseline="30000" dirty="0"/>
                        <a:t>bc*</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dirty="0"/>
                        <a:t>Group 6 </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2.72±0.16</a:t>
                      </a:r>
                      <a:r>
                        <a:rPr lang="en-US" sz="1600" baseline="30000" dirty="0"/>
                        <a:t>c</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1.11±0.03</a:t>
                      </a:r>
                      <a:r>
                        <a:rPr lang="en-US" sz="1600" baseline="30000" dirty="0"/>
                        <a:t>bcd*</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2.71 ± 0.15</a:t>
                      </a:r>
                      <a:r>
                        <a:rPr lang="en-US" sz="1600" baseline="30000" dirty="0"/>
                        <a:t>bc*</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a:t>Group 7 </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2.52±0.08</a:t>
                      </a:r>
                      <a:r>
                        <a:rPr lang="en-US" sz="1600" baseline="30000"/>
                        <a:t>b</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1.07±0.05</a:t>
                      </a:r>
                      <a:r>
                        <a:rPr lang="en-US" sz="1600" baseline="30000" dirty="0"/>
                        <a:t>abc*</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2.70 ± 0.19</a:t>
                      </a:r>
                      <a:r>
                        <a:rPr lang="en-US" sz="1600" baseline="30000" dirty="0"/>
                        <a:t>bc*</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a:t>Group 8 </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2.81±0.07</a:t>
                      </a:r>
                      <a:r>
                        <a:rPr lang="en-US" sz="1600" baseline="30000"/>
                        <a:t>c</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1.04±0.05</a:t>
                      </a:r>
                      <a:r>
                        <a:rPr lang="en-US" sz="1600" baseline="30000" dirty="0"/>
                        <a:t>ab*</a:t>
                      </a:r>
                      <a:endParaRPr lang="en-US" sz="2400" dirty="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2.62 ± 0.36</a:t>
                      </a:r>
                      <a:r>
                        <a:rPr lang="en-US" sz="1600" baseline="30000" dirty="0"/>
                        <a:t>ab*</a:t>
                      </a:r>
                      <a:endParaRPr lang="en-US" sz="2400" dirty="0">
                        <a:solidFill>
                          <a:srgbClr val="000000"/>
                        </a:solidFill>
                        <a:latin typeface="Times New Roman"/>
                        <a:ea typeface="Times New Roman"/>
                      </a:endParaRPr>
                    </a:p>
                  </a:txBody>
                  <a:tcPr marL="68580" marR="68580" marT="0" marB="0"/>
                </a:tc>
              </a:tr>
              <a:tr h="327660">
                <a:tc>
                  <a:txBody>
                    <a:bodyPr/>
                    <a:lstStyle/>
                    <a:p>
                      <a:pPr marL="0" marR="0" algn="just">
                        <a:lnSpc>
                          <a:spcPts val="1700"/>
                        </a:lnSpc>
                        <a:spcBef>
                          <a:spcPts val="0"/>
                        </a:spcBef>
                        <a:spcAft>
                          <a:spcPts val="0"/>
                        </a:spcAft>
                      </a:pPr>
                      <a:r>
                        <a:rPr lang="en-US" sz="1600"/>
                        <a:t>Group 9 </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2.52±0.06</a:t>
                      </a:r>
                      <a:r>
                        <a:rPr lang="en-US" sz="1600" baseline="30000"/>
                        <a:t>b</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a:t>1.09±0.03</a:t>
                      </a:r>
                      <a:r>
                        <a:rPr lang="en-US" sz="1600" baseline="30000"/>
                        <a:t>abcd*</a:t>
                      </a:r>
                      <a:endParaRPr lang="en-US" sz="2400">
                        <a:solidFill>
                          <a:srgbClr val="000000"/>
                        </a:solidFill>
                        <a:latin typeface="Times New Roman"/>
                        <a:ea typeface="Times New Roman"/>
                      </a:endParaRPr>
                    </a:p>
                  </a:txBody>
                  <a:tcPr marL="68580" marR="68580" marT="0" marB="0"/>
                </a:tc>
                <a:tc>
                  <a:txBody>
                    <a:bodyPr/>
                    <a:lstStyle/>
                    <a:p>
                      <a:pPr marL="0" marR="0" algn="just">
                        <a:lnSpc>
                          <a:spcPts val="1700"/>
                        </a:lnSpc>
                        <a:spcBef>
                          <a:spcPts val="0"/>
                        </a:spcBef>
                        <a:spcAft>
                          <a:spcPts val="0"/>
                        </a:spcAft>
                      </a:pPr>
                      <a:r>
                        <a:rPr lang="en-US" sz="1600" dirty="0"/>
                        <a:t>2.64 ± 0.23</a:t>
                      </a:r>
                      <a:r>
                        <a:rPr lang="en-US" sz="1600" baseline="30000" dirty="0"/>
                        <a:t>abc*</a:t>
                      </a:r>
                      <a:endParaRPr lang="en-US" sz="2400" dirty="0">
                        <a:solidFill>
                          <a:srgbClr val="000000"/>
                        </a:solidFill>
                        <a:latin typeface="Times New Roman"/>
                        <a:ea typeface="Times New Roman"/>
                      </a:endParaRPr>
                    </a:p>
                  </a:txBody>
                  <a:tcPr marL="68580" marR="68580" marT="0" marB="0"/>
                </a:tc>
              </a:tr>
            </a:tbl>
          </a:graphicData>
        </a:graphic>
      </p:graphicFrame>
      <p:sp>
        <p:nvSpPr>
          <p:cNvPr id="6" name="TextBox 5"/>
          <p:cNvSpPr txBox="1"/>
          <p:nvPr/>
        </p:nvSpPr>
        <p:spPr>
          <a:xfrm>
            <a:off x="0" y="4241901"/>
            <a:ext cx="91440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n = 5</a:t>
            </a:r>
          </a:p>
          <a:p>
            <a:r>
              <a:rPr lang="en-US" sz="1600" dirty="0"/>
              <a:t>Data represent mean ±SD (n=5); Values with ‘*’ are significantly different compared to BPH-control while values with letter ‘a’ are significantly different compared to normal control (p&lt;0.05).</a:t>
            </a:r>
          </a:p>
          <a:p>
            <a:r>
              <a:rPr lang="en-US" sz="1600" dirty="0"/>
              <a:t>Group 1=Normal control (not BPH-induced and no treatment).</a:t>
            </a:r>
          </a:p>
          <a:p>
            <a:r>
              <a:rPr lang="en-US" sz="1600" dirty="0"/>
              <a:t>Group 2=BPH-control (BPH-induced but no treatment).</a:t>
            </a:r>
          </a:p>
          <a:p>
            <a:r>
              <a:rPr lang="en-US" sz="1600" dirty="0"/>
              <a:t>Group 3=Standard control (induced and treated with </a:t>
            </a:r>
            <a:r>
              <a:rPr lang="en-US" sz="1600" dirty="0" err="1"/>
              <a:t>AvodartR</a:t>
            </a:r>
            <a:r>
              <a:rPr lang="en-US" sz="1600" dirty="0"/>
              <a:t>©).</a:t>
            </a:r>
          </a:p>
          <a:p>
            <a:r>
              <a:rPr lang="en-US" sz="1600" dirty="0"/>
              <a:t>Groups 4 and 5=Induced and treated with 200 and 400 mg/kg of </a:t>
            </a:r>
            <a:r>
              <a:rPr lang="en-US" sz="1600" dirty="0" err="1"/>
              <a:t>CME,respectively</a:t>
            </a:r>
            <a:r>
              <a:rPr lang="en-US" sz="1600" dirty="0"/>
              <a:t>.</a:t>
            </a:r>
          </a:p>
          <a:p>
            <a:r>
              <a:rPr lang="en-US" sz="1600" dirty="0"/>
              <a:t>Groups 6 and 7=Induced and treated with 200 and 400 mg/kg of </a:t>
            </a:r>
            <a:r>
              <a:rPr lang="en-US" sz="1600" dirty="0" err="1"/>
              <a:t>MF,respectively</a:t>
            </a:r>
            <a:r>
              <a:rPr lang="en-US" sz="1600" dirty="0"/>
              <a:t>.</a:t>
            </a:r>
          </a:p>
          <a:p>
            <a:r>
              <a:rPr lang="en-US" sz="1600" dirty="0"/>
              <a:t>Groups 8 and 9=Induced and treated with 200 and 400 mg/kg of </a:t>
            </a:r>
            <a:r>
              <a:rPr lang="en-US" sz="1600" dirty="0" err="1"/>
              <a:t>EAF,respectively</a:t>
            </a:r>
            <a:r>
              <a:rPr lang="en-US" sz="16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Table 2: Effect of crude methanol extract and fractions of </a:t>
            </a:r>
            <a:r>
              <a:rPr lang="en-US" b="1" i="1" dirty="0" err="1"/>
              <a:t>Zapoteca</a:t>
            </a:r>
            <a:r>
              <a:rPr lang="en-US" b="1" i="1" dirty="0"/>
              <a:t> </a:t>
            </a:r>
            <a:r>
              <a:rPr lang="en-US" b="1" i="1" dirty="0" err="1"/>
              <a:t>portoricensis</a:t>
            </a:r>
            <a:r>
              <a:rPr lang="en-US" b="1" dirty="0"/>
              <a:t> roots sample on oxidative stress and antioxidant indices of benign prostate hyperplasia (BPH)-induced </a:t>
            </a:r>
            <a:r>
              <a:rPr lang="en-US" b="1" dirty="0" smtClean="0"/>
              <a:t>rats.</a:t>
            </a:r>
            <a:endParaRPr lang="en-US" dirty="0"/>
          </a:p>
        </p:txBody>
      </p:sp>
      <p:graphicFrame>
        <p:nvGraphicFramePr>
          <p:cNvPr id="4" name="Table 3"/>
          <p:cNvGraphicFramePr>
            <a:graphicFrameLocks noGrp="1"/>
          </p:cNvGraphicFramePr>
          <p:nvPr/>
        </p:nvGraphicFramePr>
        <p:xfrm>
          <a:off x="2" y="1066797"/>
          <a:ext cx="9143999" cy="3765563"/>
        </p:xfrm>
        <a:graphic>
          <a:graphicData uri="http://schemas.openxmlformats.org/drawingml/2006/table">
            <a:tbl>
              <a:tblPr>
                <a:tableStyleId>{EB9631B5-78F2-41C9-869B-9F39066F8104}</a:tableStyleId>
              </a:tblPr>
              <a:tblGrid>
                <a:gridCol w="1495476"/>
                <a:gridCol w="1672440"/>
                <a:gridCol w="1672440"/>
                <a:gridCol w="1478858"/>
                <a:gridCol w="1478858"/>
                <a:gridCol w="1345927"/>
              </a:tblGrid>
              <a:tr h="289659">
                <a:tc rowSpan="2">
                  <a:txBody>
                    <a:bodyPr/>
                    <a:lstStyle/>
                    <a:p>
                      <a:pPr marL="0" marR="0" algn="just">
                        <a:lnSpc>
                          <a:spcPts val="1700"/>
                        </a:lnSpc>
                        <a:spcBef>
                          <a:spcPts val="0"/>
                        </a:spcBef>
                        <a:spcAft>
                          <a:spcPts val="0"/>
                        </a:spcAft>
                      </a:pPr>
                      <a:r>
                        <a:rPr lang="en-US" sz="1600" dirty="0"/>
                        <a:t>Group</a:t>
                      </a:r>
                      <a:endParaRPr lang="en-US" sz="2000" dirty="0">
                        <a:solidFill>
                          <a:srgbClr val="000000"/>
                        </a:solidFill>
                        <a:latin typeface="Times New Roman"/>
                        <a:ea typeface="Times New Roman"/>
                      </a:endParaRPr>
                    </a:p>
                  </a:txBody>
                  <a:tcPr marL="65314" marR="65314" marT="0" marB="0"/>
                </a:tc>
                <a:tc gridSpan="5">
                  <a:txBody>
                    <a:bodyPr/>
                    <a:lstStyle/>
                    <a:p>
                      <a:pPr marL="0" marR="0" algn="just">
                        <a:lnSpc>
                          <a:spcPts val="1700"/>
                        </a:lnSpc>
                        <a:spcBef>
                          <a:spcPts val="0"/>
                        </a:spcBef>
                        <a:spcAft>
                          <a:spcPts val="0"/>
                        </a:spcAft>
                      </a:pPr>
                      <a:r>
                        <a:rPr lang="en-US" sz="1600"/>
                        <a:t>Oxidative stress and Anti- Oxidant Indices</a:t>
                      </a:r>
                      <a:endParaRPr lang="en-US" sz="2000">
                        <a:solidFill>
                          <a:srgbClr val="000000"/>
                        </a:solidFill>
                        <a:latin typeface="Times New Roman"/>
                        <a:ea typeface="Times New Roman"/>
                      </a:endParaRPr>
                    </a:p>
                  </a:txBody>
                  <a:tcPr marL="65314" marR="6531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8973">
                <a:tc vMerge="1">
                  <a:txBody>
                    <a:bodyPr/>
                    <a:lstStyle/>
                    <a:p>
                      <a:endParaRPr lang="en-US"/>
                    </a:p>
                  </a:txBody>
                  <a:tcPr/>
                </a:tc>
                <a:tc>
                  <a:txBody>
                    <a:bodyPr/>
                    <a:lstStyle/>
                    <a:p>
                      <a:pPr marL="0" marR="0" algn="just">
                        <a:lnSpc>
                          <a:spcPts val="1700"/>
                        </a:lnSpc>
                        <a:spcBef>
                          <a:spcPts val="0"/>
                        </a:spcBef>
                        <a:spcAft>
                          <a:spcPts val="0"/>
                        </a:spcAft>
                      </a:pPr>
                      <a:r>
                        <a:rPr lang="en-US" sz="1600"/>
                        <a:t>MDA Conc  (mg/dl)</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SOD Activity </a:t>
                      </a:r>
                      <a:endParaRPr lang="en-US" sz="2000"/>
                    </a:p>
                    <a:p>
                      <a:pPr marL="0" marR="0" algn="just">
                        <a:lnSpc>
                          <a:spcPts val="1700"/>
                        </a:lnSpc>
                        <a:spcBef>
                          <a:spcPts val="0"/>
                        </a:spcBef>
                        <a:spcAft>
                          <a:spcPts val="0"/>
                        </a:spcAft>
                      </a:pPr>
                      <a:r>
                        <a:rPr lang="en-US" sz="1600"/>
                        <a:t>(IU/L)</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Catalase Activity </a:t>
                      </a:r>
                      <a:endParaRPr lang="en-US" sz="2000"/>
                    </a:p>
                    <a:p>
                      <a:pPr marL="0" marR="0" algn="just">
                        <a:lnSpc>
                          <a:spcPts val="1700"/>
                        </a:lnSpc>
                        <a:spcBef>
                          <a:spcPts val="0"/>
                        </a:spcBef>
                        <a:spcAft>
                          <a:spcPts val="0"/>
                        </a:spcAft>
                      </a:pPr>
                      <a:r>
                        <a:rPr lang="en-US" sz="1600"/>
                        <a:t>(IU/L)</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GSH </a:t>
                      </a:r>
                      <a:endParaRPr lang="en-US" sz="2000"/>
                    </a:p>
                    <a:p>
                      <a:pPr marL="0" marR="0" algn="just">
                        <a:lnSpc>
                          <a:spcPts val="1700"/>
                        </a:lnSpc>
                        <a:spcBef>
                          <a:spcPts val="0"/>
                        </a:spcBef>
                        <a:spcAft>
                          <a:spcPts val="0"/>
                        </a:spcAft>
                      </a:pPr>
                      <a:r>
                        <a:rPr lang="en-US" sz="1600"/>
                        <a:t>(mg/dl)</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Vit C </a:t>
                      </a:r>
                      <a:endParaRPr lang="en-US" sz="2000"/>
                    </a:p>
                    <a:p>
                      <a:pPr marL="0" marR="0" algn="just">
                        <a:lnSpc>
                          <a:spcPts val="1700"/>
                        </a:lnSpc>
                        <a:spcBef>
                          <a:spcPts val="0"/>
                        </a:spcBef>
                        <a:spcAft>
                          <a:spcPts val="0"/>
                        </a:spcAft>
                      </a:pPr>
                      <a:r>
                        <a:rPr lang="en-US" sz="1600"/>
                        <a:t>(mg/dl)</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a:t>Group 1</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3.25 ± 0.21</a:t>
                      </a:r>
                      <a:r>
                        <a:rPr lang="en-US" sz="1600" baseline="30000"/>
                        <a:t>c</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81.33 ± 3.91</a:t>
                      </a:r>
                      <a:r>
                        <a:rPr lang="en-US" sz="1600" baseline="30000"/>
                        <a:t>e</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1.94 ± 0.14</a:t>
                      </a:r>
                      <a:r>
                        <a:rPr lang="en-US" sz="1600" baseline="30000"/>
                        <a:t> 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24.63 ± 4.65</a:t>
                      </a:r>
                      <a:r>
                        <a:rPr lang="en-US" sz="1600" baseline="30000"/>
                        <a:t> 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0.65 ± 0.09</a:t>
                      </a:r>
                      <a:r>
                        <a:rPr lang="en-US" sz="1600" baseline="30000"/>
                        <a:t> a</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dirty="0"/>
                        <a:t>Group 2</a:t>
                      </a:r>
                      <a:endParaRPr lang="en-US" sz="2000" dirty="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2.73 ± 0.37</a:t>
                      </a:r>
                      <a:r>
                        <a:rPr lang="en-US" sz="1600" baseline="30000"/>
                        <a:t>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64.30 ± 8.16</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1.50 ± 0.29</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18.88 ± 4.16</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0.35 ± 0.13</a:t>
                      </a:r>
                      <a:r>
                        <a:rPr lang="en-US" sz="1600" baseline="30000"/>
                        <a:t> a</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a:t>Group 3</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2.91 ± 0.28</a:t>
                      </a:r>
                      <a:r>
                        <a:rPr lang="en-US" sz="1600" baseline="30000"/>
                        <a:t>bc</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77.16 ± 1.99</a:t>
                      </a:r>
                      <a:r>
                        <a:rPr lang="en-US" sz="1600" baseline="30000"/>
                        <a:t>de*</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1.75 ± 0.16</a:t>
                      </a:r>
                      <a:r>
                        <a:rPr lang="en-US" sz="1600" baseline="30000"/>
                        <a:t>ab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21.37 ± 1.13</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0.55 ± 0.08</a:t>
                      </a:r>
                      <a:r>
                        <a:rPr lang="en-US" sz="1600" baseline="30000"/>
                        <a:t> a</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a:t>Group 4</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2.68 ± 0.21</a:t>
                      </a:r>
                      <a:r>
                        <a:rPr lang="en-US" sz="1600" baseline="30000"/>
                        <a:t>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70.48 ± 2.61</a:t>
                      </a:r>
                      <a:r>
                        <a:rPr lang="en-US" sz="1600" baseline="30000"/>
                        <a:t>bc</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1.53 ± 0.11</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18.64 ± 1.92</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0.43 ± 0.09</a:t>
                      </a:r>
                      <a:r>
                        <a:rPr lang="en-US" sz="1600" baseline="30000"/>
                        <a:t> a</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a:t>Group 5</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2.58 ± 0.25</a:t>
                      </a:r>
                      <a:r>
                        <a:rPr lang="en-US" sz="1600" baseline="30000"/>
                        <a:t>ab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71.64 ± 4.24</a:t>
                      </a:r>
                      <a:r>
                        <a:rPr lang="en-US" sz="1600" baseline="30000"/>
                        <a:t>bcd*</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1.66 ± 0.14</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20.46 ± 0.81</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2.25 ± 1.81</a:t>
                      </a:r>
                      <a:r>
                        <a:rPr lang="en-US" sz="1600" baseline="30000"/>
                        <a:t> a</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a:t>Group 6</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2.54 ± 0.13</a:t>
                      </a:r>
                      <a:r>
                        <a:rPr lang="en-US" sz="1600" baseline="30000"/>
                        <a:t>ab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72.47 ± 3.10</a:t>
                      </a:r>
                      <a:r>
                        <a:rPr lang="en-US" sz="1600" baseline="30000"/>
                        <a:t>bcd*</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1.67 ± 0.22</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20.22 ± 1.70</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0.47 ± 0.04</a:t>
                      </a:r>
                      <a:r>
                        <a:rPr lang="en-US" sz="1600" baseline="30000"/>
                        <a:t> a</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a:t>Group 7</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2.71 ± 0.25</a:t>
                      </a:r>
                      <a:r>
                        <a:rPr lang="en-US" sz="1600" baseline="30000"/>
                        <a:t>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74.44 ± 2.83</a:t>
                      </a:r>
                      <a:r>
                        <a:rPr lang="en-US" sz="1600" baseline="30000"/>
                        <a:t>cd*</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1.71 ± 0.27</a:t>
                      </a:r>
                      <a:r>
                        <a:rPr lang="en-US" sz="1600" baseline="30000"/>
                        <a:t>ab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57.09 ± 6.63</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0.44 ± 0.04</a:t>
                      </a:r>
                      <a:r>
                        <a:rPr lang="en-US" sz="1600" baseline="30000"/>
                        <a:t> a</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a:t>Group 8</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2.18 ± 0.16 </a:t>
                      </a:r>
                      <a:r>
                        <a:rPr lang="en-US" sz="1600" baseline="30000"/>
                        <a:t>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67.58 ± 6.38</a:t>
                      </a:r>
                      <a:r>
                        <a:rPr lang="en-US" sz="1600" baseline="30000"/>
                        <a:t>ab</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1.48 ± 0.09</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19.05 ± 1.17</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0.30 ± 0.04</a:t>
                      </a:r>
                      <a:r>
                        <a:rPr lang="en-US" sz="1600" baseline="30000"/>
                        <a:t> a</a:t>
                      </a:r>
                      <a:endParaRPr lang="en-US" sz="2000">
                        <a:solidFill>
                          <a:srgbClr val="000000"/>
                        </a:solidFill>
                        <a:latin typeface="Times New Roman"/>
                        <a:ea typeface="Times New Roman"/>
                      </a:endParaRPr>
                    </a:p>
                  </a:txBody>
                  <a:tcPr marL="65314" marR="65314" marT="0" marB="0"/>
                </a:tc>
              </a:tr>
              <a:tr h="289659">
                <a:tc>
                  <a:txBody>
                    <a:bodyPr/>
                    <a:lstStyle/>
                    <a:p>
                      <a:pPr marL="0" marR="0" algn="just">
                        <a:lnSpc>
                          <a:spcPts val="1700"/>
                        </a:lnSpc>
                        <a:spcBef>
                          <a:spcPts val="0"/>
                        </a:spcBef>
                        <a:spcAft>
                          <a:spcPts val="0"/>
                        </a:spcAft>
                      </a:pPr>
                      <a:r>
                        <a:rPr lang="en-US" sz="1600"/>
                        <a:t>Group 9</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dirty="0"/>
                        <a:t>2.24 ± 0.51</a:t>
                      </a:r>
                      <a:r>
                        <a:rPr lang="en-US" sz="1600" baseline="30000" dirty="0"/>
                        <a:t> a*</a:t>
                      </a:r>
                      <a:endParaRPr lang="en-US" sz="2000" dirty="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72.06 ± 2.18</a:t>
                      </a:r>
                      <a:r>
                        <a:rPr lang="en-US" sz="1600" baseline="30000"/>
                        <a:t>bcd*</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1.55 ± 0.05</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a:t>19.85 ± 0.85</a:t>
                      </a:r>
                      <a:r>
                        <a:rPr lang="en-US" sz="1600" baseline="30000"/>
                        <a:t> a</a:t>
                      </a:r>
                      <a:endParaRPr lang="en-US" sz="2000">
                        <a:solidFill>
                          <a:srgbClr val="000000"/>
                        </a:solidFill>
                        <a:latin typeface="Times New Roman"/>
                        <a:ea typeface="Times New Roman"/>
                      </a:endParaRPr>
                    </a:p>
                  </a:txBody>
                  <a:tcPr marL="65314" marR="65314" marT="0" marB="0"/>
                </a:tc>
                <a:tc>
                  <a:txBody>
                    <a:bodyPr/>
                    <a:lstStyle/>
                    <a:p>
                      <a:pPr marL="0" marR="0" algn="just">
                        <a:lnSpc>
                          <a:spcPts val="1700"/>
                        </a:lnSpc>
                        <a:spcBef>
                          <a:spcPts val="0"/>
                        </a:spcBef>
                        <a:spcAft>
                          <a:spcPts val="0"/>
                        </a:spcAft>
                      </a:pPr>
                      <a:r>
                        <a:rPr lang="en-US" sz="1600" dirty="0"/>
                        <a:t>0.36 ± 0.08</a:t>
                      </a:r>
                      <a:r>
                        <a:rPr lang="en-US" sz="1600" baseline="30000" dirty="0"/>
                        <a:t> a</a:t>
                      </a:r>
                      <a:endParaRPr lang="en-US" sz="2000" dirty="0">
                        <a:solidFill>
                          <a:srgbClr val="000000"/>
                        </a:solidFill>
                        <a:latin typeface="Times New Roman"/>
                        <a:ea typeface="Times New Roman"/>
                      </a:endParaRPr>
                    </a:p>
                  </a:txBody>
                  <a:tcPr marL="65314" marR="65314" marT="0" marB="0"/>
                </a:tc>
              </a:tr>
            </a:tbl>
          </a:graphicData>
        </a:graphic>
      </p:graphicFrame>
      <p:sp>
        <p:nvSpPr>
          <p:cNvPr id="5" name="TextBox 4"/>
          <p:cNvSpPr txBox="1"/>
          <p:nvPr/>
        </p:nvSpPr>
        <p:spPr>
          <a:xfrm>
            <a:off x="0" y="4953001"/>
            <a:ext cx="9144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 = 5</a:t>
            </a:r>
          </a:p>
          <a:p>
            <a:pPr algn="just"/>
            <a:r>
              <a:rPr lang="en-US" dirty="0"/>
              <a:t>Data represent mean ±SD (n=5); </a:t>
            </a:r>
            <a:r>
              <a:rPr lang="en-US" dirty="0" err="1"/>
              <a:t>Valueswith</a:t>
            </a:r>
            <a:r>
              <a:rPr lang="en-US" dirty="0"/>
              <a:t>‘*’are significantly different compared to BPH-control while values with </a:t>
            </a:r>
            <a:r>
              <a:rPr lang="en-US" dirty="0" err="1"/>
              <a:t>letter‘a</a:t>
            </a:r>
            <a:r>
              <a:rPr lang="en-US" dirty="0"/>
              <a:t>’ are significantly different compared to normal control (p&lt;0.05).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a:t>
            </a:r>
            <a:endParaRPr lang="en-US" sz="80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0" y="1752602"/>
            <a:ext cx="914400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b="1" dirty="0">
                <a:latin typeface="Times New Roman" pitchFamily="18" charset="0"/>
                <a:cs typeface="Times New Roman" pitchFamily="18" charset="0"/>
              </a:rPr>
              <a:t>The extracts and fractions of the plant </a:t>
            </a:r>
            <a:r>
              <a:rPr lang="en-US" sz="2400" b="1" i="1" dirty="0" err="1">
                <a:latin typeface="Times New Roman" pitchFamily="18" charset="0"/>
                <a:cs typeface="Times New Roman" pitchFamily="18" charset="0"/>
              </a:rPr>
              <a:t>Zapoteca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portoricensis</a:t>
            </a:r>
            <a:r>
              <a:rPr lang="en-US" sz="2400" b="1" dirty="0">
                <a:latin typeface="Times New Roman" pitchFamily="18" charset="0"/>
                <a:cs typeface="Times New Roman" pitchFamily="18" charset="0"/>
              </a:rPr>
              <a:t> root exhibited some protective effect against the development of BPH, in addition to oxidative stress/lipid </a:t>
            </a:r>
            <a:r>
              <a:rPr lang="en-US" sz="2400" b="1" dirty="0" err="1">
                <a:latin typeface="Times New Roman" pitchFamily="18" charset="0"/>
                <a:cs typeface="Times New Roman" pitchFamily="18" charset="0"/>
              </a:rPr>
              <a:t>peroxidation</a:t>
            </a:r>
            <a:r>
              <a:rPr lang="en-US" sz="2400" b="1" dirty="0">
                <a:latin typeface="Times New Roman" pitchFamily="18" charset="0"/>
                <a:cs typeface="Times New Roman" pitchFamily="18" charset="0"/>
              </a:rPr>
              <a:t> and antioxidant capacity as shown in the increased levels of SOD, CAT and GSH and decreased levels of PSA, ACP and MAD. </a:t>
            </a:r>
            <a:endParaRPr lang="en-US" sz="2400" b="1"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These </a:t>
            </a:r>
            <a:r>
              <a:rPr lang="en-US" sz="2400" b="1" dirty="0">
                <a:latin typeface="Times New Roman" pitchFamily="18" charset="0"/>
                <a:cs typeface="Times New Roman" pitchFamily="18" charset="0"/>
              </a:rPr>
              <a:t>observations are indications of </a:t>
            </a:r>
            <a:r>
              <a:rPr lang="en-US" sz="2400" b="1" dirty="0" err="1">
                <a:latin typeface="Times New Roman" pitchFamily="18" charset="0"/>
                <a:cs typeface="Times New Roman" pitchFamily="18" charset="0"/>
              </a:rPr>
              <a:t>modulatory</a:t>
            </a:r>
            <a:r>
              <a:rPr lang="en-US" sz="2400" b="1" dirty="0">
                <a:latin typeface="Times New Roman" pitchFamily="18" charset="0"/>
                <a:cs typeface="Times New Roman" pitchFamily="18" charset="0"/>
              </a:rPr>
              <a:t> effects of </a:t>
            </a:r>
            <a:r>
              <a:rPr lang="en-US" sz="2400" b="1" i="1" dirty="0" err="1">
                <a:latin typeface="Times New Roman" pitchFamily="18" charset="0"/>
                <a:cs typeface="Times New Roman" pitchFamily="18" charset="0"/>
              </a:rPr>
              <a:t>Zapoteca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portoricensis</a:t>
            </a:r>
            <a:r>
              <a:rPr lang="en-US" sz="2400" b="1" dirty="0">
                <a:latin typeface="Times New Roman" pitchFamily="18" charset="0"/>
                <a:cs typeface="Times New Roman" pitchFamily="18" charset="0"/>
              </a:rPr>
              <a:t> root extracts on induced benign prostate hyperplasia (BPH) in male albino rats and could be a source of new agent for managing BPH.</a:t>
            </a:r>
          </a:p>
          <a:p>
            <a:pPr algn="just"/>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163</TotalTime>
  <Words>1132</Words>
  <Application>Microsoft Office PowerPoint</Application>
  <PresentationFormat>On-screen Show (4:3)</PresentationFormat>
  <Paragraphs>144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Opulent</vt:lpstr>
      <vt:lpstr>Slide 1</vt:lpstr>
      <vt:lpstr>Slide 2</vt:lpstr>
      <vt:lpstr>RESULT</vt:lpstr>
      <vt:lpstr>Slide 4</vt:lpstr>
      <vt:lpstr>Slide 5</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20</cp:revision>
  <dcterms:created xsi:type="dcterms:W3CDTF">2020-11-09T17:44:33Z</dcterms:created>
  <dcterms:modified xsi:type="dcterms:W3CDTF">2020-11-09T20:28:04Z</dcterms:modified>
</cp:coreProperties>
</file>