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63" r:id="rId4"/>
    <p:sldId id="257" r:id="rId5"/>
    <p:sldId id="264" r:id="rId6"/>
    <p:sldId id="265" r:id="rId7"/>
    <p:sldId id="266" r:id="rId8"/>
    <p:sldId id="267" r:id="rId9"/>
    <p:sldId id="270" r:id="rId10"/>
    <p:sldId id="268" r:id="rId11"/>
    <p:sldId id="275" r:id="rId12"/>
    <p:sldId id="269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8B165-5A61-40EB-B0E5-2EF4AE25F8F4}" type="doc">
      <dgm:prSet loTypeId="urn:microsoft.com/office/officeart/2005/8/layout/radial4" loCatId="relationship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A0A0A472-856E-482A-914E-223BACB61BEF}">
      <dgm:prSet phldrT="[Tekst]" custT="1"/>
      <dgm:spPr/>
      <dgm:t>
        <a:bodyPr/>
        <a:lstStyle/>
        <a:p>
          <a:pPr algn="ctr"/>
          <a:r>
            <a:rPr lang="pl-PL" sz="2000" b="1" dirty="0"/>
            <a:t>Alzheimer</a:t>
          </a:r>
        </a:p>
      </dgm:t>
    </dgm:pt>
    <dgm:pt modelId="{41918376-66E0-4872-8195-FBDAD7CB0499}" type="parTrans" cxnId="{9FCA2019-F061-47FD-9A5A-A6A547A8FE33}">
      <dgm:prSet/>
      <dgm:spPr/>
      <dgm:t>
        <a:bodyPr/>
        <a:lstStyle/>
        <a:p>
          <a:pPr algn="ctr"/>
          <a:endParaRPr lang="pl-PL"/>
        </a:p>
      </dgm:t>
    </dgm:pt>
    <dgm:pt modelId="{9DDFFAC6-D6F8-4F60-BA52-9DC36027F2FB}" type="sibTrans" cxnId="{9FCA2019-F061-47FD-9A5A-A6A547A8FE33}">
      <dgm:prSet/>
      <dgm:spPr/>
      <dgm:t>
        <a:bodyPr/>
        <a:lstStyle/>
        <a:p>
          <a:pPr algn="ctr"/>
          <a:endParaRPr lang="pl-PL"/>
        </a:p>
      </dgm:t>
    </dgm:pt>
    <dgm:pt modelId="{67447760-6F28-4293-82D8-AEAD6C98E152}">
      <dgm:prSet phldrT="[Tekst]" custT="1"/>
      <dgm:spPr/>
      <dgm:t>
        <a:bodyPr/>
        <a:lstStyle/>
        <a:p>
          <a:pPr algn="ctr">
            <a:lnSpc>
              <a:spcPct val="150000"/>
            </a:lnSpc>
          </a:pPr>
          <a:r>
            <a:rPr lang="pl-PL" sz="2000" b="1" dirty="0" err="1"/>
            <a:t>Cholinergic</a:t>
          </a:r>
          <a:r>
            <a:rPr lang="pl-PL" sz="2000" b="1" baseline="0" dirty="0"/>
            <a:t> </a:t>
          </a:r>
          <a:r>
            <a:rPr lang="pl-PL" sz="2000" b="1" baseline="0" dirty="0" err="1"/>
            <a:t>hypothesis</a:t>
          </a:r>
          <a:endParaRPr lang="pl-PL" sz="2000" b="1" dirty="0"/>
        </a:p>
      </dgm:t>
    </dgm:pt>
    <dgm:pt modelId="{9EBBC333-A310-452C-A69B-802BF3DB8124}" type="parTrans" cxnId="{D333B034-6935-492A-BE34-B65DEFF1CFA8}">
      <dgm:prSet/>
      <dgm:spPr/>
      <dgm:t>
        <a:bodyPr/>
        <a:lstStyle/>
        <a:p>
          <a:pPr algn="ctr"/>
          <a:endParaRPr lang="pl-PL"/>
        </a:p>
      </dgm:t>
    </dgm:pt>
    <dgm:pt modelId="{3FEAA863-5516-435A-AC95-4FD761A52860}" type="sibTrans" cxnId="{D333B034-6935-492A-BE34-B65DEFF1CFA8}">
      <dgm:prSet/>
      <dgm:spPr/>
      <dgm:t>
        <a:bodyPr/>
        <a:lstStyle/>
        <a:p>
          <a:pPr algn="ctr"/>
          <a:endParaRPr lang="pl-PL"/>
        </a:p>
      </dgm:t>
    </dgm:pt>
    <dgm:pt modelId="{CA07931A-4439-40D4-ABA4-CF27539E0F26}">
      <dgm:prSet phldrT="[Tekst]" custT="1"/>
      <dgm:spPr/>
      <dgm:t>
        <a:bodyPr/>
        <a:lstStyle/>
        <a:p>
          <a:pPr algn="ctr">
            <a:lnSpc>
              <a:spcPct val="150000"/>
            </a:lnSpc>
          </a:pPr>
          <a:r>
            <a:rPr lang="el-GR" sz="2000" b="1" dirty="0">
              <a:latin typeface="Calibri"/>
            </a:rPr>
            <a:t>β</a:t>
          </a:r>
          <a:r>
            <a:rPr lang="pl-PL" sz="2000" b="1" dirty="0">
              <a:latin typeface="Calibri"/>
            </a:rPr>
            <a:t>-amyloid </a:t>
          </a:r>
          <a:r>
            <a:rPr lang="pl-PL" sz="2000" b="1" dirty="0" err="1">
              <a:latin typeface="Calibri"/>
            </a:rPr>
            <a:t>hypothesis</a:t>
          </a:r>
          <a:endParaRPr lang="pl-PL" sz="2000" b="1" dirty="0"/>
        </a:p>
      </dgm:t>
    </dgm:pt>
    <dgm:pt modelId="{08007114-03E1-4CDF-AA98-014EC5B3B4DF}" type="parTrans" cxnId="{08F2FA27-A726-4613-B3D9-917ED37630C2}">
      <dgm:prSet/>
      <dgm:spPr/>
      <dgm:t>
        <a:bodyPr/>
        <a:lstStyle/>
        <a:p>
          <a:pPr algn="ctr"/>
          <a:endParaRPr lang="pl-PL"/>
        </a:p>
      </dgm:t>
    </dgm:pt>
    <dgm:pt modelId="{6893B015-8F06-4105-9CE6-A8BC7D5387EB}" type="sibTrans" cxnId="{08F2FA27-A726-4613-B3D9-917ED37630C2}">
      <dgm:prSet/>
      <dgm:spPr/>
      <dgm:t>
        <a:bodyPr/>
        <a:lstStyle/>
        <a:p>
          <a:pPr algn="ctr"/>
          <a:endParaRPr lang="pl-PL"/>
        </a:p>
      </dgm:t>
    </dgm:pt>
    <dgm:pt modelId="{07C2824E-3F9C-4FE3-8FC2-29E170B9552C}">
      <dgm:prSet phldrT="[Tekst]" custT="1"/>
      <dgm:spPr/>
      <dgm:t>
        <a:bodyPr/>
        <a:lstStyle/>
        <a:p>
          <a:pPr algn="ctr">
            <a:lnSpc>
              <a:spcPct val="150000"/>
            </a:lnSpc>
          </a:pPr>
          <a:r>
            <a:rPr lang="pl-PL" sz="2000" b="1" dirty="0"/>
            <a:t>Tau</a:t>
          </a:r>
          <a:r>
            <a:rPr lang="pl-PL" sz="2000" b="1" baseline="0" dirty="0"/>
            <a:t> protein </a:t>
          </a:r>
          <a:r>
            <a:rPr lang="pl-PL" sz="2000" b="1" baseline="0" dirty="0" err="1"/>
            <a:t>hypothesis</a:t>
          </a:r>
          <a:endParaRPr lang="pl-PL" sz="2000" b="1" dirty="0"/>
        </a:p>
      </dgm:t>
    </dgm:pt>
    <dgm:pt modelId="{3288FFE0-6891-40C7-A56B-D60C48B10653}" type="parTrans" cxnId="{D916A77C-73A0-40BE-B86B-FCB10ADBECF5}">
      <dgm:prSet/>
      <dgm:spPr/>
      <dgm:t>
        <a:bodyPr/>
        <a:lstStyle/>
        <a:p>
          <a:pPr algn="ctr"/>
          <a:endParaRPr lang="pl-PL"/>
        </a:p>
      </dgm:t>
    </dgm:pt>
    <dgm:pt modelId="{516648C5-FF24-4C09-AAC8-47EB64712398}" type="sibTrans" cxnId="{D916A77C-73A0-40BE-B86B-FCB10ADBECF5}">
      <dgm:prSet/>
      <dgm:spPr/>
      <dgm:t>
        <a:bodyPr/>
        <a:lstStyle/>
        <a:p>
          <a:pPr algn="ctr"/>
          <a:endParaRPr lang="pl-PL"/>
        </a:p>
      </dgm:t>
    </dgm:pt>
    <dgm:pt modelId="{FD396ACC-29BE-4D10-9DB8-F245394E714D}">
      <dgm:prSet phldrT="[Tekst]" custT="1"/>
      <dgm:spPr/>
      <dgm:t>
        <a:bodyPr/>
        <a:lstStyle/>
        <a:p>
          <a:pPr algn="ctr">
            <a:lnSpc>
              <a:spcPct val="150000"/>
            </a:lnSpc>
          </a:pPr>
          <a:r>
            <a:rPr lang="pl-PL" sz="2000" b="1" dirty="0" err="1"/>
            <a:t>Oxidative</a:t>
          </a:r>
          <a:r>
            <a:rPr lang="pl-PL" sz="2000" b="1" baseline="0" dirty="0"/>
            <a:t> </a:t>
          </a:r>
          <a:r>
            <a:rPr lang="pl-PL" sz="2000" b="1" baseline="0" dirty="0" err="1"/>
            <a:t>stress</a:t>
          </a:r>
          <a:endParaRPr lang="pl-PL" sz="2000" b="1" dirty="0"/>
        </a:p>
      </dgm:t>
    </dgm:pt>
    <dgm:pt modelId="{7A0418F0-95ED-4B49-A982-049B7F7474E2}" type="sibTrans" cxnId="{259ACAFA-36AB-4C50-845D-7CC17A3CB80F}">
      <dgm:prSet/>
      <dgm:spPr/>
      <dgm:t>
        <a:bodyPr/>
        <a:lstStyle/>
        <a:p>
          <a:pPr algn="ctr"/>
          <a:endParaRPr lang="pl-PL"/>
        </a:p>
      </dgm:t>
    </dgm:pt>
    <dgm:pt modelId="{8C5383A2-421B-4AB0-B298-C6B1F98BD8C2}" type="parTrans" cxnId="{259ACAFA-36AB-4C50-845D-7CC17A3CB80F}">
      <dgm:prSet/>
      <dgm:spPr/>
      <dgm:t>
        <a:bodyPr/>
        <a:lstStyle/>
        <a:p>
          <a:pPr algn="ctr"/>
          <a:endParaRPr lang="pl-PL"/>
        </a:p>
      </dgm:t>
    </dgm:pt>
    <dgm:pt modelId="{93C0F9DD-FA9C-4A47-A145-765F8C030E17}">
      <dgm:prSet phldrT="[Tekst]" custT="1"/>
      <dgm:spPr/>
      <dgm:t>
        <a:bodyPr/>
        <a:lstStyle/>
        <a:p>
          <a:r>
            <a:rPr lang="pl-PL" sz="2000" b="1" dirty="0"/>
            <a:t>Metal </a:t>
          </a:r>
          <a:r>
            <a:rPr lang="pl-PL" sz="2000" b="1" dirty="0" err="1"/>
            <a:t>ion</a:t>
          </a:r>
          <a:r>
            <a:rPr lang="pl-PL" sz="2000" b="1" dirty="0"/>
            <a:t> influence</a:t>
          </a:r>
        </a:p>
      </dgm:t>
    </dgm:pt>
    <dgm:pt modelId="{D4263319-2D6F-4D22-9B8F-A88F92DCAD0A}" type="parTrans" cxnId="{46226F8E-1264-4388-901D-027DCB4A8AD8}">
      <dgm:prSet/>
      <dgm:spPr/>
      <dgm:t>
        <a:bodyPr/>
        <a:lstStyle/>
        <a:p>
          <a:endParaRPr lang="pl-PL"/>
        </a:p>
      </dgm:t>
    </dgm:pt>
    <dgm:pt modelId="{A6783046-DF94-4C99-BAA1-DEBFE0D04963}" type="sibTrans" cxnId="{46226F8E-1264-4388-901D-027DCB4A8AD8}">
      <dgm:prSet/>
      <dgm:spPr/>
      <dgm:t>
        <a:bodyPr/>
        <a:lstStyle/>
        <a:p>
          <a:endParaRPr lang="pl-PL"/>
        </a:p>
      </dgm:t>
    </dgm:pt>
    <dgm:pt modelId="{EC482456-0E70-497A-8AD4-55AAC6677107}" type="pres">
      <dgm:prSet presAssocID="{79A8B165-5A61-40EB-B0E5-2EF4AE25F8F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4F76AA8-3C5D-4FCE-A35B-954575122818}" type="pres">
      <dgm:prSet presAssocID="{A0A0A472-856E-482A-914E-223BACB61BEF}" presName="centerShape" presStyleLbl="node0" presStyleIdx="0" presStyleCnt="1" custLinFactNeighborX="440" custLinFactNeighborY="-3327"/>
      <dgm:spPr/>
    </dgm:pt>
    <dgm:pt modelId="{63925C92-5FFC-40AE-87C7-8BACCD5AA25F}" type="pres">
      <dgm:prSet presAssocID="{9EBBC333-A310-452C-A69B-802BF3DB8124}" presName="parTrans" presStyleLbl="bgSibTrans2D1" presStyleIdx="0" presStyleCnt="5" custLinFactNeighborX="5718" custLinFactNeighborY="-22254"/>
      <dgm:spPr/>
    </dgm:pt>
    <dgm:pt modelId="{265BF57A-2542-4580-907D-FAB8243D85EF}" type="pres">
      <dgm:prSet presAssocID="{67447760-6F28-4293-82D8-AEAD6C98E152}" presName="node" presStyleLbl="node1" presStyleIdx="0" presStyleCnt="5" custRadScaleRad="93800" custRadScaleInc="38332">
        <dgm:presLayoutVars>
          <dgm:bulletEnabled val="1"/>
        </dgm:presLayoutVars>
      </dgm:prSet>
      <dgm:spPr/>
    </dgm:pt>
    <dgm:pt modelId="{B52597EF-5820-47E7-B35F-214858A010AC}" type="pres">
      <dgm:prSet presAssocID="{8C5383A2-421B-4AB0-B298-C6B1F98BD8C2}" presName="parTrans" presStyleLbl="bgSibTrans2D1" presStyleIdx="1" presStyleCnt="5" custScaleX="75974" custScaleY="99420" custLinFactNeighborX="9832" custLinFactNeighborY="40164"/>
      <dgm:spPr/>
    </dgm:pt>
    <dgm:pt modelId="{C1B0BC04-0FA1-4C30-B308-316FDFBCC60B}" type="pres">
      <dgm:prSet presAssocID="{FD396ACC-29BE-4D10-9DB8-F245394E714D}" presName="node" presStyleLbl="node1" presStyleIdx="1" presStyleCnt="5" custScaleX="99998" custScaleY="90349" custRadScaleRad="110383" custRadScaleInc="15328">
        <dgm:presLayoutVars>
          <dgm:bulletEnabled val="1"/>
        </dgm:presLayoutVars>
      </dgm:prSet>
      <dgm:spPr/>
    </dgm:pt>
    <dgm:pt modelId="{BB83ABD4-869F-4322-A1CD-2339D9C1DAF1}" type="pres">
      <dgm:prSet presAssocID="{3288FFE0-6891-40C7-A56B-D60C48B10653}" presName="parTrans" presStyleLbl="bgSibTrans2D1" presStyleIdx="2" presStyleCnt="5" custLinFactNeighborX="-4829" custLinFactNeighborY="-20071"/>
      <dgm:spPr/>
    </dgm:pt>
    <dgm:pt modelId="{DC64372B-2732-4402-90D1-5E6775A225DF}" type="pres">
      <dgm:prSet presAssocID="{07C2824E-3F9C-4FE3-8FC2-29E170B9552C}" presName="node" presStyleLbl="node1" presStyleIdx="2" presStyleCnt="5" custScaleX="96705" custScaleY="104824" custRadScaleRad="110893" custRadScaleInc="52">
        <dgm:presLayoutVars>
          <dgm:bulletEnabled val="1"/>
        </dgm:presLayoutVars>
      </dgm:prSet>
      <dgm:spPr/>
    </dgm:pt>
    <dgm:pt modelId="{95BD21AF-EB9D-48AE-824E-257ACCD8F4A6}" type="pres">
      <dgm:prSet presAssocID="{D4263319-2D6F-4D22-9B8F-A88F92DCAD0A}" presName="parTrans" presStyleLbl="bgSibTrans2D1" presStyleIdx="3" presStyleCnt="5" custLinFactNeighborX="-4829" custLinFactNeighborY="-20071"/>
      <dgm:spPr/>
    </dgm:pt>
    <dgm:pt modelId="{52E5A0E3-0340-4CEF-804B-A8296BFD75A6}" type="pres">
      <dgm:prSet presAssocID="{93C0F9DD-FA9C-4A47-A145-765F8C030E17}" presName="node" presStyleLbl="node1" presStyleIdx="3" presStyleCnt="5" custScaleX="96705" custScaleY="104824" custRadScaleRad="101818" custRadScaleInc="80929">
        <dgm:presLayoutVars>
          <dgm:bulletEnabled val="1"/>
        </dgm:presLayoutVars>
      </dgm:prSet>
      <dgm:spPr/>
    </dgm:pt>
    <dgm:pt modelId="{495675FC-E003-486F-B759-187BB0AD63A8}" type="pres">
      <dgm:prSet presAssocID="{08007114-03E1-4CDF-AA98-014EC5B3B4DF}" presName="parTrans" presStyleLbl="bgSibTrans2D1" presStyleIdx="4" presStyleCnt="5" custLinFactNeighborX="-1615" custLinFactNeighborY="3232"/>
      <dgm:spPr/>
    </dgm:pt>
    <dgm:pt modelId="{A96B0AE4-718A-4158-B78E-E66656E86B71}" type="pres">
      <dgm:prSet presAssocID="{CA07931A-4439-40D4-ABA4-CF27539E0F26}" presName="node" presStyleLbl="node1" presStyleIdx="4" presStyleCnt="5" custScaleX="103195" custScaleY="88180" custRadScaleRad="106637" custRadScaleInc="-144499">
        <dgm:presLayoutVars>
          <dgm:bulletEnabled val="1"/>
        </dgm:presLayoutVars>
      </dgm:prSet>
      <dgm:spPr/>
    </dgm:pt>
  </dgm:ptLst>
  <dgm:cxnLst>
    <dgm:cxn modelId="{9FCA2019-F061-47FD-9A5A-A6A547A8FE33}" srcId="{79A8B165-5A61-40EB-B0E5-2EF4AE25F8F4}" destId="{A0A0A472-856E-482A-914E-223BACB61BEF}" srcOrd="0" destOrd="0" parTransId="{41918376-66E0-4872-8195-FBDAD7CB0499}" sibTransId="{9DDFFAC6-D6F8-4F60-BA52-9DC36027F2FB}"/>
    <dgm:cxn modelId="{50BEBE1F-F3E8-46C4-AB26-FA01FB157C53}" type="presOf" srcId="{CA07931A-4439-40D4-ABA4-CF27539E0F26}" destId="{A96B0AE4-718A-4158-B78E-E66656E86B71}" srcOrd="0" destOrd="0" presId="urn:microsoft.com/office/officeart/2005/8/layout/radial4"/>
    <dgm:cxn modelId="{418C4723-A266-42D6-A18A-96CFB48D1A91}" type="presOf" srcId="{D4263319-2D6F-4D22-9B8F-A88F92DCAD0A}" destId="{95BD21AF-EB9D-48AE-824E-257ACCD8F4A6}" srcOrd="0" destOrd="0" presId="urn:microsoft.com/office/officeart/2005/8/layout/radial4"/>
    <dgm:cxn modelId="{08F2FA27-A726-4613-B3D9-917ED37630C2}" srcId="{A0A0A472-856E-482A-914E-223BACB61BEF}" destId="{CA07931A-4439-40D4-ABA4-CF27539E0F26}" srcOrd="4" destOrd="0" parTransId="{08007114-03E1-4CDF-AA98-014EC5B3B4DF}" sibTransId="{6893B015-8F06-4105-9CE6-A8BC7D5387EB}"/>
    <dgm:cxn modelId="{D333B034-6935-492A-BE34-B65DEFF1CFA8}" srcId="{A0A0A472-856E-482A-914E-223BACB61BEF}" destId="{67447760-6F28-4293-82D8-AEAD6C98E152}" srcOrd="0" destOrd="0" parTransId="{9EBBC333-A310-452C-A69B-802BF3DB8124}" sibTransId="{3FEAA863-5516-435A-AC95-4FD761A52860}"/>
    <dgm:cxn modelId="{FAB9CC59-FA65-4368-B5EC-7E2F01EB9B4C}" type="presOf" srcId="{9EBBC333-A310-452C-A69B-802BF3DB8124}" destId="{63925C92-5FFC-40AE-87C7-8BACCD5AA25F}" srcOrd="0" destOrd="0" presId="urn:microsoft.com/office/officeart/2005/8/layout/radial4"/>
    <dgm:cxn modelId="{D916A77C-73A0-40BE-B86B-FCB10ADBECF5}" srcId="{A0A0A472-856E-482A-914E-223BACB61BEF}" destId="{07C2824E-3F9C-4FE3-8FC2-29E170B9552C}" srcOrd="2" destOrd="0" parTransId="{3288FFE0-6891-40C7-A56B-D60C48B10653}" sibTransId="{516648C5-FF24-4C09-AAC8-47EB64712398}"/>
    <dgm:cxn modelId="{58426B85-91AF-43CD-B066-56D873EF1FDD}" type="presOf" srcId="{08007114-03E1-4CDF-AA98-014EC5B3B4DF}" destId="{495675FC-E003-486F-B759-187BB0AD63A8}" srcOrd="0" destOrd="0" presId="urn:microsoft.com/office/officeart/2005/8/layout/radial4"/>
    <dgm:cxn modelId="{DF5AD48A-4715-40E8-BCA6-D5F089301BCE}" type="presOf" srcId="{79A8B165-5A61-40EB-B0E5-2EF4AE25F8F4}" destId="{EC482456-0E70-497A-8AD4-55AAC6677107}" srcOrd="0" destOrd="0" presId="urn:microsoft.com/office/officeart/2005/8/layout/radial4"/>
    <dgm:cxn modelId="{46226F8E-1264-4388-901D-027DCB4A8AD8}" srcId="{A0A0A472-856E-482A-914E-223BACB61BEF}" destId="{93C0F9DD-FA9C-4A47-A145-765F8C030E17}" srcOrd="3" destOrd="0" parTransId="{D4263319-2D6F-4D22-9B8F-A88F92DCAD0A}" sibTransId="{A6783046-DF94-4C99-BAA1-DEBFE0D04963}"/>
    <dgm:cxn modelId="{14B666A2-7DFD-4174-89FE-D454A9D005B7}" type="presOf" srcId="{07C2824E-3F9C-4FE3-8FC2-29E170B9552C}" destId="{DC64372B-2732-4402-90D1-5E6775A225DF}" srcOrd="0" destOrd="0" presId="urn:microsoft.com/office/officeart/2005/8/layout/radial4"/>
    <dgm:cxn modelId="{A12B21C2-036B-4A9E-B755-472F4C0ED019}" type="presOf" srcId="{A0A0A472-856E-482A-914E-223BACB61BEF}" destId="{74F76AA8-3C5D-4FCE-A35B-954575122818}" srcOrd="0" destOrd="0" presId="urn:microsoft.com/office/officeart/2005/8/layout/radial4"/>
    <dgm:cxn modelId="{0E257EC4-0513-45BF-8562-B8F513440B34}" type="presOf" srcId="{FD396ACC-29BE-4D10-9DB8-F245394E714D}" destId="{C1B0BC04-0FA1-4C30-B308-316FDFBCC60B}" srcOrd="0" destOrd="0" presId="urn:microsoft.com/office/officeart/2005/8/layout/radial4"/>
    <dgm:cxn modelId="{660339C7-56BF-4F7B-89DB-585B527530EB}" type="presOf" srcId="{67447760-6F28-4293-82D8-AEAD6C98E152}" destId="{265BF57A-2542-4580-907D-FAB8243D85EF}" srcOrd="0" destOrd="0" presId="urn:microsoft.com/office/officeart/2005/8/layout/radial4"/>
    <dgm:cxn modelId="{E02E72DC-5F6D-4B20-BC11-A0469CFA0360}" type="presOf" srcId="{8C5383A2-421B-4AB0-B298-C6B1F98BD8C2}" destId="{B52597EF-5820-47E7-B35F-214858A010AC}" srcOrd="0" destOrd="0" presId="urn:microsoft.com/office/officeart/2005/8/layout/radial4"/>
    <dgm:cxn modelId="{6D23F1E7-EEE9-4A21-9E45-471D60C6611D}" type="presOf" srcId="{3288FFE0-6891-40C7-A56B-D60C48B10653}" destId="{BB83ABD4-869F-4322-A1CD-2339D9C1DAF1}" srcOrd="0" destOrd="0" presId="urn:microsoft.com/office/officeart/2005/8/layout/radial4"/>
    <dgm:cxn modelId="{668FA3F1-A049-4ACF-ADF6-E8892A76CCA5}" type="presOf" srcId="{93C0F9DD-FA9C-4A47-A145-765F8C030E17}" destId="{52E5A0E3-0340-4CEF-804B-A8296BFD75A6}" srcOrd="0" destOrd="0" presId="urn:microsoft.com/office/officeart/2005/8/layout/radial4"/>
    <dgm:cxn modelId="{259ACAFA-36AB-4C50-845D-7CC17A3CB80F}" srcId="{A0A0A472-856E-482A-914E-223BACB61BEF}" destId="{FD396ACC-29BE-4D10-9DB8-F245394E714D}" srcOrd="1" destOrd="0" parTransId="{8C5383A2-421B-4AB0-B298-C6B1F98BD8C2}" sibTransId="{7A0418F0-95ED-4B49-A982-049B7F7474E2}"/>
    <dgm:cxn modelId="{5FA93E42-04CF-4884-8EA3-118F3A93C447}" type="presParOf" srcId="{EC482456-0E70-497A-8AD4-55AAC6677107}" destId="{74F76AA8-3C5D-4FCE-A35B-954575122818}" srcOrd="0" destOrd="0" presId="urn:microsoft.com/office/officeart/2005/8/layout/radial4"/>
    <dgm:cxn modelId="{5BE91290-87BE-4E18-90CD-17A54FC91D5A}" type="presParOf" srcId="{EC482456-0E70-497A-8AD4-55AAC6677107}" destId="{63925C92-5FFC-40AE-87C7-8BACCD5AA25F}" srcOrd="1" destOrd="0" presId="urn:microsoft.com/office/officeart/2005/8/layout/radial4"/>
    <dgm:cxn modelId="{AC434C14-9207-4A0E-8357-F6CEAE3719E9}" type="presParOf" srcId="{EC482456-0E70-497A-8AD4-55AAC6677107}" destId="{265BF57A-2542-4580-907D-FAB8243D85EF}" srcOrd="2" destOrd="0" presId="urn:microsoft.com/office/officeart/2005/8/layout/radial4"/>
    <dgm:cxn modelId="{60B82C0D-5A32-44EA-80F9-E10734CFC04C}" type="presParOf" srcId="{EC482456-0E70-497A-8AD4-55AAC6677107}" destId="{B52597EF-5820-47E7-B35F-214858A010AC}" srcOrd="3" destOrd="0" presId="urn:microsoft.com/office/officeart/2005/8/layout/radial4"/>
    <dgm:cxn modelId="{D2B19B7B-C4C2-4059-9DFF-94A01657F44D}" type="presParOf" srcId="{EC482456-0E70-497A-8AD4-55AAC6677107}" destId="{C1B0BC04-0FA1-4C30-B308-316FDFBCC60B}" srcOrd="4" destOrd="0" presId="urn:microsoft.com/office/officeart/2005/8/layout/radial4"/>
    <dgm:cxn modelId="{703EEE62-0A2C-4EFB-9A1B-BBCAFB08B66D}" type="presParOf" srcId="{EC482456-0E70-497A-8AD4-55AAC6677107}" destId="{BB83ABD4-869F-4322-A1CD-2339D9C1DAF1}" srcOrd="5" destOrd="0" presId="urn:microsoft.com/office/officeart/2005/8/layout/radial4"/>
    <dgm:cxn modelId="{06B1CADD-8362-4C5F-81C5-224DF77A692D}" type="presParOf" srcId="{EC482456-0E70-497A-8AD4-55AAC6677107}" destId="{DC64372B-2732-4402-90D1-5E6775A225DF}" srcOrd="6" destOrd="0" presId="urn:microsoft.com/office/officeart/2005/8/layout/radial4"/>
    <dgm:cxn modelId="{11199B75-6C79-40A4-BDDC-487C260376C2}" type="presParOf" srcId="{EC482456-0E70-497A-8AD4-55AAC6677107}" destId="{95BD21AF-EB9D-48AE-824E-257ACCD8F4A6}" srcOrd="7" destOrd="0" presId="urn:microsoft.com/office/officeart/2005/8/layout/radial4"/>
    <dgm:cxn modelId="{A564DA2A-90E9-4AD3-8E3C-41376F53C282}" type="presParOf" srcId="{EC482456-0E70-497A-8AD4-55AAC6677107}" destId="{52E5A0E3-0340-4CEF-804B-A8296BFD75A6}" srcOrd="8" destOrd="0" presId="urn:microsoft.com/office/officeart/2005/8/layout/radial4"/>
    <dgm:cxn modelId="{416EFB68-C5AD-4AE8-A007-5299234C8B9D}" type="presParOf" srcId="{EC482456-0E70-497A-8AD4-55AAC6677107}" destId="{495675FC-E003-486F-B759-187BB0AD63A8}" srcOrd="9" destOrd="0" presId="urn:microsoft.com/office/officeart/2005/8/layout/radial4"/>
    <dgm:cxn modelId="{6D6CB28B-544B-42F6-A07D-017A3AF615F8}" type="presParOf" srcId="{EC482456-0E70-497A-8AD4-55AAC6677107}" destId="{A96B0AE4-718A-4158-B78E-E66656E86B7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76AA8-3C5D-4FCE-A35B-954575122818}">
      <dsp:nvSpPr>
        <dsp:cNvPr id="0" name=""/>
        <dsp:cNvSpPr/>
      </dsp:nvSpPr>
      <dsp:spPr>
        <a:xfrm>
          <a:off x="2710568" y="2823989"/>
          <a:ext cx="1871611" cy="187161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Alzheimer</a:t>
          </a:r>
        </a:p>
      </dsp:txBody>
      <dsp:txXfrm>
        <a:off x="2984659" y="3098080"/>
        <a:ext cx="1323429" cy="1323429"/>
      </dsp:txXfrm>
    </dsp:sp>
    <dsp:sp modelId="{63925C92-5FFC-40AE-87C7-8BACCD5AA25F}">
      <dsp:nvSpPr>
        <dsp:cNvPr id="0" name=""/>
        <dsp:cNvSpPr/>
      </dsp:nvSpPr>
      <dsp:spPr>
        <a:xfrm rot="11381946">
          <a:off x="1196976" y="3072121"/>
          <a:ext cx="1537667" cy="5334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5BF57A-2542-4580-907D-FAB8243D85EF}">
      <dsp:nvSpPr>
        <dsp:cNvPr id="0" name=""/>
        <dsp:cNvSpPr/>
      </dsp:nvSpPr>
      <dsp:spPr>
        <a:xfrm>
          <a:off x="231026" y="2616789"/>
          <a:ext cx="1778031" cy="1422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err="1"/>
            <a:t>Cholinergic</a:t>
          </a:r>
          <a:r>
            <a:rPr lang="pl-PL" sz="2000" b="1" kern="1200" baseline="0" dirty="0"/>
            <a:t> </a:t>
          </a:r>
          <a:r>
            <a:rPr lang="pl-PL" sz="2000" b="1" kern="1200" baseline="0" dirty="0" err="1"/>
            <a:t>hypothesis</a:t>
          </a:r>
          <a:endParaRPr lang="pl-PL" sz="2000" b="1" kern="1200" dirty="0"/>
        </a:p>
      </dsp:txBody>
      <dsp:txXfrm>
        <a:off x="272687" y="2658450"/>
        <a:ext cx="1694709" cy="1339102"/>
      </dsp:txXfrm>
    </dsp:sp>
    <dsp:sp modelId="{B52597EF-5820-47E7-B35F-214858A010AC}">
      <dsp:nvSpPr>
        <dsp:cNvPr id="0" name=""/>
        <dsp:cNvSpPr/>
      </dsp:nvSpPr>
      <dsp:spPr>
        <a:xfrm rot="13671668">
          <a:off x="1794885" y="2242956"/>
          <a:ext cx="1416995" cy="5303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B0BC04-0FA1-4C30-B308-316FDFBCC60B}">
      <dsp:nvSpPr>
        <dsp:cNvPr id="0" name=""/>
        <dsp:cNvSpPr/>
      </dsp:nvSpPr>
      <dsp:spPr>
        <a:xfrm>
          <a:off x="805331" y="959794"/>
          <a:ext cx="1777995" cy="128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err="1"/>
            <a:t>Oxidative</a:t>
          </a:r>
          <a:r>
            <a:rPr lang="pl-PL" sz="2000" b="1" kern="1200" baseline="0" dirty="0"/>
            <a:t> </a:t>
          </a:r>
          <a:r>
            <a:rPr lang="pl-PL" sz="2000" b="1" kern="1200" baseline="0" dirty="0" err="1"/>
            <a:t>stress</a:t>
          </a:r>
          <a:endParaRPr lang="pl-PL" sz="2000" b="1" kern="1200" dirty="0"/>
        </a:p>
      </dsp:txBody>
      <dsp:txXfrm>
        <a:off x="842972" y="997435"/>
        <a:ext cx="1702713" cy="1209864"/>
      </dsp:txXfrm>
    </dsp:sp>
    <dsp:sp modelId="{BB83ABD4-869F-4322-A1CD-2339D9C1DAF1}">
      <dsp:nvSpPr>
        <dsp:cNvPr id="0" name=""/>
        <dsp:cNvSpPr/>
      </dsp:nvSpPr>
      <dsp:spPr>
        <a:xfrm rot="16172174">
          <a:off x="2631835" y="1433501"/>
          <a:ext cx="1821541" cy="5334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64372B-2732-4402-90D1-5E6775A225DF}">
      <dsp:nvSpPr>
        <dsp:cNvPr id="0" name=""/>
        <dsp:cNvSpPr/>
      </dsp:nvSpPr>
      <dsp:spPr>
        <a:xfrm>
          <a:off x="2763474" y="151004"/>
          <a:ext cx="1719444" cy="14910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Tau</a:t>
          </a:r>
          <a:r>
            <a:rPr lang="pl-PL" sz="2000" b="1" kern="1200" baseline="0" dirty="0"/>
            <a:t> protein </a:t>
          </a:r>
          <a:r>
            <a:rPr lang="pl-PL" sz="2000" b="1" kern="1200" baseline="0" dirty="0" err="1"/>
            <a:t>hypothesis</a:t>
          </a:r>
          <a:endParaRPr lang="pl-PL" sz="2000" b="1" kern="1200" dirty="0"/>
        </a:p>
      </dsp:txBody>
      <dsp:txXfrm>
        <a:off x="2807145" y="194675"/>
        <a:ext cx="1632102" cy="1403700"/>
      </dsp:txXfrm>
    </dsp:sp>
    <dsp:sp modelId="{95BD21AF-EB9D-48AE-824E-257ACCD8F4A6}">
      <dsp:nvSpPr>
        <dsp:cNvPr id="0" name=""/>
        <dsp:cNvSpPr/>
      </dsp:nvSpPr>
      <dsp:spPr>
        <a:xfrm rot="20861366">
          <a:off x="4555707" y="2984850"/>
          <a:ext cx="1694381" cy="5334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E5A0E3-0340-4CEF-804B-A8296BFD75A6}">
      <dsp:nvSpPr>
        <dsp:cNvPr id="0" name=""/>
        <dsp:cNvSpPr/>
      </dsp:nvSpPr>
      <dsp:spPr>
        <a:xfrm>
          <a:off x="5452707" y="2432464"/>
          <a:ext cx="1719444" cy="14910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Metal </a:t>
          </a:r>
          <a:r>
            <a:rPr lang="pl-PL" sz="2000" b="1" kern="1200" dirty="0" err="1"/>
            <a:t>ion</a:t>
          </a:r>
          <a:r>
            <a:rPr lang="pl-PL" sz="2000" b="1" kern="1200" dirty="0"/>
            <a:t> influence</a:t>
          </a:r>
        </a:p>
      </dsp:txBody>
      <dsp:txXfrm>
        <a:off x="5496378" y="2476135"/>
        <a:ext cx="1632102" cy="1403700"/>
      </dsp:txXfrm>
    </dsp:sp>
    <dsp:sp modelId="{495675FC-E003-486F-B759-187BB0AD63A8}">
      <dsp:nvSpPr>
        <dsp:cNvPr id="0" name=""/>
        <dsp:cNvSpPr/>
      </dsp:nvSpPr>
      <dsp:spPr>
        <a:xfrm rot="18594715">
          <a:off x="3972662" y="2049689"/>
          <a:ext cx="1734987" cy="5334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6B0AE4-718A-4158-B78E-E66656E86B71}">
      <dsp:nvSpPr>
        <dsp:cNvPr id="0" name=""/>
        <dsp:cNvSpPr/>
      </dsp:nvSpPr>
      <dsp:spPr>
        <a:xfrm>
          <a:off x="4507349" y="1006611"/>
          <a:ext cx="1834839" cy="1254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Calibri"/>
            </a:rPr>
            <a:t>β</a:t>
          </a:r>
          <a:r>
            <a:rPr lang="pl-PL" sz="2000" b="1" kern="1200" dirty="0">
              <a:latin typeface="Calibri"/>
            </a:rPr>
            <a:t>-amyloid </a:t>
          </a:r>
          <a:r>
            <a:rPr lang="pl-PL" sz="2000" b="1" kern="1200" dirty="0" err="1">
              <a:latin typeface="Calibri"/>
            </a:rPr>
            <a:t>hypothesis</a:t>
          </a:r>
          <a:endParaRPr lang="pl-PL" sz="2000" b="1" kern="1200" dirty="0"/>
        </a:p>
      </dsp:txBody>
      <dsp:txXfrm>
        <a:off x="4544086" y="1043348"/>
        <a:ext cx="1761365" cy="1180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65A89B-9707-4DFA-8AEC-7B55E9D2A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D5FB763-8B6A-4DE7-B88E-DA83B7F6F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E78585-FE52-4AE5-A4E7-D843EDA2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5B3-2E06-4C60-BFED-E2D6273D6C64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B089A8-0BF3-4F01-A8AF-016D3DED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793B4A-5CEE-4A3A-BB96-3E576BF0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6125-0694-4ED2-8FB5-1EA599D318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592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09A2C7-6AF0-4498-9092-7138D14A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E4121FD-C569-426E-B11F-CFA234CA2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D758E9-8221-4A73-9BEA-92E0546A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5B3-2E06-4C60-BFED-E2D6273D6C64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B6E029-B16F-468F-9CE6-CA54D65E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1AC269-CBE9-48EB-AADE-E53CA9AF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6125-0694-4ED2-8FB5-1EA599D318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85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E19929B-EA8E-4518-A079-420996113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4EA58CC-D68E-44B0-85A7-F39BAC96B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50386D-67CA-4E11-BC4E-ED36F9D7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5B3-2E06-4C60-BFED-E2D6273D6C64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7065E0-951C-47D0-8984-33259D57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517CD7-6F2E-44B7-A06B-2FB37A95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6125-0694-4ED2-8FB5-1EA599D318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234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9EE055-F237-4176-8305-20F5558B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4CFC96-3228-4981-A6F0-8F6CF3920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FFB84E-9545-467B-92AF-AEF74376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5B3-2E06-4C60-BFED-E2D6273D6C64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7313A8-5B4F-46E1-9B66-91B83DC6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DFC6EB-2E15-444E-BB11-4136E6CD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6125-0694-4ED2-8FB5-1EA599D318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59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58FF9E-9F6E-4940-9EFA-72F9B8182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91A5BBB-76A0-46AE-99EF-47D9501DE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41940F-FA22-4322-BEE2-7BE3948A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5B3-2E06-4C60-BFED-E2D6273D6C64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118B92-A94E-4898-9EC9-7402A0C4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8673F3-8CBA-4149-801C-550F6355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6125-0694-4ED2-8FB5-1EA599D318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91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7755ED-C72C-4299-BC40-F3BDFC25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92EDF2-294F-4F9B-89A6-C611E88B9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97EFA6D-4740-42CE-A246-A5EC66D51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4EEFD8-8097-4350-B33C-583340DC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5B3-2E06-4C60-BFED-E2D6273D6C64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4D07D07-A1C9-4683-A666-E5FA10BC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BD0A669-83D7-4F44-AF37-C9A9B7C5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6125-0694-4ED2-8FB5-1EA599D318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55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94B17-0CB6-439F-A18A-FDE627786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F6CB00-4063-405E-855B-DD258B889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E34671E-9377-4AA0-ACFF-706C2C532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5264225-A867-4D6F-AE11-0468AC571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5837FF0-12A0-446B-904C-D61558880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B0CD320-7E7D-4430-A289-9452798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5B3-2E06-4C60-BFED-E2D6273D6C64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DCBD977-840E-4B0A-ACA2-6AC3DA50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8E12717-C7B6-4254-B93F-BBD5702E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6125-0694-4ED2-8FB5-1EA599D318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0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CB15CC-5DA7-4CAC-973E-96673A7A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E830758-7770-4A12-ACDE-AA869B5D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5B3-2E06-4C60-BFED-E2D6273D6C64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3D4CE47-777A-4125-992F-AC5D3940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48AEA1F-FE30-46A5-82B9-F7ECF981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6125-0694-4ED2-8FB5-1EA599D318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674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4662A89-5470-475A-8AA3-EDE0FCC27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5B3-2E06-4C60-BFED-E2D6273D6C64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D360899-A928-44FD-9DDA-3353488B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B4452D-0ECB-432B-9CCA-A2367A0A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6125-0694-4ED2-8FB5-1EA599D318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704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AC770F-6321-44C8-ACAB-C65B17C8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83FEAD-D848-4277-865C-4E31C7C06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745BD2E-D685-49D6-B0B3-E1A718C55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BA8FEBE-3C29-493D-B817-7BF94AB9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5B3-2E06-4C60-BFED-E2D6273D6C64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1C491EB-C883-4048-91C9-656B6EAA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8B845F8-D2AB-4655-A4D5-C2F1BD0E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6125-0694-4ED2-8FB5-1EA599D318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15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601B44-5C2A-42BC-A910-F160F12B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A9DFC4F-9675-4FAD-AF04-68D1E4F74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84009B-F085-4FFA-B463-8F34272D1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CA90D81-F8B2-49D0-84A3-C908885C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65B3-2E06-4C60-BFED-E2D6273D6C64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60B7BB-5598-46BF-A708-7C4398009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E96D659-DA2D-4410-A63A-184A5164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6125-0694-4ED2-8FB5-1EA599D318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01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AE7E08C-807B-45BD-928D-5090F15B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B21835B-ABE7-4022-9EC0-3CBDF2C02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8EB207-A9EA-42FE-9BAA-C87FEBEED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665B3-2E06-4C60-BFED-E2D6273D6C64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916CFD-BC0A-4790-91A4-F2037A0FF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611EEE-F5B3-46B2-BDC4-4B8619510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C6125-0694-4ED2-8FB5-1EA599D318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4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8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e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4AAC77-081E-4886-85AE-CA4C98270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0757"/>
            <a:ext cx="9144000" cy="2387600"/>
          </a:xfrm>
        </p:spPr>
        <p:txBody>
          <a:bodyPr>
            <a:normAutofit/>
          </a:bodyPr>
          <a:lstStyle/>
          <a:p>
            <a:r>
              <a:rPr lang="en-US" sz="3000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Approach to optimization of FRAP methodology for studies based on selected monoterpenes</a:t>
            </a:r>
            <a:endParaRPr lang="pl-PL" sz="30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151D774-DFE5-4242-A4E1-6079C3DBD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37" y="5030752"/>
            <a:ext cx="5746459" cy="1378437"/>
          </a:xfrm>
        </p:spPr>
        <p:txBody>
          <a:bodyPr>
            <a:normAutofit/>
          </a:bodyPr>
          <a:lstStyle/>
          <a:p>
            <a:r>
              <a:rPr lang="pl-PL" dirty="0"/>
              <a:t>Karolina Wojtunik-Kulesza</a:t>
            </a:r>
          </a:p>
          <a:p>
            <a:r>
              <a:rPr lang="pl-PL" dirty="0"/>
              <a:t>karolina.wojtunik@umlub.pl</a:t>
            </a:r>
          </a:p>
          <a:p>
            <a:r>
              <a:rPr lang="pl-PL" dirty="0" err="1"/>
              <a:t>Medical</a:t>
            </a:r>
            <a:r>
              <a:rPr lang="pl-PL" dirty="0"/>
              <a:t> University of Lublin</a:t>
            </a:r>
          </a:p>
        </p:txBody>
      </p:sp>
      <p:sp>
        <p:nvSpPr>
          <p:cNvPr id="6" name="AutoShape 4" descr="Plants | An Open Access Journal from MDPI">
            <a:extLst>
              <a:ext uri="{FF2B5EF4-FFF2-40B4-BE49-F238E27FC236}">
                <a16:creationId xmlns:a16="http://schemas.microsoft.com/office/drawing/2014/main" id="{4B54578B-3B70-4EC1-8ECC-059AEE915B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7EA3FB6-3E44-44D7-BD65-E9C4388D3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01" y="171708"/>
            <a:ext cx="5358300" cy="127511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CDD266C-31F3-45E8-AD41-BBB423945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218" y="110702"/>
            <a:ext cx="1610556" cy="161055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00B494A-B886-4823-9AA4-215103891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989" y="280627"/>
            <a:ext cx="2004290" cy="105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66E17AA-FDF5-4121-9244-5BC1A5225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307" y="765044"/>
            <a:ext cx="9721657" cy="5327911"/>
          </a:xfrm>
        </p:spPr>
      </p:pic>
    </p:spTree>
    <p:extLst>
      <p:ext uri="{BB962C8B-B14F-4D97-AF65-F5344CB8AC3E}">
        <p14:creationId xmlns:p14="http://schemas.microsoft.com/office/powerpoint/2010/main" val="377809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E472C3-D1A5-48E8-8F0C-B491E3AD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876446"/>
          </a:xfrm>
        </p:spPr>
        <p:txBody>
          <a:bodyPr>
            <a:normAutofit/>
          </a:bodyPr>
          <a:lstStyle/>
          <a:p>
            <a:pPr algn="ctr"/>
            <a:r>
              <a:rPr lang="pl-PL" sz="3200" b="1" i="1" dirty="0" err="1"/>
              <a:t>Assay</a:t>
            </a:r>
            <a:endParaRPr lang="pl-PL" sz="3200" b="1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725CA1-6901-4C5E-A565-6552E72AE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014"/>
            <a:ext cx="10515600" cy="5119949"/>
          </a:xfrm>
        </p:spPr>
        <p:txBody>
          <a:bodyPr/>
          <a:lstStyle/>
          <a:p>
            <a:pPr algn="l"/>
            <a:r>
              <a:rPr lang="pl-PL" sz="2400" b="1" dirty="0"/>
              <a:t>Basic : </a:t>
            </a:r>
            <a:r>
              <a:rPr lang="pl-PL" sz="2000" b="0" i="0" u="none" strike="noStrike" baseline="0" dirty="0">
                <a:latin typeface="URWPalladioL-Roma"/>
              </a:rPr>
              <a:t>0.3M </a:t>
            </a:r>
            <a:r>
              <a:rPr lang="pl-PL" sz="2000" b="0" i="0" u="none" strike="noStrike" baseline="0" dirty="0" err="1">
                <a:latin typeface="URWPalladioL-Roma"/>
              </a:rPr>
              <a:t>acetate</a:t>
            </a:r>
            <a:r>
              <a:rPr lang="pl-PL" sz="2000" b="0" i="0" u="none" strike="noStrike" baseline="0" dirty="0">
                <a:latin typeface="URWPalladioL-Roma"/>
              </a:rPr>
              <a:t> </a:t>
            </a:r>
            <a:r>
              <a:rPr lang="pl-PL" sz="2000" b="0" i="0" u="none" strike="noStrike" baseline="0" dirty="0" err="1">
                <a:latin typeface="URWPalladioL-Roma"/>
              </a:rPr>
              <a:t>buffer</a:t>
            </a:r>
            <a:r>
              <a:rPr lang="pl-PL" sz="2000" b="0" i="0" u="none" strike="noStrike" baseline="0" dirty="0">
                <a:latin typeface="URWPalladioL-Roma"/>
              </a:rPr>
              <a:t> (</a:t>
            </a:r>
            <a:r>
              <a:rPr lang="pl-PL" sz="2000" b="0" i="0" u="none" strike="noStrike" baseline="0" dirty="0" err="1">
                <a:latin typeface="URWPalladioL-Roma"/>
              </a:rPr>
              <a:t>pH</a:t>
            </a:r>
            <a:r>
              <a:rPr lang="pl-PL" sz="2000" b="0" i="0" u="none" strike="noStrike" baseline="0" dirty="0">
                <a:latin typeface="URWPalladioL-Roma"/>
              </a:rPr>
              <a:t> 3.6) </a:t>
            </a:r>
            <a:r>
              <a:rPr lang="pl-PL" sz="2000" dirty="0">
                <a:latin typeface="URWPalladioL-Roma"/>
              </a:rPr>
              <a:t>+</a:t>
            </a:r>
            <a:r>
              <a:rPr lang="en-US" sz="2000" b="0" i="0" u="none" strike="noStrike" baseline="0" dirty="0">
                <a:latin typeface="URWPalladioL-Roma"/>
              </a:rPr>
              <a:t> 0.01M</a:t>
            </a:r>
            <a:r>
              <a:rPr lang="pl-PL" sz="2000" b="0" i="0" u="none" strike="noStrike" baseline="0" dirty="0">
                <a:latin typeface="URWPalladioL-Roma"/>
              </a:rPr>
              <a:t> </a:t>
            </a:r>
            <a:r>
              <a:rPr lang="en-US" sz="2000" b="0" i="0" u="none" strike="noStrike" baseline="0" dirty="0">
                <a:latin typeface="URWPalladioL-Roma"/>
              </a:rPr>
              <a:t>TPTZ in 0.04M</a:t>
            </a:r>
            <a:r>
              <a:rPr lang="pl-PL" sz="2000" b="0" i="0" u="none" strike="noStrike" baseline="0" dirty="0">
                <a:latin typeface="URWPalladioL-Roma"/>
              </a:rPr>
              <a:t> </a:t>
            </a:r>
            <a:r>
              <a:rPr lang="en-US" sz="2000" b="0" i="0" u="none" strike="noStrike" baseline="0" dirty="0">
                <a:latin typeface="URWPalladioL-Roma"/>
              </a:rPr>
              <a:t>HCl </a:t>
            </a:r>
            <a:r>
              <a:rPr lang="pl-PL" sz="2000" b="0" i="0" u="none" strike="noStrike" baseline="0" dirty="0">
                <a:latin typeface="URWPalladioL-Roma"/>
              </a:rPr>
              <a:t>+</a:t>
            </a:r>
            <a:r>
              <a:rPr lang="en-US" sz="2000" b="0" i="0" u="none" strike="noStrike" baseline="0" dirty="0">
                <a:latin typeface="URWPalladioL-Roma"/>
              </a:rPr>
              <a:t> 0.02M</a:t>
            </a:r>
            <a:r>
              <a:rPr lang="pl-PL" sz="2000" b="0" i="0" u="none" strike="noStrike" baseline="0" dirty="0">
                <a:latin typeface="URWPalladioL-Roma"/>
              </a:rPr>
              <a:t> </a:t>
            </a:r>
            <a:r>
              <a:rPr lang="en-US" sz="2000" b="0" i="0" u="none" strike="noStrike" baseline="0" dirty="0">
                <a:latin typeface="URWPalladioL-Roma"/>
              </a:rPr>
              <a:t>FeCl</a:t>
            </a:r>
            <a:r>
              <a:rPr lang="en-US" sz="2000" b="0" i="0" u="none" strike="noStrike" baseline="-25000" dirty="0">
                <a:latin typeface="URWPalladioL-Roma"/>
              </a:rPr>
              <a:t>3</a:t>
            </a:r>
            <a:r>
              <a:rPr lang="en-US" sz="2000" b="0" i="0" u="none" strike="noStrike" baseline="0" dirty="0">
                <a:latin typeface="URWPalladioL-Roma"/>
              </a:rPr>
              <a:t> ×</a:t>
            </a:r>
            <a:r>
              <a:rPr lang="en-US" sz="2000" b="0" i="0" u="none" strike="noStrike" baseline="0" dirty="0">
                <a:latin typeface="Pxsy"/>
              </a:rPr>
              <a:t> </a:t>
            </a:r>
            <a:r>
              <a:rPr lang="en-US" sz="2000" b="0" i="0" u="none" strike="noStrike" baseline="0" dirty="0">
                <a:latin typeface="URWPalladioL-Roma"/>
              </a:rPr>
              <a:t>6H</a:t>
            </a:r>
            <a:r>
              <a:rPr lang="en-US" sz="2000" b="0" i="0" u="none" strike="noStrike" baseline="-25000" dirty="0">
                <a:latin typeface="URWPalladioL-Roma"/>
              </a:rPr>
              <a:t>2</a:t>
            </a:r>
            <a:r>
              <a:rPr lang="en-US" sz="2000" b="0" i="0" u="none" strike="noStrike" baseline="0" dirty="0">
                <a:latin typeface="URWPalladioL-Roma"/>
              </a:rPr>
              <a:t>O</a:t>
            </a:r>
            <a:r>
              <a:rPr lang="pl-PL" sz="2000" b="0" i="0" u="none" strike="noStrike" baseline="0" dirty="0">
                <a:latin typeface="URWPalladioL-Roma"/>
              </a:rPr>
              <a:t> (10:1:1 </a:t>
            </a:r>
            <a:r>
              <a:rPr lang="pl-PL" sz="2000" b="0" i="0" u="none" strike="noStrike" baseline="0" dirty="0">
                <a:latin typeface="URWPalladioL-Ital"/>
              </a:rPr>
              <a:t>v</a:t>
            </a:r>
            <a:r>
              <a:rPr lang="pl-PL" sz="2000" b="0" i="0" u="none" strike="noStrike" baseline="0" dirty="0">
                <a:latin typeface="Rpxr"/>
              </a:rPr>
              <a:t>/</a:t>
            </a:r>
            <a:r>
              <a:rPr lang="pl-PL" sz="2000" b="0" i="0" u="none" strike="noStrike" baseline="0" dirty="0">
                <a:latin typeface="URWPalladioL-Ital"/>
              </a:rPr>
              <a:t>v</a:t>
            </a:r>
            <a:r>
              <a:rPr lang="pl-PL" sz="2000" b="0" i="0" u="none" strike="noStrike" baseline="0" dirty="0">
                <a:latin typeface="Rpxr"/>
              </a:rPr>
              <a:t>/</a:t>
            </a:r>
            <a:r>
              <a:rPr lang="pl-PL" sz="2000" b="0" i="0" u="none" strike="noStrike" baseline="0" dirty="0">
                <a:latin typeface="URWPalladioL-Ital"/>
              </a:rPr>
              <a:t>v</a:t>
            </a:r>
            <a:r>
              <a:rPr lang="pl-PL" sz="2000" b="0" i="0" u="none" strike="noStrike" baseline="0" dirty="0">
                <a:latin typeface="URWPalladioL-Roma"/>
              </a:rPr>
              <a:t>) + </a:t>
            </a:r>
            <a:r>
              <a:rPr lang="pl-PL" sz="2000" b="0" i="0" u="none" strike="noStrike" baseline="0" dirty="0" err="1">
                <a:latin typeface="URWPalladioL-Roma"/>
              </a:rPr>
              <a:t>studied</a:t>
            </a:r>
            <a:r>
              <a:rPr lang="pl-PL" sz="2000" b="0" i="0" u="none" strike="noStrike" baseline="0" dirty="0">
                <a:latin typeface="URWPalladioL-Roma"/>
              </a:rPr>
              <a:t> </a:t>
            </a:r>
            <a:r>
              <a:rPr lang="pl-PL" sz="2000" b="0" i="0" u="none" strike="noStrike" baseline="0" dirty="0" err="1">
                <a:latin typeface="URWPalladioL-Roma"/>
              </a:rPr>
              <a:t>compound</a:t>
            </a:r>
            <a:endParaRPr lang="pl-PL" sz="2000" b="0" i="0" u="none" strike="noStrike" baseline="0" dirty="0">
              <a:latin typeface="URWPalladioL-Roma"/>
            </a:endParaRPr>
          </a:p>
          <a:p>
            <a:pPr marL="0" indent="0" algn="l">
              <a:buNone/>
            </a:pPr>
            <a:endParaRPr lang="pl-PL" sz="1800" b="0" i="0" u="none" strike="noStrike" baseline="0" dirty="0">
              <a:latin typeface="URWPalladioL-Roma"/>
            </a:endParaRPr>
          </a:p>
          <a:p>
            <a:pPr algn="l"/>
            <a:r>
              <a:rPr lang="pl-PL" sz="2400" b="1" dirty="0" err="1">
                <a:latin typeface="URWPalladioL-Roma"/>
              </a:rPr>
              <a:t>Modifications</a:t>
            </a:r>
            <a:r>
              <a:rPr lang="pl-PL" sz="2400" b="1" dirty="0">
                <a:latin typeface="URWPalladioL-Roma"/>
              </a:rPr>
              <a:t>: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l-PL" sz="1800" dirty="0" err="1">
                <a:latin typeface="URWPalladioL-Roma"/>
              </a:rPr>
              <a:t>Terpene</a:t>
            </a:r>
            <a:r>
              <a:rPr lang="pl-PL" sz="1800" dirty="0">
                <a:latin typeface="URWPalladioL-Roma"/>
              </a:rPr>
              <a:t> – </a:t>
            </a:r>
            <a:r>
              <a:rPr lang="pl-PL" sz="1800" dirty="0" err="1">
                <a:latin typeface="URWPalladioL-Roma"/>
              </a:rPr>
              <a:t>methanol</a:t>
            </a:r>
            <a:r>
              <a:rPr lang="pl-PL" sz="1800" dirty="0">
                <a:latin typeface="URWPalladioL-Roma"/>
              </a:rPr>
              <a:t> </a:t>
            </a:r>
            <a:r>
              <a:rPr lang="pl-PL" sz="1800" dirty="0" err="1">
                <a:latin typeface="URWPalladioL-Roma"/>
              </a:rPr>
              <a:t>mixture</a:t>
            </a:r>
            <a:endParaRPr lang="pl-PL" sz="1800" dirty="0">
              <a:latin typeface="URWPalladioL-Roma"/>
            </a:endParaRPr>
          </a:p>
          <a:p>
            <a:pPr marL="0" indent="0" algn="l">
              <a:buNone/>
            </a:pPr>
            <a:endParaRPr lang="pl-PL" sz="1800" dirty="0">
              <a:latin typeface="URWPalladioL-Roma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URWPalladioL-Roma"/>
              </a:rPr>
              <a:t>Replacement of methanol (to terpenes dissolution) with other solvents (chloroform, ethyl acetate,</a:t>
            </a:r>
            <a:r>
              <a:rPr lang="pl-PL" sz="1800" b="0" i="0" u="none" strike="noStrike" baseline="0" dirty="0">
                <a:latin typeface="URWPalladioL-Roma"/>
              </a:rPr>
              <a:t> </a:t>
            </a:r>
            <a:r>
              <a:rPr lang="pl-PL" sz="1800" b="0" i="0" u="none" strike="noStrike" baseline="0" dirty="0" err="1">
                <a:latin typeface="URWPalladioL-Roma"/>
              </a:rPr>
              <a:t>or</a:t>
            </a:r>
            <a:r>
              <a:rPr lang="pl-PL" sz="1800" b="0" i="0" u="none" strike="noStrike" baseline="0" dirty="0">
                <a:latin typeface="URWPalladioL-Roma"/>
              </a:rPr>
              <a:t> 2-butanone)</a:t>
            </a:r>
          </a:p>
          <a:p>
            <a:pPr marL="0" indent="0" algn="l">
              <a:buNone/>
            </a:pPr>
            <a:endParaRPr lang="pl-PL" sz="1800" b="0" i="0" u="none" strike="noStrike" baseline="0" dirty="0">
              <a:latin typeface="URWPalladioL-Roma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 err="1">
                <a:latin typeface="URWPalladioL-Roma"/>
              </a:rPr>
              <a:t>Addition</a:t>
            </a:r>
            <a:r>
              <a:rPr lang="pl-PL" sz="1800" b="0" i="0" u="none" strike="noStrike" baseline="0" dirty="0">
                <a:latin typeface="URWPalladioL-Roma"/>
              </a:rPr>
              <a:t> of </a:t>
            </a:r>
            <a:r>
              <a:rPr lang="pl-PL" sz="1800" b="0" i="0" u="none" strike="noStrike" baseline="0" dirty="0" err="1">
                <a:latin typeface="URWPalladioL-Roma"/>
              </a:rPr>
              <a:t>Tween</a:t>
            </a:r>
            <a:r>
              <a:rPr lang="pl-PL" sz="1800" b="0" i="0" u="none" strike="noStrike" baseline="0" dirty="0">
                <a:latin typeface="URWPalladioL-Roma"/>
              </a:rPr>
              <a:t> 20 (</a:t>
            </a:r>
            <a:r>
              <a:rPr lang="pl-PL" sz="1800" b="0" i="0" u="none" strike="noStrike" baseline="0" dirty="0" err="1">
                <a:latin typeface="URWPalladioL-Roma"/>
              </a:rPr>
              <a:t>below</a:t>
            </a:r>
            <a:r>
              <a:rPr lang="pl-PL" sz="1800" b="0" i="0" u="none" strike="noStrike" baseline="0" dirty="0">
                <a:latin typeface="URWPalladioL-Roma"/>
              </a:rPr>
              <a:t> CMC)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pl-PL" sz="1800" dirty="0">
              <a:latin typeface="URWPalladioL-Roma"/>
            </a:endParaRPr>
          </a:p>
          <a:p>
            <a:r>
              <a:rPr lang="pl-PL" sz="2400" b="1" dirty="0">
                <a:latin typeface="URWPalladioL-Roma"/>
              </a:rPr>
              <a:t>FRAP – TLC 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91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4E87405-BAF9-43B0-9EC0-431FB4034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045" y="1105249"/>
            <a:ext cx="10736755" cy="4647501"/>
          </a:xfrm>
        </p:spPr>
      </p:pic>
    </p:spTree>
    <p:extLst>
      <p:ext uri="{BB962C8B-B14F-4D97-AF65-F5344CB8AC3E}">
        <p14:creationId xmlns:p14="http://schemas.microsoft.com/office/powerpoint/2010/main" val="365509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F34055-5182-4154-B108-F5DE14D6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058"/>
          </a:xfrm>
        </p:spPr>
        <p:txBody>
          <a:bodyPr>
            <a:normAutofit/>
          </a:bodyPr>
          <a:lstStyle/>
          <a:p>
            <a:pPr algn="ctr"/>
            <a:r>
              <a:rPr lang="pl-PL" sz="3200" b="1" i="1" dirty="0"/>
              <a:t>FRAP-TLC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55CD162-6388-43CA-B399-2DC3D572B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707" y="1690688"/>
            <a:ext cx="6539935" cy="4592666"/>
          </a:xfrm>
        </p:spPr>
      </p:pic>
    </p:spTree>
    <p:extLst>
      <p:ext uri="{BB962C8B-B14F-4D97-AF65-F5344CB8AC3E}">
        <p14:creationId xmlns:p14="http://schemas.microsoft.com/office/powerpoint/2010/main" val="13232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D833E6-0F0F-4691-9A1A-6C6683F5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04" y="1386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200" b="1" i="1" dirty="0"/>
              <a:t>The most </a:t>
            </a:r>
            <a:r>
              <a:rPr lang="pl-PL" sz="3200" b="1" i="1" dirty="0" err="1"/>
              <a:t>active</a:t>
            </a:r>
            <a:r>
              <a:rPr lang="pl-PL" sz="3200" b="1" i="1" dirty="0"/>
              <a:t> </a:t>
            </a:r>
            <a:r>
              <a:rPr lang="pl-PL" sz="3200" b="1" i="1" dirty="0" err="1"/>
              <a:t>monoterpenes</a:t>
            </a:r>
            <a:endParaRPr lang="pl-PL" sz="3200" b="1" i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C4C4BED-D364-4ADA-9964-40E2E2B4B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01" y="2114027"/>
            <a:ext cx="7868238" cy="25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4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301496-3C27-4DE8-A5BA-E1E31D1B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err="1"/>
              <a:t>Conclusions</a:t>
            </a:r>
            <a:endParaRPr lang="pl-PL" sz="32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61307F-8B27-4B2F-8A3B-A9A6B8A2C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8941" cy="4351338"/>
          </a:xfrm>
        </p:spPr>
        <p:txBody>
          <a:bodyPr/>
          <a:lstStyle/>
          <a:p>
            <a:pPr algn="l">
              <a:lnSpc>
                <a:spcPct val="200000"/>
              </a:lnSpc>
            </a:pPr>
            <a:r>
              <a:rPr lang="en-US" sz="1800" b="0" i="0" u="none" strike="noStrike" baseline="0" dirty="0">
                <a:latin typeface="URWPalladioL-Roma"/>
              </a:rPr>
              <a:t>the most promising optimization for FRAP assay</a:t>
            </a:r>
            <a:r>
              <a:rPr lang="pl-PL" sz="1800" b="0" i="0" u="none" strike="noStrike" baseline="0" dirty="0">
                <a:latin typeface="URWPalladioL-Roma"/>
              </a:rPr>
              <a:t> </a:t>
            </a:r>
            <a:r>
              <a:rPr lang="en-US" sz="1800" b="0" i="0" u="none" strike="noStrike" baseline="0" dirty="0">
                <a:latin typeface="URWPalladioL-Roma"/>
              </a:rPr>
              <a:t>among those proposed was augmentation with surfactant</a:t>
            </a:r>
            <a:endParaRPr lang="pl-PL" sz="1800" b="0" i="0" u="none" strike="noStrike" baseline="0" dirty="0">
              <a:latin typeface="URWPalladioL-Roma"/>
            </a:endParaRPr>
          </a:p>
          <a:p>
            <a:pPr algn="l">
              <a:lnSpc>
                <a:spcPct val="200000"/>
              </a:lnSpc>
            </a:pPr>
            <a:r>
              <a:rPr lang="en-US" sz="1800" b="0" i="0" u="none" strike="noStrike" baseline="0" dirty="0">
                <a:latin typeface="URWPalladioL-Roma"/>
              </a:rPr>
              <a:t>Despite the solution not showing a spectacular impact on antioxidant activity</a:t>
            </a:r>
            <a:r>
              <a:rPr lang="pl-PL" sz="1800" b="0" i="0" u="none" strike="noStrike" baseline="0" dirty="0">
                <a:latin typeface="URWPalladioL-Roma"/>
              </a:rPr>
              <a:t> </a:t>
            </a:r>
            <a:r>
              <a:rPr lang="en-US" sz="1800" b="0" i="0" u="none" strike="noStrike" baseline="0" dirty="0">
                <a:latin typeface="URWPalladioL-Roma"/>
              </a:rPr>
              <a:t>improvement, the obtained results were more reliable and reproducible</a:t>
            </a:r>
            <a:endParaRPr lang="pl-PL" sz="1800" b="0" i="0" u="none" strike="noStrike" baseline="0" dirty="0">
              <a:latin typeface="URWPalladioL-Roma"/>
            </a:endParaRPr>
          </a:p>
          <a:p>
            <a:pPr algn="l">
              <a:lnSpc>
                <a:spcPct val="200000"/>
              </a:lnSpc>
            </a:pPr>
            <a:r>
              <a:rPr lang="en-US" sz="1800" b="0" i="0" u="none" strike="noStrike" baseline="0" dirty="0">
                <a:latin typeface="URWPalladioL-Roma"/>
              </a:rPr>
              <a:t>the compounds could be considered as possible anti-neurodegenerative</a:t>
            </a:r>
            <a:r>
              <a:rPr lang="pl-PL" sz="1800" b="0" i="0" u="none" strike="noStrike" baseline="0" dirty="0">
                <a:latin typeface="URWPalladioL-Roma"/>
              </a:rPr>
              <a:t> </a:t>
            </a:r>
            <a:r>
              <a:rPr lang="pl-PL" sz="1800" b="0" i="0" u="none" strike="noStrike" baseline="0" dirty="0" err="1">
                <a:latin typeface="URWPalladioL-Roma"/>
              </a:rPr>
              <a:t>agents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2595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75AC55-589E-4765-96B8-5B54B6FE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908"/>
            <a:ext cx="10515600" cy="1325563"/>
          </a:xfrm>
        </p:spPr>
        <p:txBody>
          <a:bodyPr/>
          <a:lstStyle/>
          <a:p>
            <a:pPr algn="ctr"/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BC50C1-02FB-43D0-A846-40004C513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71" y="3356609"/>
            <a:ext cx="3842157" cy="255743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9C8CBA7-420B-48BA-AF5A-52CE9CBB2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762" y="3356609"/>
            <a:ext cx="3333223" cy="255743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0823426-754C-48B3-8A0C-6A0A95E21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419" y="3356609"/>
            <a:ext cx="3495410" cy="255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9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ytuł 1">
            <a:extLst>
              <a:ext uri="{FF2B5EF4-FFF2-40B4-BE49-F238E27FC236}">
                <a16:creationId xmlns:a16="http://schemas.microsoft.com/office/drawing/2014/main" id="{92A2F6AD-4BF3-4C30-BB88-845BB0F1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15888"/>
            <a:ext cx="82296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200" b="1" i="1" dirty="0"/>
              <a:t>A </a:t>
            </a:r>
            <a:r>
              <a:rPr lang="pl-PL" altLang="pl-PL" sz="3200" b="1" i="1" dirty="0" err="1"/>
              <a:t>few</a:t>
            </a:r>
            <a:r>
              <a:rPr lang="pl-PL" altLang="pl-PL" sz="3200" b="1" i="1" dirty="0"/>
              <a:t> </a:t>
            </a:r>
            <a:r>
              <a:rPr lang="pl-PL" altLang="pl-PL" sz="3200" b="1" i="1" dirty="0" err="1"/>
              <a:t>words</a:t>
            </a:r>
            <a:r>
              <a:rPr lang="pl-PL" altLang="pl-PL" sz="3200" b="1" i="1" dirty="0"/>
              <a:t> </a:t>
            </a:r>
            <a:r>
              <a:rPr lang="pl-PL" altLang="pl-PL" sz="3200" b="1" i="1" dirty="0" err="1"/>
              <a:t>about</a:t>
            </a:r>
            <a:r>
              <a:rPr lang="pl-PL" altLang="pl-PL" sz="3200" b="1" i="1" dirty="0"/>
              <a:t> </a:t>
            </a:r>
            <a:r>
              <a:rPr lang="pl-PL" altLang="pl-PL" sz="3200" b="1" i="1" dirty="0" err="1"/>
              <a:t>monoterpenes</a:t>
            </a:r>
            <a:r>
              <a:rPr lang="pl-PL" altLang="pl-PL" sz="3200" b="1" i="1" dirty="0"/>
              <a:t>…</a:t>
            </a:r>
            <a:endParaRPr lang="pl-PL" altLang="pl-PL" sz="3200" i="1" dirty="0"/>
          </a:p>
        </p:txBody>
      </p:sp>
      <p:sp>
        <p:nvSpPr>
          <p:cNvPr id="3074" name="Rectangle 3">
            <a:extLst>
              <a:ext uri="{FF2B5EF4-FFF2-40B4-BE49-F238E27FC236}">
                <a16:creationId xmlns:a16="http://schemas.microsoft.com/office/drawing/2014/main" id="{5662414B-AA25-4A55-9696-D23CC852C2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17072"/>
            <a:ext cx="10515600" cy="4859891"/>
          </a:xfrm>
        </p:spPr>
        <p:txBody>
          <a:bodyPr/>
          <a:lstStyle/>
          <a:p>
            <a:pPr eaLnBrk="1" hangingPunct="1"/>
            <a:r>
              <a:rPr lang="pl-PL" altLang="pl-PL" sz="2200" dirty="0"/>
              <a:t>Natural </a:t>
            </a:r>
            <a:r>
              <a:rPr lang="pl-PL" altLang="pl-PL" sz="2200" dirty="0" err="1"/>
              <a:t>substances</a:t>
            </a:r>
            <a:r>
              <a:rPr lang="pl-PL" altLang="pl-PL" sz="2200" dirty="0"/>
              <a:t> </a:t>
            </a:r>
            <a:r>
              <a:rPr lang="pl-PL" altLang="pl-PL" sz="2200" dirty="0" err="1"/>
              <a:t>which</a:t>
            </a:r>
            <a:r>
              <a:rPr lang="pl-PL" altLang="pl-PL" sz="2200" dirty="0"/>
              <a:t> </a:t>
            </a:r>
            <a:r>
              <a:rPr lang="pl-PL" altLang="pl-PL" sz="2200" dirty="0" err="1"/>
              <a:t>are</a:t>
            </a:r>
            <a:r>
              <a:rPr lang="pl-PL" altLang="pl-PL" sz="2200" dirty="0"/>
              <a:t> one of the </a:t>
            </a:r>
            <a:r>
              <a:rPr lang="pl-PL" altLang="pl-PL" sz="2200" dirty="0" err="1"/>
              <a:t>main</a:t>
            </a:r>
            <a:r>
              <a:rPr lang="pl-PL" altLang="pl-PL" sz="2200" dirty="0"/>
              <a:t> </a:t>
            </a:r>
            <a:r>
              <a:rPr lang="pl-PL" altLang="pl-PL" sz="2200" dirty="0" err="1"/>
              <a:t>components</a:t>
            </a:r>
            <a:r>
              <a:rPr lang="pl-PL" altLang="pl-PL" sz="2200" dirty="0"/>
              <a:t> of </a:t>
            </a:r>
            <a:r>
              <a:rPr lang="pl-PL" altLang="pl-PL" sz="2200" dirty="0" err="1"/>
              <a:t>essential</a:t>
            </a:r>
            <a:r>
              <a:rPr lang="pl-PL" altLang="pl-PL" sz="2200" dirty="0"/>
              <a:t> </a:t>
            </a:r>
            <a:r>
              <a:rPr lang="pl-PL" altLang="pl-PL" sz="2200" dirty="0" err="1"/>
              <a:t>oils</a:t>
            </a:r>
            <a:endParaRPr lang="pl-PL" altLang="pl-PL" sz="2200" dirty="0"/>
          </a:p>
          <a:p>
            <a:pPr eaLnBrk="1" hangingPunct="1"/>
            <a:r>
              <a:rPr lang="pl-PL" altLang="pl-PL" sz="2200" dirty="0"/>
              <a:t>No </a:t>
            </a:r>
            <a:r>
              <a:rPr lang="pl-PL" altLang="pl-PL" sz="2200" dirty="0" err="1"/>
              <a:t>precise</a:t>
            </a:r>
            <a:r>
              <a:rPr lang="pl-PL" altLang="pl-PL" sz="2200" dirty="0"/>
              <a:t> </a:t>
            </a:r>
            <a:r>
              <a:rPr lang="pl-PL" altLang="pl-PL" sz="2200" dirty="0" err="1"/>
              <a:t>biochemical</a:t>
            </a:r>
            <a:r>
              <a:rPr lang="pl-PL" altLang="pl-PL" sz="2200" dirty="0"/>
              <a:t> </a:t>
            </a:r>
            <a:r>
              <a:rPr lang="pl-PL" altLang="pl-PL" sz="2200" dirty="0" err="1"/>
              <a:t>characterization</a:t>
            </a:r>
            <a:endParaRPr lang="pl-PL" altLang="pl-PL" sz="2200" dirty="0"/>
          </a:p>
          <a:p>
            <a:pPr eaLnBrk="1" hangingPunct="1"/>
            <a:r>
              <a:rPr lang="pl-PL" altLang="pl-PL" sz="2200" dirty="0" err="1"/>
              <a:t>Diversified</a:t>
            </a:r>
            <a:r>
              <a:rPr lang="pl-PL" altLang="pl-PL" sz="2200" dirty="0"/>
              <a:t> </a:t>
            </a:r>
            <a:r>
              <a:rPr lang="pl-PL" altLang="pl-PL" sz="2200" dirty="0" err="1"/>
              <a:t>structure</a:t>
            </a:r>
            <a:r>
              <a:rPr lang="pl-PL" altLang="pl-PL" sz="2200" dirty="0"/>
              <a:t> of </a:t>
            </a:r>
            <a:r>
              <a:rPr lang="pl-PL" altLang="pl-PL" sz="2200" dirty="0" err="1"/>
              <a:t>compounds</a:t>
            </a:r>
            <a:endParaRPr lang="pl-PL" altLang="pl-PL" sz="2200" dirty="0"/>
          </a:p>
          <a:p>
            <a:pPr marL="0" indent="0" eaLnBrk="1" hangingPunct="1">
              <a:buNone/>
            </a:pPr>
            <a:endParaRPr lang="pl-PL" altLang="pl-PL" dirty="0"/>
          </a:p>
        </p:txBody>
      </p:sp>
      <p:pic>
        <p:nvPicPr>
          <p:cNvPr id="3076" name="Picture 8" descr="lavandula-angustifolia-munstead">
            <a:extLst>
              <a:ext uri="{FF2B5EF4-FFF2-40B4-BE49-F238E27FC236}">
                <a16:creationId xmlns:a16="http://schemas.microsoft.com/office/drawing/2014/main" id="{F3C97DB0-A0E1-44FA-BD75-2655D62F6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4292601"/>
            <a:ext cx="19446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WSY0035328_4117">
            <a:extLst>
              <a:ext uri="{FF2B5EF4-FFF2-40B4-BE49-F238E27FC236}">
                <a16:creationId xmlns:a16="http://schemas.microsoft.com/office/drawing/2014/main" id="{2DA22340-8F17-4E33-A0E3-32B7C20FF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1" y="2205038"/>
            <a:ext cx="29178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8" name="Obiekt 2">
            <a:extLst>
              <a:ext uri="{FF2B5EF4-FFF2-40B4-BE49-F238E27FC236}">
                <a16:creationId xmlns:a16="http://schemas.microsoft.com/office/drawing/2014/main" id="{D53B9A8C-E7DA-416D-B049-BC34B4668A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3751" y="3573464"/>
          <a:ext cx="942975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ChemSketch" r:id="rId5" imgW="1092600" imgH="1753200" progId="ACD.ChemSketch.20">
                  <p:embed/>
                </p:oleObj>
              </mc:Choice>
              <mc:Fallback>
                <p:oleObj name="ChemSketch" r:id="rId5" imgW="1092600" imgH="1753200" progId="ACD.ChemSketch.20">
                  <p:embed/>
                  <p:pic>
                    <p:nvPicPr>
                      <p:cNvPr id="3078" name="Obiekt 2">
                        <a:extLst>
                          <a:ext uri="{FF2B5EF4-FFF2-40B4-BE49-F238E27FC236}">
                            <a16:creationId xmlns:a16="http://schemas.microsoft.com/office/drawing/2014/main" id="{D53B9A8C-E7DA-416D-B049-BC34B4668A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3573464"/>
                        <a:ext cx="942975" cy="151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iekt 5">
            <a:extLst>
              <a:ext uri="{FF2B5EF4-FFF2-40B4-BE49-F238E27FC236}">
                <a16:creationId xmlns:a16="http://schemas.microsoft.com/office/drawing/2014/main" id="{E4071F80-4686-4C83-9BC9-468F586B85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9514" y="3644900"/>
          <a:ext cx="911225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ChemSketch" r:id="rId7" imgW="1219320" imgH="1918080" progId="ACD.ChemSketch.20">
                  <p:embed/>
                </p:oleObj>
              </mc:Choice>
              <mc:Fallback>
                <p:oleObj name="ChemSketch" r:id="rId7" imgW="1219320" imgH="1918080" progId="ACD.ChemSketch.20">
                  <p:embed/>
                  <p:pic>
                    <p:nvPicPr>
                      <p:cNvPr id="3079" name="Obiekt 5">
                        <a:extLst>
                          <a:ext uri="{FF2B5EF4-FFF2-40B4-BE49-F238E27FC236}">
                            <a16:creationId xmlns:a16="http://schemas.microsoft.com/office/drawing/2014/main" id="{E4071F80-4686-4C83-9BC9-468F586B85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3644900"/>
                        <a:ext cx="911225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iekt 8">
            <a:extLst>
              <a:ext uri="{FF2B5EF4-FFF2-40B4-BE49-F238E27FC236}">
                <a16:creationId xmlns:a16="http://schemas.microsoft.com/office/drawing/2014/main" id="{120D5835-F9AC-4EC4-8E9B-9AE0EAD558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7939" y="3573464"/>
          <a:ext cx="960437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ChemSketch" r:id="rId9" imgW="1092600" imgH="1753200" progId="ACD.ChemSketch.20">
                  <p:embed/>
                </p:oleObj>
              </mc:Choice>
              <mc:Fallback>
                <p:oleObj name="ChemSketch" r:id="rId9" imgW="1092600" imgH="1753200" progId="ACD.ChemSketch.20">
                  <p:embed/>
                  <p:pic>
                    <p:nvPicPr>
                      <p:cNvPr id="3080" name="Obiekt 8">
                        <a:extLst>
                          <a:ext uri="{FF2B5EF4-FFF2-40B4-BE49-F238E27FC236}">
                            <a16:creationId xmlns:a16="http://schemas.microsoft.com/office/drawing/2014/main" id="{120D5835-F9AC-4EC4-8E9B-9AE0EAD558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9" y="3573464"/>
                        <a:ext cx="960437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iekt 9">
            <a:extLst>
              <a:ext uri="{FF2B5EF4-FFF2-40B4-BE49-F238E27FC236}">
                <a16:creationId xmlns:a16="http://schemas.microsoft.com/office/drawing/2014/main" id="{E69A8890-34C0-46D8-BC49-002A03F201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2264" y="3933825"/>
          <a:ext cx="13684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ChemSketch" r:id="rId11" imgW="1244880" imgH="825840" progId="ACD.ChemSketch.20">
                  <p:embed/>
                </p:oleObj>
              </mc:Choice>
              <mc:Fallback>
                <p:oleObj name="ChemSketch" r:id="rId11" imgW="1244880" imgH="825840" progId="ACD.ChemSketch.20">
                  <p:embed/>
                  <p:pic>
                    <p:nvPicPr>
                      <p:cNvPr id="3081" name="Obiekt 9">
                        <a:extLst>
                          <a:ext uri="{FF2B5EF4-FFF2-40B4-BE49-F238E27FC236}">
                            <a16:creationId xmlns:a16="http://schemas.microsoft.com/office/drawing/2014/main" id="{E69A8890-34C0-46D8-BC49-002A03F201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3933825"/>
                        <a:ext cx="136842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10">
            <a:extLst>
              <a:ext uri="{FF2B5EF4-FFF2-40B4-BE49-F238E27FC236}">
                <a16:creationId xmlns:a16="http://schemas.microsoft.com/office/drawing/2014/main" id="{4A842613-F843-4E1C-8D51-B26956CEA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53006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pl-PL" sz="1800">
                <a:solidFill>
                  <a:schemeClr val="accent2"/>
                </a:solidFill>
              </a:rPr>
              <a:t>γ-</a:t>
            </a:r>
            <a:r>
              <a:rPr lang="pl-PL" altLang="pl-PL" sz="1800">
                <a:solidFill>
                  <a:schemeClr val="accent2"/>
                </a:solidFill>
              </a:rPr>
              <a:t>T</a:t>
            </a:r>
            <a:r>
              <a:rPr lang="es-ES" altLang="pl-PL" sz="1800">
                <a:solidFill>
                  <a:schemeClr val="accent2"/>
                </a:solidFill>
              </a:rPr>
              <a:t>erpinene</a:t>
            </a:r>
            <a:r>
              <a:rPr lang="es-ES" altLang="pl-PL" sz="1800"/>
              <a:t>      </a:t>
            </a:r>
          </a:p>
        </p:txBody>
      </p:sp>
      <p:sp>
        <p:nvSpPr>
          <p:cNvPr id="3083" name="Rectangle 15">
            <a:extLst>
              <a:ext uri="{FF2B5EF4-FFF2-40B4-BE49-F238E27FC236}">
                <a16:creationId xmlns:a16="http://schemas.microsoft.com/office/drawing/2014/main" id="{44561CA2-FA36-49F4-809D-9AB82170F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5300664"/>
            <a:ext cx="85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800"/>
              <a:t> </a:t>
            </a:r>
            <a:r>
              <a:rPr lang="pl-PL" altLang="pl-PL" sz="1800">
                <a:solidFill>
                  <a:schemeClr val="accent2"/>
                </a:solidFill>
              </a:rPr>
              <a:t>Citral</a:t>
            </a:r>
            <a:r>
              <a:rPr lang="pl-PL" altLang="pl-PL" sz="1800"/>
              <a:t> </a:t>
            </a:r>
          </a:p>
        </p:txBody>
      </p:sp>
      <p:sp>
        <p:nvSpPr>
          <p:cNvPr id="3084" name="Rectangle 25">
            <a:extLst>
              <a:ext uri="{FF2B5EF4-FFF2-40B4-BE49-F238E27FC236}">
                <a16:creationId xmlns:a16="http://schemas.microsoft.com/office/drawing/2014/main" id="{1A4FB8AD-8D68-4F4C-B450-E359617BB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5299075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pl-PL" sz="1800">
                <a:solidFill>
                  <a:schemeClr val="accent2"/>
                </a:solidFill>
              </a:rPr>
              <a:t>Linalo</a:t>
            </a:r>
            <a:r>
              <a:rPr lang="pl-PL" altLang="pl-PL" sz="1800">
                <a:solidFill>
                  <a:schemeClr val="accent2"/>
                </a:solidFill>
              </a:rPr>
              <a:t>o</a:t>
            </a:r>
            <a:r>
              <a:rPr lang="es-ES" altLang="pl-PL" sz="1800">
                <a:solidFill>
                  <a:schemeClr val="accent2"/>
                </a:solidFill>
              </a:rPr>
              <a:t>l</a:t>
            </a:r>
            <a:r>
              <a:rPr lang="es-ES" altLang="pl-PL" sz="1800"/>
              <a:t> </a:t>
            </a:r>
          </a:p>
        </p:txBody>
      </p:sp>
      <p:sp>
        <p:nvSpPr>
          <p:cNvPr id="3085" name="Rectangle 21">
            <a:extLst>
              <a:ext uri="{FF2B5EF4-FFF2-40B4-BE49-F238E27FC236}">
                <a16:creationId xmlns:a16="http://schemas.microsoft.com/office/drawing/2014/main" id="{DE431870-3D72-4B69-B197-18C8D4241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5300663"/>
            <a:ext cx="1166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800">
                <a:solidFill>
                  <a:schemeClr val="accent2"/>
                </a:solidFill>
              </a:rPr>
              <a:t>α</a:t>
            </a:r>
            <a:r>
              <a:rPr lang="en-US" altLang="pl-PL" sz="1800">
                <a:solidFill>
                  <a:schemeClr val="accent2"/>
                </a:solidFill>
              </a:rPr>
              <a:t> -</a:t>
            </a:r>
            <a:r>
              <a:rPr lang="pl-PL" altLang="pl-PL" sz="1800">
                <a:solidFill>
                  <a:schemeClr val="accent2"/>
                </a:solidFill>
              </a:rPr>
              <a:t>P</a:t>
            </a:r>
            <a:r>
              <a:rPr lang="en-US" altLang="pl-PL" sz="1800">
                <a:solidFill>
                  <a:schemeClr val="accent2"/>
                </a:solidFill>
              </a:rPr>
              <a:t>inen</a:t>
            </a:r>
            <a:r>
              <a:rPr lang="pl-PL" altLang="pl-PL" sz="1800">
                <a:solidFill>
                  <a:schemeClr val="accent2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B61F06-7BB5-4D8D-896D-697C823D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4" y="260351"/>
            <a:ext cx="7775575" cy="10080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3200" b="1" i="1" dirty="0" err="1"/>
              <a:t>Multifactorial</a:t>
            </a:r>
            <a:r>
              <a:rPr lang="pl-PL" sz="3200" b="1" i="1" dirty="0"/>
              <a:t> </a:t>
            </a:r>
            <a:r>
              <a:rPr lang="pl-PL" sz="3200" b="1" i="1" dirty="0" err="1"/>
              <a:t>character</a:t>
            </a:r>
            <a:r>
              <a:rPr lang="pl-PL" sz="3200" b="1" i="1" dirty="0"/>
              <a:t> of </a:t>
            </a:r>
            <a:r>
              <a:rPr lang="pl-PL" sz="3200" b="1" i="1" dirty="0" err="1"/>
              <a:t>Alzheimer’s</a:t>
            </a:r>
            <a:r>
              <a:rPr lang="pl-PL" sz="3200" b="1" i="1" dirty="0"/>
              <a:t> </a:t>
            </a:r>
            <a:r>
              <a:rPr lang="pl-PL" sz="3200" b="1" i="1" dirty="0" err="1"/>
              <a:t>disease</a:t>
            </a:r>
            <a:endParaRPr lang="pl-PL" sz="3200" b="1" i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DBAF064-38C8-42FD-9A34-490A6DEC96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564092"/>
              </p:ext>
            </p:extLst>
          </p:nvPr>
        </p:nvGraphicFramePr>
        <p:xfrm>
          <a:off x="2279576" y="1700808"/>
          <a:ext cx="727280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71F67E-4B15-4D2C-AF3B-04A8805F1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789"/>
            <a:ext cx="10515600" cy="851279"/>
          </a:xfrm>
        </p:spPr>
        <p:txBody>
          <a:bodyPr>
            <a:normAutofit/>
          </a:bodyPr>
          <a:lstStyle/>
          <a:p>
            <a:pPr algn="ctr"/>
            <a:r>
              <a:rPr lang="pl-PL" sz="3200" b="1" i="1" dirty="0"/>
              <a:t>The influence of Fe</a:t>
            </a:r>
            <a:r>
              <a:rPr lang="pl-PL" sz="3200" b="1" i="1" baseline="30000" dirty="0"/>
              <a:t>3+</a:t>
            </a:r>
            <a:r>
              <a:rPr lang="pl-PL" sz="3200" b="1" i="1" dirty="0"/>
              <a:t> on AD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C236BE-D12E-43C4-A959-C5939BE78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572"/>
            <a:ext cx="10515600" cy="4351338"/>
          </a:xfrm>
        </p:spPr>
        <p:txBody>
          <a:bodyPr>
            <a:normAutofit/>
          </a:bodyPr>
          <a:lstStyle/>
          <a:p>
            <a:r>
              <a:rPr lang="pl-PL" sz="2400" dirty="0" err="1"/>
              <a:t>Harmful</a:t>
            </a:r>
            <a:r>
              <a:rPr lang="pl-PL" sz="2400" dirty="0"/>
              <a:t> </a:t>
            </a:r>
            <a:r>
              <a:rPr lang="pl-PL" sz="2400" dirty="0" err="1"/>
              <a:t>impact</a:t>
            </a:r>
            <a:r>
              <a:rPr lang="pl-PL" sz="2400" dirty="0"/>
              <a:t> </a:t>
            </a:r>
            <a:r>
              <a:rPr lang="pl-PL" sz="2400" dirty="0" err="1"/>
              <a:t>within</a:t>
            </a:r>
            <a:r>
              <a:rPr lang="pl-PL" sz="2400" dirty="0"/>
              <a:t> </a:t>
            </a:r>
            <a:r>
              <a:rPr lang="pl-PL" sz="2400" dirty="0" err="1"/>
              <a:t>human</a:t>
            </a:r>
            <a:r>
              <a:rPr lang="pl-PL" sz="2400" dirty="0"/>
              <a:t> </a:t>
            </a:r>
            <a:r>
              <a:rPr lang="pl-PL" sz="2400" dirty="0" err="1"/>
              <a:t>organism</a:t>
            </a:r>
            <a:r>
              <a:rPr lang="pl-PL" sz="2400" dirty="0"/>
              <a:t> </a:t>
            </a:r>
            <a:r>
              <a:rPr lang="pl-PL" sz="2400" dirty="0" err="1"/>
              <a:t>resulting</a:t>
            </a:r>
            <a:r>
              <a:rPr lang="pl-PL" sz="2400" dirty="0"/>
              <a:t> from: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	</a:t>
            </a:r>
            <a:r>
              <a:rPr lang="pl-PL" sz="2400" dirty="0" err="1"/>
              <a:t>responsibility</a:t>
            </a:r>
            <a:r>
              <a:rPr lang="pl-PL" sz="2400" dirty="0"/>
              <a:t> for the </a:t>
            </a:r>
            <a:r>
              <a:rPr lang="pl-PL" sz="2400" dirty="0" err="1"/>
              <a:t>aggregation</a:t>
            </a:r>
            <a:r>
              <a:rPr lang="pl-PL" sz="2400" dirty="0"/>
              <a:t> of </a:t>
            </a:r>
            <a:r>
              <a:rPr lang="pl-PL" sz="2400" dirty="0" err="1"/>
              <a:t>hyperphosphorylated</a:t>
            </a:r>
            <a:r>
              <a:rPr lang="pl-PL" sz="2400" dirty="0"/>
              <a:t> tau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 	</a:t>
            </a:r>
            <a:r>
              <a:rPr lang="pl-PL" sz="2400" dirty="0" err="1"/>
              <a:t>neurofibrillary</a:t>
            </a:r>
            <a:r>
              <a:rPr lang="pl-PL" sz="2400" dirty="0"/>
              <a:t> </a:t>
            </a:r>
            <a:r>
              <a:rPr lang="pl-PL" sz="2400" dirty="0" err="1"/>
              <a:t>tangles</a:t>
            </a:r>
            <a:r>
              <a:rPr lang="pl-PL" sz="24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 	</a:t>
            </a:r>
            <a:r>
              <a:rPr lang="pl-PL" sz="2400" dirty="0" err="1"/>
              <a:t>oxidation</a:t>
            </a:r>
            <a:r>
              <a:rPr lang="pl-PL" sz="2400" dirty="0"/>
              <a:t> </a:t>
            </a:r>
            <a:r>
              <a:rPr lang="pl-PL" sz="2400" dirty="0" err="1"/>
              <a:t>process</a:t>
            </a:r>
            <a:endParaRPr lang="pl-PL" sz="12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58D0822-CBAA-4A68-A391-6852AC6F6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421" y="2163006"/>
            <a:ext cx="2424379" cy="421993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77BD4B0-B0A6-42C4-BCAE-3E4D43E1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767" y="4999454"/>
            <a:ext cx="5142950" cy="101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3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0332D3-04C6-44BF-A3A0-744A4F4C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7246"/>
            <a:ext cx="10515600" cy="403909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/>
              <a:t>The </a:t>
            </a:r>
            <a:r>
              <a:rPr lang="pl-PL" sz="3200" b="1" dirty="0" err="1"/>
              <a:t>aim</a:t>
            </a:r>
            <a:r>
              <a:rPr lang="pl-PL" sz="3200" b="1" dirty="0"/>
              <a:t> of </a:t>
            </a:r>
            <a:r>
              <a:rPr lang="pl-PL" sz="3200" b="1" dirty="0" err="1"/>
              <a:t>studies</a:t>
            </a:r>
            <a:r>
              <a:rPr lang="pl-PL" sz="3200" b="1" dirty="0"/>
              <a:t>: </a:t>
            </a:r>
            <a:br>
              <a:rPr lang="pl-PL" sz="3200" b="1" dirty="0"/>
            </a:br>
            <a:r>
              <a:rPr lang="pl-PL" sz="3200" b="1" dirty="0" err="1"/>
              <a:t>determination</a:t>
            </a:r>
            <a:r>
              <a:rPr lang="pl-PL" sz="3200" b="1" dirty="0"/>
              <a:t> of </a:t>
            </a:r>
            <a:r>
              <a:rPr lang="pl-PL" sz="3200" b="1" dirty="0" err="1"/>
              <a:t>ability</a:t>
            </a:r>
            <a:r>
              <a:rPr lang="pl-PL" sz="3200" b="1" dirty="0"/>
              <a:t> of </a:t>
            </a:r>
            <a:r>
              <a:rPr lang="pl-PL" sz="3200" b="1" dirty="0" err="1"/>
              <a:t>selected</a:t>
            </a:r>
            <a:r>
              <a:rPr lang="pl-PL" sz="3200" b="1" dirty="0"/>
              <a:t> </a:t>
            </a:r>
            <a:r>
              <a:rPr lang="pl-PL" sz="3200" b="1" dirty="0" err="1"/>
              <a:t>monoterpenes</a:t>
            </a:r>
            <a:r>
              <a:rPr lang="pl-PL" sz="3200" b="1" dirty="0"/>
              <a:t> to </a:t>
            </a:r>
            <a:r>
              <a:rPr lang="pl-PL" sz="3200" b="1" dirty="0" err="1"/>
              <a:t>reduce</a:t>
            </a:r>
            <a:r>
              <a:rPr lang="pl-PL" sz="3200" b="1" dirty="0"/>
              <a:t> Fe</a:t>
            </a:r>
            <a:r>
              <a:rPr lang="pl-PL" sz="3200" b="1" baseline="30000" dirty="0"/>
              <a:t>3+</a:t>
            </a:r>
            <a:r>
              <a:rPr lang="pl-PL" sz="3200" b="1" dirty="0"/>
              <a:t> and </a:t>
            </a:r>
            <a:r>
              <a:rPr lang="pl-PL" sz="3200" b="1" dirty="0" err="1"/>
              <a:t>optimization</a:t>
            </a:r>
            <a:r>
              <a:rPr lang="pl-PL" sz="3200" b="1" dirty="0"/>
              <a:t> FRAP </a:t>
            </a:r>
            <a:r>
              <a:rPr lang="pl-PL" sz="3200" b="1" dirty="0" err="1"/>
              <a:t>method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04511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17D028-4F53-4CAA-A51D-2D81A774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34"/>
            <a:ext cx="10515600" cy="792556"/>
          </a:xfrm>
        </p:spPr>
        <p:txBody>
          <a:bodyPr>
            <a:normAutofit/>
          </a:bodyPr>
          <a:lstStyle/>
          <a:p>
            <a:pPr algn="ctr"/>
            <a:r>
              <a:rPr lang="pl-PL" sz="3200" b="1" i="1" dirty="0"/>
              <a:t>FRAP (</a:t>
            </a:r>
            <a:r>
              <a:rPr lang="pl-PL" sz="3200" b="1" i="1" dirty="0" err="1"/>
              <a:t>ferric</a:t>
            </a:r>
            <a:r>
              <a:rPr lang="pl-PL" sz="3200" b="1" i="1" dirty="0"/>
              <a:t> </a:t>
            </a:r>
            <a:r>
              <a:rPr lang="pl-PL" sz="3200" b="1" i="1" dirty="0" err="1"/>
              <a:t>reducing</a:t>
            </a:r>
            <a:r>
              <a:rPr lang="pl-PL" sz="3200" b="1" i="1" dirty="0"/>
              <a:t> </a:t>
            </a:r>
            <a:r>
              <a:rPr lang="pl-PL" sz="3200" b="1" i="1" dirty="0" err="1"/>
              <a:t>antioxidant</a:t>
            </a:r>
            <a:r>
              <a:rPr lang="pl-PL" sz="3200" b="1" i="1" dirty="0"/>
              <a:t> </a:t>
            </a:r>
            <a:r>
              <a:rPr lang="pl-PL" sz="3200" b="1" i="1" dirty="0" err="1"/>
              <a:t>power</a:t>
            </a:r>
            <a:r>
              <a:rPr lang="pl-PL" sz="3200" b="1" i="1" dirty="0"/>
              <a:t>) </a:t>
            </a:r>
            <a:r>
              <a:rPr lang="pl-PL" sz="3200" b="1" i="1" dirty="0" err="1"/>
              <a:t>assay</a:t>
            </a:r>
            <a:endParaRPr lang="pl-PL" sz="32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1274183-B37B-46A1-AA80-8F2915EFA0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58723" y="1426128"/>
                <a:ext cx="12818378" cy="51256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sz="18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18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[Fe</a:t>
                </a:r>
                <a:r>
                  <a:rPr lang="en-US" sz="1800" b="0" i="0" u="none" strike="noStrike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3+</a:t>
                </a:r>
                <a:r>
                  <a:rPr lang="en-US" sz="18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-(2,4,6-Tris(2-pirydyl)-s-triazine)</a:t>
                </a:r>
                <a:r>
                  <a:rPr lang="en-US" sz="1800" b="0" i="0" u="none" strike="noStrike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sz="1800" b="0" i="0" u="none" strike="noStrike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3+</a:t>
                </a:r>
                <a:r>
                  <a:rPr lang="pl-PL" sz="1800" b="0" i="0" u="none" strike="no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pl-PL" sz="2400" b="0" i="1" u="none" strike="noStrike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l-PL" sz="2400" b="0" i="1" u="none" strike="noStrike" smtClean="0">
                            <a:latin typeface="Cambria Math" panose="02040503050406030204" pitchFamily="18" charset="0"/>
                          </a:rPr>
                          <m:t>𝑟𝑒𝑑𝑢𝑐𝑡𝑜𝑟</m:t>
                        </m:r>
                        <m:r>
                          <a:rPr lang="pl-PL" sz="2400" b="0" i="1" u="none" strike="noStrike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pl-PL" sz="2400" b="0" i="1" u="none" strike="noStrike" smtClean="0">
                            <a:latin typeface="Cambria Math" panose="02040503050406030204" pitchFamily="18" charset="0"/>
                          </a:rPr>
                          <m:t>𝑎𝑛𝑡𝑖𝑜𝑥𝑖𝑑𝑎𝑛𝑡</m:t>
                        </m:r>
                      </m:e>
                    </m:groupChr>
                  </m:oMath>
                </a14:m>
                <a:r>
                  <a:rPr lang="pl-PL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[Fe</a:t>
                </a:r>
                <a:r>
                  <a:rPr lang="pl-PL" sz="1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r>
                  <a:rPr lang="pl-PL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-(2,4,6-Tris(2-pirydyl)-s-triazine)</a:t>
                </a:r>
                <a:r>
                  <a:rPr lang="pl-PL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pl-PL" sz="1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r>
                  <a:rPr lang="pl-PL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l-P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pl-PL" sz="2400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colorless</a:t>
                </a:r>
                <a:r>
                  <a:rPr lang="pl-PL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                         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aseline="300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intensively blue-colored complex </a:t>
                </a:r>
                <a:endParaRPr lang="pl-PL" sz="2400" baseline="30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1274183-B37B-46A1-AA80-8F2915EFA0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58723" y="1426128"/>
                <a:ext cx="12818378" cy="512567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6F36155E-9AA0-4CCD-B0F4-B72EB8E2B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4469192" cy="160409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807E89C-1192-444A-BA1D-98FBC03B7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271" y="2229617"/>
            <a:ext cx="4469192" cy="446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9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E472C3-D1A5-48E8-8F0C-B491E3AD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876446"/>
          </a:xfrm>
        </p:spPr>
        <p:txBody>
          <a:bodyPr>
            <a:normAutofit/>
          </a:bodyPr>
          <a:lstStyle/>
          <a:p>
            <a:pPr algn="ctr"/>
            <a:r>
              <a:rPr lang="pl-PL" sz="3200" b="1" i="1" dirty="0" err="1"/>
              <a:t>Assay</a:t>
            </a:r>
            <a:endParaRPr lang="pl-PL" sz="3200" b="1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725CA1-6901-4C5E-A565-6552E72AE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014"/>
            <a:ext cx="10515600" cy="5119949"/>
          </a:xfrm>
        </p:spPr>
        <p:txBody>
          <a:bodyPr/>
          <a:lstStyle/>
          <a:p>
            <a:pPr algn="l"/>
            <a:r>
              <a:rPr lang="pl-PL" sz="2400" b="1" dirty="0"/>
              <a:t>Basic : </a:t>
            </a:r>
            <a:r>
              <a:rPr lang="pl-PL" sz="2000" b="0" i="0" u="none" strike="noStrike" baseline="0" dirty="0">
                <a:latin typeface="URWPalladioL-Roma"/>
              </a:rPr>
              <a:t>0.3M </a:t>
            </a:r>
            <a:r>
              <a:rPr lang="pl-PL" sz="2000" b="0" i="0" u="none" strike="noStrike" baseline="0" dirty="0" err="1">
                <a:latin typeface="URWPalladioL-Roma"/>
              </a:rPr>
              <a:t>acetate</a:t>
            </a:r>
            <a:r>
              <a:rPr lang="pl-PL" sz="2000" b="0" i="0" u="none" strike="noStrike" baseline="0" dirty="0">
                <a:latin typeface="URWPalladioL-Roma"/>
              </a:rPr>
              <a:t> </a:t>
            </a:r>
            <a:r>
              <a:rPr lang="pl-PL" sz="2000" b="0" i="0" u="none" strike="noStrike" baseline="0" dirty="0" err="1">
                <a:latin typeface="URWPalladioL-Roma"/>
              </a:rPr>
              <a:t>buffer</a:t>
            </a:r>
            <a:r>
              <a:rPr lang="pl-PL" sz="2000" b="0" i="0" u="none" strike="noStrike" baseline="0" dirty="0">
                <a:latin typeface="URWPalladioL-Roma"/>
              </a:rPr>
              <a:t> (</a:t>
            </a:r>
            <a:r>
              <a:rPr lang="pl-PL" sz="2000" b="0" i="0" u="none" strike="noStrike" baseline="0" dirty="0" err="1">
                <a:latin typeface="URWPalladioL-Roma"/>
              </a:rPr>
              <a:t>pH</a:t>
            </a:r>
            <a:r>
              <a:rPr lang="pl-PL" sz="2000" b="0" i="0" u="none" strike="noStrike" baseline="0" dirty="0">
                <a:latin typeface="URWPalladioL-Roma"/>
              </a:rPr>
              <a:t> 3.6) </a:t>
            </a:r>
            <a:r>
              <a:rPr lang="pl-PL" sz="2000" dirty="0">
                <a:latin typeface="URWPalladioL-Roma"/>
              </a:rPr>
              <a:t>+</a:t>
            </a:r>
            <a:r>
              <a:rPr lang="en-US" sz="2000" b="0" i="0" u="none" strike="noStrike" baseline="0" dirty="0">
                <a:latin typeface="URWPalladioL-Roma"/>
              </a:rPr>
              <a:t> 0.01M</a:t>
            </a:r>
            <a:r>
              <a:rPr lang="pl-PL" sz="2000" b="0" i="0" u="none" strike="noStrike" baseline="0" dirty="0">
                <a:latin typeface="URWPalladioL-Roma"/>
              </a:rPr>
              <a:t> </a:t>
            </a:r>
            <a:r>
              <a:rPr lang="en-US" sz="2000" b="0" i="0" u="none" strike="noStrike" baseline="0" dirty="0">
                <a:latin typeface="URWPalladioL-Roma"/>
              </a:rPr>
              <a:t>TPTZ in 0.04M</a:t>
            </a:r>
            <a:r>
              <a:rPr lang="pl-PL" sz="2000" b="0" i="0" u="none" strike="noStrike" baseline="0" dirty="0">
                <a:latin typeface="URWPalladioL-Roma"/>
              </a:rPr>
              <a:t> </a:t>
            </a:r>
            <a:r>
              <a:rPr lang="en-US" sz="2000" b="0" i="0" u="none" strike="noStrike" baseline="0" dirty="0">
                <a:latin typeface="URWPalladioL-Roma"/>
              </a:rPr>
              <a:t>HCl </a:t>
            </a:r>
            <a:r>
              <a:rPr lang="pl-PL" sz="2000" b="0" i="0" u="none" strike="noStrike" baseline="0" dirty="0">
                <a:latin typeface="URWPalladioL-Roma"/>
              </a:rPr>
              <a:t>+</a:t>
            </a:r>
            <a:r>
              <a:rPr lang="en-US" sz="2000" b="0" i="0" u="none" strike="noStrike" baseline="0" dirty="0">
                <a:latin typeface="URWPalladioL-Roma"/>
              </a:rPr>
              <a:t> 0.02M</a:t>
            </a:r>
            <a:r>
              <a:rPr lang="pl-PL" sz="2000" b="0" i="0" u="none" strike="noStrike" baseline="0" dirty="0">
                <a:latin typeface="URWPalladioL-Roma"/>
              </a:rPr>
              <a:t> </a:t>
            </a:r>
            <a:r>
              <a:rPr lang="en-US" sz="2000" b="0" i="0" u="none" strike="noStrike" baseline="0" dirty="0">
                <a:latin typeface="URWPalladioL-Roma"/>
              </a:rPr>
              <a:t>FeCl</a:t>
            </a:r>
            <a:r>
              <a:rPr lang="en-US" sz="2000" b="0" i="0" u="none" strike="noStrike" baseline="-25000" dirty="0">
                <a:latin typeface="URWPalladioL-Roma"/>
              </a:rPr>
              <a:t>3</a:t>
            </a:r>
            <a:r>
              <a:rPr lang="en-US" sz="2000" b="0" i="0" u="none" strike="noStrike" baseline="0" dirty="0">
                <a:latin typeface="URWPalladioL-Roma"/>
              </a:rPr>
              <a:t> ×</a:t>
            </a:r>
            <a:r>
              <a:rPr lang="en-US" sz="2000" b="0" i="0" u="none" strike="noStrike" baseline="0" dirty="0">
                <a:latin typeface="Pxsy"/>
              </a:rPr>
              <a:t> </a:t>
            </a:r>
            <a:r>
              <a:rPr lang="en-US" sz="2000" b="0" i="0" u="none" strike="noStrike" baseline="0" dirty="0">
                <a:latin typeface="URWPalladioL-Roma"/>
              </a:rPr>
              <a:t>6H</a:t>
            </a:r>
            <a:r>
              <a:rPr lang="en-US" sz="2000" b="0" i="0" u="none" strike="noStrike" baseline="-25000" dirty="0">
                <a:latin typeface="URWPalladioL-Roma"/>
              </a:rPr>
              <a:t>2</a:t>
            </a:r>
            <a:r>
              <a:rPr lang="en-US" sz="2000" b="0" i="0" u="none" strike="noStrike" baseline="0" dirty="0">
                <a:latin typeface="URWPalladioL-Roma"/>
              </a:rPr>
              <a:t>O</a:t>
            </a:r>
            <a:r>
              <a:rPr lang="pl-PL" sz="2000" b="0" i="0" u="none" strike="noStrike" baseline="0" dirty="0">
                <a:latin typeface="URWPalladioL-Roma"/>
              </a:rPr>
              <a:t> (10:1:1 </a:t>
            </a:r>
            <a:r>
              <a:rPr lang="pl-PL" sz="2000" b="0" i="0" u="none" strike="noStrike" baseline="0" dirty="0">
                <a:latin typeface="URWPalladioL-Ital"/>
              </a:rPr>
              <a:t>v</a:t>
            </a:r>
            <a:r>
              <a:rPr lang="pl-PL" sz="2000" b="0" i="0" u="none" strike="noStrike" baseline="0" dirty="0">
                <a:latin typeface="Rpxr"/>
              </a:rPr>
              <a:t>/</a:t>
            </a:r>
            <a:r>
              <a:rPr lang="pl-PL" sz="2000" b="0" i="0" u="none" strike="noStrike" baseline="0" dirty="0">
                <a:latin typeface="URWPalladioL-Ital"/>
              </a:rPr>
              <a:t>v</a:t>
            </a:r>
            <a:r>
              <a:rPr lang="pl-PL" sz="2000" b="0" i="0" u="none" strike="noStrike" baseline="0" dirty="0">
                <a:latin typeface="Rpxr"/>
              </a:rPr>
              <a:t>/</a:t>
            </a:r>
            <a:r>
              <a:rPr lang="pl-PL" sz="2000" b="0" i="0" u="none" strike="noStrike" baseline="0" dirty="0">
                <a:latin typeface="URWPalladioL-Ital"/>
              </a:rPr>
              <a:t>v</a:t>
            </a:r>
            <a:r>
              <a:rPr lang="pl-PL" sz="2000" b="0" i="0" u="none" strike="noStrike" baseline="0" dirty="0">
                <a:latin typeface="URWPalladioL-Roma"/>
              </a:rPr>
              <a:t>) + </a:t>
            </a:r>
            <a:r>
              <a:rPr lang="pl-PL" sz="2000" b="0" i="0" u="none" strike="noStrike" baseline="0" dirty="0" err="1">
                <a:latin typeface="URWPalladioL-Roma"/>
              </a:rPr>
              <a:t>studied</a:t>
            </a:r>
            <a:r>
              <a:rPr lang="pl-PL" sz="2000" b="0" i="0" u="none" strike="noStrike" baseline="0" dirty="0">
                <a:latin typeface="URWPalladioL-Roma"/>
              </a:rPr>
              <a:t> </a:t>
            </a:r>
            <a:r>
              <a:rPr lang="pl-PL" sz="2000" b="0" i="0" u="none" strike="noStrike" baseline="0" dirty="0" err="1">
                <a:latin typeface="URWPalladioL-Roma"/>
              </a:rPr>
              <a:t>compound</a:t>
            </a:r>
            <a:endParaRPr lang="pl-PL" sz="2000" b="0" i="0" u="none" strike="noStrike" baseline="0" dirty="0">
              <a:latin typeface="URWPalladioL-Roma"/>
            </a:endParaRPr>
          </a:p>
          <a:p>
            <a:pPr marL="0" indent="0" algn="l">
              <a:buNone/>
            </a:pPr>
            <a:endParaRPr lang="pl-PL" sz="1800" b="0" i="0" u="none" strike="noStrike" baseline="0" dirty="0">
              <a:latin typeface="URWPalladioL-Roma"/>
            </a:endParaRPr>
          </a:p>
          <a:p>
            <a:pPr algn="l"/>
            <a:r>
              <a:rPr lang="pl-PL" sz="2400" b="1" dirty="0" err="1">
                <a:latin typeface="URWPalladioL-Roma"/>
              </a:rPr>
              <a:t>Modifications</a:t>
            </a:r>
            <a:r>
              <a:rPr lang="pl-PL" sz="2400" b="1" dirty="0">
                <a:latin typeface="URWPalladioL-Roma"/>
              </a:rPr>
              <a:t>: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l-PL" sz="1800" dirty="0" err="1">
                <a:latin typeface="URWPalladioL-Roma"/>
              </a:rPr>
              <a:t>Terpene</a:t>
            </a:r>
            <a:r>
              <a:rPr lang="pl-PL" sz="1800" dirty="0">
                <a:latin typeface="URWPalladioL-Roma"/>
              </a:rPr>
              <a:t> – </a:t>
            </a:r>
            <a:r>
              <a:rPr lang="pl-PL" sz="1800" dirty="0" err="1">
                <a:latin typeface="URWPalladioL-Roma"/>
              </a:rPr>
              <a:t>methanol</a:t>
            </a:r>
            <a:r>
              <a:rPr lang="pl-PL" sz="1800" dirty="0">
                <a:latin typeface="URWPalladioL-Roma"/>
              </a:rPr>
              <a:t> </a:t>
            </a:r>
            <a:r>
              <a:rPr lang="pl-PL" sz="1800" dirty="0" err="1">
                <a:latin typeface="URWPalladioL-Roma"/>
              </a:rPr>
              <a:t>mixture</a:t>
            </a:r>
            <a:endParaRPr lang="pl-PL" sz="1800" dirty="0">
              <a:latin typeface="URWPalladioL-Roma"/>
            </a:endParaRPr>
          </a:p>
          <a:p>
            <a:pPr marL="0" indent="0" algn="l">
              <a:buNone/>
            </a:pPr>
            <a:endParaRPr lang="pl-PL" sz="1800" dirty="0">
              <a:latin typeface="URWPalladioL-Roma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URWPalladioL-Roma"/>
              </a:rPr>
              <a:t>Replacement of methanol (to terpenes dissolution) with other solvents (chloroform, ethyl acetate,</a:t>
            </a:r>
            <a:r>
              <a:rPr lang="pl-PL" sz="1800" b="0" i="0" u="none" strike="noStrike" baseline="0" dirty="0">
                <a:latin typeface="URWPalladioL-Roma"/>
              </a:rPr>
              <a:t> </a:t>
            </a:r>
            <a:r>
              <a:rPr lang="pl-PL" sz="1800" b="0" i="0" u="none" strike="noStrike" baseline="0" dirty="0" err="1">
                <a:latin typeface="URWPalladioL-Roma"/>
              </a:rPr>
              <a:t>or</a:t>
            </a:r>
            <a:r>
              <a:rPr lang="pl-PL" sz="1800" b="0" i="0" u="none" strike="noStrike" baseline="0" dirty="0">
                <a:latin typeface="URWPalladioL-Roma"/>
              </a:rPr>
              <a:t> 2-butanone)</a:t>
            </a:r>
          </a:p>
          <a:p>
            <a:pPr marL="0" indent="0" algn="l">
              <a:buNone/>
            </a:pPr>
            <a:endParaRPr lang="pl-PL" sz="1800" b="0" i="0" u="none" strike="noStrike" baseline="0" dirty="0">
              <a:latin typeface="URWPalladioL-Roma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 err="1">
                <a:latin typeface="URWPalladioL-Roma"/>
              </a:rPr>
              <a:t>Addition</a:t>
            </a:r>
            <a:r>
              <a:rPr lang="pl-PL" sz="1800" b="0" i="0" u="none" strike="noStrike" baseline="0" dirty="0">
                <a:latin typeface="URWPalladioL-Roma"/>
              </a:rPr>
              <a:t> of </a:t>
            </a:r>
            <a:r>
              <a:rPr lang="pl-PL" sz="1800" b="0" i="0" u="none" strike="noStrike" baseline="0" dirty="0" err="1">
                <a:latin typeface="URWPalladioL-Roma"/>
              </a:rPr>
              <a:t>Tween</a:t>
            </a:r>
            <a:r>
              <a:rPr lang="pl-PL" sz="1800" b="0" i="0" u="none" strike="noStrike" baseline="0" dirty="0">
                <a:latin typeface="URWPalladioL-Roma"/>
              </a:rPr>
              <a:t> 20 (</a:t>
            </a:r>
            <a:r>
              <a:rPr lang="pl-PL" sz="1800" b="0" i="0" u="none" strike="noStrike" baseline="0" dirty="0" err="1">
                <a:latin typeface="URWPalladioL-Roma"/>
              </a:rPr>
              <a:t>below</a:t>
            </a:r>
            <a:r>
              <a:rPr lang="pl-PL" sz="1800" b="0" i="0" u="none" strike="noStrike" baseline="0" dirty="0">
                <a:latin typeface="URWPalladioL-Roma"/>
              </a:rPr>
              <a:t> CMC)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pl-PL" sz="1800" dirty="0">
              <a:latin typeface="URWPalladioL-Roma"/>
            </a:endParaRPr>
          </a:p>
          <a:p>
            <a:r>
              <a:rPr lang="pl-PL" sz="2400" b="1" dirty="0">
                <a:latin typeface="URWPalladioL-Roma"/>
              </a:rPr>
              <a:t>FRAP – TLC 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60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97D8B3-A5A4-4AF7-92A0-49230C53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49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err="1"/>
              <a:t>Results</a:t>
            </a:r>
            <a:endParaRPr lang="pl-PL" sz="5400" b="1" dirty="0"/>
          </a:p>
        </p:txBody>
      </p:sp>
    </p:spTree>
    <p:extLst>
      <p:ext uri="{BB962C8B-B14F-4D97-AF65-F5344CB8AC3E}">
        <p14:creationId xmlns:p14="http://schemas.microsoft.com/office/powerpoint/2010/main" val="346542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E472C3-D1A5-48E8-8F0C-B491E3AD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8"/>
            <a:ext cx="10515600" cy="876446"/>
          </a:xfrm>
        </p:spPr>
        <p:txBody>
          <a:bodyPr>
            <a:normAutofit/>
          </a:bodyPr>
          <a:lstStyle/>
          <a:p>
            <a:pPr algn="ctr"/>
            <a:r>
              <a:rPr lang="pl-PL" sz="3200" b="1" i="1" dirty="0" err="1"/>
              <a:t>Assay</a:t>
            </a:r>
            <a:endParaRPr lang="pl-PL" sz="3200" b="1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725CA1-6901-4C5E-A565-6552E72AE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014"/>
            <a:ext cx="10515600" cy="5119949"/>
          </a:xfrm>
        </p:spPr>
        <p:txBody>
          <a:bodyPr/>
          <a:lstStyle/>
          <a:p>
            <a:pPr algn="l"/>
            <a:r>
              <a:rPr lang="pl-PL" sz="2400" b="1" dirty="0"/>
              <a:t>Basic : </a:t>
            </a:r>
            <a:r>
              <a:rPr lang="pl-PL" sz="2000" b="0" i="0" u="none" strike="noStrike" baseline="0" dirty="0">
                <a:latin typeface="URWPalladioL-Roma"/>
              </a:rPr>
              <a:t>0.3M </a:t>
            </a:r>
            <a:r>
              <a:rPr lang="pl-PL" sz="2000" b="0" i="0" u="none" strike="noStrike" baseline="0" dirty="0" err="1">
                <a:latin typeface="URWPalladioL-Roma"/>
              </a:rPr>
              <a:t>acetate</a:t>
            </a:r>
            <a:r>
              <a:rPr lang="pl-PL" sz="2000" b="0" i="0" u="none" strike="noStrike" baseline="0" dirty="0">
                <a:latin typeface="URWPalladioL-Roma"/>
              </a:rPr>
              <a:t> </a:t>
            </a:r>
            <a:r>
              <a:rPr lang="pl-PL" sz="2000" b="0" i="0" u="none" strike="noStrike" baseline="0" dirty="0" err="1">
                <a:latin typeface="URWPalladioL-Roma"/>
              </a:rPr>
              <a:t>buffer</a:t>
            </a:r>
            <a:r>
              <a:rPr lang="pl-PL" sz="2000" b="0" i="0" u="none" strike="noStrike" baseline="0" dirty="0">
                <a:latin typeface="URWPalladioL-Roma"/>
              </a:rPr>
              <a:t> (</a:t>
            </a:r>
            <a:r>
              <a:rPr lang="pl-PL" sz="2000" b="0" i="0" u="none" strike="noStrike" baseline="0" dirty="0" err="1">
                <a:latin typeface="URWPalladioL-Roma"/>
              </a:rPr>
              <a:t>pH</a:t>
            </a:r>
            <a:r>
              <a:rPr lang="pl-PL" sz="2000" b="0" i="0" u="none" strike="noStrike" baseline="0" dirty="0">
                <a:latin typeface="URWPalladioL-Roma"/>
              </a:rPr>
              <a:t> 3.6) </a:t>
            </a:r>
            <a:r>
              <a:rPr lang="pl-PL" sz="2000" dirty="0">
                <a:latin typeface="URWPalladioL-Roma"/>
              </a:rPr>
              <a:t>+</a:t>
            </a:r>
            <a:r>
              <a:rPr lang="en-US" sz="2000" b="0" i="0" u="none" strike="noStrike" baseline="0" dirty="0">
                <a:latin typeface="URWPalladioL-Roma"/>
              </a:rPr>
              <a:t> 0.01M</a:t>
            </a:r>
            <a:r>
              <a:rPr lang="pl-PL" sz="2000" b="0" i="0" u="none" strike="noStrike" baseline="0" dirty="0">
                <a:latin typeface="URWPalladioL-Roma"/>
              </a:rPr>
              <a:t> </a:t>
            </a:r>
            <a:r>
              <a:rPr lang="en-US" sz="2000" b="0" i="0" u="none" strike="noStrike" baseline="0" dirty="0">
                <a:latin typeface="URWPalladioL-Roma"/>
              </a:rPr>
              <a:t>TPTZ in 0.04M</a:t>
            </a:r>
            <a:r>
              <a:rPr lang="pl-PL" sz="2000" b="0" i="0" u="none" strike="noStrike" baseline="0" dirty="0">
                <a:latin typeface="URWPalladioL-Roma"/>
              </a:rPr>
              <a:t> </a:t>
            </a:r>
            <a:r>
              <a:rPr lang="en-US" sz="2000" b="0" i="0" u="none" strike="noStrike" baseline="0" dirty="0">
                <a:latin typeface="URWPalladioL-Roma"/>
              </a:rPr>
              <a:t>HCl </a:t>
            </a:r>
            <a:r>
              <a:rPr lang="pl-PL" sz="2000" b="0" i="0" u="none" strike="noStrike" baseline="0" dirty="0">
                <a:latin typeface="URWPalladioL-Roma"/>
              </a:rPr>
              <a:t>+</a:t>
            </a:r>
            <a:r>
              <a:rPr lang="en-US" sz="2000" b="0" i="0" u="none" strike="noStrike" baseline="0" dirty="0">
                <a:latin typeface="URWPalladioL-Roma"/>
              </a:rPr>
              <a:t> 0.02M</a:t>
            </a:r>
            <a:r>
              <a:rPr lang="pl-PL" sz="2000" b="0" i="0" u="none" strike="noStrike" baseline="0" dirty="0">
                <a:latin typeface="URWPalladioL-Roma"/>
              </a:rPr>
              <a:t> </a:t>
            </a:r>
            <a:r>
              <a:rPr lang="en-US" sz="2000" b="0" i="0" u="none" strike="noStrike" baseline="0" dirty="0">
                <a:latin typeface="URWPalladioL-Roma"/>
              </a:rPr>
              <a:t>FeCl</a:t>
            </a:r>
            <a:r>
              <a:rPr lang="en-US" sz="2000" b="0" i="0" u="none" strike="noStrike" baseline="-25000" dirty="0">
                <a:latin typeface="URWPalladioL-Roma"/>
              </a:rPr>
              <a:t>3</a:t>
            </a:r>
            <a:r>
              <a:rPr lang="en-US" sz="2000" b="0" i="0" u="none" strike="noStrike" baseline="0" dirty="0">
                <a:latin typeface="URWPalladioL-Roma"/>
              </a:rPr>
              <a:t> ×</a:t>
            </a:r>
            <a:r>
              <a:rPr lang="en-US" sz="2000" b="0" i="0" u="none" strike="noStrike" baseline="0" dirty="0">
                <a:latin typeface="Pxsy"/>
              </a:rPr>
              <a:t> </a:t>
            </a:r>
            <a:r>
              <a:rPr lang="en-US" sz="2000" b="0" i="0" u="none" strike="noStrike" baseline="0" dirty="0">
                <a:latin typeface="URWPalladioL-Roma"/>
              </a:rPr>
              <a:t>6H</a:t>
            </a:r>
            <a:r>
              <a:rPr lang="en-US" sz="2000" b="0" i="0" u="none" strike="noStrike" baseline="-25000" dirty="0">
                <a:latin typeface="URWPalladioL-Roma"/>
              </a:rPr>
              <a:t>2</a:t>
            </a:r>
            <a:r>
              <a:rPr lang="en-US" sz="2000" b="0" i="0" u="none" strike="noStrike" baseline="0" dirty="0">
                <a:latin typeface="URWPalladioL-Roma"/>
              </a:rPr>
              <a:t>O</a:t>
            </a:r>
            <a:r>
              <a:rPr lang="pl-PL" sz="2000" b="0" i="0" u="none" strike="noStrike" baseline="0" dirty="0">
                <a:latin typeface="URWPalladioL-Roma"/>
              </a:rPr>
              <a:t> (10:1:1 </a:t>
            </a:r>
            <a:r>
              <a:rPr lang="pl-PL" sz="2000" b="0" i="0" u="none" strike="noStrike" baseline="0" dirty="0">
                <a:latin typeface="URWPalladioL-Ital"/>
              </a:rPr>
              <a:t>v</a:t>
            </a:r>
            <a:r>
              <a:rPr lang="pl-PL" sz="2000" b="0" i="0" u="none" strike="noStrike" baseline="0" dirty="0">
                <a:latin typeface="Rpxr"/>
              </a:rPr>
              <a:t>/</a:t>
            </a:r>
            <a:r>
              <a:rPr lang="pl-PL" sz="2000" b="0" i="0" u="none" strike="noStrike" baseline="0" dirty="0">
                <a:latin typeface="URWPalladioL-Ital"/>
              </a:rPr>
              <a:t>v</a:t>
            </a:r>
            <a:r>
              <a:rPr lang="pl-PL" sz="2000" b="0" i="0" u="none" strike="noStrike" baseline="0" dirty="0">
                <a:latin typeface="Rpxr"/>
              </a:rPr>
              <a:t>/</a:t>
            </a:r>
            <a:r>
              <a:rPr lang="pl-PL" sz="2000" b="0" i="0" u="none" strike="noStrike" baseline="0" dirty="0">
                <a:latin typeface="URWPalladioL-Ital"/>
              </a:rPr>
              <a:t>v</a:t>
            </a:r>
            <a:r>
              <a:rPr lang="pl-PL" sz="2000" b="0" i="0" u="none" strike="noStrike" baseline="0" dirty="0">
                <a:latin typeface="URWPalladioL-Roma"/>
              </a:rPr>
              <a:t>) + </a:t>
            </a:r>
            <a:r>
              <a:rPr lang="pl-PL" sz="2000" b="0" i="0" u="none" strike="noStrike" baseline="0" dirty="0" err="1">
                <a:latin typeface="URWPalladioL-Roma"/>
              </a:rPr>
              <a:t>studied</a:t>
            </a:r>
            <a:r>
              <a:rPr lang="pl-PL" sz="2000" b="0" i="0" u="none" strike="noStrike" baseline="0" dirty="0">
                <a:latin typeface="URWPalladioL-Roma"/>
              </a:rPr>
              <a:t> </a:t>
            </a:r>
            <a:r>
              <a:rPr lang="pl-PL" sz="2000" b="0" i="0" u="none" strike="noStrike" baseline="0" dirty="0" err="1">
                <a:latin typeface="URWPalladioL-Roma"/>
              </a:rPr>
              <a:t>compound</a:t>
            </a:r>
            <a:endParaRPr lang="pl-PL" sz="2000" b="0" i="0" u="none" strike="noStrike" baseline="0" dirty="0">
              <a:latin typeface="URWPalladioL-Roma"/>
            </a:endParaRPr>
          </a:p>
          <a:p>
            <a:pPr marL="0" indent="0" algn="l">
              <a:buNone/>
            </a:pPr>
            <a:endParaRPr lang="pl-PL" sz="1800" b="0" i="0" u="none" strike="noStrike" baseline="0" dirty="0">
              <a:latin typeface="URWPalladioL-Roma"/>
            </a:endParaRPr>
          </a:p>
          <a:p>
            <a:pPr algn="l"/>
            <a:r>
              <a:rPr lang="pl-PL" sz="2400" b="1" dirty="0" err="1">
                <a:latin typeface="URWPalladioL-Roma"/>
              </a:rPr>
              <a:t>Modifications</a:t>
            </a:r>
            <a:r>
              <a:rPr lang="pl-PL" sz="2400" b="1" dirty="0">
                <a:latin typeface="URWPalladioL-Roma"/>
              </a:rPr>
              <a:t>: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l-PL" sz="1800" dirty="0" err="1">
                <a:latin typeface="URWPalladioL-Roma"/>
              </a:rPr>
              <a:t>Terpene</a:t>
            </a:r>
            <a:r>
              <a:rPr lang="pl-PL" sz="1800" dirty="0">
                <a:latin typeface="URWPalladioL-Roma"/>
              </a:rPr>
              <a:t> – </a:t>
            </a:r>
            <a:r>
              <a:rPr lang="pl-PL" sz="1800" dirty="0" err="1">
                <a:latin typeface="URWPalladioL-Roma"/>
              </a:rPr>
              <a:t>methanol</a:t>
            </a:r>
            <a:r>
              <a:rPr lang="pl-PL" sz="1800" dirty="0">
                <a:latin typeface="URWPalladioL-Roma"/>
              </a:rPr>
              <a:t> </a:t>
            </a:r>
            <a:r>
              <a:rPr lang="pl-PL" sz="1800" dirty="0" err="1">
                <a:latin typeface="URWPalladioL-Roma"/>
              </a:rPr>
              <a:t>mixture</a:t>
            </a:r>
            <a:endParaRPr lang="pl-PL" sz="1800" dirty="0">
              <a:latin typeface="URWPalladioL-Roma"/>
            </a:endParaRPr>
          </a:p>
          <a:p>
            <a:pPr marL="0" indent="0" algn="l">
              <a:buNone/>
            </a:pPr>
            <a:endParaRPr lang="pl-PL" sz="1800" dirty="0">
              <a:latin typeface="URWPalladioL-Roma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URWPalladioL-Roma"/>
              </a:rPr>
              <a:t>Replacement of methanol (to terpenes dissolution) with other solvents (chloroform, ethyl acetate,</a:t>
            </a:r>
            <a:r>
              <a:rPr lang="pl-PL" sz="1800" b="0" i="0" u="none" strike="noStrike" baseline="0" dirty="0">
                <a:latin typeface="URWPalladioL-Roma"/>
              </a:rPr>
              <a:t> </a:t>
            </a:r>
            <a:r>
              <a:rPr lang="pl-PL" sz="1800" b="0" i="0" u="none" strike="noStrike" baseline="0" dirty="0" err="1">
                <a:latin typeface="URWPalladioL-Roma"/>
              </a:rPr>
              <a:t>or</a:t>
            </a:r>
            <a:r>
              <a:rPr lang="pl-PL" sz="1800" b="0" i="0" u="none" strike="noStrike" baseline="0" dirty="0">
                <a:latin typeface="URWPalladioL-Roma"/>
              </a:rPr>
              <a:t> 2-butanone)</a:t>
            </a:r>
          </a:p>
          <a:p>
            <a:pPr marL="0" indent="0" algn="l">
              <a:buNone/>
            </a:pPr>
            <a:endParaRPr lang="pl-PL" sz="1800" b="0" i="0" u="none" strike="noStrike" baseline="0" dirty="0">
              <a:latin typeface="URWPalladioL-Roma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 err="1">
                <a:latin typeface="URWPalladioL-Roma"/>
              </a:rPr>
              <a:t>Addition</a:t>
            </a:r>
            <a:r>
              <a:rPr lang="pl-PL" sz="1800" b="0" i="0" u="none" strike="noStrike" baseline="0" dirty="0">
                <a:latin typeface="URWPalladioL-Roma"/>
              </a:rPr>
              <a:t> of </a:t>
            </a:r>
            <a:r>
              <a:rPr lang="pl-PL" sz="1800" b="0" i="0" u="none" strike="noStrike" baseline="0" dirty="0" err="1">
                <a:latin typeface="URWPalladioL-Roma"/>
              </a:rPr>
              <a:t>Tween</a:t>
            </a:r>
            <a:r>
              <a:rPr lang="pl-PL" sz="1800" b="0" i="0" u="none" strike="noStrike" baseline="0" dirty="0">
                <a:latin typeface="URWPalladioL-Roma"/>
              </a:rPr>
              <a:t> 20 (</a:t>
            </a:r>
            <a:r>
              <a:rPr lang="pl-PL" sz="1800" b="0" i="0" u="none" strike="noStrike" baseline="0" dirty="0" err="1">
                <a:latin typeface="URWPalladioL-Roma"/>
              </a:rPr>
              <a:t>below</a:t>
            </a:r>
            <a:r>
              <a:rPr lang="pl-PL" sz="1800" b="0" i="0" u="none" strike="noStrike" baseline="0" dirty="0">
                <a:latin typeface="URWPalladioL-Roma"/>
              </a:rPr>
              <a:t> CMC)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pl-PL" sz="1800" dirty="0">
              <a:latin typeface="URWPalladioL-Roma"/>
            </a:endParaRPr>
          </a:p>
          <a:p>
            <a:r>
              <a:rPr lang="pl-PL" sz="2400" b="1" dirty="0">
                <a:latin typeface="URWPalladioL-Roma"/>
              </a:rPr>
              <a:t>FRAP – TLC 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234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441</Words>
  <Application>Microsoft Office PowerPoint</Application>
  <PresentationFormat>Panoramiczny</PresentationFormat>
  <Paragraphs>69</Paragraphs>
  <Slides>16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Pxsy</vt:lpstr>
      <vt:lpstr>Rpxr</vt:lpstr>
      <vt:lpstr>Source Sans Pro</vt:lpstr>
      <vt:lpstr>Times New Roman</vt:lpstr>
      <vt:lpstr>URWPalladioL-Ital</vt:lpstr>
      <vt:lpstr>URWPalladioL-Roma</vt:lpstr>
      <vt:lpstr>Wingdings</vt:lpstr>
      <vt:lpstr>Motyw pakietu Office</vt:lpstr>
      <vt:lpstr>ChemSketch</vt:lpstr>
      <vt:lpstr>Approach to optimization of FRAP methodology for studies based on selected monoterpenes</vt:lpstr>
      <vt:lpstr>A few words about monoterpenes…</vt:lpstr>
      <vt:lpstr>Multifactorial character of Alzheimer’s disease</vt:lpstr>
      <vt:lpstr>The influence of Fe3+ on AD</vt:lpstr>
      <vt:lpstr>The aim of studies:  determination of ability of selected monoterpenes to reduce Fe3+ and optimization FRAP method</vt:lpstr>
      <vt:lpstr>FRAP (ferric reducing antioxidant power) assay</vt:lpstr>
      <vt:lpstr>Assay</vt:lpstr>
      <vt:lpstr>Results</vt:lpstr>
      <vt:lpstr>Assay</vt:lpstr>
      <vt:lpstr>Prezentacja programu PowerPoint</vt:lpstr>
      <vt:lpstr>Assay</vt:lpstr>
      <vt:lpstr>Prezentacja programu PowerPoint</vt:lpstr>
      <vt:lpstr>FRAP-TLC</vt:lpstr>
      <vt:lpstr>The most active monoterpenes</vt:lpstr>
      <vt:lpstr>Conclusions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optimization of FRAP methodology for studies based on selected monoterpenes</dc:title>
  <dc:creator>Karolina Wojtunik-Kulesza</dc:creator>
  <cp:lastModifiedBy>Karolina Wojtunik-Kulesza</cp:lastModifiedBy>
  <cp:revision>17</cp:revision>
  <dcterms:created xsi:type="dcterms:W3CDTF">2020-11-18T08:23:45Z</dcterms:created>
  <dcterms:modified xsi:type="dcterms:W3CDTF">2020-11-18T12:50:52Z</dcterms:modified>
</cp:coreProperties>
</file>