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81" r:id="rId3"/>
    <p:sldId id="284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BD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60" autoAdjust="0"/>
  </p:normalViewPr>
  <p:slideViewPr>
    <p:cSldViewPr snapToGrid="0">
      <p:cViewPr varScale="1">
        <p:scale>
          <a:sx n="75" d="100"/>
          <a:sy n="75" d="100"/>
        </p:scale>
        <p:origin x="16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A1705-8243-4B07-B5CF-BB02C0C0E40D}" type="datetimeFigureOut">
              <a:rPr lang="it-IT" smtClean="0"/>
              <a:t>04/01/2021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9194-1123-435C-868E-501EC5F887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96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9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47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43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73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53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u="non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61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4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1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9194-1123-435C-868E-501EC5F8870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97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190E-8D2C-4952-84AE-26365B9EE28C}" type="datetime1">
              <a:rPr lang="it-IT" smtClean="0"/>
              <a:t>04/01/2021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4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D737-91A9-4459-BF89-96A8DAD45B98}" type="datetime1">
              <a:rPr lang="it-IT" smtClean="0"/>
              <a:t>04/01/2021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71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D6-A7BF-479D-9F3B-854396EE092E}" type="datetime1">
              <a:rPr lang="it-IT" smtClean="0"/>
              <a:t>04/01/2021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83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5F6B-8FBF-4671-996F-58329A07BA84}" type="datetime1">
              <a:rPr lang="it-IT" smtClean="0"/>
              <a:t>04/01/2021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36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19691-30A6-447A-A6B0-C98CE6B95544}" type="datetime1">
              <a:rPr lang="it-IT" smtClean="0"/>
              <a:t>04/01/2021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1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A76A-2A7C-4DF7-844B-436BB90C9CD0}" type="datetime1">
              <a:rPr lang="it-IT" smtClean="0"/>
              <a:t>04/01/2021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49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6888-EFE8-4A75-B79D-E76051B2C7B1}" type="datetime1">
              <a:rPr lang="it-IT" smtClean="0"/>
              <a:t>04/01/2021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90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98A8-6B59-4AB5-9802-6EC47D02B171}" type="datetime1">
              <a:rPr lang="it-IT" smtClean="0"/>
              <a:t>04/01/2021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88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ADDB-0CBF-4A76-A177-2099A29ABF7B}" type="datetime1">
              <a:rPr lang="it-IT" smtClean="0"/>
              <a:t>04/01/2021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24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368D-3825-4E82-8F40-DE5BA6961F9B}" type="datetime1">
              <a:rPr lang="it-IT" smtClean="0"/>
              <a:t>04/01/2021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94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E555-1101-4BE7-A5D7-DA9506EC7F87}" type="datetime1">
              <a:rPr lang="it-IT" smtClean="0"/>
              <a:t>04/01/2021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24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80CA-01BE-438F-A18D-74F9C0875FB9}" type="datetime1">
              <a:rPr lang="it-IT" smtClean="0"/>
              <a:t>04/01/2021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62A3-4029-4607-BC11-9992D99F67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50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4A1DD2E-0157-40F9-A3E0-5DFD3B9A8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989" y="5327895"/>
            <a:ext cx="1096819" cy="10739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0CC20A-AD74-4105-8AA8-3A814FE23C84}"/>
              </a:ext>
            </a:extLst>
          </p:cNvPr>
          <p:cNvSpPr txBox="1"/>
          <p:nvPr/>
        </p:nvSpPr>
        <p:spPr>
          <a:xfrm>
            <a:off x="296020" y="2225420"/>
            <a:ext cx="8502868" cy="1355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340610" algn="l"/>
              </a:tabLst>
            </a:pPr>
            <a:r>
              <a:rPr lang="en-US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EVALUATING LEGIONELLA ON LONG-DISTANCE PUBLIC TRANSPORTS: MONITORING DATA AND QUANTITATIVE MICROBIAL RISK ASSESSMENT</a:t>
            </a: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E908F2-760D-4FEC-99D1-DCBE7CCFCC96}"/>
              </a:ext>
            </a:extLst>
          </p:cNvPr>
          <p:cNvSpPr txBox="1"/>
          <p:nvPr/>
        </p:nvSpPr>
        <p:spPr>
          <a:xfrm>
            <a:off x="296020" y="1547662"/>
            <a:ext cx="88479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Session: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Public Health Statistics and Risk Assessment</a:t>
            </a:r>
            <a:endParaRPr lang="it-IT" sz="2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F9BE6B-AB36-406C-8DA0-17A5356DD311}"/>
              </a:ext>
            </a:extLst>
          </p:cNvPr>
          <p:cNvSpPr txBox="1"/>
          <p:nvPr/>
        </p:nvSpPr>
        <p:spPr>
          <a:xfrm>
            <a:off x="1387366" y="192795"/>
            <a:ext cx="77566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3rd International Electronic Conference on Environmental Research and Public Health —Public Health Issues in the Context of the COVID-19 Pandemic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9FEEB69-5467-4ABD-A985-6697FA4C8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87366" cy="137463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454944-D602-47AB-A97E-B1B60142E228}"/>
              </a:ext>
            </a:extLst>
          </p:cNvPr>
          <p:cNvSpPr txBox="1"/>
          <p:nvPr/>
        </p:nvSpPr>
        <p:spPr>
          <a:xfrm>
            <a:off x="693683" y="3906983"/>
            <a:ext cx="7840718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340610" algn="l"/>
              </a:tabLs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Ileana Federigi *,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340610" algn="l"/>
              </a:tabLst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Osvalda De Giglio, Giusy </a:t>
            </a:r>
            <a:r>
              <a:rPr lang="it-IT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Diella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Francesco Triggiano, Marco Verani, Lorenzo Cioni, Maria Teresa Montagna, Annalaura Carducci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po 17">
            <a:extLst>
              <a:ext uri="{FF2B5EF4-FFF2-40B4-BE49-F238E27FC236}">
                <a16:creationId xmlns:a16="http://schemas.microsoft.com/office/drawing/2014/main" id="{029EC301-8615-43B9-86B3-7FC4946217E9}"/>
              </a:ext>
            </a:extLst>
          </p:cNvPr>
          <p:cNvGrpSpPr>
            <a:grpSpLocks/>
          </p:cNvGrpSpPr>
          <p:nvPr/>
        </p:nvGrpSpPr>
        <p:grpSpPr bwMode="auto">
          <a:xfrm>
            <a:off x="579392" y="5310338"/>
            <a:ext cx="6156416" cy="1116000"/>
            <a:chOff x="1687823" y="4889446"/>
            <a:chExt cx="6157589" cy="1115616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59CB18EB-356A-4CA1-A642-3893ED1FA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455" y="4978703"/>
              <a:ext cx="5315854" cy="89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it-IT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it-IT" sz="1600" b="1" i="1" dirty="0" err="1">
                  <a:latin typeface="Arial"/>
                  <a:cs typeface="Arial"/>
                </a:rPr>
                <a:t>Hygiene</a:t>
              </a:r>
              <a:r>
                <a:rPr lang="it-IT" sz="1600" b="1" i="1" dirty="0">
                  <a:latin typeface="Arial"/>
                  <a:cs typeface="Arial"/>
                </a:rPr>
                <a:t> and </a:t>
              </a:r>
              <a:r>
                <a:rPr lang="it-IT" sz="1600" b="1" i="1" dirty="0" err="1">
                  <a:latin typeface="Arial"/>
                  <a:cs typeface="Arial"/>
                </a:rPr>
                <a:t>Environmental</a:t>
              </a:r>
              <a:r>
                <a:rPr lang="it-IT" sz="1600" b="1" i="1" dirty="0">
                  <a:latin typeface="Arial"/>
                  <a:cs typeface="Arial"/>
                </a:rPr>
                <a:t> </a:t>
              </a:r>
              <a:r>
                <a:rPr lang="it-IT" sz="1600" b="1" i="1" dirty="0" err="1">
                  <a:latin typeface="Arial"/>
                  <a:cs typeface="Arial"/>
                </a:rPr>
                <a:t>Virology</a:t>
              </a:r>
              <a:r>
                <a:rPr lang="it-IT" sz="1600" b="1" i="1" dirty="0">
                  <a:latin typeface="Arial"/>
                  <a:cs typeface="Arial"/>
                </a:rPr>
                <a:t> </a:t>
              </a:r>
              <a:r>
                <a:rPr lang="it-IT" sz="1600" b="1" i="1" dirty="0" err="1">
                  <a:latin typeface="Arial"/>
                  <a:cs typeface="Arial"/>
                </a:rPr>
                <a:t>Laboratory</a:t>
              </a:r>
              <a:endParaRPr lang="it-IT" sz="1600" b="1" i="1" dirty="0">
                <a:latin typeface="Arial"/>
                <a:cs typeface="Arial"/>
              </a:endParaRPr>
            </a:p>
            <a:p>
              <a:pPr algn="just"/>
              <a:r>
                <a:rPr lang="it-IT" sz="1600" b="1" i="1" dirty="0" err="1">
                  <a:latin typeface="Arial"/>
                  <a:cs typeface="Arial"/>
                </a:rPr>
                <a:t>Department</a:t>
              </a:r>
              <a:r>
                <a:rPr lang="it-IT" sz="1600" b="1" i="1" dirty="0">
                  <a:latin typeface="Arial"/>
                  <a:cs typeface="Arial"/>
                </a:rPr>
                <a:t> of </a:t>
              </a:r>
              <a:r>
                <a:rPr lang="it-IT" sz="1600" b="1" i="1" dirty="0" err="1">
                  <a:latin typeface="Arial"/>
                  <a:cs typeface="Arial"/>
                </a:rPr>
                <a:t>Biology</a:t>
              </a:r>
              <a:r>
                <a:rPr lang="it-IT" sz="1600" b="1" i="1" dirty="0">
                  <a:latin typeface="Arial"/>
                  <a:cs typeface="Arial"/>
                </a:rPr>
                <a:t> – </a:t>
              </a:r>
              <a:r>
                <a:rPr lang="it-IT" sz="1600" b="1" i="1" dirty="0" err="1">
                  <a:latin typeface="Arial"/>
                  <a:cs typeface="Arial"/>
                </a:rPr>
                <a:t>University</a:t>
              </a:r>
              <a:r>
                <a:rPr lang="it-IT" sz="1600" b="1" i="1" dirty="0">
                  <a:latin typeface="Arial"/>
                  <a:cs typeface="Arial"/>
                </a:rPr>
                <a:t> of Pisa</a:t>
              </a:r>
            </a:p>
            <a:p>
              <a:pPr algn="just"/>
              <a:r>
                <a:rPr lang="it-IT" b="1" i="1" dirty="0">
                  <a:latin typeface="Arial"/>
                  <a:cs typeface="Arial"/>
                </a:rPr>
                <a:t>ileana.federigi@biologia.unipi.it</a:t>
              </a: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04FD3FF-4791-41AA-BC78-0A6B069C1EF3}"/>
                </a:ext>
              </a:extLst>
            </p:cNvPr>
            <p:cNvSpPr/>
            <p:nvPr/>
          </p:nvSpPr>
          <p:spPr>
            <a:xfrm>
              <a:off x="1687823" y="4889446"/>
              <a:ext cx="6157589" cy="111561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it-IT"/>
            </a:p>
          </p:txBody>
        </p:sp>
      </p:grp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F353C480-8073-4193-BBF0-6D4826157F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6"/>
    </mc:Choice>
    <mc:Fallback xmlns="">
      <p:transition spd="slow" advTm="2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A83859-E35E-4D72-B5C7-815D941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10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5ACB46-38F0-453D-B1CA-A3703A033485}"/>
              </a:ext>
            </a:extLst>
          </p:cNvPr>
          <p:cNvSpPr txBox="1"/>
          <p:nvPr/>
        </p:nvSpPr>
        <p:spPr>
          <a:xfrm>
            <a:off x="613456" y="1337546"/>
            <a:ext cx="79018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study points out the importance of an environmental monitoring  also on long-distance public transportations whose piped water systems are rarely considered as sources of Legionella.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monitoring data have been used to calculate the infection risk from inhalation of L.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sg1 using the methodology of QMRA applied to sink exposure scenarios.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A0E9883-BA4B-40B2-90D5-311F23CF1EA6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0951F3-C66B-448A-937A-98F9F2D8B3D3}"/>
              </a:ext>
            </a:extLst>
          </p:cNvPr>
          <p:cNvSpPr txBox="1"/>
          <p:nvPr/>
        </p:nvSpPr>
        <p:spPr>
          <a:xfrm>
            <a:off x="82559" y="172469"/>
            <a:ext cx="9052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it-IT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350EB0-C1C8-4080-BE52-A38DF9986180}"/>
              </a:ext>
            </a:extLst>
          </p:cNvPr>
          <p:cNvSpPr txBox="1"/>
          <p:nvPr/>
        </p:nvSpPr>
        <p:spPr>
          <a:xfrm>
            <a:off x="613455" y="3581372"/>
            <a:ext cx="7901893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>
                <a:solidFill>
                  <a:srgbClr val="000000"/>
                </a:solidFill>
                <a:latin typeface="Roboto"/>
              </a:defRPr>
            </a:lvl1pPr>
          </a:lstStyle>
          <a:p>
            <a:r>
              <a:rPr lang="en-US" dirty="0"/>
              <a:t>This sound approach to risk assessment will allow further developments in the perspective of protecting public health, such as: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Estimation of the infection risk corresponding to Legionella thresholds in water, commonly used for Legionella control in water systems; 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Calculation of the possible cumulative effect of sink exposure with toilette flushing, that has not been considered in the present model;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Effect of decontamination measure (i.e., chlorine disinfection) in reducing the probability of infection.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28EBA4-C3D1-424D-8E84-223B5CFB5A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9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3"/>
    </mc:Choice>
    <mc:Fallback xmlns="">
      <p:transition spd="slow" advTm="6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BD1F44-EB27-4022-A149-7C90A8AA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11</a:t>
            </a:fld>
            <a:endParaRPr lang="it-IT"/>
          </a:p>
        </p:txBody>
      </p:sp>
      <p:sp>
        <p:nvSpPr>
          <p:cNvPr id="5" name="CasellaDiTesto 20">
            <a:extLst>
              <a:ext uri="{FF2B5EF4-FFF2-40B4-BE49-F238E27FC236}">
                <a16:creationId xmlns:a16="http://schemas.microsoft.com/office/drawing/2014/main" id="{7098A573-8FC6-446E-957A-EC0E31A8593D}"/>
              </a:ext>
            </a:extLst>
          </p:cNvPr>
          <p:cNvSpPr txBox="1"/>
          <p:nvPr/>
        </p:nvSpPr>
        <p:spPr>
          <a:xfrm>
            <a:off x="2007938" y="2738668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ln>
                  <a:solidFill>
                    <a:srgbClr val="00B050"/>
                  </a:solidFill>
                </a:ln>
                <a:solidFill>
                  <a:srgbClr val="000000"/>
                </a:solidFill>
                <a:latin typeface="Roboto"/>
              </a:rPr>
              <a:t>THANK YOUR KIND ATTENTION!!</a:t>
            </a:r>
            <a:endParaRPr lang="it-IT" sz="2500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C2CD170-026D-428A-A957-3D4CFE9C33AE}"/>
              </a:ext>
            </a:extLst>
          </p:cNvPr>
          <p:cNvSpPr/>
          <p:nvPr/>
        </p:nvSpPr>
        <p:spPr>
          <a:xfrm>
            <a:off x="0" y="-17241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0C3B65-9FE8-4536-9437-DA85D3DE6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290" y="2475002"/>
            <a:ext cx="1887744" cy="285323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F7111C6-3DBD-459B-9DE8-E612D86B9A14}"/>
              </a:ext>
            </a:extLst>
          </p:cNvPr>
          <p:cNvSpPr txBox="1"/>
          <p:nvPr/>
        </p:nvSpPr>
        <p:spPr>
          <a:xfrm>
            <a:off x="6229350" y="5279046"/>
            <a:ext cx="2286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00" i="1" dirty="0">
                <a:solidFill>
                  <a:srgbClr val="0070C0"/>
                </a:solidFill>
              </a:rPr>
              <a:t>https://www.vectorstock.com/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4206F9-745B-43BF-A173-85F58FE1A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"/>
    </mc:Choice>
    <mc:Fallback xmlns="">
      <p:transition spd="slow" advTm="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2074A65-DCC9-48E3-BC3E-333D979863B1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794026-D6B2-4477-AC07-63A3CD7BB1D7}"/>
              </a:ext>
            </a:extLst>
          </p:cNvPr>
          <p:cNvSpPr txBox="1"/>
          <p:nvPr/>
        </p:nvSpPr>
        <p:spPr>
          <a:xfrm>
            <a:off x="82559" y="172469"/>
            <a:ext cx="74722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BACKGROUND: Legionella ecology and pathogenicity</a:t>
            </a:r>
            <a:endParaRPr lang="it-IT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008C10-BBB4-42B8-A352-B85851EFC48B}"/>
              </a:ext>
            </a:extLst>
          </p:cNvPr>
          <p:cNvSpPr txBox="1"/>
          <p:nvPr/>
        </p:nvSpPr>
        <p:spPr>
          <a:xfrm>
            <a:off x="261228" y="2132164"/>
            <a:ext cx="5983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bacteria naturally reside in many freshwater and soil environments, such as lakes, streams, and sediments.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AF6EA59-B5CD-4FBD-BA73-7B52F5E407AF}"/>
              </a:ext>
            </a:extLst>
          </p:cNvPr>
          <p:cNvSpPr txBox="1"/>
          <p:nvPr/>
        </p:nvSpPr>
        <p:spPr>
          <a:xfrm>
            <a:off x="252680" y="1179409"/>
            <a:ext cx="5881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Species of the genus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Legionella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Gram-negative, non-spore-forming, rod-shaped, aerobic bacteria.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6DCE1C5-0D6F-4179-A0BA-A2FB1922F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306" y="718711"/>
            <a:ext cx="2259014" cy="254773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4F1A063-6D34-4C23-9B4B-305B53E4016B}"/>
              </a:ext>
            </a:extLst>
          </p:cNvPr>
          <p:cNvSpPr txBox="1"/>
          <p:nvPr/>
        </p:nvSpPr>
        <p:spPr>
          <a:xfrm>
            <a:off x="6290925" y="2995369"/>
            <a:ext cx="16600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CDC</a:t>
            </a:r>
            <a:endParaRPr lang="it-IT" sz="13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03BD3A-132D-4C87-A3E9-2F5C72B79731}"/>
              </a:ext>
            </a:extLst>
          </p:cNvPr>
          <p:cNvSpPr txBox="1"/>
          <p:nvPr/>
        </p:nvSpPr>
        <p:spPr>
          <a:xfrm>
            <a:off x="386690" y="3429000"/>
            <a:ext cx="8361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Legionella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can grow in high amount in the </a:t>
            </a: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biofilm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which typically forms on wet engineered surfaces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human-made water systems.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4CCDE87-6578-4E41-8DB9-23406687EB91}"/>
              </a:ext>
            </a:extLst>
          </p:cNvPr>
          <p:cNvSpPr txBox="1"/>
          <p:nvPr/>
        </p:nvSpPr>
        <p:spPr>
          <a:xfrm>
            <a:off x="2635497" y="4368675"/>
            <a:ext cx="60043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Inhalation of airborne small droplets containing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Legionella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commonest mode of transmission.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Legionella is responsible for lung infection, causing also very serious types of pneumonia (the so-called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Legionnaires disease).</a:t>
            </a:r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24774C5C-36B4-4D1D-BF58-E73761956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80" y="4199506"/>
            <a:ext cx="2105025" cy="2486025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6AF1232-E1D7-4A3D-8702-07D55BA6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2</a:t>
            </a:fld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24B665-F0BA-46A9-B23A-2DDB1B205F8E}"/>
              </a:ext>
            </a:extLst>
          </p:cNvPr>
          <p:cNvSpPr txBox="1"/>
          <p:nvPr/>
        </p:nvSpPr>
        <p:spPr>
          <a:xfrm>
            <a:off x="1305192" y="6575282"/>
            <a:ext cx="16600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CDC</a:t>
            </a:r>
            <a:endParaRPr lang="it-IT" sz="13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5D742F-ADBD-405A-B436-7C65BD3E7A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30"/>
    </mc:Choice>
    <mc:Fallback xmlns="">
      <p:transition spd="slow" advTm="7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96777595-EF03-4178-AC07-AA60C8885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313" y="1785772"/>
            <a:ext cx="5636761" cy="29112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5E5F399-C36F-4378-8576-7B12996CD6E1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A11957-88DA-460D-A8DB-568293CBCA38}"/>
              </a:ext>
            </a:extLst>
          </p:cNvPr>
          <p:cNvSpPr txBox="1"/>
          <p:nvPr/>
        </p:nvSpPr>
        <p:spPr>
          <a:xfrm>
            <a:off x="82559" y="172469"/>
            <a:ext cx="83868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BACKGROUND: Legionella as premise plumbing pathogen</a:t>
            </a:r>
            <a:endParaRPr lang="it-IT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EDD124-4A30-4B75-B684-BACFB1E0B6E9}"/>
              </a:ext>
            </a:extLst>
          </p:cNvPr>
          <p:cNvSpPr txBox="1"/>
          <p:nvPr/>
        </p:nvSpPr>
        <p:spPr>
          <a:xfrm>
            <a:off x="292646" y="1055516"/>
            <a:ext cx="854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Drinking water systems represent one of the main sources of Legionella, where the outlets of premise plumbing are the sites for aerosolization.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9CF2FF8-5FF4-4A38-99D0-FD43E7746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489" y="5194595"/>
            <a:ext cx="2432783" cy="162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48F3ED1-55B4-4AEC-B7E5-4BAC052A0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13" y="5194595"/>
            <a:ext cx="1620000" cy="162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737D2A7-A9CB-4CA9-807E-C6F366BF1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740" y="5085107"/>
            <a:ext cx="2282230" cy="1620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C2EEFF4-66F1-47F9-B65D-6A86E1BD2EA6}"/>
              </a:ext>
            </a:extLst>
          </p:cNvPr>
          <p:cNvSpPr txBox="1"/>
          <p:nvPr/>
        </p:nvSpPr>
        <p:spPr>
          <a:xfrm>
            <a:off x="686300" y="4825263"/>
            <a:ext cx="168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Showerheads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075C101-FFD9-4D4A-A29B-B6EBBE470AD5}"/>
              </a:ext>
            </a:extLst>
          </p:cNvPr>
          <p:cNvSpPr txBox="1"/>
          <p:nvPr/>
        </p:nvSpPr>
        <p:spPr>
          <a:xfrm>
            <a:off x="3520725" y="4828374"/>
            <a:ext cx="178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Sink faucets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6F934F-3F57-4FB4-983D-022C26AB4362}"/>
              </a:ext>
            </a:extLst>
          </p:cNvPr>
          <p:cNvSpPr txBox="1"/>
          <p:nvPr/>
        </p:nvSpPr>
        <p:spPr>
          <a:xfrm>
            <a:off x="7074652" y="4778164"/>
            <a:ext cx="1394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Toilette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1A06CD9C-A074-4877-BF38-0AC5468E3235}"/>
              </a:ext>
            </a:extLst>
          </p:cNvPr>
          <p:cNvSpPr/>
          <p:nvPr/>
        </p:nvSpPr>
        <p:spPr>
          <a:xfrm>
            <a:off x="3700356" y="3279037"/>
            <a:ext cx="1018572" cy="11175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D6581EC-A29D-4373-92C5-6364B7FB227C}"/>
              </a:ext>
            </a:extLst>
          </p:cNvPr>
          <p:cNvCxnSpPr/>
          <p:nvPr/>
        </p:nvCxnSpPr>
        <p:spPr>
          <a:xfrm flipH="1">
            <a:off x="2569580" y="4502552"/>
            <a:ext cx="1099596" cy="322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E52D7FD3-0885-4B9E-8C59-7732F2127FA3}"/>
              </a:ext>
            </a:extLst>
          </p:cNvPr>
          <p:cNvCxnSpPr>
            <a:cxnSpLocks/>
          </p:cNvCxnSpPr>
          <p:nvPr/>
        </p:nvCxnSpPr>
        <p:spPr>
          <a:xfrm>
            <a:off x="4753227" y="4438453"/>
            <a:ext cx="1660513" cy="410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3A0186E-690B-4A25-AD5E-B4B1B0B61EF4}"/>
              </a:ext>
            </a:extLst>
          </p:cNvPr>
          <p:cNvCxnSpPr>
            <a:cxnSpLocks/>
          </p:cNvCxnSpPr>
          <p:nvPr/>
        </p:nvCxnSpPr>
        <p:spPr>
          <a:xfrm>
            <a:off x="4209642" y="4405860"/>
            <a:ext cx="0" cy="536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53B05E0-557C-4FC1-B1D6-1537B8BEFBC0}"/>
              </a:ext>
            </a:extLst>
          </p:cNvPr>
          <p:cNvSpPr txBox="1"/>
          <p:nvPr/>
        </p:nvSpPr>
        <p:spPr>
          <a:xfrm>
            <a:off x="7202876" y="3628013"/>
            <a:ext cx="20069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Academies of Sciences, Engineering, and Medicine 2020</a:t>
            </a:r>
            <a:endParaRPr lang="it-IT" sz="13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95CD65-8C62-46A8-A138-DCB23B54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3</a:t>
            </a:fld>
            <a:endParaRPr lang="it-IT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7A35C0-53CB-4857-8F3E-5BE32BCAA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3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0"/>
    </mc:Choice>
    <mc:Fallback xmlns="">
      <p:transition spd="slow" advTm="5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31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47236A-D864-4CBF-AC55-B9AB685E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15692-A536-402E-AACB-C165086B548B}"/>
              </a:ext>
            </a:extLst>
          </p:cNvPr>
          <p:cNvSpPr txBox="1"/>
          <p:nvPr/>
        </p:nvSpPr>
        <p:spPr>
          <a:xfrm>
            <a:off x="681680" y="1070409"/>
            <a:ext cx="77642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avoid Legionella outbreaks through plumbing systems, guidelines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for water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management are applied worldwide, which include: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Periodical monitoring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of water samples for Legionella;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Treatment strategies (i.e., disinfection) according to Legionella levels in water samples.</a:t>
            </a: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Such guidelines are intended for water building systems of specific settings, namely: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Tourist accommodations (i.e., hotels and cruise ships);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Healthcare facilities. </a:t>
            </a: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97EF363-3128-4814-842E-FC3A20DD6711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39EBD7-1DA7-49A0-8B88-267D1BB8D1F8}"/>
              </a:ext>
            </a:extLst>
          </p:cNvPr>
          <p:cNvSpPr txBox="1"/>
          <p:nvPr/>
        </p:nvSpPr>
        <p:spPr>
          <a:xfrm>
            <a:off x="82559" y="172469"/>
            <a:ext cx="9052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Legionella in plumbing systems</a:t>
            </a:r>
            <a:endParaRPr lang="it-IT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0A84356-21D0-4BAB-81F4-64005A982EC7}"/>
              </a:ext>
            </a:extLst>
          </p:cNvPr>
          <p:cNvSpPr txBox="1"/>
          <p:nvPr/>
        </p:nvSpPr>
        <p:spPr>
          <a:xfrm>
            <a:off x="343488" y="4643115"/>
            <a:ext cx="389032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However, also long-distance public transportations are equipped with water distribution systems, but environmental surveillance is rarely addressed and Legionella risk has never yet been considered.</a:t>
            </a:r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FA1DE3D6-AF16-435C-B40C-51C9D588C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683" y="4368443"/>
            <a:ext cx="2166317" cy="1440000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4D08E551-E6E7-45D9-9708-62B0ADE2C6EF}"/>
              </a:ext>
            </a:extLst>
          </p:cNvPr>
          <p:cNvGrpSpPr>
            <a:grpSpLocks noChangeAspect="1"/>
          </p:cNvGrpSpPr>
          <p:nvPr/>
        </p:nvGrpSpPr>
        <p:grpSpPr>
          <a:xfrm>
            <a:off x="4463277" y="4449048"/>
            <a:ext cx="2316031" cy="1260000"/>
            <a:chOff x="5993759" y="3995505"/>
            <a:chExt cx="4339518" cy="236084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114AD70A-BAAF-464E-A416-78DB3B578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3759" y="3995505"/>
              <a:ext cx="4339518" cy="2360846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C8C9CEC-0A56-4F4B-B6F4-DB803BC7191A}"/>
                </a:ext>
              </a:extLst>
            </p:cNvPr>
            <p:cNvSpPr/>
            <p:nvPr/>
          </p:nvSpPr>
          <p:spPr>
            <a:xfrm>
              <a:off x="6853667" y="5038567"/>
              <a:ext cx="937550" cy="396000"/>
            </a:xfrm>
            <a:prstGeom prst="rect">
              <a:avLst/>
            </a:prstGeom>
            <a:solidFill>
              <a:srgbClr val="85B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9160577E-A4D4-4074-9C2E-BBCF181B7BCA}"/>
                </a:ext>
              </a:extLst>
            </p:cNvPr>
            <p:cNvSpPr/>
            <p:nvPr/>
          </p:nvSpPr>
          <p:spPr>
            <a:xfrm>
              <a:off x="9360531" y="5574208"/>
              <a:ext cx="466353" cy="1273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2"/>
                </a:solidFill>
              </a:endParaRP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0A9282FF-5EBB-4244-8B32-DB32E7F70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920" y="5947441"/>
            <a:ext cx="2499505" cy="90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9053E5-0C68-4A46-BE6F-E76B19A638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4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80"/>
    </mc:Choice>
    <mc:Fallback xmlns="">
      <p:transition spd="slow" advTm="8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A7C989-384B-4079-944F-6683F03E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5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3A247F2-7DEA-4213-BE61-641976551320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877E1A-2B53-431B-B4D6-F3883F0D9AEF}"/>
              </a:ext>
            </a:extLst>
          </p:cNvPr>
          <p:cNvSpPr txBox="1"/>
          <p:nvPr/>
        </p:nvSpPr>
        <p:spPr>
          <a:xfrm>
            <a:off x="82559" y="172469"/>
            <a:ext cx="9052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OF THE STUDY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3D673D-EECE-44D3-9022-E6A29A5BA071}"/>
              </a:ext>
            </a:extLst>
          </p:cNvPr>
          <p:cNvSpPr txBox="1"/>
          <p:nvPr/>
        </p:nvSpPr>
        <p:spPr>
          <a:xfrm>
            <a:off x="961530" y="1249120"/>
            <a:ext cx="72119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study joined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 environmental monitoring and health risk assessment:</a:t>
            </a: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Monitoring of Legionella in water collected from sinks on Italian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passenger trains carried out in a 6-year period;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</a:rPr>
              <a:t>Quantifying risk of infection from single use of a sink, through the Quantitative Microbial Risk Assessment (QMRA) framework.</a:t>
            </a:r>
            <a:endParaRPr lang="it-IT" sz="2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9F8B9CA-C9CE-479F-A065-765194A0D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1774" t="39664" r="69042" b="35235"/>
          <a:stretch/>
        </p:blipFill>
        <p:spPr bwMode="auto">
          <a:xfrm>
            <a:off x="822791" y="4130707"/>
            <a:ext cx="1200661" cy="1845028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19F7B4B-1822-4BA5-BA5E-429A63383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2655" t="39664" r="58143" b="35235"/>
          <a:stretch/>
        </p:blipFill>
        <p:spPr bwMode="auto">
          <a:xfrm>
            <a:off x="4826292" y="4157494"/>
            <a:ext cx="1203028" cy="184502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666E324-BE3A-488A-8F5D-684B192D9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3325" t="39664" r="45599" b="35235"/>
          <a:stretch/>
        </p:blipFill>
        <p:spPr bwMode="auto">
          <a:xfrm>
            <a:off x="2672099" y="4130706"/>
            <a:ext cx="1447999" cy="184502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05E12F7-3D69-41BB-909B-AF5302C69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6589" t="39664" r="34209" b="36924"/>
          <a:stretch/>
        </p:blipFill>
        <p:spPr bwMode="auto">
          <a:xfrm>
            <a:off x="6831715" y="4192786"/>
            <a:ext cx="1203028" cy="1720869"/>
          </a:xfrm>
          <a:prstGeom prst="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46E80E8-DAEB-4F86-BC9D-53754776C92E}"/>
              </a:ext>
            </a:extLst>
          </p:cNvPr>
          <p:cNvCxnSpPr/>
          <p:nvPr/>
        </p:nvCxnSpPr>
        <p:spPr>
          <a:xfrm>
            <a:off x="2023452" y="4884518"/>
            <a:ext cx="72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2AA3F71-48A5-4E2A-9C93-16F28077E6BE}"/>
              </a:ext>
            </a:extLst>
          </p:cNvPr>
          <p:cNvCxnSpPr/>
          <p:nvPr/>
        </p:nvCxnSpPr>
        <p:spPr>
          <a:xfrm>
            <a:off x="4120098" y="4884518"/>
            <a:ext cx="72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0E06159D-758C-4EFA-A25D-BCD432A7357B}"/>
              </a:ext>
            </a:extLst>
          </p:cNvPr>
          <p:cNvCxnSpPr/>
          <p:nvPr/>
        </p:nvCxnSpPr>
        <p:spPr>
          <a:xfrm>
            <a:off x="6056785" y="4884518"/>
            <a:ext cx="72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23B3C7-7896-47B0-9EA5-F72AA1BF93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3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2"/>
    </mc:Choice>
    <mc:Fallback xmlns="">
      <p:transition spd="slow" advTm="7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9F53B9-B666-426C-A0CE-39724E67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6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83620A6-234B-494D-8634-5F2638E4A939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5B6775-6840-4EC1-A455-80AE7BCB804E}"/>
              </a:ext>
            </a:extLst>
          </p:cNvPr>
          <p:cNvSpPr txBox="1"/>
          <p:nvPr/>
        </p:nvSpPr>
        <p:spPr>
          <a:xfrm>
            <a:off x="82559" y="172469"/>
            <a:ext cx="9052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endParaRPr lang="it-IT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08B3EB-62D9-43DE-A1EB-251724D8EC43}"/>
              </a:ext>
            </a:extLst>
          </p:cNvPr>
          <p:cNvSpPr txBox="1"/>
          <p:nvPr/>
        </p:nvSpPr>
        <p:spPr>
          <a:xfrm>
            <a:off x="82559" y="1346223"/>
            <a:ext cx="883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surveillance study (398 samples) showed  217 positive samples for Legionella. </a:t>
            </a: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Among positive samples, more tha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n 60% were </a:t>
            </a: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Legionella pneumophila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serogroup 1.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619B4D-DE45-4C37-9173-86E6FDF9F1F3}"/>
              </a:ext>
            </a:extLst>
          </p:cNvPr>
          <p:cNvSpPr txBox="1"/>
          <p:nvPr/>
        </p:nvSpPr>
        <p:spPr>
          <a:xfrm>
            <a:off x="507159" y="4781497"/>
            <a:ext cx="784184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b="1" i="1" dirty="0">
                <a:latin typeface="Arial" panose="020B0604020202020204" pitchFamily="34" charset="0"/>
                <a:ea typeface="Calibri" panose="020F0502020204030204" pitchFamily="34" charset="0"/>
              </a:rPr>
              <a:t>Legionella pneumophila </a:t>
            </a: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</a:rPr>
              <a:t>serogroup 1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has been chosen as the index pathogen since the epidemiological data reported that it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 the predominant serogroup in clinical isolates, accounting for approximately 85% of the cases confirmed by culture worldwide </a:t>
            </a:r>
            <a:r>
              <a:rPr lang="en-GB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(Yu et al., 2002; Fontana et al., 2014; </a:t>
            </a:r>
            <a:r>
              <a:rPr lang="en-GB" sz="13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Beaute</a:t>
            </a:r>
            <a:r>
              <a:rPr lang="en-GB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2017)</a:t>
            </a:r>
            <a:r>
              <a:rPr lang="en-GB" sz="13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3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F89318C-1835-4A13-8465-684D546CC68F}"/>
              </a:ext>
            </a:extLst>
          </p:cNvPr>
          <p:cNvSpPr txBox="1"/>
          <p:nvPr/>
        </p:nvSpPr>
        <p:spPr>
          <a:xfrm>
            <a:off x="354057" y="2974169"/>
            <a:ext cx="2696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Legionella pneumophila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serogroup 1 </a:t>
            </a:r>
            <a:endParaRPr lang="it-IT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B2A5E70-2294-47B7-9B93-A7E002AE8B6F}"/>
              </a:ext>
            </a:extLst>
          </p:cNvPr>
          <p:cNvGrpSpPr/>
          <p:nvPr/>
        </p:nvGrpSpPr>
        <p:grpSpPr>
          <a:xfrm>
            <a:off x="2990893" y="2258684"/>
            <a:ext cx="2295525" cy="2190750"/>
            <a:chOff x="3244458" y="2384478"/>
            <a:chExt cx="2295525" cy="219075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DA4FCC2-6DD3-48D4-B52C-6550315C2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4458" y="2384478"/>
              <a:ext cx="2295525" cy="2190750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1E4E856-8A67-4E96-8D04-F8063F167B50}"/>
                </a:ext>
              </a:extLst>
            </p:cNvPr>
            <p:cNvSpPr txBox="1"/>
            <p:nvPr/>
          </p:nvSpPr>
          <p:spPr>
            <a:xfrm>
              <a:off x="3496117" y="3312102"/>
              <a:ext cx="670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  <a:ea typeface="Calibri" panose="020F0502020204030204" pitchFamily="34" charset="0"/>
                </a:rPr>
                <a:t>64%</a:t>
              </a:r>
              <a:endParaRPr lang="it-IT" b="1" dirty="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5159CA2-887F-4C5A-A7A6-74695C816A59}"/>
                </a:ext>
              </a:extLst>
            </p:cNvPr>
            <p:cNvSpPr txBox="1"/>
            <p:nvPr/>
          </p:nvSpPr>
          <p:spPr>
            <a:xfrm>
              <a:off x="4409020" y="2911718"/>
              <a:ext cx="670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  <a:ea typeface="Calibri" panose="020F0502020204030204" pitchFamily="34" charset="0"/>
                </a:rPr>
                <a:t>27%</a:t>
              </a:r>
              <a:endParaRPr lang="it-IT" b="1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1229538D-A72A-4D0E-A963-1AACCDC2E9B3}"/>
                </a:ext>
              </a:extLst>
            </p:cNvPr>
            <p:cNvSpPr txBox="1"/>
            <p:nvPr/>
          </p:nvSpPr>
          <p:spPr>
            <a:xfrm>
              <a:off x="4690736" y="3467987"/>
              <a:ext cx="6707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  <a:ea typeface="Calibri" panose="020F0502020204030204" pitchFamily="34" charset="0"/>
                </a:rPr>
                <a:t>9%</a:t>
              </a:r>
              <a:endParaRPr lang="it-IT" b="1" dirty="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6559D06-371E-4D86-988A-6141497BC6F6}"/>
              </a:ext>
            </a:extLst>
          </p:cNvPr>
          <p:cNvSpPr txBox="1"/>
          <p:nvPr/>
        </p:nvSpPr>
        <p:spPr>
          <a:xfrm>
            <a:off x="4948559" y="2300737"/>
            <a:ext cx="2696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Legionella pneumophila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serogroups 2-14 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1EF1131-03F5-460F-87F3-15E756A46142}"/>
              </a:ext>
            </a:extLst>
          </p:cNvPr>
          <p:cNvSpPr txBox="1"/>
          <p:nvPr/>
        </p:nvSpPr>
        <p:spPr>
          <a:xfrm>
            <a:off x="5107940" y="3568157"/>
            <a:ext cx="2815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Mixed </a:t>
            </a: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Legionella pneumophila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serogroup 1 and serogroups 2-14 </a:t>
            </a:r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6B61C2-E647-4BB1-B51C-88A52588A4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7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1"/>
    </mc:Choice>
    <mc:Fallback xmlns="">
      <p:transition spd="slow" advTm="6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o 45">
            <a:extLst>
              <a:ext uri="{FF2B5EF4-FFF2-40B4-BE49-F238E27FC236}">
                <a16:creationId xmlns:a16="http://schemas.microsoft.com/office/drawing/2014/main" id="{BACA9425-10E1-4D67-9164-0480F9C029CE}"/>
              </a:ext>
            </a:extLst>
          </p:cNvPr>
          <p:cNvGrpSpPr/>
          <p:nvPr/>
        </p:nvGrpSpPr>
        <p:grpSpPr>
          <a:xfrm>
            <a:off x="-25281" y="3364167"/>
            <a:ext cx="5271059" cy="3489969"/>
            <a:chOff x="-25281" y="3364167"/>
            <a:chExt cx="5271059" cy="3489969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BAAD708A-325B-4365-9409-1022D7B2B5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5281" y="3548479"/>
              <a:ext cx="5271059" cy="3305657"/>
              <a:chOff x="-954539" y="3224366"/>
              <a:chExt cx="7747119" cy="4494347"/>
            </a:xfrm>
          </p:grpSpPr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9E6B7DE6-F588-4334-940A-C878DF495C33}"/>
                  </a:ext>
                </a:extLst>
              </p:cNvPr>
              <p:cNvSpPr txBox="1"/>
              <p:nvPr/>
            </p:nvSpPr>
            <p:spPr>
              <a:xfrm rot="16200000">
                <a:off x="-1541922" y="4391829"/>
                <a:ext cx="1680977" cy="5062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Density</a:t>
                </a:r>
                <a:endParaRPr lang="it-IT" sz="1400" dirty="0"/>
              </a:p>
            </p:txBody>
          </p:sp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C32B3BC4-D271-484C-9DD8-83DBE6339A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748" b="6949"/>
              <a:stretch/>
            </p:blipFill>
            <p:spPr>
              <a:xfrm>
                <a:off x="-563814" y="3224366"/>
                <a:ext cx="7356394" cy="4144739"/>
              </a:xfrm>
              <a:prstGeom prst="rect">
                <a:avLst/>
              </a:prstGeom>
            </p:spPr>
          </p:pic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E0BA02C-B11B-44F6-BB41-BB8BB57BE999}"/>
                  </a:ext>
                </a:extLst>
              </p:cNvPr>
              <p:cNvSpPr txBox="1"/>
              <p:nvPr/>
            </p:nvSpPr>
            <p:spPr>
              <a:xfrm>
                <a:off x="1304617" y="7212501"/>
                <a:ext cx="3517765" cy="5062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L. pn.sg1 (CFU/L)</a:t>
                </a:r>
                <a:endParaRPr lang="it-IT" sz="1400" dirty="0"/>
              </a:p>
            </p:txBody>
          </p:sp>
        </p:grp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54BD128C-C1B9-412D-83FB-A5BD43F263D9}"/>
                </a:ext>
              </a:extLst>
            </p:cNvPr>
            <p:cNvSpPr txBox="1"/>
            <p:nvPr/>
          </p:nvSpPr>
          <p:spPr>
            <a:xfrm>
              <a:off x="260808" y="3364167"/>
              <a:ext cx="40121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L. </a:t>
              </a:r>
              <a:r>
                <a:rPr lang="en-GB" b="1" dirty="0" err="1">
                  <a:latin typeface="Arial" panose="020B0604020202020204" pitchFamily="34" charset="0"/>
                </a:rPr>
                <a:t>pn</a:t>
              </a:r>
              <a:r>
                <a:rPr lang="en-GB" b="1" dirty="0">
                  <a:latin typeface="Arial" panose="020B0604020202020204" pitchFamily="34" charset="0"/>
                </a:rPr>
                <a:t>. sg1 concentration in water</a:t>
              </a:r>
              <a:endParaRPr lang="it-IT" b="1" dirty="0"/>
            </a:p>
          </p:txBody>
        </p: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959D1C-023B-4DE8-B405-08E00CF2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6614" y="6290014"/>
            <a:ext cx="2057400" cy="365125"/>
          </a:xfrm>
        </p:spPr>
        <p:txBody>
          <a:bodyPr/>
          <a:lstStyle/>
          <a:p>
            <a:fld id="{3DF662A3-4029-4607-BC11-9992D99F6740}" type="slidenum">
              <a:rPr lang="it-IT" smtClean="0"/>
              <a:t>7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A477DF-2D21-4176-8CC6-68A14F81E2B1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01FF00-C4FE-438C-A65E-490322FE5AB3}"/>
              </a:ext>
            </a:extLst>
          </p:cNvPr>
          <p:cNvSpPr txBox="1"/>
          <p:nvPr/>
        </p:nvSpPr>
        <p:spPr>
          <a:xfrm>
            <a:off x="82559" y="172469"/>
            <a:ext cx="9052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it-IT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7B604A-BF62-4012-B426-496C22E45748}"/>
              </a:ext>
            </a:extLst>
          </p:cNvPr>
          <p:cNvSpPr txBox="1"/>
          <p:nvPr/>
        </p:nvSpPr>
        <p:spPr>
          <a:xfrm>
            <a:off x="340370" y="1214543"/>
            <a:ext cx="8365480" cy="1654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inhaled dose has been calculated using:</a:t>
            </a:r>
          </a:p>
          <a:p>
            <a:pPr marL="285750" indent="-285750" algn="just">
              <a:lnSpc>
                <a:spcPct val="118000"/>
              </a:lnSpc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Monitoring data for L. pn.sg1 level in water (</a:t>
            </a:r>
            <a:r>
              <a:rPr kumimoji="0" lang="en-GB" altLang="it-IT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GB" altLang="it-IT" b="1" i="0" u="none" strike="noStrike" cap="none" normalizeH="0" baseline="-30000" dirty="0" err="1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);</a:t>
            </a:r>
          </a:p>
          <a:p>
            <a:pPr marL="285750" indent="-285750" algn="just">
              <a:lnSpc>
                <a:spcPct val="118000"/>
              </a:lnSpc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Literature data on the aerosolization ratio (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PC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), percentage of aerosol in the respirable range (</a:t>
            </a:r>
            <a:r>
              <a:rPr kumimoji="0" lang="en-GB" altLang="it-IT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kumimoji="0" lang="en-GB" altLang="it-IT" b="1" i="0" u="none" strike="noStrike" cap="none" normalizeH="0" baseline="-3000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1-8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), and inhalation rate (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IR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);</a:t>
            </a:r>
          </a:p>
          <a:p>
            <a:pPr marL="285750" indent="-285750" algn="just">
              <a:lnSpc>
                <a:spcPct val="118000"/>
              </a:lnSpc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</a:rPr>
              <a:t>Assumption of 0.5 to 1.5 min of exposure time (</a:t>
            </a:r>
            <a:r>
              <a:rPr lang="en-GB" b="1" dirty="0">
                <a:latin typeface="Arial" panose="020B0604020202020204" pitchFamily="34" charset="0"/>
              </a:rPr>
              <a:t>ET</a:t>
            </a:r>
            <a:r>
              <a:rPr lang="en-GB" dirty="0">
                <a:latin typeface="Arial" panose="020B0604020202020204" pitchFamily="34" charset="0"/>
              </a:rPr>
              <a:t>).</a:t>
            </a:r>
            <a:endParaRPr lang="it-IT" dirty="0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1A03C86-D3D4-43AB-BB60-7BA9F3952E77}"/>
              </a:ext>
            </a:extLst>
          </p:cNvPr>
          <p:cNvGrpSpPr/>
          <p:nvPr/>
        </p:nvGrpSpPr>
        <p:grpSpPr>
          <a:xfrm>
            <a:off x="3870551" y="3364167"/>
            <a:ext cx="2776343" cy="3415244"/>
            <a:chOff x="5042023" y="2765591"/>
            <a:chExt cx="2776343" cy="3415244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8F1BA6F4-6AF6-4236-9080-22149C4FD4EA}"/>
                </a:ext>
              </a:extLst>
            </p:cNvPr>
            <p:cNvGrpSpPr/>
            <p:nvPr/>
          </p:nvGrpSpPr>
          <p:grpSpPr>
            <a:xfrm>
              <a:off x="5042023" y="3003234"/>
              <a:ext cx="2776343" cy="3177601"/>
              <a:chOff x="5042023" y="3003234"/>
              <a:chExt cx="2776343" cy="3177601"/>
            </a:xfrm>
          </p:grpSpPr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A0420730-50FD-4188-BDA8-28F774AC50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2581"/>
              <a:stretch/>
            </p:blipFill>
            <p:spPr>
              <a:xfrm>
                <a:off x="5280418" y="3003234"/>
                <a:ext cx="2537948" cy="2880000"/>
              </a:xfrm>
              <a:prstGeom prst="rect">
                <a:avLst/>
              </a:prstGeom>
            </p:spPr>
          </p:pic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4468A83-467B-46CF-B2CC-8C17287662A9}"/>
                  </a:ext>
                </a:extLst>
              </p:cNvPr>
              <p:cNvSpPr txBox="1"/>
              <p:nvPr/>
            </p:nvSpPr>
            <p:spPr>
              <a:xfrm>
                <a:off x="6319054" y="5873058"/>
                <a:ext cx="85094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ea typeface="Calibri" panose="020F0502020204030204" pitchFamily="34" charset="0"/>
                  </a:rPr>
                  <a:t>m</a:t>
                </a:r>
                <a:r>
                  <a:rPr lang="en-GB" sz="1400" baseline="30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3</a:t>
                </a:r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/min</a:t>
                </a:r>
                <a:endParaRPr lang="it-IT" sz="1400" dirty="0"/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60CE9552-D631-4B25-A928-D25C2A30B1F2}"/>
                  </a:ext>
                </a:extLst>
              </p:cNvPr>
              <p:cNvSpPr txBox="1"/>
              <p:nvPr/>
            </p:nvSpPr>
            <p:spPr>
              <a:xfrm rot="16200000">
                <a:off x="4684895" y="4103239"/>
                <a:ext cx="102203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Density</a:t>
                </a:r>
                <a:endParaRPr lang="it-IT" sz="1400" dirty="0"/>
              </a:p>
            </p:txBody>
          </p:sp>
        </p:grp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7ED69CD9-74AE-4DB4-8709-65CFD942E175}"/>
                </a:ext>
              </a:extLst>
            </p:cNvPr>
            <p:cNvSpPr txBox="1"/>
            <p:nvPr/>
          </p:nvSpPr>
          <p:spPr>
            <a:xfrm>
              <a:off x="5738978" y="2765591"/>
              <a:ext cx="19006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Inhalation rate</a:t>
              </a:r>
              <a:endParaRPr lang="it-IT" b="1" dirty="0"/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7A937FA1-5603-4AA4-BF3D-8BBFE91A8738}"/>
              </a:ext>
            </a:extLst>
          </p:cNvPr>
          <p:cNvGrpSpPr/>
          <p:nvPr/>
        </p:nvGrpSpPr>
        <p:grpSpPr>
          <a:xfrm>
            <a:off x="6494867" y="3364322"/>
            <a:ext cx="2577735" cy="3415089"/>
            <a:chOff x="8151784" y="2039949"/>
            <a:chExt cx="2577735" cy="3415089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5807C2C6-7C76-4927-B16F-F24DA8B55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7270"/>
            <a:stretch/>
          </p:blipFill>
          <p:spPr>
            <a:xfrm>
              <a:off x="8442515" y="2267261"/>
              <a:ext cx="2287004" cy="2880000"/>
            </a:xfrm>
            <a:prstGeom prst="rect">
              <a:avLst/>
            </a:prstGeom>
          </p:spPr>
        </p:pic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5D04D133-0CC5-40B6-8916-1E38879AF9A8}"/>
                </a:ext>
              </a:extLst>
            </p:cNvPr>
            <p:cNvSpPr txBox="1"/>
            <p:nvPr/>
          </p:nvSpPr>
          <p:spPr>
            <a:xfrm>
              <a:off x="9537539" y="5147261"/>
              <a:ext cx="5835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min</a:t>
              </a:r>
              <a:endParaRPr lang="it-IT" sz="1400" dirty="0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1E54D829-A002-4544-8F96-96F27589D1BA}"/>
                </a:ext>
              </a:extLst>
            </p:cNvPr>
            <p:cNvSpPr txBox="1"/>
            <p:nvPr/>
          </p:nvSpPr>
          <p:spPr>
            <a:xfrm rot="16200000">
              <a:off x="7794656" y="3226260"/>
              <a:ext cx="102203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Density</a:t>
              </a:r>
              <a:endParaRPr lang="it-IT" sz="1400" dirty="0"/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EEE3E5B-D96E-4F9D-8C71-C62CE69C7251}"/>
                </a:ext>
              </a:extLst>
            </p:cNvPr>
            <p:cNvSpPr txBox="1"/>
            <p:nvPr/>
          </p:nvSpPr>
          <p:spPr>
            <a:xfrm>
              <a:off x="8875404" y="2039949"/>
              <a:ext cx="18541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Arial" panose="020B0604020202020204" pitchFamily="34" charset="0"/>
                </a:rPr>
                <a:t>Exposure time </a:t>
              </a:r>
              <a:endParaRPr lang="it-IT" b="1" dirty="0"/>
            </a:p>
          </p:txBody>
        </p:sp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B99451DA-2456-42EE-B242-3BBF4897B0DF}"/>
              </a:ext>
            </a:extLst>
          </p:cNvPr>
          <p:cNvSpPr/>
          <p:nvPr/>
        </p:nvSpPr>
        <p:spPr>
          <a:xfrm>
            <a:off x="1009387" y="4044066"/>
            <a:ext cx="2676652" cy="9508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Median =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4.1 x 10</a:t>
            </a:r>
            <a:r>
              <a:rPr lang="it-IT" sz="1600" b="1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CFU/L</a:t>
            </a:r>
            <a:endParaRPr lang="it-IT" sz="16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IQR =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1.0 x 10</a:t>
            </a:r>
            <a:r>
              <a:rPr lang="en-GB" sz="1600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CFU/L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 x 10</a:t>
            </a:r>
            <a:r>
              <a:rPr lang="en-GB" sz="1600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CFU/L</a:t>
            </a:r>
            <a:endParaRPr lang="it-IT" sz="1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39D6F8DC-7343-4438-9632-E71DF0F4C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1100" b="0" i="0" u="sng" strike="noStrike" cap="none" normalizeH="0" baseline="0">
                <a:ln>
                  <a:noFill/>
                </a:ln>
                <a:solidFill>
                  <a:srgbClr val="00808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×</a:t>
            </a:r>
            <a:r>
              <a:rPr kumimoji="0" lang="it-IT" altLang="it-IT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94D44E-3053-4637-A689-B0934BFC0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8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7"/>
    </mc:Choice>
    <mc:Fallback xmlns="">
      <p:transition spd="slow" advTm="11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3C9710-A618-450A-80DA-379BFB7D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8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211CAE6-C0F0-4485-A58A-06B829D62526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F50B14-6FD6-40F4-9230-7E53B790E417}"/>
              </a:ext>
            </a:extLst>
          </p:cNvPr>
          <p:cNvSpPr txBox="1"/>
          <p:nvPr/>
        </p:nvSpPr>
        <p:spPr>
          <a:xfrm>
            <a:off x="82559" y="172469"/>
            <a:ext cx="9052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Dose-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risk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endParaRPr lang="it-IT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7D17D5-E2E7-4279-B1C5-6FB2EA8768CB}"/>
              </a:ext>
            </a:extLst>
          </p:cNvPr>
          <p:cNvSpPr txBox="1"/>
          <p:nvPr/>
        </p:nvSpPr>
        <p:spPr>
          <a:xfrm>
            <a:off x="453222" y="1505590"/>
            <a:ext cx="79655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The dose-response equation has been derived from the literature and it is widely used in QMRA for </a:t>
            </a:r>
            <a:r>
              <a:rPr lang="en-US" sz="1800" b="0" i="1" u="none" strike="noStrike" baseline="0" dirty="0">
                <a:latin typeface="Arial" panose="020B0604020202020204" pitchFamily="34" charset="0"/>
              </a:rPr>
              <a:t>Legionella pneumophila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in various settings (with 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r = 0.06).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89A05F-DF6E-4528-8B25-0EF30A5E1A70}"/>
              </a:ext>
            </a:extLst>
          </p:cNvPr>
          <p:cNvSpPr txBox="1"/>
          <p:nvPr/>
        </p:nvSpPr>
        <p:spPr>
          <a:xfrm>
            <a:off x="3116484" y="2461037"/>
            <a:ext cx="263902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 </a:t>
            </a:r>
            <a:r>
              <a:rPr lang="it-IT" sz="2200" b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inf</a:t>
            </a:r>
            <a:r>
              <a:rPr lang="it-IT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= 1 − e</a:t>
            </a:r>
            <a:r>
              <a:rPr lang="it-IT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it-IT" sz="2200" b="1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− dose * r</a:t>
            </a:r>
            <a:endParaRPr lang="it-IT" sz="22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59520C1-B56B-4890-AE2B-005DFF26D7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128"/>
          <a:stretch/>
        </p:blipFill>
        <p:spPr>
          <a:xfrm>
            <a:off x="6716089" y="3665955"/>
            <a:ext cx="1905244" cy="797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1ABF20-4599-4C34-908A-6C5F464AD52F}"/>
              </a:ext>
            </a:extLst>
          </p:cNvPr>
          <p:cNvSpPr txBox="1"/>
          <p:nvPr/>
        </p:nvSpPr>
        <p:spPr>
          <a:xfrm>
            <a:off x="372197" y="3371991"/>
            <a:ext cx="60857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</a:rPr>
              <a:t>Then, infection risk was computed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using </a:t>
            </a: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Monte Carlo analysis</a:t>
            </a: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 in which 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ach input parameter was let varying according to its probability distribution function (</a:t>
            </a:r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L. pneumophila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concentration in water, inhalation rate, exposure time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8268664-C7F8-46BA-9B53-5FA107CFDC26}"/>
              </a:ext>
            </a:extLst>
          </p:cNvPr>
          <p:cNvSpPr txBox="1"/>
          <p:nvPr/>
        </p:nvSpPr>
        <p:spPr>
          <a:xfrm>
            <a:off x="495929" y="5141170"/>
            <a:ext cx="7922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</a:rPr>
              <a:t>The final result was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10.000 random estimates of the infection risk, so to capture the variability of the input parameters</a:t>
            </a:r>
            <a:r>
              <a:rPr lang="en-GB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it-IT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2DD64C-A0EA-49AC-9FBE-5AFF40211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11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17"/>
    </mc:Choice>
    <mc:Fallback xmlns=""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E0D391-9F07-4ED4-894D-31289E7D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62A3-4029-4607-BC11-9992D99F6740}" type="slidenum">
              <a:rPr lang="it-IT" smtClean="0"/>
              <a:t>9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AA4974E-41A7-458B-A541-5CA3A60CA8F9}"/>
              </a:ext>
            </a:extLst>
          </p:cNvPr>
          <p:cNvSpPr/>
          <p:nvPr/>
        </p:nvSpPr>
        <p:spPr>
          <a:xfrm>
            <a:off x="0" y="-43156"/>
            <a:ext cx="9135013" cy="8621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2084FA-8588-4AB4-82FC-027213402C6D}"/>
              </a:ext>
            </a:extLst>
          </p:cNvPr>
          <p:cNvSpPr txBox="1"/>
          <p:nvPr/>
        </p:nvSpPr>
        <p:spPr>
          <a:xfrm>
            <a:off x="82559" y="172469"/>
            <a:ext cx="9052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for the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expoure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scenario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74CC3E-7B36-4F4D-BB50-7AA0B2F6461E}"/>
              </a:ext>
            </a:extLst>
          </p:cNvPr>
          <p:cNvSpPr txBox="1"/>
          <p:nvPr/>
        </p:nvSpPr>
        <p:spPr>
          <a:xfrm>
            <a:off x="363880" y="1183403"/>
            <a:ext cx="80509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Although the bacterial concentration in water was relatively high, only a little quantity of Legionella was aerosolized by the sinks, resulting in no more than 3 CFU during a single-use (inhaled dose).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AE65785-BA35-4DE4-AEBF-6BA70A74B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198" y="2119566"/>
            <a:ext cx="5248275" cy="31908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623CFB-7AEC-4597-BD75-5C5E213E89E2}"/>
              </a:ext>
            </a:extLst>
          </p:cNvPr>
          <p:cNvSpPr txBox="1"/>
          <p:nvPr/>
        </p:nvSpPr>
        <p:spPr>
          <a:xfrm>
            <a:off x="721576" y="5323275"/>
            <a:ext cx="7335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Such inhaled dose was responsible for a median infection risk of approximately 2 infection/10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exposures (IQR = 2 infection/10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exposures - 3 infection/10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exposures).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50D904-6C3A-461F-97C0-1C543629A4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3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3"/>
    </mc:Choice>
    <mc:Fallback xmlns="">
      <p:transition spd="slow" advTm="5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5623</TotalTime>
  <Words>981</Words>
  <Application>Microsoft Office PowerPoint</Application>
  <PresentationFormat>Presentazione su schermo (4:3)</PresentationFormat>
  <Paragraphs>106</Paragraphs>
  <Slides>11</Slides>
  <Notes>9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ILEANA FEDERIGI</dc:creator>
  <cp:lastModifiedBy>ILEANA FEDERIGI</cp:lastModifiedBy>
  <cp:revision>317</cp:revision>
  <dcterms:created xsi:type="dcterms:W3CDTF">2020-12-28T16:38:39Z</dcterms:created>
  <dcterms:modified xsi:type="dcterms:W3CDTF">2021-01-04T22:28:21Z</dcterms:modified>
</cp:coreProperties>
</file>