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6"/>
  </p:notesMasterIdLst>
  <p:sldIdLst>
    <p:sldId id="256" r:id="rId2"/>
    <p:sldId id="257" r:id="rId3"/>
    <p:sldId id="258" r:id="rId4"/>
    <p:sldId id="259" r:id="rId5"/>
    <p:sldId id="268" r:id="rId6"/>
    <p:sldId id="267" r:id="rId7"/>
    <p:sldId id="266" r:id="rId8"/>
    <p:sldId id="265" r:id="rId9"/>
    <p:sldId id="264" r:id="rId10"/>
    <p:sldId id="263" r:id="rId11"/>
    <p:sldId id="262" r:id="rId12"/>
    <p:sldId id="261" r:id="rId13"/>
    <p:sldId id="260" r:id="rId14"/>
    <p:sldId id="269" r:id="rId15"/>
    <p:sldId id="270" r:id="rId16"/>
    <p:sldId id="271" r:id="rId17"/>
    <p:sldId id="274" r:id="rId18"/>
    <p:sldId id="273"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72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418B4-5A4E-4CC7-AB36-B9AF8E80B628}" type="datetimeFigureOut">
              <a:rPr lang="it-IT" smtClean="0"/>
              <a:t>31/12/2020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220C3-9EDE-4724-99E9-38C3A5B6B24F}" type="slidenum">
              <a:rPr lang="it-IT" smtClean="0"/>
              <a:t>‹N›</a:t>
            </a:fld>
            <a:endParaRPr lang="it-IT"/>
          </a:p>
        </p:txBody>
      </p:sp>
    </p:spTree>
    <p:extLst>
      <p:ext uri="{BB962C8B-B14F-4D97-AF65-F5344CB8AC3E}">
        <p14:creationId xmlns:p14="http://schemas.microsoft.com/office/powerpoint/2010/main" val="333033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8C220C3-9EDE-4724-99E9-38C3A5B6B24F}" type="slidenum">
              <a:rPr lang="it-IT" smtClean="0"/>
              <a:t>5</a:t>
            </a:fld>
            <a:endParaRPr lang="it-IT"/>
          </a:p>
        </p:txBody>
      </p:sp>
    </p:spTree>
    <p:extLst>
      <p:ext uri="{BB962C8B-B14F-4D97-AF65-F5344CB8AC3E}">
        <p14:creationId xmlns:p14="http://schemas.microsoft.com/office/powerpoint/2010/main" val="371943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1B734D4-A9EC-40B2-B6C3-C90F06D20486}" type="datetimeFigureOut">
              <a:rPr lang="it-IT" smtClean="0"/>
              <a:t>31/12/2020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4B9417-A436-464C-B49C-385FBADE0DAB}" type="slidenum">
              <a:rPr lang="it-IT" smtClean="0"/>
              <a:t>‹N›</a:t>
            </a:fld>
            <a:endParaRPr lang="it-IT"/>
          </a:p>
        </p:txBody>
      </p:sp>
    </p:spTree>
    <p:extLst>
      <p:ext uri="{BB962C8B-B14F-4D97-AF65-F5344CB8AC3E}">
        <p14:creationId xmlns:p14="http://schemas.microsoft.com/office/powerpoint/2010/main" val="303167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1B734D4-A9EC-40B2-B6C3-C90F06D20486}" type="datetimeFigureOut">
              <a:rPr lang="it-IT" smtClean="0"/>
              <a:t>31/12/2020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24B9417-A436-464C-B49C-385FBADE0DAB}" type="slidenum">
              <a:rPr lang="it-IT" smtClean="0"/>
              <a:t>‹N›</a:t>
            </a:fld>
            <a:endParaRPr lang="it-IT"/>
          </a:p>
        </p:txBody>
      </p:sp>
    </p:spTree>
    <p:extLst>
      <p:ext uri="{BB962C8B-B14F-4D97-AF65-F5344CB8AC3E}">
        <p14:creationId xmlns:p14="http://schemas.microsoft.com/office/powerpoint/2010/main" val="109018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1B734D4-A9EC-40B2-B6C3-C90F06D20486}" type="datetimeFigureOut">
              <a:rPr lang="it-IT" smtClean="0"/>
              <a:t>31/12/2020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4B9417-A436-464C-B49C-385FBADE0DAB}" type="slidenum">
              <a:rPr lang="it-IT" smtClean="0"/>
              <a:t>‹N›</a:t>
            </a:fld>
            <a:endParaRPr lang="it-IT"/>
          </a:p>
        </p:txBody>
      </p:sp>
    </p:spTree>
    <p:extLst>
      <p:ext uri="{BB962C8B-B14F-4D97-AF65-F5344CB8AC3E}">
        <p14:creationId xmlns:p14="http://schemas.microsoft.com/office/powerpoint/2010/main" val="15883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1B734D4-A9EC-40B2-B6C3-C90F06D20486}" type="datetimeFigureOut">
              <a:rPr lang="it-IT" smtClean="0"/>
              <a:t>31/12/2020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4B9417-A436-464C-B49C-385FBADE0DAB}"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199278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1B734D4-A9EC-40B2-B6C3-C90F06D20486}" type="datetimeFigureOut">
              <a:rPr lang="it-IT" smtClean="0"/>
              <a:t>31/12/2020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4B9417-A436-464C-B49C-385FBADE0DAB}" type="slidenum">
              <a:rPr lang="it-IT" smtClean="0"/>
              <a:t>‹N›</a:t>
            </a:fld>
            <a:endParaRPr lang="it-IT"/>
          </a:p>
        </p:txBody>
      </p:sp>
    </p:spTree>
    <p:extLst>
      <p:ext uri="{BB962C8B-B14F-4D97-AF65-F5344CB8AC3E}">
        <p14:creationId xmlns:p14="http://schemas.microsoft.com/office/powerpoint/2010/main" val="1167602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B734D4-A9EC-40B2-B6C3-C90F06D20486}" type="datetimeFigureOut">
              <a:rPr lang="it-IT" smtClean="0"/>
              <a:t>31/12/2020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4B9417-A436-464C-B49C-385FBADE0DAB}" type="slidenum">
              <a:rPr lang="it-IT" smtClean="0"/>
              <a:t>‹N›</a:t>
            </a:fld>
            <a:endParaRPr lang="it-IT"/>
          </a:p>
        </p:txBody>
      </p:sp>
    </p:spTree>
    <p:extLst>
      <p:ext uri="{BB962C8B-B14F-4D97-AF65-F5344CB8AC3E}">
        <p14:creationId xmlns:p14="http://schemas.microsoft.com/office/powerpoint/2010/main" val="105944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B734D4-A9EC-40B2-B6C3-C90F06D20486}" type="datetimeFigureOut">
              <a:rPr lang="it-IT" smtClean="0"/>
              <a:t>31/12/2020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4B9417-A436-464C-B49C-385FBADE0DAB}" type="slidenum">
              <a:rPr lang="it-IT" smtClean="0"/>
              <a:t>‹N›</a:t>
            </a:fld>
            <a:endParaRPr lang="it-IT"/>
          </a:p>
        </p:txBody>
      </p:sp>
    </p:spTree>
    <p:extLst>
      <p:ext uri="{BB962C8B-B14F-4D97-AF65-F5344CB8AC3E}">
        <p14:creationId xmlns:p14="http://schemas.microsoft.com/office/powerpoint/2010/main" val="3120236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1B734D4-A9EC-40B2-B6C3-C90F06D20486}" type="datetimeFigureOut">
              <a:rPr lang="it-IT" smtClean="0"/>
              <a:t>31/12/2020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4B9417-A436-464C-B49C-385FBADE0DAB}" type="slidenum">
              <a:rPr lang="it-IT" smtClean="0"/>
              <a:t>‹N›</a:t>
            </a:fld>
            <a:endParaRPr lang="it-IT"/>
          </a:p>
        </p:txBody>
      </p:sp>
    </p:spTree>
    <p:extLst>
      <p:ext uri="{BB962C8B-B14F-4D97-AF65-F5344CB8AC3E}">
        <p14:creationId xmlns:p14="http://schemas.microsoft.com/office/powerpoint/2010/main" val="1823706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1B734D4-A9EC-40B2-B6C3-C90F06D20486}" type="datetimeFigureOut">
              <a:rPr lang="it-IT" smtClean="0"/>
              <a:t>31/12/2020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4B9417-A436-464C-B49C-385FBADE0DAB}" type="slidenum">
              <a:rPr lang="it-IT" smtClean="0"/>
              <a:t>‹N›</a:t>
            </a:fld>
            <a:endParaRPr lang="it-IT"/>
          </a:p>
        </p:txBody>
      </p:sp>
    </p:spTree>
    <p:extLst>
      <p:ext uri="{BB962C8B-B14F-4D97-AF65-F5344CB8AC3E}">
        <p14:creationId xmlns:p14="http://schemas.microsoft.com/office/powerpoint/2010/main" val="232058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51B734D4-A9EC-40B2-B6C3-C90F06D20486}" type="datetimeFigureOut">
              <a:rPr lang="it-IT" smtClean="0"/>
              <a:t>31/12/2020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4B9417-A436-464C-B49C-385FBADE0DAB}" type="slidenum">
              <a:rPr lang="it-IT" smtClean="0"/>
              <a:t>‹N›</a:t>
            </a:fld>
            <a:endParaRPr lang="it-IT"/>
          </a:p>
        </p:txBody>
      </p:sp>
    </p:spTree>
    <p:extLst>
      <p:ext uri="{BB962C8B-B14F-4D97-AF65-F5344CB8AC3E}">
        <p14:creationId xmlns:p14="http://schemas.microsoft.com/office/powerpoint/2010/main" val="182054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1B734D4-A9EC-40B2-B6C3-C90F06D20486}" type="datetimeFigureOut">
              <a:rPr lang="it-IT" smtClean="0"/>
              <a:t>31/12/2020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4B9417-A436-464C-B49C-385FBADE0DAB}" type="slidenum">
              <a:rPr lang="it-IT" smtClean="0"/>
              <a:t>‹N›</a:t>
            </a:fld>
            <a:endParaRPr lang="it-IT"/>
          </a:p>
        </p:txBody>
      </p:sp>
    </p:spTree>
    <p:extLst>
      <p:ext uri="{BB962C8B-B14F-4D97-AF65-F5344CB8AC3E}">
        <p14:creationId xmlns:p14="http://schemas.microsoft.com/office/powerpoint/2010/main" val="182653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1B734D4-A9EC-40B2-B6C3-C90F06D20486}" type="datetimeFigureOut">
              <a:rPr lang="it-IT" smtClean="0"/>
              <a:t>31/12/2020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24B9417-A436-464C-B49C-385FBADE0DAB}" type="slidenum">
              <a:rPr lang="it-IT" smtClean="0"/>
              <a:t>‹N›</a:t>
            </a:fld>
            <a:endParaRPr lang="it-IT"/>
          </a:p>
        </p:txBody>
      </p:sp>
    </p:spTree>
    <p:extLst>
      <p:ext uri="{BB962C8B-B14F-4D97-AF65-F5344CB8AC3E}">
        <p14:creationId xmlns:p14="http://schemas.microsoft.com/office/powerpoint/2010/main" val="417388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1B734D4-A9EC-40B2-B6C3-C90F06D20486}" type="datetimeFigureOut">
              <a:rPr lang="it-IT" smtClean="0"/>
              <a:t>31/12/2020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24B9417-A436-464C-B49C-385FBADE0DAB}" type="slidenum">
              <a:rPr lang="it-IT" smtClean="0"/>
              <a:t>‹N›</a:t>
            </a:fld>
            <a:endParaRPr lang="it-IT"/>
          </a:p>
        </p:txBody>
      </p:sp>
    </p:spTree>
    <p:extLst>
      <p:ext uri="{BB962C8B-B14F-4D97-AF65-F5344CB8AC3E}">
        <p14:creationId xmlns:p14="http://schemas.microsoft.com/office/powerpoint/2010/main" val="231134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51B734D4-A9EC-40B2-B6C3-C90F06D20486}" type="datetimeFigureOut">
              <a:rPr lang="it-IT" smtClean="0"/>
              <a:t>31/12/2020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B24B9417-A436-464C-B49C-385FBADE0DAB}" type="slidenum">
              <a:rPr lang="it-IT" smtClean="0"/>
              <a:t>‹N›</a:t>
            </a:fld>
            <a:endParaRPr lang="it-IT"/>
          </a:p>
        </p:txBody>
      </p:sp>
    </p:spTree>
    <p:extLst>
      <p:ext uri="{BB962C8B-B14F-4D97-AF65-F5344CB8AC3E}">
        <p14:creationId xmlns:p14="http://schemas.microsoft.com/office/powerpoint/2010/main" val="144310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1B734D4-A9EC-40B2-B6C3-C90F06D20486}" type="datetimeFigureOut">
              <a:rPr lang="it-IT" smtClean="0"/>
              <a:t>31/12/2020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B24B9417-A436-464C-B49C-385FBADE0DAB}" type="slidenum">
              <a:rPr lang="it-IT" smtClean="0"/>
              <a:t>‹N›</a:t>
            </a:fld>
            <a:endParaRPr lang="it-IT"/>
          </a:p>
        </p:txBody>
      </p:sp>
    </p:spTree>
    <p:extLst>
      <p:ext uri="{BB962C8B-B14F-4D97-AF65-F5344CB8AC3E}">
        <p14:creationId xmlns:p14="http://schemas.microsoft.com/office/powerpoint/2010/main" val="276110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51B734D4-A9EC-40B2-B6C3-C90F06D20486}" type="datetimeFigureOut">
              <a:rPr lang="it-IT" smtClean="0"/>
              <a:t>31/12/2020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B24B9417-A436-464C-B49C-385FBADE0DAB}" type="slidenum">
              <a:rPr lang="it-IT" smtClean="0"/>
              <a:t>‹N›</a:t>
            </a:fld>
            <a:endParaRPr lang="it-IT"/>
          </a:p>
        </p:txBody>
      </p:sp>
    </p:spTree>
    <p:extLst>
      <p:ext uri="{BB962C8B-B14F-4D97-AF65-F5344CB8AC3E}">
        <p14:creationId xmlns:p14="http://schemas.microsoft.com/office/powerpoint/2010/main" val="2064800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1B734D4-A9EC-40B2-B6C3-C90F06D20486}" type="datetimeFigureOut">
              <a:rPr lang="it-IT" smtClean="0"/>
              <a:t>31/12/2020</a:t>
            </a:fld>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B9417-A436-464C-B49C-385FBADE0DAB}" type="slidenum">
              <a:rPr lang="it-IT" smtClean="0"/>
              <a:t>‹N›</a:t>
            </a:fld>
            <a:endParaRPr lang="it-IT"/>
          </a:p>
        </p:txBody>
      </p:sp>
    </p:spTree>
    <p:extLst>
      <p:ext uri="{BB962C8B-B14F-4D97-AF65-F5344CB8AC3E}">
        <p14:creationId xmlns:p14="http://schemas.microsoft.com/office/powerpoint/2010/main" val="28903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1B734D4-A9EC-40B2-B6C3-C90F06D20486}" type="datetimeFigureOut">
              <a:rPr lang="it-IT" smtClean="0"/>
              <a:t>31/12/2020</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24B9417-A436-464C-B49C-385FBADE0DAB}" type="slidenum">
              <a:rPr lang="it-IT" smtClean="0"/>
              <a:t>‹N›</a:t>
            </a:fld>
            <a:endParaRPr lang="it-IT"/>
          </a:p>
        </p:txBody>
      </p:sp>
    </p:spTree>
    <p:extLst>
      <p:ext uri="{BB962C8B-B14F-4D97-AF65-F5344CB8AC3E}">
        <p14:creationId xmlns:p14="http://schemas.microsoft.com/office/powerpoint/2010/main" val="137914377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3" name="Sottotitolo 2"/>
          <p:cNvSpPr>
            <a:spLocks noGrp="1"/>
          </p:cNvSpPr>
          <p:nvPr>
            <p:ph type="subTitle" idx="1"/>
          </p:nvPr>
        </p:nvSpPr>
        <p:spPr>
          <a:xfrm>
            <a:off x="8" y="1484784"/>
            <a:ext cx="3267507" cy="4528457"/>
          </a:xfrm>
        </p:spPr>
        <p:txBody>
          <a:bodyPr anchor="ctr">
            <a:normAutofit/>
          </a:bodyPr>
          <a:lstStyle/>
          <a:p>
            <a:pPr algn="ctr"/>
            <a:r>
              <a:rPr lang="it-IT" sz="1800" dirty="0">
                <a:solidFill>
                  <a:schemeClr val="tx2"/>
                </a:solidFill>
              </a:rPr>
              <a:t>Pasquale Caponnetto </a:t>
            </a:r>
            <a:endParaRPr lang="it-IT" sz="1800" baseline="30000" dirty="0">
              <a:solidFill>
                <a:schemeClr val="tx2"/>
              </a:solidFill>
            </a:endParaRPr>
          </a:p>
          <a:p>
            <a:pPr algn="ctr"/>
            <a:r>
              <a:rPr lang="it-IT" sz="1800" dirty="0">
                <a:solidFill>
                  <a:schemeClr val="tx2"/>
                </a:solidFill>
              </a:rPr>
              <a:t>Lucio Inguscio</a:t>
            </a:r>
          </a:p>
          <a:p>
            <a:pPr algn="ctr"/>
            <a:r>
              <a:rPr lang="it-IT" sz="1800" dirty="0">
                <a:solidFill>
                  <a:schemeClr val="tx2"/>
                </a:solidFill>
              </a:rPr>
              <a:t>Sara Valeri</a:t>
            </a:r>
          </a:p>
          <a:p>
            <a:pPr algn="ctr"/>
            <a:r>
              <a:rPr lang="it-IT" sz="1800" dirty="0">
                <a:solidFill>
                  <a:schemeClr val="tx2"/>
                </a:solidFill>
              </a:rPr>
              <a:t>Marilena Maglia</a:t>
            </a:r>
            <a:endParaRPr lang="it-IT" sz="1800" baseline="30000" dirty="0">
              <a:solidFill>
                <a:schemeClr val="tx2"/>
              </a:solidFill>
            </a:endParaRPr>
          </a:p>
          <a:p>
            <a:pPr algn="ctr"/>
            <a:r>
              <a:rPr lang="it-IT" sz="1800" dirty="0">
                <a:solidFill>
                  <a:schemeClr val="tx2"/>
                </a:solidFill>
              </a:rPr>
              <a:t>Riccardo </a:t>
            </a:r>
            <a:r>
              <a:rPr lang="it-IT" sz="1800" dirty="0" err="1">
                <a:solidFill>
                  <a:schemeClr val="tx2"/>
                </a:solidFill>
              </a:rPr>
              <a:t>Polosa</a:t>
            </a:r>
            <a:endParaRPr lang="it-IT" sz="1800" baseline="30000" dirty="0">
              <a:solidFill>
                <a:schemeClr val="tx2"/>
              </a:solidFill>
            </a:endParaRPr>
          </a:p>
          <a:p>
            <a:pPr algn="ctr"/>
            <a:r>
              <a:rPr lang="it-IT" sz="1800" dirty="0">
                <a:solidFill>
                  <a:schemeClr val="tx2"/>
                </a:solidFill>
              </a:rPr>
              <a:t>Carlo Lai </a:t>
            </a:r>
            <a:endParaRPr lang="it-IT" sz="1800" baseline="30000" dirty="0">
              <a:solidFill>
                <a:schemeClr val="tx2"/>
              </a:solidFill>
            </a:endParaRPr>
          </a:p>
          <a:p>
            <a:pPr algn="ctr"/>
            <a:r>
              <a:rPr lang="it-IT" sz="1800" dirty="0">
                <a:solidFill>
                  <a:schemeClr val="tx2"/>
                </a:solidFill>
              </a:rPr>
              <a:t>Giuliana Mazzoni</a:t>
            </a:r>
          </a:p>
          <a:p>
            <a:pPr algn="r"/>
            <a:endParaRPr lang="it-IT" sz="1800" dirty="0">
              <a:solidFill>
                <a:schemeClr val="tx2"/>
              </a:solidFill>
            </a:endParaRPr>
          </a:p>
        </p:txBody>
      </p:sp>
      <p:sp>
        <p:nvSpPr>
          <p:cNvPr id="2" name="Titolo 1"/>
          <p:cNvSpPr>
            <a:spLocks noGrp="1"/>
          </p:cNvSpPr>
          <p:nvPr>
            <p:ph type="ctrTitle"/>
          </p:nvPr>
        </p:nvSpPr>
        <p:spPr>
          <a:xfrm>
            <a:off x="3685215" y="1016732"/>
            <a:ext cx="5033100" cy="4824536"/>
          </a:xfrm>
        </p:spPr>
        <p:txBody>
          <a:bodyPr anchor="ctr">
            <a:noAutofit/>
          </a:bodyPr>
          <a:lstStyle/>
          <a:p>
            <a:pPr algn="ctr">
              <a:lnSpc>
                <a:spcPct val="90000"/>
              </a:lnSpc>
            </a:pPr>
            <a:r>
              <a:rPr lang="en-GB" sz="4500" b="1" dirty="0"/>
              <a:t>Smartphone Addiction through age and gender during Italian lockdown for COVID-19</a:t>
            </a:r>
            <a:endParaRPr lang="it-IT" sz="4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descr="Ragazzi smartphone-dipendenti, che deve fare la Scuola | Agenda Digitale">
            <a:extLst>
              <a:ext uri="{FF2B5EF4-FFF2-40B4-BE49-F238E27FC236}">
                <a16:creationId xmlns:a16="http://schemas.microsoft.com/office/drawing/2014/main" id="{78069678-FD8A-4F43-9719-483FDA71190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3763" r="11238"/>
          <a:stretch/>
        </p:blipFill>
        <p:spPr bwMode="auto">
          <a:xfrm>
            <a:off x="20" y="0"/>
            <a:ext cx="9143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2816313" y="322476"/>
            <a:ext cx="3511353" cy="816042"/>
          </a:xfrm>
          <a:solidFill>
            <a:schemeClr val="accent5">
              <a:lumMod val="75000"/>
            </a:schemeClr>
          </a:solidFill>
          <a:ln>
            <a:solidFill>
              <a:schemeClr val="bg2">
                <a:lumMod val="60000"/>
                <a:lumOff val="40000"/>
              </a:schemeClr>
            </a:solidFill>
          </a:ln>
        </p:spPr>
        <p:txBody>
          <a:bodyPr>
            <a:normAutofit/>
          </a:bodyPr>
          <a:lstStyle/>
          <a:p>
            <a:r>
              <a:rPr lang="it-IT" dirty="0" err="1">
                <a:solidFill>
                  <a:schemeClr val="accent1"/>
                </a:solidFill>
                <a:effectLst>
                  <a:outerShdw blurRad="38100" dist="38100" dir="2700000" algn="tl">
                    <a:srgbClr val="000000">
                      <a:alpha val="43137"/>
                    </a:srgbClr>
                  </a:outerShdw>
                </a:effectLst>
              </a:rPr>
              <a:t>Introduction</a:t>
            </a:r>
            <a:endParaRPr lang="it-IT" dirty="0">
              <a:solidFill>
                <a:schemeClr val="accent1"/>
              </a:solidFill>
              <a:effectLst>
                <a:outerShdw blurRad="38100" dist="38100" dir="2700000" algn="tl">
                  <a:srgbClr val="000000">
                    <a:alpha val="43137"/>
                  </a:srgbClr>
                </a:outerShdw>
              </a:effectLst>
            </a:endParaRPr>
          </a:p>
        </p:txBody>
      </p:sp>
      <p:sp>
        <p:nvSpPr>
          <p:cNvPr id="9222" name="Rectangle 136">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egnaposto contenuto 2"/>
          <p:cNvSpPr>
            <a:spLocks noGrp="1"/>
          </p:cNvSpPr>
          <p:nvPr>
            <p:ph idx="1"/>
          </p:nvPr>
        </p:nvSpPr>
        <p:spPr>
          <a:xfrm>
            <a:off x="0" y="4077072"/>
            <a:ext cx="9143980" cy="2304256"/>
          </a:xfrm>
          <a:solidFill>
            <a:schemeClr val="accent5">
              <a:lumMod val="75000"/>
            </a:schemeClr>
          </a:solidFill>
          <a:ln>
            <a:solidFill>
              <a:schemeClr val="bg2">
                <a:lumMod val="60000"/>
                <a:lumOff val="40000"/>
              </a:schemeClr>
            </a:solidFill>
          </a:ln>
        </p:spPr>
        <p:txBody>
          <a:bodyPr>
            <a:normAutofit/>
          </a:bodyPr>
          <a:lstStyle/>
          <a:p>
            <a:pPr marL="0" indent="0" algn="ctr">
              <a:buNone/>
            </a:pPr>
            <a:r>
              <a:rPr lang="en-GB" dirty="0"/>
              <a:t>Nomophobia is therefore a growing problem in addition to other behavioural addictions related to the use of technologies. This problem will grow exponentially and to affect especially the new generations. The </a:t>
            </a:r>
            <a:r>
              <a:rPr lang="en-GB" b="1" u="sng" dirty="0"/>
              <a:t>National Institute on Drug Abuse for Teens </a:t>
            </a:r>
            <a:r>
              <a:rPr lang="en-GB" dirty="0"/>
              <a:t>suggests that smartphone absence anxiety may be more common among </a:t>
            </a:r>
            <a:r>
              <a:rPr lang="en-GB" b="1" dirty="0"/>
              <a:t>teens</a:t>
            </a:r>
            <a:r>
              <a:rPr lang="en-GB" dirty="0"/>
              <a:t> and </a:t>
            </a:r>
            <a:r>
              <a:rPr lang="en-GB" b="1" dirty="0"/>
              <a:t>young people </a:t>
            </a:r>
            <a:r>
              <a:rPr lang="en-GB" dirty="0"/>
              <a:t>(NIDA for teens) because they are digital natives and the smartphone is often an integral part of their lives</a:t>
            </a:r>
            <a:endParaRPr lang="it-IT" dirty="0"/>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244" name="Rectangle 134">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810356" y="452718"/>
            <a:ext cx="3479177" cy="1400530"/>
          </a:xfrm>
        </p:spPr>
        <p:txBody>
          <a:bodyPr>
            <a:normAutofit/>
          </a:bodyPr>
          <a:lstStyle/>
          <a:p>
            <a:r>
              <a:rPr lang="it-IT" dirty="0" err="1">
                <a:solidFill>
                  <a:schemeClr val="accent1"/>
                </a:solidFill>
                <a:effectLst>
                  <a:outerShdw blurRad="38100" dist="38100" dir="2700000" algn="tl">
                    <a:srgbClr val="000000">
                      <a:alpha val="43137"/>
                    </a:srgbClr>
                  </a:outerShdw>
                </a:effectLst>
              </a:rPr>
              <a:t>Introduction</a:t>
            </a:r>
            <a:endParaRPr lang="it-IT" dirty="0">
              <a:solidFill>
                <a:schemeClr val="accent1"/>
              </a:solidFill>
              <a:effectLst>
                <a:outerShdw blurRad="38100" dist="38100" dir="2700000" algn="tl">
                  <a:srgbClr val="000000">
                    <a:alpha val="43137"/>
                  </a:srgbClr>
                </a:outerShdw>
              </a:effectLst>
            </a:endParaRPr>
          </a:p>
        </p:txBody>
      </p:sp>
      <p:sp>
        <p:nvSpPr>
          <p:cNvPr id="10245"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573"/>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242" name="Picture 2" descr="Aiuta a costruire la carrozzina del futuro, rispondi al questionario -  Disabili.com">
            <a:extLst>
              <a:ext uri="{FF2B5EF4-FFF2-40B4-BE49-F238E27FC236}">
                <a16:creationId xmlns:a16="http://schemas.microsoft.com/office/drawing/2014/main" id="{F27D6F13-5C2B-4BC8-B04C-8E8F28050A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54" r="23859"/>
          <a:stretch/>
        </p:blipFill>
        <p:spPr bwMode="auto">
          <a:xfrm>
            <a:off x="2" y="10"/>
            <a:ext cx="3729824"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10246" name="Rectangle 138">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egnaposto contenuto 2"/>
          <p:cNvSpPr>
            <a:spLocks noGrp="1"/>
          </p:cNvSpPr>
          <p:nvPr>
            <p:ph idx="1"/>
          </p:nvPr>
        </p:nvSpPr>
        <p:spPr>
          <a:xfrm>
            <a:off x="3810356" y="1299475"/>
            <a:ext cx="5253114" cy="5266093"/>
          </a:xfrm>
        </p:spPr>
        <p:txBody>
          <a:bodyPr>
            <a:normAutofit fontScale="77500" lnSpcReduction="20000"/>
          </a:bodyPr>
          <a:lstStyle/>
          <a:p>
            <a:pPr marL="0" indent="0">
              <a:lnSpc>
                <a:spcPct val="150000"/>
              </a:lnSpc>
              <a:buNone/>
            </a:pPr>
            <a:r>
              <a:rPr lang="en-GB" sz="2400" dirty="0"/>
              <a:t>In order to diagnose the presence or not of pathology, a test has been developed (the only one currently validated in Italy) which is able to discriminate people potentially at risk from those at low risk</a:t>
            </a:r>
          </a:p>
          <a:p>
            <a:pPr marL="0" indent="0">
              <a:lnSpc>
                <a:spcPct val="150000"/>
              </a:lnSpc>
              <a:buNone/>
            </a:pPr>
            <a:r>
              <a:rPr lang="en-GB" sz="2400" dirty="0"/>
              <a:t>The</a:t>
            </a:r>
            <a:r>
              <a:rPr lang="en-GB" sz="2400" b="1" dirty="0">
                <a:solidFill>
                  <a:srgbClr val="FFC000"/>
                </a:solidFill>
              </a:rPr>
              <a:t> Nomophobia Questionnaire (NMP-Q)</a:t>
            </a:r>
            <a:endParaRPr lang="en-GB" sz="2400" dirty="0">
              <a:solidFill>
                <a:srgbClr val="FFC000"/>
              </a:solidFill>
            </a:endParaRPr>
          </a:p>
          <a:p>
            <a:pPr marL="0" indent="0">
              <a:lnSpc>
                <a:spcPct val="150000"/>
              </a:lnSpc>
              <a:buNone/>
            </a:pPr>
            <a:r>
              <a:rPr lang="en-GB" sz="2400" dirty="0"/>
              <a:t>is a questionnaire containing twenty items. For each of them, the subject can express his consent on a </a:t>
            </a:r>
            <a:r>
              <a:rPr lang="en-GB" sz="2400" dirty="0" err="1"/>
              <a:t>likert</a:t>
            </a:r>
            <a:r>
              <a:rPr lang="en-GB" sz="2400" dirty="0"/>
              <a:t> scale ranging from 1 (totally disagree) to 7 (completely agree). The sum of the scores reveals the presence or not of nomophobia</a:t>
            </a:r>
          </a:p>
          <a:p>
            <a:pPr marL="0" indent="0" algn="r">
              <a:lnSpc>
                <a:spcPct val="90000"/>
              </a:lnSpc>
              <a:buNone/>
            </a:pPr>
            <a:r>
              <a:rPr lang="en-GB" sz="2100" i="1" dirty="0"/>
              <a:t>(</a:t>
            </a:r>
            <a:r>
              <a:rPr lang="en-GB" sz="2100" i="1" dirty="0" err="1"/>
              <a:t>Yoldrim</a:t>
            </a:r>
            <a:r>
              <a:rPr lang="en-GB" sz="2100" i="1" dirty="0"/>
              <a:t>-Correia, 2015)</a:t>
            </a:r>
            <a:endParaRPr lang="it-IT" sz="21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olo 1"/>
          <p:cNvSpPr>
            <a:spLocks noGrp="1"/>
          </p:cNvSpPr>
          <p:nvPr>
            <p:ph type="title"/>
          </p:nvPr>
        </p:nvSpPr>
        <p:spPr>
          <a:xfrm>
            <a:off x="486697" y="629267"/>
            <a:ext cx="6939116" cy="1016654"/>
          </a:xfrm>
        </p:spPr>
        <p:txBody>
          <a:bodyPr>
            <a:normAutofit/>
          </a:bodyPr>
          <a:lstStyle/>
          <a:p>
            <a:r>
              <a:rPr lang="it-IT" dirty="0" err="1">
                <a:solidFill>
                  <a:srgbClr val="C00000"/>
                </a:solidFill>
                <a:effectLst>
                  <a:outerShdw blurRad="38100" dist="38100" dir="2700000" algn="tl">
                    <a:srgbClr val="000000">
                      <a:alpha val="43137"/>
                    </a:srgbClr>
                  </a:outerShdw>
                </a:effectLst>
              </a:rPr>
              <a:t>Introduction</a:t>
            </a:r>
            <a:endParaRPr lang="it-IT" dirty="0">
              <a:solidFill>
                <a:srgbClr val="C00000"/>
              </a:solidFill>
              <a:effectLst>
                <a:outerShdw blurRad="38100" dist="38100" dir="2700000" algn="tl">
                  <a:srgbClr val="000000">
                    <a:alpha val="43137"/>
                  </a:srgbClr>
                </a:outerShdw>
              </a:effectLst>
            </a:endParaRPr>
          </a:p>
        </p:txBody>
      </p:sp>
      <p:sp useBgFill="1">
        <p:nvSpPr>
          <p:cNvPr id="77" name="Freeform: Shape 7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Segnaposto contenuto 2"/>
          <p:cNvSpPr>
            <a:spLocks noGrp="1"/>
          </p:cNvSpPr>
          <p:nvPr>
            <p:ph idx="1"/>
          </p:nvPr>
        </p:nvSpPr>
        <p:spPr>
          <a:xfrm>
            <a:off x="107504" y="2431652"/>
            <a:ext cx="4680520" cy="4309717"/>
          </a:xfrm>
          <a:ln>
            <a:solidFill>
              <a:schemeClr val="accent1">
                <a:lumMod val="75000"/>
              </a:schemeClr>
            </a:solidFill>
          </a:ln>
        </p:spPr>
        <p:txBody>
          <a:bodyPr>
            <a:noAutofit/>
          </a:bodyPr>
          <a:lstStyle/>
          <a:p>
            <a:pPr marL="0" indent="0" algn="ctr">
              <a:lnSpc>
                <a:spcPct val="150000"/>
              </a:lnSpc>
              <a:buNone/>
            </a:pPr>
            <a:r>
              <a:rPr lang="en-GB" sz="1800" dirty="0"/>
              <a:t>We have conducted a study aimed at administering NMP-Q to the Italian population during the lockdown for Covid-19 </a:t>
            </a:r>
          </a:p>
          <a:p>
            <a:pPr marL="0" indent="0" algn="ctr">
              <a:lnSpc>
                <a:spcPct val="150000"/>
              </a:lnSpc>
              <a:buNone/>
            </a:pPr>
            <a:r>
              <a:rPr lang="en-GB" sz="1800" dirty="0"/>
              <a:t>The aim of our research was to identify those who were potentially at risk or who had increased smartphone use during the social isolation until they experienced feelings of extreme discomfort without connection</a:t>
            </a:r>
            <a:endParaRPr lang="it-IT" sz="1800" dirty="0"/>
          </a:p>
        </p:txBody>
      </p:sp>
      <p:pic>
        <p:nvPicPr>
          <p:cNvPr id="11266" name="Picture 2" descr="Dipendenza da cellulare: scoprila attraverso il test">
            <a:extLst>
              <a:ext uri="{FF2B5EF4-FFF2-40B4-BE49-F238E27FC236}">
                <a16:creationId xmlns:a16="http://schemas.microsoft.com/office/drawing/2014/main" id="{FF00430E-F472-4818-974D-775127ACD9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6014" y="2431651"/>
            <a:ext cx="4190482" cy="4309718"/>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86696" y="629266"/>
            <a:ext cx="3708114" cy="1622321"/>
          </a:xfrm>
        </p:spPr>
        <p:txBody>
          <a:bodyPr>
            <a:normAutofit/>
          </a:bodyPr>
          <a:lstStyle/>
          <a:p>
            <a:r>
              <a:rPr lang="en-GB" dirty="0">
                <a:solidFill>
                  <a:srgbClr val="FFC000"/>
                </a:solidFill>
                <a:effectLst>
                  <a:outerShdw blurRad="38100" dist="38100" dir="2700000" algn="tl">
                    <a:srgbClr val="000000">
                      <a:alpha val="43137"/>
                    </a:srgbClr>
                  </a:outerShdw>
                </a:effectLst>
              </a:rPr>
              <a:t>Methods</a:t>
            </a:r>
            <a:br>
              <a:rPr lang="it-IT" dirty="0">
                <a:solidFill>
                  <a:srgbClr val="FFC000"/>
                </a:solidFill>
                <a:effectLst>
                  <a:outerShdw blurRad="38100" dist="38100" dir="2700000" algn="tl">
                    <a:srgbClr val="000000">
                      <a:alpha val="43137"/>
                    </a:srgbClr>
                  </a:outerShdw>
                </a:effectLst>
              </a:rPr>
            </a:br>
            <a:endParaRPr lang="it-IT" dirty="0">
              <a:solidFill>
                <a:srgbClr val="FFC000"/>
              </a:solidFill>
              <a:effectLst>
                <a:outerShdw blurRad="38100" dist="38100" dir="2700000" algn="tl">
                  <a:srgbClr val="000000">
                    <a:alpha val="43137"/>
                  </a:srgbClr>
                </a:outerShdw>
              </a:effectLst>
            </a:endParaRPr>
          </a:p>
        </p:txBody>
      </p:sp>
      <p:sp>
        <p:nvSpPr>
          <p:cNvPr id="71" name="Rectangle 70">
            <a:extLst>
              <a:ext uri="{FF2B5EF4-FFF2-40B4-BE49-F238E27FC236}">
                <a16:creationId xmlns:a16="http://schemas.microsoft.com/office/drawing/2014/main" id="{A01CF8E8-3809-4B79-ADEA-57B77FFFE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AC78ED9A-A000-47CC-824F-C8C0CC5B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029" y="484632"/>
            <a:ext cx="3847653"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CoVid-19: Società | Il Bo Live - Università di Padova magazine">
            <a:extLst>
              <a:ext uri="{FF2B5EF4-FFF2-40B4-BE49-F238E27FC236}">
                <a16:creationId xmlns:a16="http://schemas.microsoft.com/office/drawing/2014/main" id="{84220C4F-0A64-4EE4-8531-BF4C73C4E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76" r="33084" b="1"/>
          <a:stretch/>
        </p:blipFill>
        <p:spPr bwMode="auto">
          <a:xfrm>
            <a:off x="5177217" y="806365"/>
            <a:ext cx="3359278" cy="509572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15158EE-2B51-42AF-83FF-5560D5B86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egnaposto contenuto 2"/>
          <p:cNvSpPr>
            <a:spLocks noGrp="1"/>
          </p:cNvSpPr>
          <p:nvPr>
            <p:ph idx="1"/>
          </p:nvPr>
        </p:nvSpPr>
        <p:spPr>
          <a:xfrm>
            <a:off x="179512" y="1484784"/>
            <a:ext cx="4378615" cy="5184575"/>
          </a:xfrm>
        </p:spPr>
        <p:txBody>
          <a:bodyPr>
            <a:normAutofit/>
          </a:bodyPr>
          <a:lstStyle/>
          <a:p>
            <a:pPr marL="0" indent="0" algn="ctr">
              <a:lnSpc>
                <a:spcPct val="150000"/>
              </a:lnSpc>
              <a:buNone/>
            </a:pPr>
            <a:r>
              <a:rPr lang="en-GB" sz="1800" dirty="0"/>
              <a:t>The research was based on the administration to Italian people of the </a:t>
            </a:r>
            <a:r>
              <a:rPr lang="en-GB" sz="1800" b="1" dirty="0" err="1"/>
              <a:t>NoMobilePhobia</a:t>
            </a:r>
            <a:r>
              <a:rPr lang="en-GB" sz="1800" b="1" dirty="0"/>
              <a:t>-Questionnaire </a:t>
            </a:r>
            <a:r>
              <a:rPr lang="en-GB" sz="1800" dirty="0"/>
              <a:t>(NMP-Q)</a:t>
            </a:r>
          </a:p>
          <a:p>
            <a:pPr marL="0" indent="0" algn="ctr">
              <a:lnSpc>
                <a:spcPct val="150000"/>
              </a:lnSpc>
              <a:buNone/>
            </a:pPr>
            <a:r>
              <a:rPr lang="en-GB" sz="1800" dirty="0"/>
              <a:t>The study was approved by the IERB of the Department of Education Sciences University of Catania. The study was conducted in agreement with the ethical norms set by the Italian National Psychological Association</a:t>
            </a:r>
            <a:endParaRPr lang="it-IT" sz="1800" dirty="0"/>
          </a:p>
          <a:p>
            <a:pPr>
              <a:lnSpc>
                <a:spcPct val="90000"/>
              </a:lnSpc>
            </a:pPr>
            <a:endParaRPr lang="it-IT"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63318" y="607229"/>
            <a:ext cx="4083016" cy="1071542"/>
          </a:xfrm>
        </p:spPr>
        <p:txBody>
          <a:bodyPr>
            <a:normAutofit fontScale="90000"/>
          </a:bodyPr>
          <a:lstStyle/>
          <a:p>
            <a:pPr>
              <a:lnSpc>
                <a:spcPct val="90000"/>
              </a:lnSpc>
            </a:pPr>
            <a:r>
              <a:rPr lang="en-GB" sz="3600" dirty="0">
                <a:solidFill>
                  <a:srgbClr val="FFC000"/>
                </a:solidFill>
                <a:effectLst>
                  <a:outerShdw blurRad="38100" dist="38100" dir="2700000" algn="tl">
                    <a:srgbClr val="000000">
                      <a:alpha val="43137"/>
                    </a:srgbClr>
                  </a:outerShdw>
                </a:effectLst>
              </a:rPr>
              <a:t>Structure of NMP-Q</a:t>
            </a:r>
            <a:br>
              <a:rPr lang="it-IT" sz="3600" dirty="0"/>
            </a:br>
            <a:endParaRPr lang="it-IT" sz="3600" dirty="0"/>
          </a:p>
        </p:txBody>
      </p:sp>
      <p:sp>
        <p:nvSpPr>
          <p:cNvPr id="9" name="Rectangle 8">
            <a:extLst>
              <a:ext uri="{FF2B5EF4-FFF2-40B4-BE49-F238E27FC236}">
                <a16:creationId xmlns:a16="http://schemas.microsoft.com/office/drawing/2014/main" id="{A01CF8E8-3809-4B79-ADEA-57B77FFFE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AC78ED9A-A000-47CC-824F-C8C0CC5B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029" y="484632"/>
            <a:ext cx="3847653"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74F3E18B-2DDE-4B97-AAFE-EE9E44E3D646}"/>
              </a:ext>
            </a:extLst>
          </p:cNvPr>
          <p:cNvPicPr>
            <a:picLocks noChangeAspect="1"/>
          </p:cNvPicPr>
          <p:nvPr/>
        </p:nvPicPr>
        <p:blipFill rotWithShape="1">
          <a:blip r:embed="rId3"/>
          <a:srcRect l="30347" r="34436" b="-1"/>
          <a:stretch/>
        </p:blipFill>
        <p:spPr>
          <a:xfrm>
            <a:off x="5177217" y="806365"/>
            <a:ext cx="3359278" cy="5095720"/>
          </a:xfrm>
          <a:prstGeom prst="rect">
            <a:avLst/>
          </a:prstGeom>
          <a:effectLst/>
        </p:spPr>
      </p:pic>
      <p:sp>
        <p:nvSpPr>
          <p:cNvPr id="13" name="Rectangle 12">
            <a:extLst>
              <a:ext uri="{FF2B5EF4-FFF2-40B4-BE49-F238E27FC236}">
                <a16:creationId xmlns:a16="http://schemas.microsoft.com/office/drawing/2014/main" id="{315158EE-2B51-42AF-83FF-5560D5B86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egnaposto contenuto 2"/>
          <p:cNvSpPr>
            <a:spLocks noGrp="1"/>
          </p:cNvSpPr>
          <p:nvPr>
            <p:ph idx="1"/>
          </p:nvPr>
        </p:nvSpPr>
        <p:spPr>
          <a:xfrm>
            <a:off x="363317" y="1678771"/>
            <a:ext cx="3962207" cy="5179230"/>
          </a:xfrm>
        </p:spPr>
        <p:txBody>
          <a:bodyPr>
            <a:normAutofit/>
          </a:bodyPr>
          <a:lstStyle/>
          <a:p>
            <a:pPr marL="0" indent="0" algn="just">
              <a:lnSpc>
                <a:spcPct val="150000"/>
              </a:lnSpc>
              <a:buNone/>
            </a:pPr>
            <a:r>
              <a:rPr lang="en-GB" sz="1600" dirty="0"/>
              <a:t>The NMP-Q is based on four dimensions related to the dysfunctional use of the smartphone: </a:t>
            </a:r>
          </a:p>
          <a:p>
            <a:pPr marL="0" indent="0">
              <a:lnSpc>
                <a:spcPct val="150000"/>
              </a:lnSpc>
              <a:buNone/>
            </a:pPr>
            <a:endParaRPr lang="it-IT" sz="1600" dirty="0"/>
          </a:p>
          <a:p>
            <a:pPr marL="457200" indent="-457200">
              <a:lnSpc>
                <a:spcPct val="150000"/>
              </a:lnSpc>
              <a:buClr>
                <a:schemeClr val="accent3"/>
              </a:buClr>
              <a:buFont typeface="+mj-lt"/>
              <a:buAutoNum type="arabicPeriod"/>
            </a:pPr>
            <a:r>
              <a:rPr lang="en-GB" sz="1600" dirty="0"/>
              <a:t>Not being able to communicate; </a:t>
            </a:r>
            <a:endParaRPr lang="it-IT" sz="1600" dirty="0"/>
          </a:p>
          <a:p>
            <a:pPr marL="457200" indent="-457200">
              <a:lnSpc>
                <a:spcPct val="150000"/>
              </a:lnSpc>
              <a:buClr>
                <a:schemeClr val="accent3"/>
              </a:buClr>
              <a:buFont typeface="+mj-lt"/>
              <a:buAutoNum type="arabicPeriod"/>
            </a:pPr>
            <a:r>
              <a:rPr lang="en-GB" sz="1600" dirty="0"/>
              <a:t>Lose connection; </a:t>
            </a:r>
            <a:endParaRPr lang="it-IT" sz="1600" dirty="0"/>
          </a:p>
          <a:p>
            <a:pPr marL="457200" indent="-457200">
              <a:lnSpc>
                <a:spcPct val="150000"/>
              </a:lnSpc>
              <a:buClr>
                <a:schemeClr val="accent3"/>
              </a:buClr>
              <a:buFont typeface="+mj-lt"/>
              <a:buAutoNum type="arabicPeriod"/>
            </a:pPr>
            <a:r>
              <a:rPr lang="en-GB" sz="1600" dirty="0"/>
              <a:t>Not being able to access the information; </a:t>
            </a:r>
            <a:endParaRPr lang="it-IT" sz="1600" dirty="0"/>
          </a:p>
          <a:p>
            <a:pPr marL="457200" indent="-457200">
              <a:lnSpc>
                <a:spcPct val="150000"/>
              </a:lnSpc>
              <a:buClr>
                <a:schemeClr val="accent3"/>
              </a:buClr>
              <a:buFont typeface="+mj-lt"/>
              <a:buAutoNum type="arabicPeriod"/>
            </a:pPr>
            <a:r>
              <a:rPr lang="it-IT" sz="1600" dirty="0" err="1"/>
              <a:t>Give</a:t>
            </a:r>
            <a:r>
              <a:rPr lang="it-IT" sz="1600" dirty="0"/>
              <a:t> up comfort</a:t>
            </a:r>
          </a:p>
          <a:p>
            <a:pPr marL="0" indent="0" algn="r">
              <a:lnSpc>
                <a:spcPct val="150000"/>
              </a:lnSpc>
              <a:buClr>
                <a:schemeClr val="accent3"/>
              </a:buClr>
              <a:buNone/>
            </a:pPr>
            <a:endParaRPr lang="en-GB" sz="1600" i="1" dirty="0"/>
          </a:p>
          <a:p>
            <a:pPr marL="0" indent="0" algn="r">
              <a:lnSpc>
                <a:spcPct val="150000"/>
              </a:lnSpc>
              <a:buClr>
                <a:schemeClr val="accent3"/>
              </a:buClr>
              <a:buNone/>
            </a:pPr>
            <a:r>
              <a:rPr lang="en-GB" sz="1600" i="1" dirty="0"/>
              <a:t>Yildirim &amp; Correia, 2015</a:t>
            </a:r>
            <a:endParaRPr lang="it-IT" sz="1600" i="1" dirty="0"/>
          </a:p>
          <a:p>
            <a:pPr>
              <a:lnSpc>
                <a:spcPct val="150000"/>
              </a:lnSpc>
            </a:pPr>
            <a:endParaRPr lang="it-IT"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86697" y="629266"/>
            <a:ext cx="4641143" cy="1622321"/>
          </a:xfrm>
        </p:spPr>
        <p:txBody>
          <a:bodyPr>
            <a:normAutofit/>
          </a:bodyPr>
          <a:lstStyle/>
          <a:p>
            <a:r>
              <a:rPr lang="it-IT" dirty="0">
                <a:solidFill>
                  <a:srgbClr val="92D050"/>
                </a:solidFill>
                <a:effectLst>
                  <a:outerShdw blurRad="38100" dist="38100" dir="2700000" algn="tl">
                    <a:srgbClr val="000000">
                      <a:alpha val="43137"/>
                    </a:srgbClr>
                  </a:outerShdw>
                </a:effectLst>
              </a:rPr>
              <a:t>Scoring</a:t>
            </a:r>
          </a:p>
        </p:txBody>
      </p:sp>
      <p:sp>
        <p:nvSpPr>
          <p:cNvPr id="3" name="Segnaposto contenuto 2"/>
          <p:cNvSpPr>
            <a:spLocks noGrp="1"/>
          </p:cNvSpPr>
          <p:nvPr>
            <p:ph idx="1"/>
          </p:nvPr>
        </p:nvSpPr>
        <p:spPr>
          <a:xfrm>
            <a:off x="486697" y="1616295"/>
            <a:ext cx="4934869" cy="4332985"/>
          </a:xfrm>
        </p:spPr>
        <p:txBody>
          <a:bodyPr>
            <a:normAutofit/>
          </a:bodyPr>
          <a:lstStyle/>
          <a:p>
            <a:pPr algn="just">
              <a:lnSpc>
                <a:spcPct val="150000"/>
              </a:lnSpc>
              <a:buClr>
                <a:srgbClr val="92D050"/>
              </a:buClr>
            </a:pPr>
            <a:r>
              <a:rPr lang="en-GB" sz="1500" dirty="0">
                <a:solidFill>
                  <a:srgbClr val="FFFFFF"/>
                </a:solidFill>
              </a:rPr>
              <a:t>Scores of </a:t>
            </a:r>
            <a:r>
              <a:rPr lang="en-GB" sz="1500" b="1" dirty="0">
                <a:solidFill>
                  <a:srgbClr val="FFFFFF"/>
                </a:solidFill>
              </a:rPr>
              <a:t>20 or less </a:t>
            </a:r>
            <a:r>
              <a:rPr lang="en-GB" sz="1500" dirty="0">
                <a:solidFill>
                  <a:srgbClr val="FFFFFF"/>
                </a:solidFill>
              </a:rPr>
              <a:t>indicate the absence of nomophobia;</a:t>
            </a:r>
            <a:endParaRPr lang="it-IT" sz="1500" dirty="0">
              <a:solidFill>
                <a:srgbClr val="FFFFFF"/>
              </a:solidFill>
            </a:endParaRPr>
          </a:p>
          <a:p>
            <a:pPr algn="just">
              <a:lnSpc>
                <a:spcPct val="150000"/>
              </a:lnSpc>
              <a:buClr>
                <a:srgbClr val="92D050"/>
              </a:buClr>
            </a:pPr>
            <a:r>
              <a:rPr lang="en-GB" sz="1500" dirty="0">
                <a:solidFill>
                  <a:srgbClr val="FFFFFF"/>
                </a:solidFill>
              </a:rPr>
              <a:t>Scores between </a:t>
            </a:r>
            <a:r>
              <a:rPr lang="en-GB" sz="1500" b="1" dirty="0">
                <a:solidFill>
                  <a:srgbClr val="FFFFFF"/>
                </a:solidFill>
              </a:rPr>
              <a:t>21 and 59 </a:t>
            </a:r>
            <a:r>
              <a:rPr lang="en-GB" sz="1500" dirty="0">
                <a:solidFill>
                  <a:srgbClr val="FFFFFF"/>
                </a:solidFill>
              </a:rPr>
              <a:t>indicate a light form of nomophobia, not dysfunctional for the individual;</a:t>
            </a:r>
            <a:endParaRPr lang="it-IT" sz="1500" dirty="0">
              <a:solidFill>
                <a:srgbClr val="FFFFFF"/>
              </a:solidFill>
            </a:endParaRPr>
          </a:p>
          <a:p>
            <a:pPr algn="just">
              <a:lnSpc>
                <a:spcPct val="150000"/>
              </a:lnSpc>
              <a:buClr>
                <a:srgbClr val="92D050"/>
              </a:buClr>
            </a:pPr>
            <a:r>
              <a:rPr lang="en-GB" sz="1500" dirty="0">
                <a:solidFill>
                  <a:srgbClr val="FFFFFF"/>
                </a:solidFill>
              </a:rPr>
              <a:t>Scores between </a:t>
            </a:r>
            <a:r>
              <a:rPr lang="en-GB" sz="1500" b="1" dirty="0">
                <a:solidFill>
                  <a:srgbClr val="FFFFFF"/>
                </a:solidFill>
              </a:rPr>
              <a:t>60 and 99 </a:t>
            </a:r>
            <a:r>
              <a:rPr lang="en-GB" sz="1500" dirty="0">
                <a:solidFill>
                  <a:srgbClr val="FFFFFF"/>
                </a:solidFill>
              </a:rPr>
              <a:t>contain moderate levels of nomophobia;</a:t>
            </a:r>
          </a:p>
          <a:p>
            <a:pPr algn="just">
              <a:lnSpc>
                <a:spcPct val="150000"/>
              </a:lnSpc>
              <a:buClr>
                <a:srgbClr val="92D050"/>
              </a:buClr>
            </a:pPr>
            <a:r>
              <a:rPr lang="en-GB" sz="1500" dirty="0">
                <a:solidFill>
                  <a:srgbClr val="FFFFFF"/>
                </a:solidFill>
              </a:rPr>
              <a:t>Scores between </a:t>
            </a:r>
            <a:r>
              <a:rPr lang="en-GB" sz="1500" b="1" dirty="0">
                <a:solidFill>
                  <a:srgbClr val="FFFFFF"/>
                </a:solidFill>
              </a:rPr>
              <a:t>100 and 140 </a:t>
            </a:r>
            <a:r>
              <a:rPr lang="en-GB" sz="1500" dirty="0">
                <a:solidFill>
                  <a:srgbClr val="FFFFFF"/>
                </a:solidFill>
              </a:rPr>
              <a:t>are associated with severe rates of nomophobia, capable of inducing – as mentioned – serious states of separation anxiety</a:t>
            </a:r>
            <a:endParaRPr lang="it-IT" sz="1500" dirty="0">
              <a:solidFill>
                <a:srgbClr val="FFFFFF"/>
              </a:solidFill>
            </a:endParaRPr>
          </a:p>
          <a:p>
            <a:pPr algn="just">
              <a:lnSpc>
                <a:spcPct val="90000"/>
              </a:lnSpc>
            </a:pPr>
            <a:endParaRPr lang="it-IT" sz="1500" dirty="0">
              <a:solidFill>
                <a:srgbClr val="FFFFFF"/>
              </a:solidFill>
            </a:endParaRPr>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4338" name="Picture 2" descr="LA DIPENDENZA DA SOCIAL - Psicologa Palermo - Cristina Lo Bue">
            <a:extLst>
              <a:ext uri="{FF2B5EF4-FFF2-40B4-BE49-F238E27FC236}">
                <a16:creationId xmlns:a16="http://schemas.microsoft.com/office/drawing/2014/main" id="{6F833022-6421-4EF9-8B78-FCFC6BF5DD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14" r="31707"/>
          <a:stretch/>
        </p:blipFill>
        <p:spPr bwMode="auto">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05910" y="218565"/>
            <a:ext cx="3708114" cy="1622321"/>
          </a:xfrm>
        </p:spPr>
        <p:txBody>
          <a:bodyPr>
            <a:normAutofit/>
          </a:bodyPr>
          <a:lstStyle/>
          <a:p>
            <a:r>
              <a:rPr lang="it-IT" dirty="0" err="1">
                <a:solidFill>
                  <a:srgbClr val="92D050"/>
                </a:solidFill>
                <a:effectLst>
                  <a:outerShdw blurRad="38100" dist="38100" dir="2700000" algn="tl">
                    <a:srgbClr val="000000">
                      <a:alpha val="43137"/>
                    </a:srgbClr>
                  </a:outerShdw>
                </a:effectLst>
              </a:rPr>
              <a:t>Scoring</a:t>
            </a:r>
            <a:endParaRPr lang="it-IT" dirty="0">
              <a:solidFill>
                <a:srgbClr val="92D050"/>
              </a:solidFill>
              <a:effectLst>
                <a:outerShdw blurRad="38100" dist="38100" dir="2700000" algn="tl">
                  <a:srgbClr val="000000">
                    <a:alpha val="43137"/>
                  </a:srgbClr>
                </a:outerShdw>
              </a:effectLst>
            </a:endParaRPr>
          </a:p>
        </p:txBody>
      </p:sp>
      <p:sp>
        <p:nvSpPr>
          <p:cNvPr id="71" name="Rectangle 70">
            <a:extLst>
              <a:ext uri="{FF2B5EF4-FFF2-40B4-BE49-F238E27FC236}">
                <a16:creationId xmlns:a16="http://schemas.microsoft.com/office/drawing/2014/main" id="{A01CF8E8-3809-4B79-ADEA-57B77FFFE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AC78ED9A-A000-47CC-824F-C8C0CC5B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029" y="484632"/>
            <a:ext cx="3847653"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12 segnali che sei ossessionato dai social network - Tecnologia e Ambiente">
            <a:extLst>
              <a:ext uri="{FF2B5EF4-FFF2-40B4-BE49-F238E27FC236}">
                <a16:creationId xmlns:a16="http://schemas.microsoft.com/office/drawing/2014/main" id="{8BA01CF8-C4D0-48FB-8E91-E33A3B5D2B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48" r="28687" b="2"/>
          <a:stretch/>
        </p:blipFill>
        <p:spPr bwMode="auto">
          <a:xfrm>
            <a:off x="5177217" y="806365"/>
            <a:ext cx="3355223" cy="509572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15158EE-2B51-42AF-83FF-5560D5B86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egnaposto contenuto 2"/>
          <p:cNvSpPr>
            <a:spLocks noGrp="1"/>
          </p:cNvSpPr>
          <p:nvPr>
            <p:ph idx="1"/>
          </p:nvPr>
        </p:nvSpPr>
        <p:spPr>
          <a:xfrm>
            <a:off x="108334" y="919527"/>
            <a:ext cx="4390199" cy="5018946"/>
          </a:xfrm>
        </p:spPr>
        <p:txBody>
          <a:bodyPr>
            <a:noAutofit/>
          </a:bodyPr>
          <a:lstStyle/>
          <a:p>
            <a:pPr marL="0" indent="0">
              <a:lnSpc>
                <a:spcPct val="150000"/>
              </a:lnSpc>
              <a:buClr>
                <a:srgbClr val="92D050"/>
              </a:buClr>
              <a:buNone/>
            </a:pPr>
            <a:r>
              <a:rPr lang="en-GB" sz="1600" dirty="0"/>
              <a:t>The final score, given by the sum of the individual values provided in each of the statements, is a Dependent Variable contained in our Dataset and named “Score”. Each person who participated in the study is identified with a unique code that combines that variable with information such as </a:t>
            </a:r>
            <a:r>
              <a:rPr lang="en-GB" sz="1600" b="1" dirty="0"/>
              <a:t>Age</a:t>
            </a:r>
            <a:r>
              <a:rPr lang="en-GB" sz="1600" dirty="0"/>
              <a:t> and </a:t>
            </a:r>
            <a:r>
              <a:rPr lang="en-GB" sz="1600" b="1" dirty="0"/>
              <a:t>Gender</a:t>
            </a:r>
            <a:r>
              <a:rPr lang="en-GB" sz="1600" dirty="0"/>
              <a:t>. In addition, based on age – the subject was assigned to one of these groups: </a:t>
            </a:r>
          </a:p>
          <a:p>
            <a:pPr>
              <a:buClr>
                <a:srgbClr val="92D050"/>
              </a:buClr>
            </a:pPr>
            <a:r>
              <a:rPr lang="en-GB" sz="1800" b="1" dirty="0"/>
              <a:t>Group 1 </a:t>
            </a:r>
            <a:r>
              <a:rPr lang="en-GB" sz="1800" dirty="0"/>
              <a:t>(ages in years 15-24) </a:t>
            </a:r>
            <a:endParaRPr lang="it-IT" sz="1800" dirty="0"/>
          </a:p>
          <a:p>
            <a:pPr>
              <a:buClr>
                <a:srgbClr val="92D050"/>
              </a:buClr>
            </a:pPr>
            <a:r>
              <a:rPr lang="en-GB" sz="1800" b="1" dirty="0"/>
              <a:t>Group 2</a:t>
            </a:r>
            <a:r>
              <a:rPr lang="en-GB" sz="1800" dirty="0"/>
              <a:t> (ages in years 25-34)</a:t>
            </a:r>
            <a:endParaRPr lang="it-IT" sz="1800" dirty="0"/>
          </a:p>
          <a:p>
            <a:pPr>
              <a:buClr>
                <a:srgbClr val="92D050"/>
              </a:buClr>
            </a:pPr>
            <a:r>
              <a:rPr lang="en-GB" sz="1800" b="1" dirty="0"/>
              <a:t>Group 3 </a:t>
            </a:r>
            <a:r>
              <a:rPr lang="en-GB" sz="1800" dirty="0"/>
              <a:t>(ages in years 35-44) </a:t>
            </a:r>
            <a:endParaRPr lang="it-IT" sz="1800" dirty="0"/>
          </a:p>
          <a:p>
            <a:pPr>
              <a:buClr>
                <a:srgbClr val="92D050"/>
              </a:buClr>
            </a:pPr>
            <a:r>
              <a:rPr lang="en-GB" sz="1800" b="1" dirty="0"/>
              <a:t>Group 4</a:t>
            </a:r>
            <a:r>
              <a:rPr lang="en-GB" sz="1800" dirty="0"/>
              <a:t> (ages in years 45-54)</a:t>
            </a:r>
            <a:endParaRPr lang="it-IT" sz="1800" dirty="0"/>
          </a:p>
          <a:p>
            <a:pPr>
              <a:buClr>
                <a:srgbClr val="92D050"/>
              </a:buClr>
            </a:pPr>
            <a:r>
              <a:rPr lang="en-GB" sz="1800" b="1" dirty="0"/>
              <a:t>Group 5</a:t>
            </a:r>
            <a:r>
              <a:rPr lang="en-GB" sz="1800" dirty="0"/>
              <a:t> (age in years 55-67)</a:t>
            </a:r>
            <a:endParaRPr lang="it-IT" sz="1800" dirty="0"/>
          </a:p>
          <a:p>
            <a:pPr marL="0" indent="0">
              <a:buNone/>
            </a:pP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5"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olo 1"/>
          <p:cNvSpPr>
            <a:spLocks noGrp="1"/>
          </p:cNvSpPr>
          <p:nvPr>
            <p:ph type="title"/>
          </p:nvPr>
        </p:nvSpPr>
        <p:spPr>
          <a:xfrm>
            <a:off x="486697" y="629267"/>
            <a:ext cx="6939116" cy="1016654"/>
          </a:xfrm>
        </p:spPr>
        <p:txBody>
          <a:bodyPr>
            <a:normAutofit/>
          </a:bodyPr>
          <a:lstStyle/>
          <a:p>
            <a:pPr>
              <a:lnSpc>
                <a:spcPct val="90000"/>
              </a:lnSpc>
            </a:pPr>
            <a:r>
              <a:rPr lang="en-GB" sz="3300" dirty="0">
                <a:solidFill>
                  <a:schemeClr val="bg2"/>
                </a:solidFill>
              </a:rPr>
              <a:t>Statistical analysis</a:t>
            </a:r>
            <a:br>
              <a:rPr lang="it-IT" sz="3300" dirty="0">
                <a:solidFill>
                  <a:schemeClr val="bg2"/>
                </a:solidFill>
              </a:rPr>
            </a:br>
            <a:endParaRPr lang="it-IT" sz="3300" dirty="0">
              <a:solidFill>
                <a:schemeClr val="bg2"/>
              </a:solidFill>
            </a:endParaRPr>
          </a:p>
        </p:txBody>
      </p:sp>
      <p:sp useBgFill="1">
        <p:nvSpPr>
          <p:cNvPr id="87" name="Freeform: Shape 86">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16396" name="Picture 12" descr="La partecipazione delle donne e degli uomini al mercato del lavoro a  Bologna - edizione 2017 | I numeri di Bologna">
            <a:extLst>
              <a:ext uri="{FF2B5EF4-FFF2-40B4-BE49-F238E27FC236}">
                <a16:creationId xmlns:a16="http://schemas.microsoft.com/office/drawing/2014/main" id="{FDB284ED-55C6-41D7-9958-1F056D9E67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5248" y="2397405"/>
            <a:ext cx="4227643" cy="39604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4815816" y="2548281"/>
            <a:ext cx="4328184" cy="4193087"/>
          </a:xfrm>
        </p:spPr>
        <p:txBody>
          <a:bodyPr>
            <a:normAutofit/>
          </a:bodyPr>
          <a:lstStyle/>
          <a:p>
            <a:pPr marL="0" indent="0">
              <a:lnSpc>
                <a:spcPct val="90000"/>
              </a:lnSpc>
              <a:buNone/>
            </a:pPr>
            <a:r>
              <a:rPr lang="en-GB" sz="1800" b="1" u="sng" dirty="0"/>
              <a:t>Independent Variables</a:t>
            </a:r>
            <a:r>
              <a:rPr lang="en-GB" sz="1800" dirty="0"/>
              <a:t> are:</a:t>
            </a:r>
          </a:p>
          <a:p>
            <a:pPr marL="0" indent="0">
              <a:lnSpc>
                <a:spcPct val="90000"/>
              </a:lnSpc>
              <a:buNone/>
            </a:pPr>
            <a:endParaRPr lang="en-GB" sz="1800" dirty="0"/>
          </a:p>
          <a:p>
            <a:pPr marL="0" indent="0">
              <a:lnSpc>
                <a:spcPct val="90000"/>
              </a:lnSpc>
              <a:buNone/>
            </a:pPr>
            <a:r>
              <a:rPr lang="en-GB" sz="1800" dirty="0"/>
              <a:t>- the "</a:t>
            </a:r>
            <a:r>
              <a:rPr lang="en-GB" sz="1800" b="1" dirty="0"/>
              <a:t>Sex</a:t>
            </a:r>
            <a:r>
              <a:rPr lang="en-GB" sz="1800" dirty="0"/>
              <a:t>“ factor in two levels </a:t>
            </a:r>
          </a:p>
          <a:p>
            <a:pPr marL="0" indent="0">
              <a:lnSpc>
                <a:spcPct val="90000"/>
              </a:lnSpc>
              <a:buNone/>
            </a:pPr>
            <a:r>
              <a:rPr lang="en-GB" sz="1800" dirty="0"/>
              <a:t>	(1st - Male 	and 	2nd Female)</a:t>
            </a:r>
          </a:p>
          <a:p>
            <a:pPr marL="0" indent="0">
              <a:lnSpc>
                <a:spcPct val="90000"/>
              </a:lnSpc>
              <a:buNone/>
            </a:pPr>
            <a:r>
              <a:rPr lang="en-GB" sz="1800" dirty="0"/>
              <a:t> </a:t>
            </a:r>
          </a:p>
          <a:p>
            <a:pPr marL="0" indent="0">
              <a:lnSpc>
                <a:spcPct val="90000"/>
              </a:lnSpc>
              <a:buNone/>
            </a:pPr>
            <a:r>
              <a:rPr lang="en-GB" sz="1800" dirty="0"/>
              <a:t>- the "</a:t>
            </a:r>
            <a:r>
              <a:rPr lang="en-GB" sz="1800" b="1" dirty="0"/>
              <a:t>Age Group</a:t>
            </a:r>
            <a:r>
              <a:rPr lang="en-GB" sz="1800" dirty="0"/>
              <a:t>" factor	 in 5 levels 	(1st Group A; 2nd Group B; 3rd 	Group C; 4th Group D)</a:t>
            </a:r>
            <a:endParaRPr lang="it-IT" sz="1800" dirty="0"/>
          </a:p>
          <a:p>
            <a:pPr marL="0" indent="0">
              <a:lnSpc>
                <a:spcPct val="90000"/>
              </a:lnSpc>
              <a:buNone/>
            </a:pPr>
            <a:endParaRPr lang="en-GB" sz="1800" b="1" u="sng" dirty="0"/>
          </a:p>
          <a:p>
            <a:pPr marL="0" indent="0">
              <a:lnSpc>
                <a:spcPct val="150000"/>
              </a:lnSpc>
              <a:buNone/>
            </a:pPr>
            <a:r>
              <a:rPr lang="en-GB" sz="1800" b="1" u="sng" dirty="0"/>
              <a:t>Dependent Variables </a:t>
            </a:r>
            <a:r>
              <a:rPr lang="en-GB" sz="1800" dirty="0"/>
              <a:t>are equivalent to the "</a:t>
            </a:r>
            <a:r>
              <a:rPr lang="en-GB" sz="1800" b="1" dirty="0"/>
              <a:t>Score</a:t>
            </a:r>
            <a:r>
              <a:rPr lang="en-GB" sz="1800" dirty="0"/>
              <a:t>"</a:t>
            </a:r>
            <a:endParaRPr lang="it-IT" sz="1800" dirty="0"/>
          </a:p>
          <a:p>
            <a:pPr>
              <a:lnSpc>
                <a:spcPct val="90000"/>
              </a:lnSpc>
            </a:pPr>
            <a:endParaRPr lang="it-IT" sz="1400" dirty="0"/>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3"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olo 1"/>
          <p:cNvSpPr>
            <a:spLocks noGrp="1"/>
          </p:cNvSpPr>
          <p:nvPr>
            <p:ph type="title"/>
          </p:nvPr>
        </p:nvSpPr>
        <p:spPr>
          <a:xfrm>
            <a:off x="486697" y="629267"/>
            <a:ext cx="6939116" cy="1016654"/>
          </a:xfrm>
        </p:spPr>
        <p:txBody>
          <a:bodyPr>
            <a:normAutofit/>
          </a:bodyPr>
          <a:lstStyle/>
          <a:p>
            <a:r>
              <a:rPr lang="it-IT" dirty="0" err="1">
                <a:solidFill>
                  <a:schemeClr val="tx2">
                    <a:lumMod val="60000"/>
                    <a:lumOff val="40000"/>
                  </a:schemeClr>
                </a:solidFill>
                <a:effectLst>
                  <a:outerShdw blurRad="38100" dist="38100" dir="2700000" algn="tl">
                    <a:srgbClr val="000000">
                      <a:alpha val="43137"/>
                    </a:srgbClr>
                  </a:outerShdw>
                </a:effectLst>
              </a:rPr>
              <a:t>Results</a:t>
            </a:r>
            <a:endParaRPr lang="it-IT" dirty="0">
              <a:solidFill>
                <a:schemeClr val="tx2">
                  <a:lumMod val="60000"/>
                  <a:lumOff val="40000"/>
                </a:schemeClr>
              </a:solidFill>
              <a:effectLst>
                <a:outerShdw blurRad="38100" dist="38100" dir="2700000" algn="tl">
                  <a:srgbClr val="000000">
                    <a:alpha val="43137"/>
                  </a:srgbClr>
                </a:outerShdw>
              </a:effectLst>
            </a:endParaRPr>
          </a:p>
        </p:txBody>
      </p:sp>
      <p:sp useBgFill="1">
        <p:nvSpPr>
          <p:cNvPr id="145" name="Freeform: Shape 144">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Segnaposto contenuto 2"/>
          <p:cNvSpPr>
            <a:spLocks noGrp="1"/>
          </p:cNvSpPr>
          <p:nvPr>
            <p:ph idx="1"/>
          </p:nvPr>
        </p:nvSpPr>
        <p:spPr>
          <a:xfrm>
            <a:off x="188970" y="2649020"/>
            <a:ext cx="8755097" cy="4841290"/>
          </a:xfrm>
        </p:spPr>
        <p:txBody>
          <a:bodyPr>
            <a:noAutofit/>
          </a:bodyPr>
          <a:lstStyle/>
          <a:p>
            <a:pPr algn="just">
              <a:lnSpc>
                <a:spcPct val="150000"/>
              </a:lnSpc>
            </a:pPr>
            <a:r>
              <a:rPr lang="en-GB" sz="1800" dirty="0"/>
              <a:t>The Dependent Variable taken into account, "Score"   allowed us to detect a </a:t>
            </a:r>
            <a:r>
              <a:rPr lang="en-GB" sz="1800" b="1" dirty="0"/>
              <a:t>significant interaction </a:t>
            </a:r>
            <a:r>
              <a:rPr lang="en-GB" sz="1800" dirty="0"/>
              <a:t>between the "</a:t>
            </a:r>
            <a:r>
              <a:rPr lang="en-GB" sz="1800" b="1" dirty="0"/>
              <a:t>Sex</a:t>
            </a:r>
            <a:r>
              <a:rPr lang="en-GB" sz="1800" dirty="0"/>
              <a:t>" factor and the "</a:t>
            </a:r>
            <a:r>
              <a:rPr lang="en-GB" sz="1800" b="1" dirty="0"/>
              <a:t>Age</a:t>
            </a:r>
            <a:r>
              <a:rPr lang="en-GB" sz="1800" dirty="0"/>
              <a:t> Group" factor; </a:t>
            </a:r>
          </a:p>
          <a:p>
            <a:pPr algn="just">
              <a:lnSpc>
                <a:spcPct val="150000"/>
              </a:lnSpc>
            </a:pPr>
            <a:r>
              <a:rPr lang="en-GB" sz="1800" dirty="0"/>
              <a:t>For the youngest subjects (from group 1 to group 3), the “women” group  has the highest score on the questionnaire;</a:t>
            </a:r>
          </a:p>
          <a:p>
            <a:pPr algn="just">
              <a:lnSpc>
                <a:spcPct val="150000"/>
              </a:lnSpc>
            </a:pPr>
            <a:r>
              <a:rPr lang="en-GB" sz="1800" dirty="0"/>
              <a:t>For older age groups (group 4 to group 5), male subjects report higher scores for the Score variable</a:t>
            </a:r>
            <a:endParaRPr lang="it-IT" sz="1800" dirty="0"/>
          </a:p>
        </p:txBody>
      </p:sp>
      <p:pic>
        <p:nvPicPr>
          <p:cNvPr id="19462" name="Picture 6" descr="Illustrazione piana del ciclo di vita umano. maschio e femmina che crescono  e invecchiano. uomini e">
            <a:extLst>
              <a:ext uri="{FF2B5EF4-FFF2-40B4-BE49-F238E27FC236}">
                <a16:creationId xmlns:a16="http://schemas.microsoft.com/office/drawing/2014/main" id="{1C592DB8-91A5-400F-BB61-CE71064762C4}"/>
              </a:ext>
            </a:extLst>
          </p:cNvPr>
          <p:cNvPicPr>
            <a:picLocks noChangeAspect="1" noChangeArrowheads="1"/>
          </p:cNvPicPr>
          <p:nvPr/>
        </p:nvPicPr>
        <p:blipFill>
          <a:blip r:embed="rId2">
            <a:alphaModFix amt="27000"/>
            <a:extLst>
              <a:ext uri="{28A0092B-C50C-407E-A947-70E740481C1C}">
                <a14:useLocalDpi xmlns:a14="http://schemas.microsoft.com/office/drawing/2010/main" val="0"/>
              </a:ext>
            </a:extLst>
          </a:blip>
          <a:stretch>
            <a:fillRect/>
          </a:stretch>
        </p:blipFill>
        <p:spPr bwMode="auto">
          <a:xfrm>
            <a:off x="362419" y="3204838"/>
            <a:ext cx="8755097" cy="3222006"/>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076D5E-68ED-4CD1-A04F-E7934EBFA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77772" y="571500"/>
            <a:ext cx="2629122" cy="1622321"/>
          </a:xfrm>
        </p:spPr>
        <p:txBody>
          <a:bodyPr>
            <a:normAutofit/>
          </a:bodyPr>
          <a:lstStyle/>
          <a:p>
            <a:pPr algn="ctr"/>
            <a:r>
              <a:rPr lang="it-IT" dirty="0" err="1">
                <a:solidFill>
                  <a:schemeClr val="tx2">
                    <a:lumMod val="60000"/>
                    <a:lumOff val="40000"/>
                  </a:schemeClr>
                </a:solidFill>
                <a:effectLst>
                  <a:outerShdw blurRad="38100" dist="38100" dir="2700000" algn="tl">
                    <a:srgbClr val="000000">
                      <a:alpha val="43137"/>
                    </a:srgbClr>
                  </a:outerShdw>
                </a:effectLst>
              </a:rPr>
              <a:t>Results</a:t>
            </a:r>
            <a:endParaRPr lang="it-IT" dirty="0">
              <a:solidFill>
                <a:schemeClr val="tx2">
                  <a:lumMod val="60000"/>
                  <a:lumOff val="40000"/>
                </a:schemeClr>
              </a:solidFill>
              <a:effectLst>
                <a:outerShdw blurRad="38100" dist="38100" dir="2700000" algn="tl">
                  <a:srgbClr val="000000">
                    <a:alpha val="43137"/>
                  </a:srgbClr>
                </a:outerShdw>
              </a:effectLst>
            </a:endParaRPr>
          </a:p>
        </p:txBody>
      </p:sp>
      <p:sp>
        <p:nvSpPr>
          <p:cNvPr id="73" name="Rectangle 72">
            <a:extLst>
              <a:ext uri="{FF2B5EF4-FFF2-40B4-BE49-F238E27FC236}">
                <a16:creationId xmlns:a16="http://schemas.microsoft.com/office/drawing/2014/main" id="{21BE0A6B-EBF8-4301-B1AE-F6A1C4003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ounded Rectangle 9">
            <a:extLst>
              <a:ext uri="{FF2B5EF4-FFF2-40B4-BE49-F238E27FC236}">
                <a16:creationId xmlns:a16="http://schemas.microsoft.com/office/drawing/2014/main" id="{03C06118-B3FE-4B51-80A1-B82C2E9F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Fino a che età si cresce in altezza? La risposta per uomini e donne">
            <a:extLst>
              <a:ext uri="{FF2B5EF4-FFF2-40B4-BE49-F238E27FC236}">
                <a16:creationId xmlns:a16="http://schemas.microsoft.com/office/drawing/2014/main" id="{D993435F-8F65-4320-B09A-AF67AAC1A4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06239" y="1986416"/>
            <a:ext cx="4211126" cy="2731949"/>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172BE3F8-96D6-4535-9AE4-694DC4F5B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egnaposto contenuto 2"/>
          <p:cNvSpPr>
            <a:spLocks noGrp="1"/>
          </p:cNvSpPr>
          <p:nvPr>
            <p:ph idx="1"/>
          </p:nvPr>
        </p:nvSpPr>
        <p:spPr>
          <a:xfrm>
            <a:off x="179513" y="1606021"/>
            <a:ext cx="3299779" cy="5102430"/>
          </a:xfrm>
        </p:spPr>
        <p:txBody>
          <a:bodyPr>
            <a:normAutofit/>
          </a:bodyPr>
          <a:lstStyle/>
          <a:p>
            <a:pPr marL="0" indent="0" algn="ctr">
              <a:lnSpc>
                <a:spcPct val="150000"/>
              </a:lnSpc>
              <a:buNone/>
            </a:pPr>
            <a:r>
              <a:rPr lang="en-GB" dirty="0">
                <a:solidFill>
                  <a:srgbClr val="FFFFFF"/>
                </a:solidFill>
              </a:rPr>
              <a:t>As age increases in subjects, the score they get by compiling the </a:t>
            </a:r>
            <a:r>
              <a:rPr lang="en-GB" sz="1600" b="1" dirty="0" err="1">
                <a:solidFill>
                  <a:srgbClr val="FFFFFF"/>
                </a:solidFill>
              </a:rPr>
              <a:t>NoMobilePhobia</a:t>
            </a:r>
            <a:r>
              <a:rPr lang="en-GB" sz="1600" b="1" dirty="0">
                <a:solidFill>
                  <a:srgbClr val="FFFFFF"/>
                </a:solidFill>
              </a:rPr>
              <a:t>-Questionnaire</a:t>
            </a:r>
            <a:r>
              <a:rPr lang="en-GB" dirty="0">
                <a:solidFill>
                  <a:srgbClr val="FFFFFF"/>
                </a:solidFill>
              </a:rPr>
              <a:t> increases, we did not detect significant major effects due to the gender or age of the subjects</a:t>
            </a:r>
            <a:endParaRPr lang="it-IT" dirty="0">
              <a:solidFill>
                <a:srgbClr val="FFFFFF"/>
              </a:solidFill>
            </a:endParaRPr>
          </a:p>
          <a:p>
            <a:pPr>
              <a:lnSpc>
                <a:spcPct val="150000"/>
              </a:lnSpc>
            </a:pPr>
            <a:endParaRPr lang="it-IT"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39340" y="571501"/>
            <a:ext cx="3124882" cy="985292"/>
          </a:xfrm>
        </p:spPr>
        <p:txBody>
          <a:bodyPr>
            <a:normAutofit/>
          </a:bodyPr>
          <a:lstStyle/>
          <a:p>
            <a:r>
              <a:rPr lang="it-IT" sz="3900" dirty="0">
                <a:solidFill>
                  <a:schemeClr val="accent5">
                    <a:lumMod val="40000"/>
                    <a:lumOff val="60000"/>
                  </a:schemeClr>
                </a:solidFill>
                <a:effectLst>
                  <a:outerShdw blurRad="38100" dist="38100" dir="2700000" algn="tl">
                    <a:srgbClr val="000000">
                      <a:alpha val="43137"/>
                    </a:srgbClr>
                  </a:outerShdw>
                </a:effectLst>
              </a:rPr>
              <a:t>Background</a:t>
            </a:r>
          </a:p>
        </p:txBody>
      </p:sp>
      <p:sp>
        <p:nvSpPr>
          <p:cNvPr id="7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1026" name="Picture 2" descr="Smartphone Sketch: immagini, foto stock e grafica vettoriale | Shutterstock">
            <a:extLst>
              <a:ext uri="{FF2B5EF4-FFF2-40B4-BE49-F238E27FC236}">
                <a16:creationId xmlns:a16="http://schemas.microsoft.com/office/drawing/2014/main" id="{399A07A2-1B4B-4D64-B131-7D0658D882A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0494" y="1224443"/>
            <a:ext cx="4087416" cy="440911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egnaposto contenuto 2"/>
          <p:cNvSpPr>
            <a:spLocks noGrp="1"/>
          </p:cNvSpPr>
          <p:nvPr>
            <p:ph idx="1"/>
          </p:nvPr>
        </p:nvSpPr>
        <p:spPr>
          <a:xfrm>
            <a:off x="78798" y="1865373"/>
            <a:ext cx="3826616" cy="3939891"/>
          </a:xfrm>
        </p:spPr>
        <p:txBody>
          <a:bodyPr>
            <a:noAutofit/>
          </a:bodyPr>
          <a:lstStyle/>
          <a:p>
            <a:pPr marL="0" indent="0" algn="ctr">
              <a:lnSpc>
                <a:spcPct val="150000"/>
              </a:lnSpc>
              <a:buNone/>
            </a:pPr>
            <a:r>
              <a:rPr lang="en-GB" sz="2600" dirty="0">
                <a:solidFill>
                  <a:srgbClr val="EBEBEB"/>
                </a:solidFill>
              </a:rPr>
              <a:t>The dependencies related to the </a:t>
            </a:r>
            <a:r>
              <a:rPr lang="en-GB" sz="2600" b="1" dirty="0">
                <a:solidFill>
                  <a:srgbClr val="EBEBEB"/>
                </a:solidFill>
              </a:rPr>
              <a:t>Internet</a:t>
            </a:r>
            <a:r>
              <a:rPr lang="en-GB" sz="2600" dirty="0">
                <a:solidFill>
                  <a:srgbClr val="EBEBEB"/>
                </a:solidFill>
              </a:rPr>
              <a:t>, </a:t>
            </a:r>
            <a:r>
              <a:rPr lang="en-GB" sz="2600" b="1" dirty="0">
                <a:solidFill>
                  <a:srgbClr val="EBEBEB"/>
                </a:solidFill>
              </a:rPr>
              <a:t>technologies</a:t>
            </a:r>
            <a:r>
              <a:rPr lang="en-GB" sz="2600" dirty="0">
                <a:solidFill>
                  <a:srgbClr val="EBEBEB"/>
                </a:solidFill>
              </a:rPr>
              <a:t> and </a:t>
            </a:r>
            <a:r>
              <a:rPr lang="en-GB" sz="2600" b="1" dirty="0">
                <a:solidFill>
                  <a:srgbClr val="EBEBEB"/>
                </a:solidFill>
              </a:rPr>
              <a:t>smartphones</a:t>
            </a:r>
            <a:r>
              <a:rPr lang="en-GB" sz="2600" dirty="0">
                <a:solidFill>
                  <a:srgbClr val="EBEBEB"/>
                </a:solidFill>
              </a:rPr>
              <a:t> are define as </a:t>
            </a:r>
            <a:r>
              <a:rPr lang="en-GB" sz="2600" b="1" u="sng" dirty="0">
                <a:solidFill>
                  <a:srgbClr val="EBEBEB"/>
                </a:solidFill>
              </a:rPr>
              <a:t>Dependencies 2.0</a:t>
            </a:r>
            <a:endParaRPr lang="it-IT" sz="2600" u="sng" dirty="0">
              <a:solidFill>
                <a:srgbClr val="EBEBEB"/>
              </a:solidFill>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86696" y="629266"/>
            <a:ext cx="3708114" cy="1622321"/>
          </a:xfrm>
        </p:spPr>
        <p:txBody>
          <a:bodyPr>
            <a:normAutofit/>
          </a:bodyPr>
          <a:lstStyle/>
          <a:p>
            <a:r>
              <a:rPr lang="it-IT" dirty="0" err="1">
                <a:solidFill>
                  <a:schemeClr val="bg2">
                    <a:lumMod val="60000"/>
                    <a:lumOff val="40000"/>
                  </a:schemeClr>
                </a:solidFill>
                <a:effectLst>
                  <a:outerShdw blurRad="38100" dist="38100" dir="2700000" algn="tl">
                    <a:srgbClr val="000000">
                      <a:alpha val="43137"/>
                    </a:srgbClr>
                  </a:outerShdw>
                </a:effectLst>
              </a:rPr>
              <a:t>Results</a:t>
            </a:r>
            <a:endParaRPr lang="it-IT" dirty="0">
              <a:solidFill>
                <a:schemeClr val="bg2">
                  <a:lumMod val="60000"/>
                  <a:lumOff val="40000"/>
                </a:schemeClr>
              </a:solidFill>
              <a:effectLst>
                <a:outerShdw blurRad="38100" dist="38100" dir="2700000" algn="tl">
                  <a:srgbClr val="000000">
                    <a:alpha val="43137"/>
                  </a:srgbClr>
                </a:outerShdw>
              </a:effectLst>
            </a:endParaRPr>
          </a:p>
        </p:txBody>
      </p:sp>
      <p:sp>
        <p:nvSpPr>
          <p:cNvPr id="73" name="Rectangle 72">
            <a:extLst>
              <a:ext uri="{FF2B5EF4-FFF2-40B4-BE49-F238E27FC236}">
                <a16:creationId xmlns:a16="http://schemas.microsoft.com/office/drawing/2014/main" id="{A01CF8E8-3809-4B79-ADEA-57B77FFFE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AC78ED9A-A000-47CC-824F-C8C0CC5B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029" y="484632"/>
            <a:ext cx="3847653"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2" name="Picture 4" descr="Vettoriale - Illustrazione Vettoriale Di Adolescenti Maschi E Femmine  Figura All'età Di 15 Anni. Vista Anteriore E Posteriore Image 42436441.">
            <a:extLst>
              <a:ext uri="{FF2B5EF4-FFF2-40B4-BE49-F238E27FC236}">
                <a16:creationId xmlns:a16="http://schemas.microsoft.com/office/drawing/2014/main" id="{9F032E9A-EFDA-45C4-9E8F-3787ABDF34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48" r="23423" b="2"/>
          <a:stretch/>
        </p:blipFill>
        <p:spPr bwMode="auto">
          <a:xfrm>
            <a:off x="5177217" y="806365"/>
            <a:ext cx="3359278" cy="509572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315158EE-2B51-42AF-83FF-5560D5B86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egnaposto contenuto 2"/>
          <p:cNvSpPr>
            <a:spLocks noGrp="1"/>
          </p:cNvSpPr>
          <p:nvPr>
            <p:ph idx="1"/>
          </p:nvPr>
        </p:nvSpPr>
        <p:spPr>
          <a:xfrm>
            <a:off x="460412" y="1772816"/>
            <a:ext cx="3708113" cy="4320480"/>
          </a:xfrm>
        </p:spPr>
        <p:txBody>
          <a:bodyPr>
            <a:noAutofit/>
          </a:bodyPr>
          <a:lstStyle/>
          <a:p>
            <a:pPr marL="0" indent="0" algn="just">
              <a:lnSpc>
                <a:spcPct val="160000"/>
              </a:lnSpc>
              <a:buNone/>
            </a:pPr>
            <a:r>
              <a:rPr lang="en-GB" b="1" dirty="0"/>
              <a:t>Female</a:t>
            </a:r>
            <a:r>
              <a:rPr lang="en-GB" dirty="0"/>
              <a:t> subjects report significantly higher than the male gender (Ss of age group 1,2,3). </a:t>
            </a:r>
          </a:p>
          <a:p>
            <a:pPr marL="0" indent="0" algn="just">
              <a:lnSpc>
                <a:spcPct val="160000"/>
              </a:lnSpc>
              <a:buNone/>
            </a:pPr>
            <a:r>
              <a:rPr lang="en-GB" b="1" dirty="0"/>
              <a:t>Male</a:t>
            </a:r>
            <a:r>
              <a:rPr lang="en-GB" dirty="0"/>
              <a:t> subjects report significantly higher scores than female subjects (Ss of age group 4, 5) </a:t>
            </a:r>
            <a:endParaRPr lang="it-IT" dirty="0"/>
          </a:p>
          <a:p>
            <a:pPr>
              <a:lnSpc>
                <a:spcPct val="160000"/>
              </a:lnSpc>
            </a:pP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olo 1"/>
          <p:cNvSpPr>
            <a:spLocks noGrp="1"/>
          </p:cNvSpPr>
          <p:nvPr>
            <p:ph type="title"/>
          </p:nvPr>
        </p:nvSpPr>
        <p:spPr>
          <a:xfrm>
            <a:off x="486697" y="629267"/>
            <a:ext cx="6939116" cy="1016654"/>
          </a:xfrm>
        </p:spPr>
        <p:txBody>
          <a:bodyPr>
            <a:normAutofit/>
          </a:bodyPr>
          <a:lstStyle/>
          <a:p>
            <a:r>
              <a:rPr lang="it-IT" dirty="0" err="1">
                <a:solidFill>
                  <a:schemeClr val="tx2">
                    <a:lumMod val="60000"/>
                    <a:lumOff val="40000"/>
                  </a:schemeClr>
                </a:solidFill>
                <a:effectLst>
                  <a:outerShdw blurRad="38100" dist="38100" dir="2700000" algn="tl">
                    <a:srgbClr val="000000">
                      <a:alpha val="43137"/>
                    </a:srgbClr>
                  </a:outerShdw>
                </a:effectLst>
              </a:rPr>
              <a:t>Results</a:t>
            </a:r>
            <a:endParaRPr lang="it-IT" dirty="0">
              <a:solidFill>
                <a:schemeClr val="tx2">
                  <a:lumMod val="60000"/>
                  <a:lumOff val="40000"/>
                </a:schemeClr>
              </a:solidFill>
              <a:effectLst>
                <a:outerShdw blurRad="38100" dist="38100" dir="2700000" algn="tl">
                  <a:srgbClr val="000000">
                    <a:alpha val="43137"/>
                  </a:srgbClr>
                </a:outerShdw>
              </a:effectLst>
            </a:endParaRPr>
          </a:p>
        </p:txBody>
      </p:sp>
      <p:sp useBgFill="1">
        <p:nvSpPr>
          <p:cNvPr id="77" name="Freeform: Shape 76">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20482" name="Picture 2" descr="Vettoriale - Uomini Lineari Piane E Donne Di Tutte Le Età Dall'infanzia  Alla Vecchiaia Illustrazione Set. Concetto Di Generazione Di Maschi E  Femmine. Image 65793467.">
            <a:extLst>
              <a:ext uri="{FF2B5EF4-FFF2-40B4-BE49-F238E27FC236}">
                <a16:creationId xmlns:a16="http://schemas.microsoft.com/office/drawing/2014/main" id="{CEE520FC-029B-4C46-9930-0AFD7FFD2C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819" y="2596606"/>
            <a:ext cx="4467181" cy="3490613"/>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4278949" y="2652207"/>
            <a:ext cx="4760232" cy="4309719"/>
          </a:xfrm>
        </p:spPr>
        <p:txBody>
          <a:bodyPr>
            <a:normAutofit/>
          </a:bodyPr>
          <a:lstStyle/>
          <a:p>
            <a:pPr algn="just">
              <a:lnSpc>
                <a:spcPct val="150000"/>
              </a:lnSpc>
            </a:pPr>
            <a:r>
              <a:rPr lang="en-GB" sz="1800" dirty="0"/>
              <a:t>The main effects of the "Sex" factor [F</a:t>
            </a:r>
            <a:r>
              <a:rPr lang="en-GB" sz="1800" baseline="-25000" dirty="0"/>
              <a:t>(1,1256)= </a:t>
            </a:r>
            <a:r>
              <a:rPr lang="en-GB" sz="1800" dirty="0"/>
              <a:t>3.179 and p=0.75] and "</a:t>
            </a:r>
            <a:r>
              <a:rPr lang="en-GB" sz="1800" dirty="0" err="1"/>
              <a:t>Age_class</a:t>
            </a:r>
            <a:r>
              <a:rPr lang="en-GB" sz="1800" dirty="0"/>
              <a:t>" [F</a:t>
            </a:r>
            <a:r>
              <a:rPr lang="en-GB" sz="1800" baseline="-25000" dirty="0"/>
              <a:t>(4,1253)=</a:t>
            </a:r>
            <a:r>
              <a:rPr lang="en-GB" sz="1800" dirty="0"/>
              <a:t>1.82 and p=0.12] are not significant; the interaction between the Sex-</a:t>
            </a:r>
            <a:r>
              <a:rPr lang="en-GB" sz="1800" dirty="0" err="1"/>
              <a:t>Age_class</a:t>
            </a:r>
            <a:r>
              <a:rPr lang="en-GB" sz="1800" dirty="0"/>
              <a:t> factors is significant with F</a:t>
            </a:r>
            <a:r>
              <a:rPr lang="en-GB" sz="1800" baseline="-25000" dirty="0"/>
              <a:t>(4,1253)</a:t>
            </a:r>
            <a:r>
              <a:rPr lang="en-GB" sz="1800" dirty="0"/>
              <a:t> =7.06 and p&lt;.001 and an observed power close to 1 (0.99)</a:t>
            </a:r>
            <a:endParaRPr lang="it-IT" sz="1800" dirty="0"/>
          </a:p>
          <a:p>
            <a:pPr>
              <a:lnSpc>
                <a:spcPct val="90000"/>
              </a:lnSpc>
            </a:pPr>
            <a:endParaRPr lang="it-IT" dirty="0"/>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olo 1"/>
          <p:cNvSpPr>
            <a:spLocks noGrp="1"/>
          </p:cNvSpPr>
          <p:nvPr>
            <p:ph type="title"/>
          </p:nvPr>
        </p:nvSpPr>
        <p:spPr>
          <a:xfrm>
            <a:off x="405112" y="1234736"/>
            <a:ext cx="8405783" cy="1016654"/>
          </a:xfrm>
        </p:spPr>
        <p:txBody>
          <a:bodyPr>
            <a:normAutofit/>
          </a:bodyPr>
          <a:lstStyle/>
          <a:p>
            <a:pPr>
              <a:lnSpc>
                <a:spcPct val="90000"/>
              </a:lnSpc>
            </a:pPr>
            <a:r>
              <a:rPr lang="en-GB" sz="2200" b="1" dirty="0">
                <a:solidFill>
                  <a:srgbClr val="00FFFF"/>
                </a:solidFill>
                <a:effectLst>
                  <a:outerShdw blurRad="38100" dist="38100" dir="2700000" algn="tl">
                    <a:srgbClr val="000000">
                      <a:alpha val="43137"/>
                    </a:srgbClr>
                  </a:outerShdw>
                </a:effectLst>
              </a:rPr>
              <a:t>Mean values on “Score” measure for Male/Female group</a:t>
            </a:r>
            <a:endParaRPr lang="it-IT" sz="2200" b="1" dirty="0">
              <a:solidFill>
                <a:srgbClr val="00FFFF"/>
              </a:solidFill>
              <a:effectLst>
                <a:outerShdw blurRad="38100" dist="38100" dir="2700000" algn="tl">
                  <a:srgbClr val="000000">
                    <a:alpha val="43137"/>
                  </a:srgbClr>
                </a:outerShdw>
              </a:effectLst>
            </a:endParaRPr>
          </a:p>
        </p:txBody>
      </p:sp>
      <p:sp useBgFill="1">
        <p:nvSpPr>
          <p:cNvPr id="36" name="Freeform: Shape 35">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6" name="Segnaposto contenuto 3" descr="Immagine che contiene mappa, testo&#10;&#10;Descrizione generata automaticamente">
            <a:extLst>
              <a:ext uri="{FF2B5EF4-FFF2-40B4-BE49-F238E27FC236}">
                <a16:creationId xmlns:a16="http://schemas.microsoft.com/office/drawing/2014/main" id="{AFF06A0E-11D6-4050-9DA1-6138718826C0}"/>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23528" y="2402308"/>
            <a:ext cx="8568952" cy="4339061"/>
          </a:xfrm>
          <a:prstGeom prst="rect">
            <a:avLst/>
          </a:prstGeom>
          <a:effectLst/>
        </p:spPr>
      </p:pic>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solidFill>
                  <a:srgbClr val="00FFFF"/>
                </a:solidFill>
                <a:effectLst>
                  <a:outerShdw blurRad="38100" dist="38100" dir="2700000" algn="tl">
                    <a:srgbClr val="000000">
                      <a:alpha val="43137"/>
                    </a:srgbClr>
                  </a:outerShdw>
                </a:effectLst>
              </a:rPr>
              <a:t>Results</a:t>
            </a:r>
            <a:endParaRPr lang="it-IT" dirty="0">
              <a:solidFill>
                <a:srgbClr val="00FFFF"/>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84710" y="1136006"/>
            <a:ext cx="7975722" cy="4907638"/>
          </a:xfrm>
        </p:spPr>
        <p:txBody>
          <a:bodyPr>
            <a:normAutofit fontScale="92500" lnSpcReduction="10000"/>
          </a:bodyPr>
          <a:lstStyle/>
          <a:p>
            <a:pPr marL="0" indent="0" algn="just">
              <a:buNone/>
            </a:pPr>
            <a:endParaRPr lang="en-GB" dirty="0"/>
          </a:p>
          <a:p>
            <a:pPr marL="0" indent="0" algn="just">
              <a:lnSpc>
                <a:spcPct val="150000"/>
              </a:lnSpc>
              <a:buNone/>
            </a:pPr>
            <a:r>
              <a:rPr lang="en-GB" dirty="0"/>
              <a:t>The correlation between the Variable "Score" and the measure of the "Age" was found to be significant (negative) linear relationship (r of Pearson =-.093 and p&lt;.001) considering the whole sample</a:t>
            </a:r>
          </a:p>
          <a:p>
            <a:pPr marL="0" indent="0" algn="just">
              <a:lnSpc>
                <a:spcPct val="150000"/>
              </a:lnSpc>
              <a:buNone/>
            </a:pPr>
            <a:endParaRPr lang="en-GB" dirty="0"/>
          </a:p>
          <a:p>
            <a:pPr marL="0" indent="0" algn="just">
              <a:lnSpc>
                <a:spcPct val="150000"/>
              </a:lnSpc>
              <a:buNone/>
            </a:pPr>
            <a:r>
              <a:rPr lang="en-GB" dirty="0"/>
              <a:t>If we compare the male group with that of the Females, the correlation is significant in negative linear relationship for the Females (r of Pearson =.159 and .001 in two queues) and is not significant for the Male group (r of Pearson =.026 and p .368). So we can say that for the group of females as they get older, the score reported in the test decreases significantly</a:t>
            </a:r>
            <a:endParaRPr lang="it-IT" dirty="0"/>
          </a:p>
          <a:p>
            <a:pPr marL="0" indent="0" algn="just">
              <a:lnSpc>
                <a:spcPct val="150000"/>
              </a:lnSpc>
              <a:buNone/>
            </a:pPr>
            <a:endParaRPr lang="it-IT" dirty="0"/>
          </a:p>
        </p:txBody>
      </p:sp>
      <p:pic>
        <p:nvPicPr>
          <p:cNvPr id="21506" name="Picture 2" descr="Mani Di Persone Con Telefoni Cellulari Gruppo Di Persone, Uomini E Donne,  Scattano Foto, Video Su Smartphone Registrazione Di Un Illustrazione  Vettoriale - Illustrazione di internet, avvenimento: 162232188">
            <a:extLst>
              <a:ext uri="{FF2B5EF4-FFF2-40B4-BE49-F238E27FC236}">
                <a16:creationId xmlns:a16="http://schemas.microsoft.com/office/drawing/2014/main" id="{E6737665-60EE-4EEC-87EB-B981415CE315}"/>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23370" y="-603448"/>
            <a:ext cx="9144000" cy="7461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Discussion</a:t>
            </a:r>
          </a:p>
        </p:txBody>
      </p:sp>
      <p:sp>
        <p:nvSpPr>
          <p:cNvPr id="3" name="Segnaposto contenuto 2"/>
          <p:cNvSpPr>
            <a:spLocks noGrp="1"/>
          </p:cNvSpPr>
          <p:nvPr>
            <p:ph idx="1"/>
          </p:nvPr>
        </p:nvSpPr>
        <p:spPr/>
        <p:txBody>
          <a:bodyPr/>
          <a:lstStyle/>
          <a:p>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07504" y="629267"/>
            <a:ext cx="3637696" cy="808030"/>
          </a:xfrm>
        </p:spPr>
        <p:txBody>
          <a:bodyPr>
            <a:normAutofit/>
          </a:bodyPr>
          <a:lstStyle/>
          <a:p>
            <a:pPr algn="ctr"/>
            <a:r>
              <a:rPr lang="en-GB" dirty="0">
                <a:solidFill>
                  <a:schemeClr val="accent3">
                    <a:lumMod val="40000"/>
                    <a:lumOff val="60000"/>
                  </a:schemeClr>
                </a:solidFill>
                <a:effectLst>
                  <a:outerShdw blurRad="38100" dist="38100" dir="2700000" algn="tl">
                    <a:srgbClr val="000000">
                      <a:alpha val="43137"/>
                    </a:srgbClr>
                  </a:outerShdw>
                </a:effectLst>
              </a:rPr>
              <a:t>A pilot study</a:t>
            </a:r>
            <a:endParaRPr lang="it-IT" dirty="0">
              <a:solidFill>
                <a:schemeClr val="accent3">
                  <a:lumMod val="40000"/>
                  <a:lumOff val="60000"/>
                </a:schemeClr>
              </a:solidFill>
              <a:effectLst>
                <a:outerShdw blurRad="38100" dist="38100" dir="2700000" algn="tl">
                  <a:srgbClr val="000000">
                    <a:alpha val="43137"/>
                  </a:srgbClr>
                </a:outerShdw>
              </a:effectLst>
            </a:endParaRPr>
          </a:p>
        </p:txBody>
      </p:sp>
      <p:sp>
        <p:nvSpPr>
          <p:cNvPr id="7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050" name="Picture 2" descr="Ossessione di dipendenza utilizzando l&amp;#39;icona del pittogramma figura  stilizzata del telefono cellulare di smartphone.">
            <a:extLst>
              <a:ext uri="{FF2B5EF4-FFF2-40B4-BE49-F238E27FC236}">
                <a16:creationId xmlns:a16="http://schemas.microsoft.com/office/drawing/2014/main" id="{D77F89A0-4398-4C9F-9C1D-27C6F5FD82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325018" y="908720"/>
            <a:ext cx="4711478" cy="5688632"/>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egnaposto contenuto 2"/>
          <p:cNvSpPr>
            <a:spLocks noGrp="1"/>
          </p:cNvSpPr>
          <p:nvPr>
            <p:ph idx="1"/>
          </p:nvPr>
        </p:nvSpPr>
        <p:spPr>
          <a:xfrm>
            <a:off x="45309" y="1854820"/>
            <a:ext cx="3910008" cy="3972232"/>
          </a:xfrm>
        </p:spPr>
        <p:txBody>
          <a:bodyPr>
            <a:normAutofit lnSpcReduction="10000"/>
          </a:bodyPr>
          <a:lstStyle/>
          <a:p>
            <a:pPr marL="0" indent="0" algn="ctr">
              <a:lnSpc>
                <a:spcPct val="150000"/>
              </a:lnSpc>
              <a:buNone/>
            </a:pPr>
            <a:r>
              <a:rPr lang="en-GB" sz="2400" dirty="0">
                <a:solidFill>
                  <a:srgbClr val="EBEBEB"/>
                </a:solidFill>
              </a:rPr>
              <a:t>The aim of the work is to document the </a:t>
            </a:r>
          </a:p>
          <a:p>
            <a:pPr marL="0" indent="0" algn="ctr">
              <a:lnSpc>
                <a:spcPct val="150000"/>
              </a:lnSpc>
              <a:buNone/>
            </a:pPr>
            <a:r>
              <a:rPr lang="en-GB" sz="2400" b="1" dirty="0">
                <a:solidFill>
                  <a:srgbClr val="EBEBEB"/>
                </a:solidFill>
              </a:rPr>
              <a:t>level of smartphone dependence </a:t>
            </a:r>
          </a:p>
          <a:p>
            <a:pPr marL="0" indent="0" algn="ctr">
              <a:lnSpc>
                <a:spcPct val="150000"/>
              </a:lnSpc>
              <a:buNone/>
            </a:pPr>
            <a:r>
              <a:rPr lang="en-GB" sz="2400" dirty="0">
                <a:solidFill>
                  <a:srgbClr val="EBEBEB"/>
                </a:solidFill>
              </a:rPr>
              <a:t>that people manifested during Italian lockdown for Covid-19 </a:t>
            </a:r>
            <a:endParaRPr lang="it-IT" sz="2400" dirty="0">
              <a:solidFill>
                <a:srgbClr val="EBEBEB"/>
              </a:solidFill>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olo 1"/>
          <p:cNvSpPr>
            <a:spLocks noGrp="1"/>
          </p:cNvSpPr>
          <p:nvPr>
            <p:ph type="title"/>
          </p:nvPr>
        </p:nvSpPr>
        <p:spPr>
          <a:xfrm>
            <a:off x="486697" y="629267"/>
            <a:ext cx="6939116" cy="1016654"/>
          </a:xfrm>
        </p:spPr>
        <p:txBody>
          <a:bodyPr>
            <a:normAutofit/>
          </a:bodyPr>
          <a:lstStyle/>
          <a:p>
            <a:r>
              <a:rPr lang="it-IT" dirty="0" err="1">
                <a:solidFill>
                  <a:schemeClr val="accent1"/>
                </a:solidFill>
                <a:effectLst>
                  <a:outerShdw blurRad="38100" dist="38100" dir="2700000" algn="tl">
                    <a:srgbClr val="000000">
                      <a:alpha val="43137"/>
                    </a:srgbClr>
                  </a:outerShdw>
                </a:effectLst>
              </a:rPr>
              <a:t>Introduction</a:t>
            </a:r>
            <a:endParaRPr lang="it-IT" dirty="0">
              <a:solidFill>
                <a:schemeClr val="accent1"/>
              </a:solidFill>
              <a:effectLst>
                <a:outerShdw blurRad="38100" dist="38100" dir="2700000" algn="tl">
                  <a:srgbClr val="000000">
                    <a:alpha val="43137"/>
                  </a:srgbClr>
                </a:outerShdw>
              </a:effectLst>
            </a:endParaRPr>
          </a:p>
        </p:txBody>
      </p:sp>
      <p:sp useBgFill="1">
        <p:nvSpPr>
          <p:cNvPr id="195" name="Freeform: Shape 194">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Segnaposto contenuto 2"/>
          <p:cNvSpPr>
            <a:spLocks noGrp="1"/>
          </p:cNvSpPr>
          <p:nvPr>
            <p:ph idx="1"/>
          </p:nvPr>
        </p:nvSpPr>
        <p:spPr>
          <a:xfrm>
            <a:off x="179512" y="2420888"/>
            <a:ext cx="4824536" cy="4248472"/>
          </a:xfrm>
          <a:ln>
            <a:solidFill>
              <a:schemeClr val="accent4"/>
            </a:solidFill>
          </a:ln>
        </p:spPr>
        <p:txBody>
          <a:bodyPr>
            <a:normAutofit/>
          </a:bodyPr>
          <a:lstStyle/>
          <a:p>
            <a:pPr marL="0" indent="0" algn="ctr">
              <a:lnSpc>
                <a:spcPct val="150000"/>
              </a:lnSpc>
              <a:buNone/>
            </a:pPr>
            <a:r>
              <a:rPr lang="en-GB" sz="1700" dirty="0"/>
              <a:t>Technologies are useful resources in pandemic time because they allow people to communicate with others</a:t>
            </a:r>
          </a:p>
        </p:txBody>
      </p:sp>
      <p:pic>
        <p:nvPicPr>
          <p:cNvPr id="3080" name="Picture 8" descr="Vettori Vettoriali Di Connessione Immagini e Fotos Stock - Alamy">
            <a:extLst>
              <a:ext uri="{FF2B5EF4-FFF2-40B4-BE49-F238E27FC236}">
                <a16:creationId xmlns:a16="http://schemas.microsoft.com/office/drawing/2014/main" id="{FB2A459C-D8BD-4193-AFB1-86F40B7E43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568" y="3789040"/>
            <a:ext cx="3539507" cy="2748322"/>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31DD6265-2231-4C34-91F5-BA803FD1CFB4}"/>
              </a:ext>
            </a:extLst>
          </p:cNvPr>
          <p:cNvSpPr txBox="1"/>
          <p:nvPr/>
        </p:nvSpPr>
        <p:spPr>
          <a:xfrm>
            <a:off x="5004047" y="3428963"/>
            <a:ext cx="4139952" cy="2895152"/>
          </a:xfrm>
          <a:prstGeom prst="rect">
            <a:avLst/>
          </a:prstGeom>
          <a:noFill/>
          <a:ln>
            <a:noFill/>
          </a:ln>
        </p:spPr>
        <p:txBody>
          <a:bodyPr wrap="square" rtlCol="0">
            <a:spAutoFit/>
          </a:bodyPr>
          <a:lstStyle/>
          <a:p>
            <a:pPr algn="ctr">
              <a:lnSpc>
                <a:spcPct val="150000"/>
              </a:lnSpc>
            </a:pPr>
            <a:r>
              <a:rPr lang="en-GB" sz="2000" dirty="0"/>
              <a:t>Our analysis aimed to document the frequency of smartphone use in the Italian context using the</a:t>
            </a:r>
          </a:p>
          <a:p>
            <a:pPr algn="ctr">
              <a:lnSpc>
                <a:spcPct val="150000"/>
              </a:lnSpc>
            </a:pPr>
            <a:r>
              <a:rPr lang="en-GB" sz="2400" dirty="0"/>
              <a:t> </a:t>
            </a:r>
          </a:p>
          <a:p>
            <a:pPr algn="ctr">
              <a:lnSpc>
                <a:spcPct val="150000"/>
              </a:lnSpc>
            </a:pPr>
            <a:r>
              <a:rPr lang="en-GB" sz="2000" b="1" u="sng" dirty="0" err="1"/>
              <a:t>NoMobilePhobia</a:t>
            </a:r>
            <a:r>
              <a:rPr lang="en-GB" sz="2000" b="1" u="sng" dirty="0"/>
              <a:t>-Questionnaire</a:t>
            </a:r>
            <a:endParaRPr lang="it-IT" sz="2000" b="1" u="sng" dirty="0"/>
          </a:p>
        </p:txBody>
      </p:sp>
      <p:sp>
        <p:nvSpPr>
          <p:cNvPr id="5" name="Freccia in giù 4">
            <a:extLst>
              <a:ext uri="{FF2B5EF4-FFF2-40B4-BE49-F238E27FC236}">
                <a16:creationId xmlns:a16="http://schemas.microsoft.com/office/drawing/2014/main" id="{01C19E61-B9CB-4B37-B2B8-A97F7BE36FE4}"/>
              </a:ext>
            </a:extLst>
          </p:cNvPr>
          <p:cNvSpPr/>
          <p:nvPr/>
        </p:nvSpPr>
        <p:spPr>
          <a:xfrm>
            <a:off x="6641549" y="2275188"/>
            <a:ext cx="477549" cy="11173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75395" y="228228"/>
            <a:ext cx="3365223" cy="648072"/>
          </a:xfrm>
        </p:spPr>
        <p:txBody>
          <a:bodyPr>
            <a:normAutofit/>
          </a:bodyPr>
          <a:lstStyle/>
          <a:p>
            <a:pPr algn="ctr"/>
            <a:r>
              <a:rPr lang="it-IT" sz="3600" dirty="0" err="1">
                <a:solidFill>
                  <a:schemeClr val="accent1"/>
                </a:solidFill>
                <a:effectLst>
                  <a:outerShdw blurRad="38100" dist="38100" dir="2700000" algn="tl">
                    <a:srgbClr val="000000">
                      <a:alpha val="43137"/>
                    </a:srgbClr>
                  </a:outerShdw>
                </a:effectLst>
              </a:rPr>
              <a:t>Introduction</a:t>
            </a:r>
            <a:endParaRPr lang="it-IT" sz="3600" dirty="0">
              <a:solidFill>
                <a:schemeClr val="accent1"/>
              </a:solidFill>
              <a:effectLst>
                <a:outerShdw blurRad="38100" dist="38100" dir="2700000" algn="tl">
                  <a:srgbClr val="000000">
                    <a:alpha val="43137"/>
                  </a:srgbClr>
                </a:outerShdw>
              </a:effectLst>
            </a:endParaRPr>
          </a:p>
        </p:txBody>
      </p:sp>
      <p:pic>
        <p:nvPicPr>
          <p:cNvPr id="4100" name="Picture 4" descr="Nomophobia digital download no mobile phone print at home | Etsy |  Typographic quote, Mobile phone design, Feel good quotes">
            <a:extLst>
              <a:ext uri="{FF2B5EF4-FFF2-40B4-BE49-F238E27FC236}">
                <a16:creationId xmlns:a16="http://schemas.microsoft.com/office/drawing/2014/main" id="{4E95457C-DD5B-41F1-BFEF-3468EA4623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79" r="18714" b="1"/>
          <a:stretch/>
        </p:blipFill>
        <p:spPr bwMode="auto">
          <a:xfrm>
            <a:off x="4571999" y="609601"/>
            <a:ext cx="4086225" cy="541168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egnaposto contenuto 2"/>
          <p:cNvSpPr>
            <a:spLocks noGrp="1"/>
          </p:cNvSpPr>
          <p:nvPr>
            <p:ph idx="1"/>
          </p:nvPr>
        </p:nvSpPr>
        <p:spPr>
          <a:xfrm>
            <a:off x="-1" y="1268759"/>
            <a:ext cx="4716017" cy="5411687"/>
          </a:xfrm>
        </p:spPr>
        <p:txBody>
          <a:bodyPr>
            <a:noAutofit/>
          </a:bodyPr>
          <a:lstStyle/>
          <a:p>
            <a:pPr marL="0" indent="0" algn="ctr">
              <a:lnSpc>
                <a:spcPct val="90000"/>
              </a:lnSpc>
              <a:buClr>
                <a:schemeClr val="accent1"/>
              </a:buClr>
              <a:buNone/>
            </a:pPr>
            <a:r>
              <a:rPr lang="en-GB" b="1" u="sng" dirty="0"/>
              <a:t>Nomophobia </a:t>
            </a:r>
          </a:p>
          <a:p>
            <a:pPr marL="0" indent="0" algn="ctr">
              <a:lnSpc>
                <a:spcPct val="90000"/>
              </a:lnSpc>
              <a:buClr>
                <a:schemeClr val="accent1"/>
              </a:buClr>
              <a:buNone/>
            </a:pPr>
            <a:r>
              <a:rPr lang="en-GB" sz="1500" i="1" dirty="0"/>
              <a:t>(</a:t>
            </a:r>
            <a:r>
              <a:rPr lang="en-GB" sz="1500" b="1" i="1" dirty="0"/>
              <a:t>no-mobile-phobia </a:t>
            </a:r>
            <a:r>
              <a:rPr lang="en-GB" sz="1500" i="1" dirty="0"/>
              <a:t>or</a:t>
            </a:r>
            <a:r>
              <a:rPr lang="en-GB" sz="1500" b="1" i="1" dirty="0"/>
              <a:t> Disconnection Syndrome</a:t>
            </a:r>
            <a:r>
              <a:rPr lang="en-GB" sz="1500" i="1" dirty="0"/>
              <a:t>) </a:t>
            </a:r>
          </a:p>
          <a:p>
            <a:pPr marL="0" indent="0" algn="ctr">
              <a:lnSpc>
                <a:spcPct val="150000"/>
              </a:lnSpc>
              <a:buClr>
                <a:schemeClr val="accent1"/>
              </a:buClr>
              <a:buNone/>
            </a:pPr>
            <a:r>
              <a:rPr lang="en-GB" dirty="0"/>
              <a:t>is the fear of not being able to consult your mobile phone or not being connected or traceable.</a:t>
            </a:r>
          </a:p>
          <a:p>
            <a:pPr marL="0" indent="0" algn="ctr">
              <a:lnSpc>
                <a:spcPct val="150000"/>
              </a:lnSpc>
              <a:buClr>
                <a:schemeClr val="accent1"/>
              </a:buClr>
              <a:buNone/>
            </a:pPr>
            <a:r>
              <a:rPr lang="en-GB" dirty="0"/>
              <a:t>This fear consequently evokes reactions of </a:t>
            </a:r>
            <a:r>
              <a:rPr lang="en-GB" b="1" dirty="0"/>
              <a:t>anxiety</a:t>
            </a:r>
            <a:r>
              <a:rPr lang="en-GB" dirty="0"/>
              <a:t> with specific </a:t>
            </a:r>
            <a:r>
              <a:rPr lang="en-GB" b="1" dirty="0"/>
              <a:t>physiological related </a:t>
            </a:r>
            <a:r>
              <a:rPr lang="en-GB" dirty="0"/>
              <a:t> (breathlessness, sweating, tremor, heart acceleration, sweating) </a:t>
            </a:r>
            <a:endParaRPr lang="it-IT" sz="1200" dirty="0"/>
          </a:p>
          <a:p>
            <a:pPr marL="0" indent="0" algn="r">
              <a:lnSpc>
                <a:spcPct val="150000"/>
              </a:lnSpc>
              <a:buClr>
                <a:schemeClr val="accent1"/>
              </a:buClr>
              <a:buNone/>
            </a:pPr>
            <a:r>
              <a:rPr lang="en-GB" sz="1600" i="1" dirty="0"/>
              <a:t>Johnson et al, 2014</a:t>
            </a:r>
            <a:endParaRPr lang="it-IT" sz="16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54233" y="629265"/>
            <a:ext cx="3124882" cy="1622321"/>
          </a:xfrm>
        </p:spPr>
        <p:txBody>
          <a:bodyPr>
            <a:normAutofit/>
          </a:bodyPr>
          <a:lstStyle/>
          <a:p>
            <a:r>
              <a:rPr lang="it-IT" sz="3900" dirty="0" err="1">
                <a:solidFill>
                  <a:schemeClr val="accent1"/>
                </a:solidFill>
                <a:effectLst>
                  <a:outerShdw blurRad="38100" dist="38100" dir="2700000" algn="tl">
                    <a:srgbClr val="000000">
                      <a:alpha val="43137"/>
                    </a:srgbClr>
                  </a:outerShdw>
                </a:effectLst>
              </a:rPr>
              <a:t>Introduction</a:t>
            </a:r>
            <a:endParaRPr lang="it-IT" sz="3900" dirty="0">
              <a:solidFill>
                <a:schemeClr val="accent1"/>
              </a:solidFill>
              <a:effectLst>
                <a:outerShdw blurRad="38100" dist="38100" dir="2700000" algn="tl">
                  <a:srgbClr val="000000">
                    <a:alpha val="43137"/>
                  </a:srgbClr>
                </a:outerShdw>
              </a:effectLst>
            </a:endParaRPr>
          </a:p>
        </p:txBody>
      </p:sp>
      <p:sp>
        <p:nvSpPr>
          <p:cNvPr id="14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3" name="Freeform: Shape 14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5126" name="Picture 6" descr="Nomofobia: l'ansia di non essere online e rintracciabili. No-Mobile-Phobia">
            <a:extLst>
              <a:ext uri="{FF2B5EF4-FFF2-40B4-BE49-F238E27FC236}">
                <a16:creationId xmlns:a16="http://schemas.microsoft.com/office/drawing/2014/main" id="{9A080C0A-5721-46A5-9EB1-2A3CF9DF18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9054" y="188640"/>
            <a:ext cx="4737442" cy="648072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egnaposto contenuto 2"/>
          <p:cNvSpPr>
            <a:spLocks noGrp="1"/>
          </p:cNvSpPr>
          <p:nvPr>
            <p:ph idx="1"/>
          </p:nvPr>
        </p:nvSpPr>
        <p:spPr>
          <a:xfrm>
            <a:off x="352763" y="1440426"/>
            <a:ext cx="3812356" cy="5417574"/>
          </a:xfrm>
        </p:spPr>
        <p:txBody>
          <a:bodyPr>
            <a:normAutofit fontScale="92500" lnSpcReduction="10000"/>
          </a:bodyPr>
          <a:lstStyle/>
          <a:p>
            <a:pPr marL="0" indent="0">
              <a:lnSpc>
                <a:spcPct val="150000"/>
              </a:lnSpc>
              <a:buNone/>
            </a:pPr>
            <a:r>
              <a:rPr lang="en-GB" sz="2100" dirty="0">
                <a:solidFill>
                  <a:srgbClr val="EBEBEB"/>
                </a:solidFill>
              </a:rPr>
              <a:t>In a study (Yildirim, Correia 2015) some key dimensions of nomophobia were related to the fear of being without smartphones:</a:t>
            </a:r>
          </a:p>
          <a:p>
            <a:pPr marL="0" indent="0">
              <a:lnSpc>
                <a:spcPct val="90000"/>
              </a:lnSpc>
              <a:buNone/>
            </a:pPr>
            <a:endParaRPr lang="it-IT" dirty="0">
              <a:solidFill>
                <a:srgbClr val="EBEBEB"/>
              </a:solidFill>
            </a:endParaRPr>
          </a:p>
          <a:p>
            <a:pPr>
              <a:lnSpc>
                <a:spcPct val="150000"/>
              </a:lnSpc>
              <a:buClr>
                <a:schemeClr val="tx2">
                  <a:lumMod val="60000"/>
                  <a:lumOff val="40000"/>
                </a:schemeClr>
              </a:buClr>
            </a:pPr>
            <a:r>
              <a:rPr lang="en-GB" sz="2100" dirty="0">
                <a:solidFill>
                  <a:srgbClr val="EBEBEB"/>
                </a:solidFill>
              </a:rPr>
              <a:t>Be disconnected</a:t>
            </a:r>
            <a:endParaRPr lang="it-IT" sz="2100" dirty="0">
              <a:solidFill>
                <a:srgbClr val="EBEBEB"/>
              </a:solidFill>
            </a:endParaRPr>
          </a:p>
          <a:p>
            <a:pPr>
              <a:lnSpc>
                <a:spcPct val="150000"/>
              </a:lnSpc>
              <a:buClr>
                <a:schemeClr val="tx2">
                  <a:lumMod val="60000"/>
                  <a:lumOff val="40000"/>
                </a:schemeClr>
              </a:buClr>
            </a:pPr>
            <a:r>
              <a:rPr lang="en-GB" sz="2100" dirty="0">
                <a:solidFill>
                  <a:srgbClr val="EBEBEB"/>
                </a:solidFill>
              </a:rPr>
              <a:t>Not being able to communicate with others</a:t>
            </a:r>
            <a:endParaRPr lang="it-IT" sz="2100" dirty="0">
              <a:solidFill>
                <a:srgbClr val="EBEBEB"/>
              </a:solidFill>
            </a:endParaRPr>
          </a:p>
          <a:p>
            <a:pPr>
              <a:lnSpc>
                <a:spcPct val="150000"/>
              </a:lnSpc>
              <a:buClr>
                <a:schemeClr val="tx2">
                  <a:lumMod val="60000"/>
                  <a:lumOff val="40000"/>
                </a:schemeClr>
              </a:buClr>
            </a:pPr>
            <a:r>
              <a:rPr lang="en-GB" sz="2100" dirty="0">
                <a:solidFill>
                  <a:srgbClr val="EBEBEB"/>
                </a:solidFill>
              </a:rPr>
              <a:t>Lack of access to information</a:t>
            </a:r>
            <a:endParaRPr lang="it-IT" sz="2100" dirty="0">
              <a:solidFill>
                <a:srgbClr val="EBEBEB"/>
              </a:solidFill>
            </a:endParaRPr>
          </a:p>
          <a:p>
            <a:pPr>
              <a:lnSpc>
                <a:spcPct val="150000"/>
              </a:lnSpc>
              <a:buClr>
                <a:schemeClr val="tx2">
                  <a:lumMod val="60000"/>
                  <a:lumOff val="40000"/>
                </a:schemeClr>
              </a:buClr>
            </a:pPr>
            <a:r>
              <a:rPr lang="en-GB" sz="2100" dirty="0">
                <a:solidFill>
                  <a:srgbClr val="EBEBEB"/>
                </a:solidFill>
              </a:rPr>
              <a:t>Give up comfort</a:t>
            </a:r>
            <a:endParaRPr lang="it-IT" sz="2100" dirty="0">
              <a:solidFill>
                <a:srgbClr val="EBEBEB"/>
              </a:solidFill>
            </a:endParaRPr>
          </a:p>
          <a:p>
            <a:pPr>
              <a:lnSpc>
                <a:spcPct val="90000"/>
              </a:lnSpc>
            </a:pPr>
            <a:endParaRPr lang="it-IT" sz="1400" dirty="0">
              <a:solidFill>
                <a:srgbClr val="EBEBEB"/>
              </a:solidFill>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olo 1"/>
          <p:cNvSpPr>
            <a:spLocks noGrp="1"/>
          </p:cNvSpPr>
          <p:nvPr>
            <p:ph type="title"/>
          </p:nvPr>
        </p:nvSpPr>
        <p:spPr>
          <a:xfrm>
            <a:off x="486697" y="629267"/>
            <a:ext cx="6939116" cy="1016654"/>
          </a:xfrm>
        </p:spPr>
        <p:txBody>
          <a:bodyPr>
            <a:normAutofit/>
          </a:bodyPr>
          <a:lstStyle/>
          <a:p>
            <a:r>
              <a:rPr lang="it-IT" dirty="0" err="1">
                <a:solidFill>
                  <a:schemeClr val="accent1"/>
                </a:solidFill>
                <a:effectLst>
                  <a:outerShdw blurRad="38100" dist="38100" dir="2700000" algn="tl">
                    <a:srgbClr val="000000">
                      <a:alpha val="43137"/>
                    </a:srgbClr>
                  </a:outerShdw>
                </a:effectLst>
              </a:rPr>
              <a:t>Introduction</a:t>
            </a:r>
            <a:endParaRPr lang="it-IT" dirty="0">
              <a:solidFill>
                <a:schemeClr val="accent1"/>
              </a:solidFill>
              <a:effectLst>
                <a:outerShdw blurRad="38100" dist="38100" dir="2700000" algn="tl">
                  <a:srgbClr val="000000">
                    <a:alpha val="43137"/>
                  </a:srgbClr>
                </a:outerShdw>
              </a:effectLst>
            </a:endParaRPr>
          </a:p>
        </p:txBody>
      </p:sp>
      <p:sp useBgFill="1">
        <p:nvSpPr>
          <p:cNvPr id="77" name="Freeform: Shape 76">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6146" name="Picture 2" descr="Pin on Mobile Phone Technology">
            <a:extLst>
              <a:ext uri="{FF2B5EF4-FFF2-40B4-BE49-F238E27FC236}">
                <a16:creationId xmlns:a16="http://schemas.microsoft.com/office/drawing/2014/main" id="{03570FE2-D3CD-468D-91B5-55B9C23CA1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396" y="2780928"/>
            <a:ext cx="4496900" cy="32686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4572001" y="2286162"/>
            <a:ext cx="4496900" cy="4455206"/>
          </a:xfrm>
        </p:spPr>
        <p:txBody>
          <a:bodyPr>
            <a:noAutofit/>
          </a:bodyPr>
          <a:lstStyle/>
          <a:p>
            <a:pPr marL="0" indent="0" algn="just">
              <a:lnSpc>
                <a:spcPct val="150000"/>
              </a:lnSpc>
              <a:buNone/>
            </a:pPr>
            <a:r>
              <a:rPr lang="en-GB" sz="1600" dirty="0"/>
              <a:t>People with nomophobia search the smartphone constantly, check it every time that they can do it (in the bathroom, during the shower, etc.) and they have feelings of helplessness when are separated from it.</a:t>
            </a:r>
          </a:p>
          <a:p>
            <a:pPr marL="0" indent="0" algn="just">
              <a:lnSpc>
                <a:spcPct val="150000"/>
              </a:lnSpc>
              <a:buNone/>
            </a:pPr>
            <a:r>
              <a:rPr lang="en-GB" sz="1600" dirty="0"/>
              <a:t>We know that the mobile phone is an integral part of our life that is useful to communicate, to socialize but also to organize our lives (calendar, </a:t>
            </a:r>
            <a:r>
              <a:rPr lang="en-GB" sz="1600" dirty="0" err="1"/>
              <a:t>alarn</a:t>
            </a:r>
            <a:r>
              <a:rPr lang="en-GB" sz="1600" dirty="0"/>
              <a:t>, clock, mobile </a:t>
            </a:r>
            <a:r>
              <a:rPr lang="en-GB" sz="1600" dirty="0" err="1"/>
              <a:t>banck</a:t>
            </a:r>
            <a:r>
              <a:rPr lang="en-GB" sz="1600" dirty="0"/>
              <a:t> etc.)</a:t>
            </a:r>
            <a:endParaRPr lang="it-IT" sz="1600" dirty="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ovid-19 e smartphone, i pericoli nascosti e come evitarli nel quotidiano">
            <a:extLst>
              <a:ext uri="{FF2B5EF4-FFF2-40B4-BE49-F238E27FC236}">
                <a16:creationId xmlns:a16="http://schemas.microsoft.com/office/drawing/2014/main" id="{77FE3D4E-931A-4DB8-9066-B37E5D1DC7A1}"/>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4663" r="21337"/>
          <a:stretch/>
        </p:blipFill>
        <p:spPr bwMode="auto">
          <a:xfrm>
            <a:off x="20" y="27384"/>
            <a:ext cx="9143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484583" y="452718"/>
            <a:ext cx="3511353" cy="744034"/>
          </a:xfrm>
          <a:noFill/>
        </p:spPr>
        <p:txBody>
          <a:bodyPr>
            <a:normAutofit/>
          </a:bodyPr>
          <a:lstStyle/>
          <a:p>
            <a:r>
              <a:rPr lang="it-IT" dirty="0" err="1">
                <a:solidFill>
                  <a:schemeClr val="accent1"/>
                </a:solidFill>
                <a:effectLst>
                  <a:outerShdw blurRad="38100" dist="38100" dir="2700000" algn="tl">
                    <a:srgbClr val="000000">
                      <a:alpha val="43137"/>
                    </a:srgbClr>
                  </a:outerShdw>
                </a:effectLst>
              </a:rPr>
              <a:t>Introduction</a:t>
            </a:r>
            <a:endParaRPr lang="it-IT" dirty="0">
              <a:solidFill>
                <a:schemeClr val="accent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215780" y="3717032"/>
            <a:ext cx="8712440" cy="2376264"/>
          </a:xfrm>
          <a:solidFill>
            <a:schemeClr val="tx2">
              <a:lumMod val="25000"/>
            </a:schemeClr>
          </a:solidFill>
        </p:spPr>
        <p:txBody>
          <a:bodyPr>
            <a:normAutofit/>
          </a:bodyPr>
          <a:lstStyle/>
          <a:p>
            <a:pPr marL="0" indent="0" algn="ctr">
              <a:buNone/>
            </a:pPr>
            <a:r>
              <a:rPr lang="en-GB" dirty="0"/>
              <a:t>During lockdown for Covid-19 people made excessive use of the mobile phone as it proved to be a tool capable of replacing, at least in part, perceived shortcomings, especially at the relational level. Therefore, in emergency circumstances, being unable to access smartphone functions may have generated feelings of </a:t>
            </a:r>
            <a:r>
              <a:rPr lang="en-GB" b="1" dirty="0"/>
              <a:t>irritability</a:t>
            </a:r>
            <a:r>
              <a:rPr lang="en-GB" dirty="0"/>
              <a:t> and </a:t>
            </a:r>
            <a:r>
              <a:rPr lang="en-GB" b="1" dirty="0"/>
              <a:t>anxiety</a:t>
            </a:r>
            <a:r>
              <a:rPr lang="en-GB" dirty="0"/>
              <a:t> resulting in attitudes of dependence on such devices</a:t>
            </a: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194" name="Picture 2" descr="Riflessioni sulla tecnologia ai tempi del Covid-19 - CasaMedica">
            <a:extLst>
              <a:ext uri="{FF2B5EF4-FFF2-40B4-BE49-F238E27FC236}">
                <a16:creationId xmlns:a16="http://schemas.microsoft.com/office/drawing/2014/main" id="{9189D1AC-EE19-44E8-886C-7DC9B0307D9A}"/>
              </a:ext>
            </a:extLst>
          </p:cNvPr>
          <p:cNvPicPr>
            <a:picLocks noChangeAspect="1" noChangeArrowheads="1"/>
          </p:cNvPicPr>
          <p:nvPr/>
        </p:nvPicPr>
        <p:blipFill rotWithShape="1">
          <a:blip r:embed="rId3">
            <a:duotone>
              <a:prstClr val="black"/>
              <a:schemeClr val="accent5">
                <a:tint val="45000"/>
                <a:satMod val="400000"/>
              </a:schemeClr>
            </a:duotone>
            <a:alphaModFix amt="15000"/>
            <a:extLst>
              <a:ext uri="{28A0092B-C50C-407E-A947-70E740481C1C}">
                <a14:useLocalDpi xmlns:a14="http://schemas.microsoft.com/office/drawing/2010/main" val="0"/>
              </a:ext>
            </a:extLst>
          </a:blip>
          <a:srcRect l="6613" r="10054"/>
          <a:stretch/>
        </p:blipFill>
        <p:spPr bwMode="auto">
          <a:xfrm>
            <a:off x="20" y="-27384"/>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484583" y="452718"/>
            <a:ext cx="7053542" cy="1400530"/>
          </a:xfrm>
        </p:spPr>
        <p:txBody>
          <a:bodyPr>
            <a:normAutofit/>
          </a:bodyPr>
          <a:lstStyle/>
          <a:p>
            <a:r>
              <a:rPr lang="it-IT" dirty="0" err="1">
                <a:solidFill>
                  <a:schemeClr val="accent1"/>
                </a:solidFill>
                <a:effectLst>
                  <a:outerShdw blurRad="38100" dist="38100" dir="2700000" algn="tl">
                    <a:srgbClr val="000000">
                      <a:alpha val="43137"/>
                    </a:srgbClr>
                  </a:outerShdw>
                </a:effectLst>
              </a:rPr>
              <a:t>Introduction</a:t>
            </a:r>
            <a:endParaRPr lang="it-IT" dirty="0">
              <a:solidFill>
                <a:schemeClr val="accent1"/>
              </a:solidFill>
              <a:effectLst>
                <a:outerShdw blurRad="38100" dist="38100" dir="2700000" algn="tl">
                  <a:srgbClr val="000000">
                    <a:alpha val="43137"/>
                  </a:srgbClr>
                </a:outerShdw>
              </a:effectLst>
            </a:endParaRPr>
          </a:p>
        </p:txBody>
      </p:sp>
      <p:sp>
        <p:nvSpPr>
          <p:cNvPr id="71" name="Rectangle 70">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egnaposto contenuto 2"/>
          <p:cNvSpPr>
            <a:spLocks noGrp="1"/>
          </p:cNvSpPr>
          <p:nvPr>
            <p:ph idx="1"/>
          </p:nvPr>
        </p:nvSpPr>
        <p:spPr>
          <a:xfrm>
            <a:off x="484583" y="2564904"/>
            <a:ext cx="8263881" cy="3096345"/>
          </a:xfrm>
          <a:ln>
            <a:solidFill>
              <a:schemeClr val="bg2">
                <a:lumMod val="60000"/>
                <a:lumOff val="40000"/>
              </a:schemeClr>
            </a:solidFill>
          </a:ln>
        </p:spPr>
        <p:txBody>
          <a:bodyPr anchor="ctr">
            <a:normAutofit fontScale="92500"/>
          </a:bodyPr>
          <a:lstStyle/>
          <a:p>
            <a:pPr marL="0" indent="0" algn="just">
              <a:lnSpc>
                <a:spcPct val="150000"/>
              </a:lnSpc>
              <a:buNone/>
            </a:pPr>
            <a:r>
              <a:rPr lang="en-GB" dirty="0"/>
              <a:t>Research on this phenomenon is still limited but those available to date reveal that nomophobia is quite widespread in the population. </a:t>
            </a:r>
          </a:p>
          <a:p>
            <a:pPr marL="0" indent="0" algn="just">
              <a:lnSpc>
                <a:spcPct val="150000"/>
              </a:lnSpc>
              <a:buNone/>
            </a:pPr>
            <a:r>
              <a:rPr lang="en-GB" dirty="0"/>
              <a:t>A study conducted in India found that about 22% of participants had significant levels of nomophobia and more than half of the respondents, about 60%, had moderate symptoms </a:t>
            </a:r>
          </a:p>
          <a:p>
            <a:pPr marL="0" indent="0" algn="r">
              <a:lnSpc>
                <a:spcPct val="150000"/>
              </a:lnSpc>
              <a:buNone/>
            </a:pPr>
            <a:r>
              <a:rPr lang="en-GB" sz="1600" i="1" dirty="0"/>
              <a:t>(Farooqui, Pore, </a:t>
            </a:r>
            <a:r>
              <a:rPr lang="en-GB" sz="1600" i="1" dirty="0" err="1"/>
              <a:t>Gothankar</a:t>
            </a:r>
            <a:r>
              <a:rPr lang="en-GB" sz="1600" i="1" dirty="0"/>
              <a:t>, 2018)</a:t>
            </a:r>
            <a:endParaRPr lang="it-IT" sz="1600" i="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1328</Words>
  <Application>Microsoft Office PowerPoint</Application>
  <PresentationFormat>Presentazione su schermo (4:3)</PresentationFormat>
  <Paragraphs>103</Paragraphs>
  <Slides>24</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Arial</vt:lpstr>
      <vt:lpstr>Calibri</vt:lpstr>
      <vt:lpstr>Century Gothic</vt:lpstr>
      <vt:lpstr>Wingdings 3</vt:lpstr>
      <vt:lpstr>Ione</vt:lpstr>
      <vt:lpstr>Smartphone Addiction through age and gender during Italian lockdown for COVID-19</vt:lpstr>
      <vt:lpstr>Background</vt:lpstr>
      <vt:lpstr>A pilot study</vt:lpstr>
      <vt:lpstr>Introduction</vt:lpstr>
      <vt:lpstr>Introduction</vt:lpstr>
      <vt:lpstr>Introduction</vt:lpstr>
      <vt:lpstr>Introduction</vt:lpstr>
      <vt:lpstr>Introduction</vt:lpstr>
      <vt:lpstr>Introduction</vt:lpstr>
      <vt:lpstr>Introduction</vt:lpstr>
      <vt:lpstr>Introduction</vt:lpstr>
      <vt:lpstr>Introduction</vt:lpstr>
      <vt:lpstr>Methods </vt:lpstr>
      <vt:lpstr>Structure of NMP-Q </vt:lpstr>
      <vt:lpstr>Scoring</vt:lpstr>
      <vt:lpstr>Scoring</vt:lpstr>
      <vt:lpstr>Statistical analysis </vt:lpstr>
      <vt:lpstr>Results</vt:lpstr>
      <vt:lpstr>Results</vt:lpstr>
      <vt:lpstr>Results</vt:lpstr>
      <vt:lpstr>Results</vt:lpstr>
      <vt:lpstr>Mean values on “Score” measure for Male/Female group</vt:lpstr>
      <vt:lpstr>Results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Smartphone Addiction through age and gender during Italian lockdown for COVID-19</dc:title>
  <dc:creator>lucio inguscio</dc:creator>
  <cp:lastModifiedBy>lucio inguscio</cp:lastModifiedBy>
  <cp:revision>18</cp:revision>
  <dcterms:created xsi:type="dcterms:W3CDTF">2020-12-31T09:09:56Z</dcterms:created>
  <dcterms:modified xsi:type="dcterms:W3CDTF">2020-12-31T16:29:52Z</dcterms:modified>
</cp:coreProperties>
</file>