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7" r:id="rId5"/>
    <p:sldId id="270" r:id="rId6"/>
    <p:sldId id="259" r:id="rId7"/>
    <p:sldId id="271" r:id="rId8"/>
    <p:sldId id="260" r:id="rId9"/>
    <p:sldId id="264" r:id="rId10"/>
    <p:sldId id="262" r:id="rId11"/>
    <p:sldId id="265" r:id="rId12"/>
    <p:sldId id="266" r:id="rId13"/>
    <p:sldId id="269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95FF"/>
    <a:srgbClr val="5B96FF"/>
    <a:srgbClr val="055EFF"/>
    <a:srgbClr val="003F65"/>
    <a:srgbClr val="01243E"/>
    <a:srgbClr val="003B5F"/>
    <a:srgbClr val="0048CD"/>
    <a:srgbClr val="0058F6"/>
    <a:srgbClr val="2D78FF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27" autoAdjust="0"/>
  </p:normalViewPr>
  <p:slideViewPr>
    <p:cSldViewPr snapToGrid="0">
      <p:cViewPr>
        <p:scale>
          <a:sx n="80" d="100"/>
          <a:sy n="80" d="100"/>
        </p:scale>
        <p:origin x="-906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30DD8-8DF1-4CC7-BF86-D2DD5A42AFB0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39E3-A460-490A-985F-0817D6B35F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0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9E3-A460-490A-985F-0817D6B35F9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7783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9E3-A460-490A-985F-0817D6B35F9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08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Recruiting 111 participants of suspected COVID-19. </a:t>
            </a:r>
          </a:p>
          <a:p>
            <a:r>
              <a:rPr lang="en-US" altLang="zh-TW" dirty="0" smtClean="0"/>
              <a:t>Infection from March to May 2020 in a single hospital.</a:t>
            </a:r>
          </a:p>
          <a:p>
            <a:r>
              <a:rPr lang="en-US" altLang="zh-TW" dirty="0" smtClean="0"/>
              <a:t>Quickly produce results in 6 minutes.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9E3-A460-490A-985F-0817D6B35F9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1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9E3-A460-490A-985F-0817D6B35F9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95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9E3-A460-490A-985F-0817D6B35F9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989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9E3-A460-490A-985F-0817D6B35F9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839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747270"/>
            <a:ext cx="6264349" cy="345742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uli Bold" panose="020B060402020202020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4536" y="4454054"/>
            <a:ext cx="5131676" cy="634364"/>
          </a:xfrm>
          <a:solidFill>
            <a:srgbClr val="5B96FF"/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969D-729A-441A-9053-26597E95EDED}" type="datetime1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7440006" y="2269671"/>
            <a:ext cx="4751994" cy="4850573"/>
            <a:chOff x="9144000" y="2605862"/>
            <a:chExt cx="8663609" cy="8146804"/>
          </a:xfrm>
        </p:grpSpPr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4689434" y="2605862"/>
              <a:ext cx="2151110" cy="2000532"/>
            </a:xfrm>
            <a:prstGeom prst="rect">
              <a:avLst/>
            </a:prstGeom>
          </p:spPr>
        </p:pic>
        <p:grpSp>
          <p:nvGrpSpPr>
            <p:cNvPr id="9" name="Group 3"/>
            <p:cNvGrpSpPr/>
            <p:nvPr/>
          </p:nvGrpSpPr>
          <p:grpSpPr>
            <a:xfrm>
              <a:off x="10562799" y="3791365"/>
              <a:ext cx="6277745" cy="2737400"/>
              <a:chOff x="0" y="0"/>
              <a:chExt cx="1833600" cy="799538"/>
            </a:xfrm>
          </p:grpSpPr>
          <p:sp>
            <p:nvSpPr>
              <p:cNvPr id="15" name="Freeform 4"/>
              <p:cNvSpPr/>
              <p:nvPr/>
            </p:nvSpPr>
            <p:spPr>
              <a:xfrm>
                <a:off x="0" y="0"/>
                <a:ext cx="1833600" cy="799538"/>
              </a:xfrm>
              <a:custGeom>
                <a:avLst/>
                <a:gdLst/>
                <a:ahLst/>
                <a:cxnLst/>
                <a:rect l="l" t="t" r="r" b="b"/>
                <a:pathLst>
                  <a:path w="1833600" h="799538">
                    <a:moveTo>
                      <a:pt x="1709140" y="799538"/>
                    </a:moveTo>
                    <a:lnTo>
                      <a:pt x="124460" y="799538"/>
                    </a:lnTo>
                    <a:cubicBezTo>
                      <a:pt x="55880" y="799538"/>
                      <a:pt x="0" y="743658"/>
                      <a:pt x="0" y="67507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09140" y="0"/>
                    </a:lnTo>
                    <a:cubicBezTo>
                      <a:pt x="1777721" y="0"/>
                      <a:pt x="1833600" y="55880"/>
                      <a:pt x="1833600" y="124460"/>
                    </a:cubicBezTo>
                    <a:lnTo>
                      <a:pt x="1833600" y="675078"/>
                    </a:lnTo>
                    <a:cubicBezTo>
                      <a:pt x="1833600" y="743658"/>
                      <a:pt x="1777721" y="799538"/>
                      <a:pt x="1709140" y="799538"/>
                    </a:cubicBezTo>
                    <a:close/>
                  </a:path>
                </a:pathLst>
              </a:custGeom>
              <a:solidFill>
                <a:srgbClr val="75C7FB"/>
              </a:solidFill>
            </p:spPr>
          </p:sp>
        </p:grpSp>
        <p:grpSp>
          <p:nvGrpSpPr>
            <p:cNvPr id="10" name="Group 5"/>
            <p:cNvGrpSpPr/>
            <p:nvPr/>
          </p:nvGrpSpPr>
          <p:grpSpPr>
            <a:xfrm>
              <a:off x="10562799" y="4557599"/>
              <a:ext cx="6283417" cy="4499558"/>
              <a:chOff x="0" y="0"/>
              <a:chExt cx="1835257" cy="1314229"/>
            </a:xfrm>
          </p:grpSpPr>
          <p:sp>
            <p:nvSpPr>
              <p:cNvPr id="14" name="Freeform 6"/>
              <p:cNvSpPr/>
              <p:nvPr/>
            </p:nvSpPr>
            <p:spPr>
              <a:xfrm>
                <a:off x="0" y="0"/>
                <a:ext cx="1835257" cy="1314229"/>
              </a:xfrm>
              <a:custGeom>
                <a:avLst/>
                <a:gdLst/>
                <a:ahLst/>
                <a:cxnLst/>
                <a:rect l="l" t="t" r="r" b="b"/>
                <a:pathLst>
                  <a:path w="1835257" h="1314229">
                    <a:moveTo>
                      <a:pt x="1710797" y="1314229"/>
                    </a:moveTo>
                    <a:lnTo>
                      <a:pt x="124460" y="1314229"/>
                    </a:lnTo>
                    <a:cubicBezTo>
                      <a:pt x="55880" y="1314229"/>
                      <a:pt x="0" y="1258349"/>
                      <a:pt x="0" y="118976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10797" y="0"/>
                    </a:lnTo>
                    <a:cubicBezTo>
                      <a:pt x="1779377" y="0"/>
                      <a:pt x="1835257" y="55880"/>
                      <a:pt x="1835257" y="124460"/>
                    </a:cubicBezTo>
                    <a:lnTo>
                      <a:pt x="1835257" y="1189769"/>
                    </a:lnTo>
                    <a:cubicBezTo>
                      <a:pt x="1835257" y="1258349"/>
                      <a:pt x="1779377" y="1314229"/>
                      <a:pt x="1710797" y="131422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8997">
              <a:off x="13435807" y="3277378"/>
              <a:ext cx="2507254" cy="1027974"/>
            </a:xfrm>
            <a:prstGeom prst="rect">
              <a:avLst/>
            </a:prstGeom>
          </p:spPr>
        </p:pic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144000" y="8752134"/>
              <a:ext cx="2151110" cy="2000532"/>
            </a:xfrm>
            <a:prstGeom prst="rect">
              <a:avLst/>
            </a:prstGeom>
          </p:spPr>
        </p:pic>
        <p:pic>
          <p:nvPicPr>
            <p:cNvPr id="13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029537" y="4863689"/>
              <a:ext cx="7778072" cy="4394611"/>
            </a:xfrm>
            <a:prstGeom prst="rect">
              <a:avLst/>
            </a:prstGeom>
          </p:spPr>
        </p:pic>
      </p:grpSp>
      <p:sp>
        <p:nvSpPr>
          <p:cNvPr id="1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232900" y="6356350"/>
            <a:ext cx="2743200" cy="36512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Muli Bold" panose="020B0604020202020204" charset="0"/>
              </a:defRPr>
            </a:lvl1pPr>
          </a:lstStyle>
          <a:p>
            <a:fld id="{79543D83-AE83-42C7-958A-FB1AB384386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17848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D9A-42B4-42B2-8F82-1733FACA8BE3}" type="datetime1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3D83-AE83-42C7-958A-FB1AB38438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70541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54B-7D3F-4F30-86A2-FB13A3897408}" type="datetime1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3D83-AE83-42C7-958A-FB1AB38438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443315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A5D5-B0C8-450C-9367-661A6704EAAA}" type="datetime1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3D83-AE83-42C7-958A-FB1AB38438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069329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F10-09A6-453E-94A3-4B582FA90B39}" type="datetime1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3D83-AE83-42C7-958A-FB1AB38438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07976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1574800"/>
          </a:xfrm>
          <a:prstGeom prst="rect">
            <a:avLst/>
          </a:prstGeom>
          <a:solidFill>
            <a:srgbClr val="0058F6"/>
          </a:solidFill>
          <a:ln>
            <a:solidFill>
              <a:srgbClr val="055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Muli Bold" panose="020B060402020202020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34CF-2E17-4658-9750-991B361CC58B}" type="datetime1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232900" y="6356350"/>
            <a:ext cx="2743200" cy="365125"/>
          </a:xfrm>
        </p:spPr>
        <p:txBody>
          <a:bodyPr/>
          <a:lstStyle>
            <a:lvl1pPr>
              <a:defRPr sz="2000" b="1">
                <a:latin typeface="Muli Bold" panose="020B0604020202020204" charset="0"/>
              </a:defRPr>
            </a:lvl1pPr>
          </a:lstStyle>
          <a:p>
            <a:fld id="{79543D83-AE83-42C7-958A-FB1AB384386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78664"/>
            <a:ext cx="10515600" cy="4677686"/>
          </a:xfrm>
        </p:spPr>
        <p:txBody>
          <a:bodyPr/>
          <a:lstStyle>
            <a:lvl1pPr>
              <a:lnSpc>
                <a:spcPct val="150000"/>
              </a:lnSpc>
              <a:defRPr sz="3300">
                <a:latin typeface="Muli Bold" panose="020B0604020202020204" charset="0"/>
              </a:defRPr>
            </a:lvl1pPr>
            <a:lvl2pPr>
              <a:lnSpc>
                <a:spcPct val="150000"/>
              </a:lnSpc>
              <a:defRPr>
                <a:latin typeface="Muli Bold" panose="020B0604020202020204" charset="0"/>
              </a:defRPr>
            </a:lvl2pPr>
            <a:lvl3pPr>
              <a:lnSpc>
                <a:spcPct val="150000"/>
              </a:lnSpc>
              <a:defRPr>
                <a:latin typeface="Muli Bold" panose="020B0604020202020204" charset="0"/>
              </a:defRPr>
            </a:lvl3pPr>
            <a:lvl4pPr>
              <a:defRPr>
                <a:latin typeface="Muli Bold" panose="020B0604020202020204" charset="0"/>
              </a:defRPr>
            </a:lvl4pPr>
            <a:lvl5pPr>
              <a:defRPr>
                <a:latin typeface="Muli Bold" panose="020B060402020202020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38665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Muli Bold" panose="020B060402020202020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78664"/>
            <a:ext cx="10515600" cy="4677686"/>
          </a:xfrm>
        </p:spPr>
        <p:txBody>
          <a:bodyPr/>
          <a:lstStyle>
            <a:lvl1pPr>
              <a:defRPr>
                <a:latin typeface="Muli Bold" panose="020B0604020202020204" charset="0"/>
              </a:defRPr>
            </a:lvl1pPr>
            <a:lvl2pPr>
              <a:defRPr>
                <a:latin typeface="Muli Bold" panose="020B0604020202020204" charset="0"/>
              </a:defRPr>
            </a:lvl2pPr>
            <a:lvl3pPr>
              <a:defRPr>
                <a:latin typeface="Muli Bold" panose="020B0604020202020204" charset="0"/>
              </a:defRPr>
            </a:lvl3pPr>
            <a:lvl4pPr>
              <a:defRPr>
                <a:latin typeface="Muli Bold" panose="020B0604020202020204" charset="0"/>
              </a:defRPr>
            </a:lvl4pPr>
            <a:lvl5pPr>
              <a:defRPr>
                <a:latin typeface="Muli Bold" panose="020B060402020202020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6174-209A-43AE-8A86-5D492BB0876E}" type="datetime1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232900" y="6356350"/>
            <a:ext cx="2743200" cy="365125"/>
          </a:xfrm>
        </p:spPr>
        <p:txBody>
          <a:bodyPr/>
          <a:lstStyle>
            <a:lvl1pPr>
              <a:defRPr sz="2000" b="1">
                <a:latin typeface="Muli Bold" panose="020B0604020202020204" charset="0"/>
              </a:defRPr>
            </a:lvl1pPr>
          </a:lstStyle>
          <a:p>
            <a:fld id="{79543D83-AE83-42C7-958A-FB1AB384386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4929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"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Muli Bold" panose="020B060402020202020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78664"/>
            <a:ext cx="10515600" cy="467768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uli Bold" panose="020B0604020202020204" charset="0"/>
              </a:defRPr>
            </a:lvl1pPr>
            <a:lvl2pPr>
              <a:defRPr>
                <a:solidFill>
                  <a:schemeClr val="bg1"/>
                </a:solidFill>
                <a:latin typeface="Muli Bold" panose="020B0604020202020204" charset="0"/>
              </a:defRPr>
            </a:lvl2pPr>
            <a:lvl3pPr>
              <a:defRPr>
                <a:solidFill>
                  <a:schemeClr val="bg1"/>
                </a:solidFill>
                <a:latin typeface="Muli Bold" panose="020B0604020202020204" charset="0"/>
              </a:defRPr>
            </a:lvl3pPr>
            <a:lvl4pPr>
              <a:defRPr>
                <a:solidFill>
                  <a:schemeClr val="bg1"/>
                </a:solidFill>
                <a:latin typeface="Muli Bold" panose="020B0604020202020204" charset="0"/>
              </a:defRPr>
            </a:lvl4pPr>
            <a:lvl5pPr>
              <a:defRPr>
                <a:solidFill>
                  <a:schemeClr val="bg1"/>
                </a:solidFill>
                <a:latin typeface="Muli Bold" panose="020B060402020202020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6174-209A-43AE-8A86-5D492BB0876E}" type="datetime1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232900" y="6356350"/>
            <a:ext cx="2743200" cy="36512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Muli Bold" panose="020B0604020202020204" charset="0"/>
              </a:defRPr>
            </a:lvl1pPr>
          </a:lstStyle>
          <a:p>
            <a:fld id="{79543D83-AE83-42C7-958A-FB1AB384386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83672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1829393"/>
            <a:ext cx="7277100" cy="2152057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789877"/>
            <a:ext cx="6654800" cy="2848674"/>
          </a:xfrm>
        </p:spPr>
        <p:txBody>
          <a:bodyPr anchor="b">
            <a:normAutofit/>
          </a:bodyPr>
          <a:lstStyle>
            <a:lvl1pPr>
              <a:defRPr sz="6200" b="1">
                <a:solidFill>
                  <a:schemeClr val="tx1"/>
                </a:solidFill>
                <a:latin typeface="Muli Bold" panose="020B060402020202020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654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0991-F712-473E-9B38-F5461DE2217D}" type="datetime1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232900" y="6356350"/>
            <a:ext cx="2743200" cy="36512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Muli Bold" panose="020B0604020202020204" charset="0"/>
              </a:defRPr>
            </a:lvl1pPr>
          </a:lstStyle>
          <a:p>
            <a:fld id="{79543D83-AE83-42C7-958A-FB1AB384386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grpSp>
        <p:nvGrpSpPr>
          <p:cNvPr id="9" name="群組 8"/>
          <p:cNvGrpSpPr/>
          <p:nvPr userDrawn="1"/>
        </p:nvGrpSpPr>
        <p:grpSpPr>
          <a:xfrm>
            <a:off x="7867650" y="1709739"/>
            <a:ext cx="4324350" cy="4646612"/>
            <a:chOff x="8930703" y="632486"/>
            <a:chExt cx="8328597" cy="9022028"/>
          </a:xfrm>
        </p:grpSpPr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0852543" y="632486"/>
              <a:ext cx="2114947" cy="1966900"/>
            </a:xfrm>
            <a:prstGeom prst="rect">
              <a:avLst/>
            </a:prstGeom>
          </p:spPr>
        </p:pic>
        <p:pic>
          <p:nvPicPr>
            <p:cNvPr id="11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144353" y="7687614"/>
              <a:ext cx="2114947" cy="1966900"/>
            </a:xfrm>
            <a:prstGeom prst="rect">
              <a:avLst/>
            </a:prstGeom>
          </p:spPr>
        </p:pic>
        <p:grpSp>
          <p:nvGrpSpPr>
            <p:cNvPr id="12" name="Group 5"/>
            <p:cNvGrpSpPr/>
            <p:nvPr/>
          </p:nvGrpSpPr>
          <p:grpSpPr>
            <a:xfrm rot="-5400000">
              <a:off x="10789149" y="2173002"/>
              <a:ext cx="7417275" cy="4800891"/>
              <a:chOff x="0" y="0"/>
              <a:chExt cx="1923367" cy="1244915"/>
            </a:xfrm>
          </p:grpSpPr>
          <p:sp>
            <p:nvSpPr>
              <p:cNvPr id="14" name="Freeform 6"/>
              <p:cNvSpPr/>
              <p:nvPr/>
            </p:nvSpPr>
            <p:spPr>
              <a:xfrm>
                <a:off x="0" y="0"/>
                <a:ext cx="1923367" cy="1244915"/>
              </a:xfrm>
              <a:custGeom>
                <a:avLst/>
                <a:gdLst/>
                <a:ahLst/>
                <a:cxnLst/>
                <a:rect l="l" t="t" r="r" b="b"/>
                <a:pathLst>
                  <a:path w="1923367" h="1244915">
                    <a:moveTo>
                      <a:pt x="1798906" y="1244915"/>
                    </a:moveTo>
                    <a:lnTo>
                      <a:pt x="124460" y="1244915"/>
                    </a:lnTo>
                    <a:cubicBezTo>
                      <a:pt x="55880" y="1244915"/>
                      <a:pt x="0" y="1189034"/>
                      <a:pt x="0" y="112045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98907" y="0"/>
                    </a:lnTo>
                    <a:cubicBezTo>
                      <a:pt x="1867487" y="0"/>
                      <a:pt x="1923367" y="55880"/>
                      <a:pt x="1923367" y="124460"/>
                    </a:cubicBezTo>
                    <a:lnTo>
                      <a:pt x="1923367" y="1120455"/>
                    </a:lnTo>
                    <a:cubicBezTo>
                      <a:pt x="1923367" y="1189035"/>
                      <a:pt x="1867487" y="1244915"/>
                      <a:pt x="1798907" y="1244915"/>
                    </a:cubicBezTo>
                    <a:close/>
                  </a:path>
                </a:pathLst>
              </a:custGeom>
              <a:solidFill>
                <a:srgbClr val="75C7FB"/>
              </a:solidFill>
            </p:spPr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930703" y="2157943"/>
              <a:ext cx="8073573" cy="6862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55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5956-7181-46A1-ABF4-FBA34CB52664}" type="datetime1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3D83-AE83-42C7-958A-FB1AB38438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79474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0A42-2190-4FEC-9F34-FC852BCF8701}" type="datetime1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3D83-AE83-42C7-958A-FB1AB38438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06207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7B8F-855B-4504-8D53-8A8A9760934D}" type="datetime1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3D83-AE83-42C7-958A-FB1AB38438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17324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0354-DD18-48EF-BFC8-DF42E4C178CF}" type="datetime1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3D83-AE83-42C7-958A-FB1AB38438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796226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CDF37-23E8-4A78-8EC6-15053E67ED12}" type="datetime1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43D83-AE83-42C7-958A-FB1AB38438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07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slow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747270"/>
            <a:ext cx="7603671" cy="3705373"/>
          </a:xfrm>
        </p:spPr>
        <p:txBody>
          <a:bodyPr>
            <a:noAutofit/>
          </a:bodyPr>
          <a:lstStyle/>
          <a:p>
            <a:pPr algn="l"/>
            <a:r>
              <a:rPr lang="en-US" altLang="zh-TW" sz="4600" b="1" dirty="0"/>
              <a:t>The clinical potential of point-of-care quantitative </a:t>
            </a:r>
            <a:r>
              <a:rPr lang="en-US" altLang="zh-TW" sz="4600" b="1" dirty="0" err="1"/>
              <a:t>SpectroChip</a:t>
            </a:r>
            <a:r>
              <a:rPr lang="en-US" altLang="zh-TW" sz="4600" b="1" dirty="0"/>
              <a:t> coupled with lateral flow immunoassay </a:t>
            </a:r>
            <a:r>
              <a:rPr lang="en-US" altLang="zh-TW" sz="4600" b="1" dirty="0" smtClean="0"/>
              <a:t/>
            </a:r>
            <a:br>
              <a:rPr lang="en-US" altLang="zh-TW" sz="4600" b="1" dirty="0" smtClean="0"/>
            </a:br>
            <a:r>
              <a:rPr lang="en-US" altLang="zh-TW" sz="4600" b="1" dirty="0" smtClean="0"/>
              <a:t>in </a:t>
            </a:r>
            <a:r>
              <a:rPr lang="en-US" altLang="zh-TW" sz="4600" b="1" dirty="0"/>
              <a:t>COVID-19 </a:t>
            </a:r>
            <a:r>
              <a:rPr lang="en-US" altLang="zh-TW" sz="4600" b="1" dirty="0" smtClean="0"/>
              <a:t>pandemic</a:t>
            </a:r>
            <a:endParaRPr lang="zh-TW" altLang="en-US" sz="4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4558" y="4921880"/>
            <a:ext cx="5955631" cy="1262358"/>
          </a:xfrm>
          <a:solidFill>
            <a:srgbClr val="0795FF"/>
          </a:solidFill>
        </p:spPr>
        <p:txBody>
          <a:bodyPr>
            <a:noAutofit/>
          </a:bodyPr>
          <a:lstStyle/>
          <a:p>
            <a:r>
              <a:rPr lang="en-US" altLang="zh-TW" sz="2800" b="1" dirty="0">
                <a:latin typeface="Muli Bold" panose="020B0604020202020204" charset="0"/>
                <a:ea typeface="+mj-ea"/>
                <a:cs typeface="+mj-cs"/>
              </a:rPr>
              <a:t>I-Jen </a:t>
            </a:r>
            <a:r>
              <a:rPr lang="en-US" altLang="zh-TW" sz="2800" b="1" dirty="0" smtClean="0">
                <a:latin typeface="Muli Bold" panose="020B0604020202020204" charset="0"/>
                <a:ea typeface="+mj-ea"/>
                <a:cs typeface="+mj-cs"/>
              </a:rPr>
              <a:t>Wang</a:t>
            </a:r>
          </a:p>
          <a:p>
            <a:pPr algn="l"/>
            <a:r>
              <a:rPr lang="en-US" altLang="zh-TW" sz="2000" baseline="30000" dirty="0">
                <a:latin typeface="Muli Bold" panose="020B0604020202020204"/>
              </a:rPr>
              <a:t>1</a:t>
            </a:r>
            <a:r>
              <a:rPr lang="en-US" altLang="zh-TW" sz="2000" dirty="0">
                <a:latin typeface="Muli Bold" panose="020B0604020202020204"/>
              </a:rPr>
              <a:t>Department of Pediatrics, Taipei Hospital, Ministry of Health and </a:t>
            </a:r>
            <a:r>
              <a:rPr lang="en-US" altLang="zh-TW" sz="2000" dirty="0" smtClean="0">
                <a:latin typeface="Muli Bold" panose="020B0604020202020204"/>
              </a:rPr>
              <a:t>Welfare</a:t>
            </a:r>
            <a:endParaRPr lang="zh-TW" altLang="en-US" sz="2000" dirty="0">
              <a:latin typeface="Muli Bold" panose="020B0604020202020204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543D83-AE83-42C7-958A-FB1AB384386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428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3D83-AE83-42C7-958A-FB1AB3843863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67874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3D83-AE83-42C7-958A-FB1AB3843863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2800" dirty="0" smtClean="0"/>
              <a:t>The COVID-19 IgM / IgG antibody test kit qualitatively detects the presence of IgG and IgM antibodies together or </a:t>
            </a:r>
            <a:r>
              <a:rPr lang="en-US" altLang="zh-TW" sz="2800" dirty="0" smtClean="0"/>
              <a:t>separately</a:t>
            </a:r>
          </a:p>
          <a:p>
            <a:r>
              <a:rPr lang="en-US" altLang="zh-TW" sz="2800" dirty="0" smtClean="0"/>
              <a:t>The </a:t>
            </a:r>
            <a:r>
              <a:rPr lang="en-US" altLang="zh-TW" sz="2800" dirty="0" smtClean="0"/>
              <a:t>human immune system produces first antibodies “IgM” that have an immediate strength binding to the coronavirus. the IgG antibodies have a high binding affinity towards the virus, resulting in higher efficiency when fighting the virus. </a:t>
            </a:r>
          </a:p>
          <a:p>
            <a:r>
              <a:rPr lang="en-US" altLang="zh-TW" sz="2800" dirty="0" smtClean="0"/>
              <a:t>This </a:t>
            </a:r>
            <a:r>
              <a:rPr lang="en-US" altLang="zh-TW" sz="2800" dirty="0"/>
              <a:t>new platform's extraordinary detection ability demonstrated clinical potential.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16400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026886" y="4754550"/>
            <a:ext cx="10515600" cy="2758951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altLang="zh-TW" sz="3300" dirty="0" smtClean="0"/>
              <a:t>To fight this pandemic, it becomes quite significant to conduct rigorous and quick testing.</a:t>
            </a:r>
            <a:endParaRPr lang="zh-TW" altLang="en-US" sz="33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3D83-AE83-42C7-958A-FB1AB3843863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88" y="280160"/>
            <a:ext cx="4474390" cy="4474390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3894907" y="516383"/>
            <a:ext cx="3986352" cy="4001945"/>
            <a:chOff x="3923934" y="482968"/>
            <a:chExt cx="3986352" cy="4001945"/>
          </a:xfrm>
        </p:grpSpPr>
        <p:sp>
          <p:nvSpPr>
            <p:cNvPr id="12" name="橢圓 11"/>
            <p:cNvSpPr/>
            <p:nvPr/>
          </p:nvSpPr>
          <p:spPr>
            <a:xfrm>
              <a:off x="3923934" y="482968"/>
              <a:ext cx="3986352" cy="40019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4310879" y="870857"/>
              <a:ext cx="3201023" cy="32302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 rot="19189357">
              <a:off x="4060819" y="2333627"/>
              <a:ext cx="3701143" cy="48029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17566" r="23122" b="17671"/>
          <a:stretch/>
        </p:blipFill>
        <p:spPr>
          <a:xfrm>
            <a:off x="4400131" y="629377"/>
            <a:ext cx="3194232" cy="373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88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46" b="90318" l="6063" r="96375">
                        <a14:foregroundMark x1="20813" y1="47792" x2="20813" y2="47792"/>
                        <a14:foregroundMark x1="26188" y1="45546" x2="26188" y2="45546"/>
                        <a14:foregroundMark x1="31063" y1="43300" x2="31063" y2="43300"/>
                        <a14:foregroundMark x1="36438" y1="40279" x2="36438" y2="40279"/>
                        <a14:foregroundMark x1="43375" y1="39582" x2="43375" y2="39582"/>
                        <a14:foregroundMark x1="50875" y1="36561" x2="50875" y2="36561"/>
                        <a14:foregroundMark x1="48813" y1="60418" x2="48813" y2="60418"/>
                        <a14:foregroundMark x1="57250" y1="56003" x2="57250" y2="56003"/>
                        <a14:foregroundMark x1="59313" y1="53369" x2="59313" y2="53369"/>
                        <a14:foregroundMark x1="64125" y1="51123" x2="64125" y2="51123"/>
                        <a14:foregroundMark x1="68688" y1="47792" x2="68688" y2="47792"/>
                        <a14:foregroundMark x1="79500" y1="48180" x2="79500" y2="48180"/>
                        <a14:foregroundMark x1="84000" y1="47405" x2="84000" y2="47405"/>
                        <a14:foregroundMark x1="71063" y1="51898" x2="71063" y2="51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422458" y="261615"/>
            <a:ext cx="9202810" cy="7425518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3D83-AE83-42C7-958A-FB1AB3843863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6819900" y="2009097"/>
            <a:ext cx="5156200" cy="5253964"/>
            <a:chOff x="8930703" y="632486"/>
            <a:chExt cx="8328597" cy="9022028"/>
          </a:xfrm>
        </p:grpSpPr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852543" y="632486"/>
              <a:ext cx="2114947" cy="1966900"/>
            </a:xfrm>
            <a:prstGeom prst="rect">
              <a:avLst/>
            </a:prstGeom>
          </p:spPr>
        </p:pic>
        <p:pic>
          <p:nvPicPr>
            <p:cNvPr id="11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44353" y="7687614"/>
              <a:ext cx="2114947" cy="1966900"/>
            </a:xfrm>
            <a:prstGeom prst="rect">
              <a:avLst/>
            </a:prstGeom>
          </p:spPr>
        </p:pic>
        <p:grpSp>
          <p:nvGrpSpPr>
            <p:cNvPr id="12" name="Group 5"/>
            <p:cNvGrpSpPr/>
            <p:nvPr/>
          </p:nvGrpSpPr>
          <p:grpSpPr>
            <a:xfrm rot="-5400000">
              <a:off x="10789149" y="2173002"/>
              <a:ext cx="7417275" cy="4800891"/>
              <a:chOff x="0" y="0"/>
              <a:chExt cx="1923367" cy="1244915"/>
            </a:xfrm>
          </p:grpSpPr>
          <p:sp>
            <p:nvSpPr>
              <p:cNvPr id="14" name="Freeform 6"/>
              <p:cNvSpPr/>
              <p:nvPr/>
            </p:nvSpPr>
            <p:spPr>
              <a:xfrm>
                <a:off x="0" y="0"/>
                <a:ext cx="1923367" cy="1244915"/>
              </a:xfrm>
              <a:custGeom>
                <a:avLst/>
                <a:gdLst/>
                <a:ahLst/>
                <a:cxnLst/>
                <a:rect l="l" t="t" r="r" b="b"/>
                <a:pathLst>
                  <a:path w="1923367" h="1244915">
                    <a:moveTo>
                      <a:pt x="1798906" y="1244915"/>
                    </a:moveTo>
                    <a:lnTo>
                      <a:pt x="124460" y="1244915"/>
                    </a:lnTo>
                    <a:cubicBezTo>
                      <a:pt x="55880" y="1244915"/>
                      <a:pt x="0" y="1189034"/>
                      <a:pt x="0" y="112045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98907" y="0"/>
                    </a:lnTo>
                    <a:cubicBezTo>
                      <a:pt x="1867487" y="0"/>
                      <a:pt x="1923367" y="55880"/>
                      <a:pt x="1923367" y="124460"/>
                    </a:cubicBezTo>
                    <a:lnTo>
                      <a:pt x="1923367" y="1120455"/>
                    </a:lnTo>
                    <a:cubicBezTo>
                      <a:pt x="1923367" y="1189035"/>
                      <a:pt x="1867487" y="1244915"/>
                      <a:pt x="1798907" y="1244915"/>
                    </a:cubicBezTo>
                    <a:close/>
                  </a:path>
                </a:pathLst>
              </a:custGeom>
              <a:solidFill>
                <a:srgbClr val="75C7FB"/>
              </a:solidFill>
            </p:spPr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8930703" y="2157943"/>
              <a:ext cx="8073573" cy="6862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74946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INTRODUCTION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3D83-AE83-42C7-958A-FB1AB3843863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71346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COVID-19 PANDEMIC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3D83-AE83-42C7-958A-FB1AB3843863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741052"/>
            <a:ext cx="8477250" cy="5143500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3"/>
          <a:stretch/>
        </p:blipFill>
        <p:spPr>
          <a:xfrm>
            <a:off x="-1714500" y="1741052"/>
            <a:ext cx="5638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486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051425" y="3752849"/>
            <a:ext cx="2571750" cy="3105150"/>
          </a:xfrm>
          <a:prstGeom prst="rect">
            <a:avLst/>
          </a:prstGeom>
          <a:solidFill>
            <a:srgbClr val="00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1" b="6981"/>
          <a:stretch/>
        </p:blipFill>
        <p:spPr>
          <a:xfrm>
            <a:off x="0" y="0"/>
            <a:ext cx="12192000" cy="384048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3D83-AE83-42C7-958A-FB1AB3843863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0"/>
          <a:stretch/>
        </p:blipFill>
        <p:spPr>
          <a:xfrm>
            <a:off x="0" y="3840479"/>
            <a:ext cx="5143500" cy="303466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3844528"/>
            <a:ext cx="5391150" cy="303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416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AIM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3D83-AE83-42C7-958A-FB1AB3843863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9" name="矩形 8"/>
          <p:cNvSpPr/>
          <p:nvPr/>
        </p:nvSpPr>
        <p:spPr bwMode="auto">
          <a:xfrm>
            <a:off x="1182914" y="2949228"/>
            <a:ext cx="9826173" cy="15576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21438" y="3250984"/>
            <a:ext cx="84662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  <a:defRPr/>
            </a:pPr>
            <a:r>
              <a:rPr lang="en-US" altLang="en-US" sz="2800" dirty="0">
                <a:latin typeface="Muli Bold" panose="020B0604020202020204" charset="0"/>
                <a:cs typeface="Times New Roman" panose="02020603050405020304" pitchFamily="18" charset="0"/>
              </a:rPr>
              <a:t>To development of rapid quantitative detection of antibodies. </a:t>
            </a:r>
            <a:endParaRPr lang="zh-TW" altLang="en-US" sz="2800" dirty="0">
              <a:latin typeface="Muli Bold" panose="020B06040202020202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0099" y="1848259"/>
            <a:ext cx="9230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</a:rPr>
              <a:t>COVID-19 </a:t>
            </a:r>
            <a:r>
              <a:rPr lang="en-US" altLang="zh-TW" sz="2800" dirty="0">
                <a:solidFill>
                  <a:schemeClr val="bg1"/>
                </a:solidFill>
              </a:rPr>
              <a:t>is the current grand global public health challenge. </a:t>
            </a:r>
          </a:p>
        </p:txBody>
      </p:sp>
    </p:spTree>
    <p:extLst>
      <p:ext uri="{BB962C8B-B14F-4D97-AF65-F5344CB8AC3E}">
        <p14:creationId xmlns:p14="http://schemas.microsoft.com/office/powerpoint/2010/main" val="1975733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METHODS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3D83-AE83-42C7-958A-FB1AB3843863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50505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Subjects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3D83-AE83-42C7-958A-FB1AB3843863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4" b="18597"/>
          <a:stretch/>
        </p:blipFill>
        <p:spPr>
          <a:xfrm>
            <a:off x="383732" y="1952034"/>
            <a:ext cx="3327400" cy="214881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12" y="3458440"/>
            <a:ext cx="3231243" cy="323124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8799" y="4072271"/>
            <a:ext cx="31757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dirty="0"/>
              <a:t>S</a:t>
            </a:r>
            <a:r>
              <a:rPr lang="en-US" altLang="zh-TW" sz="2800" dirty="0" smtClean="0"/>
              <a:t>uspected COVID-19</a:t>
            </a:r>
          </a:p>
          <a:p>
            <a:pPr algn="ctr"/>
            <a:r>
              <a:rPr lang="en-US" altLang="zh-TW" sz="2800" dirty="0" smtClean="0"/>
              <a:t>(n=111)</a:t>
            </a:r>
            <a:endParaRPr lang="zh-TW" altLang="en-US" sz="2800" dirty="0"/>
          </a:p>
        </p:txBody>
      </p:sp>
      <p:sp>
        <p:nvSpPr>
          <p:cNvPr id="9" name="向右箭號 8"/>
          <p:cNvSpPr/>
          <p:nvPr/>
        </p:nvSpPr>
        <p:spPr>
          <a:xfrm rot="2290355">
            <a:off x="3829051" y="3508143"/>
            <a:ext cx="535214" cy="566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15119" y="6137442"/>
            <a:ext cx="497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March to May 2020 in a </a:t>
            </a:r>
            <a:r>
              <a:rPr lang="en-US" altLang="zh-TW" sz="2800" dirty="0" smtClean="0"/>
              <a:t>hospital</a:t>
            </a:r>
            <a:endParaRPr lang="zh-TW" altLang="en-US" sz="2800" dirty="0"/>
          </a:p>
        </p:txBody>
      </p:sp>
      <p:sp>
        <p:nvSpPr>
          <p:cNvPr id="11" name="向右箭號 10"/>
          <p:cNvSpPr/>
          <p:nvPr/>
        </p:nvSpPr>
        <p:spPr>
          <a:xfrm rot="19492421">
            <a:off x="7160046" y="3478280"/>
            <a:ext cx="535214" cy="566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50014" y="4072270"/>
            <a:ext cx="3679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dirty="0" smtClean="0"/>
              <a:t>Quickly produce results 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5"/>
          <a:srcRect t="26381" r="8319"/>
          <a:stretch/>
        </p:blipFill>
        <p:spPr>
          <a:xfrm>
            <a:off x="8150014" y="1775964"/>
            <a:ext cx="3606558" cy="23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83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RESULTS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3D83-AE83-42C7-958A-FB1AB3843863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4489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3D83-AE83-42C7-958A-FB1AB3843863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690281"/>
              </p:ext>
            </p:extLst>
          </p:nvPr>
        </p:nvGraphicFramePr>
        <p:xfrm>
          <a:off x="711200" y="2263548"/>
          <a:ext cx="11059885" cy="4092802"/>
        </p:xfrm>
        <a:graphic>
          <a:graphicData uri="http://schemas.openxmlformats.org/drawingml/2006/table">
            <a:tbl>
              <a:tblPr firstRow="1" firstCol="1" bandRow="1"/>
              <a:tblGrid>
                <a:gridCol w="3013421"/>
                <a:gridCol w="3356252"/>
                <a:gridCol w="3218852"/>
                <a:gridCol w="1471360"/>
              </a:tblGrid>
              <a:tr h="568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 kern="100" dirty="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Confirmed, PCR(+)</a:t>
                      </a:r>
                      <a:endParaRPr lang="zh-TW" sz="2400" kern="100" dirty="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Suspected, PCR(-)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8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Characteristics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(N=12)</a:t>
                      </a:r>
                      <a:endParaRPr lang="zh-TW" sz="2400" kern="100" dirty="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(N=99) 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(mean ± SD)</a:t>
                      </a:r>
                      <a:endParaRPr lang="zh-TW" sz="2400" kern="100" dirty="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28.00</a:t>
                      </a:r>
                      <a:r>
                        <a:rPr lang="zh-TW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11.68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37.17±19.59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0.116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(50.0%)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 (49.5%)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0.974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14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Symptom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0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Fever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(50.0%)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(55.6%)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0.765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Cough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(33.3%)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 (43.4%)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0.504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Sore throat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(33.3%)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(18.2%)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0.214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Diarrhea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(8.3%)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(13.1%)</a:t>
                      </a:r>
                      <a:endParaRPr lang="zh-TW" sz="2400" kern="10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Muli Bold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0.636</a:t>
                      </a:r>
                      <a:endParaRPr lang="zh-TW" sz="2400" kern="100" dirty="0">
                        <a:effectLst/>
                        <a:latin typeface="Muli Bold" panose="020B060402020202020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838200" y="1744578"/>
            <a:ext cx="10062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kern="100" dirty="0">
                <a:solidFill>
                  <a:srgbClr val="000000"/>
                </a:solidFill>
                <a:latin typeface="Muli 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Table1. Essential demographic characteristics of participants</a:t>
            </a:r>
            <a:endParaRPr lang="zh-TW" altLang="en-US" sz="2400" kern="100" dirty="0">
              <a:solidFill>
                <a:srgbClr val="000000"/>
              </a:solidFill>
              <a:latin typeface="Muli Bold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731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291</Words>
  <Application>Microsoft Office PowerPoint</Application>
  <PresentationFormat>自訂</PresentationFormat>
  <Paragraphs>78</Paragraphs>
  <Slides>13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The clinical potential of point-of-care quantitative SpectroChip coupled with lateral flow immunoassay  in COVID-19 pandemic</vt:lpstr>
      <vt:lpstr>INTRODUCTION</vt:lpstr>
      <vt:lpstr>COVID-19 PANDEMIC</vt:lpstr>
      <vt:lpstr>PowerPoint 簡報</vt:lpstr>
      <vt:lpstr>AIM</vt:lpstr>
      <vt:lpstr>METHODS</vt:lpstr>
      <vt:lpstr>Subjects</vt:lpstr>
      <vt:lpstr>RESULTS</vt:lpstr>
      <vt:lpstr>RESULTS</vt:lpstr>
      <vt:lpstr>CONCLUSION</vt:lpstr>
      <vt:lpstr>CONCLUSION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診間使用</dc:creator>
  <cp:lastModifiedBy>診間使用</cp:lastModifiedBy>
  <cp:revision>69</cp:revision>
  <dcterms:created xsi:type="dcterms:W3CDTF">2020-12-23T01:08:11Z</dcterms:created>
  <dcterms:modified xsi:type="dcterms:W3CDTF">2021-01-11T12:32:17Z</dcterms:modified>
</cp:coreProperties>
</file>